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8" r:id="rId2"/>
    <p:sldId id="258" r:id="rId3"/>
    <p:sldId id="260" r:id="rId4"/>
    <p:sldId id="259" r:id="rId5"/>
    <p:sldId id="262" r:id="rId6"/>
    <p:sldId id="261" r:id="rId7"/>
    <p:sldId id="263" r:id="rId8"/>
    <p:sldId id="267" r:id="rId9"/>
    <p:sldId id="264" r:id="rId10"/>
    <p:sldId id="265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07A"/>
    <a:srgbClr val="FFFFFF"/>
    <a:srgbClr val="5B9BD5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7" autoAdjust="0"/>
    <p:restoredTop sz="83822" autoAdjust="0"/>
  </p:normalViewPr>
  <p:slideViewPr>
    <p:cSldViewPr snapToGrid="0">
      <p:cViewPr varScale="1">
        <p:scale>
          <a:sx n="109" d="100"/>
          <a:sy n="109" d="100"/>
        </p:scale>
        <p:origin x="1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EDCF8-1073-40DC-B0AB-4B66C1AD91B8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E6A3F-2A76-4451-AA83-6DE64F683C0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767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Projekt «Hindernisfreiheit an der ETH» (Lead: Bereich VP Ressourcen)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Office of </a:t>
            </a: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Equal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 (Lead: </a:t>
            </a:r>
            <a:r>
              <a:rPr lang="de-CH" sz="3200" dirty="0" err="1"/>
              <a:t>Delegate</a:t>
            </a:r>
            <a:r>
              <a:rPr lang="de-CH" sz="3200" dirty="0"/>
              <a:t> </a:t>
            </a:r>
            <a:r>
              <a:rPr lang="de-CH" sz="3200" dirty="0" err="1"/>
              <a:t>for</a:t>
            </a:r>
            <a:r>
              <a:rPr lang="de-CH" sz="3200" dirty="0"/>
              <a:t> </a:t>
            </a:r>
            <a:r>
              <a:rPr lang="de-CH" sz="3200" dirty="0" err="1"/>
              <a:t>Equal</a:t>
            </a:r>
            <a:r>
              <a:rPr lang="de-CH" sz="3200" dirty="0"/>
              <a:t> </a:t>
            </a:r>
            <a:r>
              <a:rPr lang="de-CH" sz="3200" dirty="0" err="1"/>
              <a:t>Opportunities</a:t>
            </a:r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 Initiative, Lehrentwicklung und –</a:t>
            </a: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technologie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/LET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E6A3F-2A76-4451-AA83-6DE64F683C06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486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E6A3F-2A76-4451-AA83-6DE64F683C06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7349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Dr. Andreas 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Uebelbacher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, Leiter</a:t>
            </a:r>
            <a:r>
              <a:rPr lang="de-CH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Dienstleistungen der Stiftung 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Access-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-All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Prof. Dr. Alireza 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Darvishy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, Leiter des ICT-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Accessability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Lab der ZHAW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Gian Reto 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Janki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, Verantwortlicher</a:t>
            </a:r>
            <a:r>
              <a:rPr lang="de-CH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des Bereichs «Gesellschaftliche Partizipation» des 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Schweizerischen Gehörlosenbunds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E6A3F-2A76-4451-AA83-6DE64F683C06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026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Dankesworte: Besonderer Dank auch an den 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procom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-Dolmetscherdienst!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E6A3F-2A76-4451-AA83-6DE64F683C06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324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254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167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2292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976" y="1063256"/>
            <a:ext cx="11542459" cy="960809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de-CH" dirty="0"/>
              <a:t>Mastertitelformat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520" y="152402"/>
            <a:ext cx="11902608" cy="612775"/>
            <a:chOff x="144463" y="152401"/>
            <a:chExt cx="11897959" cy="612775"/>
          </a:xfrm>
          <a:solidFill>
            <a:schemeClr val="tx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977" y="620714"/>
            <a:ext cx="11542458" cy="465726"/>
          </a:xfrm>
          <a:solidFill>
            <a:schemeClr val="bg1"/>
          </a:solidFill>
          <a:ln>
            <a:noFill/>
          </a:ln>
        </p:spPr>
        <p:txBody>
          <a:bodyPr lIns="144000" tIns="108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8" y="213813"/>
            <a:ext cx="2034375" cy="33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8074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620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646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0895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944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342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923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126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598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0DDD6-5301-4516-A382-76D56C3C2EA5}" type="datetimeFigureOut">
              <a:rPr lang="de-CH" smtClean="0"/>
              <a:t>29.01.20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3F5B8-2D1D-45F8-9AC1-09D1E7B061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87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>
            <a:fillRect/>
          </a:stretch>
        </p:blipFill>
        <p:spPr>
          <a:xfrm>
            <a:off x="1587" y="0"/>
            <a:ext cx="12187238" cy="68580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71F564-0FEF-BB4C-AD5F-EEECFD9CF216}"/>
              </a:ext>
            </a:extLst>
          </p:cNvPr>
          <p:cNvSpPr txBox="1"/>
          <p:nvPr/>
        </p:nvSpPr>
        <p:spPr>
          <a:xfrm>
            <a:off x="333150" y="609873"/>
            <a:ext cx="115301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Tag Hindernisfreie Lehre</a:t>
            </a:r>
          </a:p>
        </p:txBody>
      </p:sp>
      <p:grpSp>
        <p:nvGrpSpPr>
          <p:cNvPr id="10" name="Gruppieren 10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1F407A"/>
          </a:solidFill>
        </p:grpSpPr>
        <p:sp>
          <p:nvSpPr>
            <p:cNvPr id="11" name="Rechteck 1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hteck 1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hteck 13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5" name="Bild 18" descr="g_eth_logo_kurz_neg_Schutzraum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20" name="Foliennummernplatzhalter 5"/>
          <p:cNvSpPr txBox="1">
            <a:spLocks/>
          </p:cNvSpPr>
          <p:nvPr/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331AA-FDC9-4252-8DC9-C88FE77E0A0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ußzeilenplatzhalter 4"/>
          <p:cNvSpPr txBox="1">
            <a:spLocks/>
          </p:cNvSpPr>
          <p:nvPr/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Sarah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Springman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Datumsplatzhalter 3"/>
          <p:cNvSpPr txBox="1">
            <a:spLocks/>
          </p:cNvSpPr>
          <p:nvPr/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2020-02-14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6B2FD-AC39-D746-A88F-D95AF48BCFFF}"/>
              </a:ext>
            </a:extLst>
          </p:cNvPr>
          <p:cNvSpPr/>
          <p:nvPr/>
        </p:nvSpPr>
        <p:spPr>
          <a:xfrm>
            <a:off x="324001" y="1362869"/>
            <a:ext cx="11531222" cy="5037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5400" b="1" dirty="0"/>
              <a:t>Aufzeichnung/Recording</a:t>
            </a:r>
          </a:p>
          <a:p>
            <a:pPr algn="ctr"/>
            <a:endParaRPr lang="de-CH" sz="2000" b="1" dirty="0"/>
          </a:p>
          <a:p>
            <a:r>
              <a:rPr lang="de-CH" sz="2800" dirty="0"/>
              <a:t>Diese Veranstaltung wird aufgezeichnet; dabei werden ggf. Teile des Publikumsbereichs erfasst. Falls Sie nicht aufgezeichnet werden </a:t>
            </a:r>
            <a:r>
              <a:rPr lang="de-CH" sz="2800" dirty="0" err="1"/>
              <a:t>möchten</a:t>
            </a:r>
            <a:r>
              <a:rPr lang="de-CH" sz="2800" dirty="0"/>
              <a:t>, </a:t>
            </a:r>
            <a:r>
              <a:rPr lang="de-CH" sz="2800" dirty="0" err="1"/>
              <a:t>wählen</a:t>
            </a:r>
            <a:r>
              <a:rPr lang="de-CH" sz="2800" dirty="0"/>
              <a:t> Sie bitte einen Platz im hinteren Bereich des Raumes. </a:t>
            </a:r>
          </a:p>
          <a:p>
            <a:pPr algn="r"/>
            <a:r>
              <a:rPr lang="de-CH" sz="2800" dirty="0"/>
              <a:t>Vielen Dank!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This event will be recorded, including parts of the seating. If you don’t want to be recorded please seat yourself in the back of the room. </a:t>
            </a:r>
          </a:p>
          <a:p>
            <a:pPr algn="r"/>
            <a:r>
              <a:rPr lang="en-US" sz="2800" dirty="0"/>
              <a:t>Thank you!</a:t>
            </a:r>
            <a:endParaRPr lang="de-CH" sz="6000" b="1" dirty="0"/>
          </a:p>
          <a:p>
            <a:pPr algn="ctr"/>
            <a:endParaRPr lang="de-CH" dirty="0"/>
          </a:p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9402500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>
            <a:fillRect/>
          </a:stretch>
        </p:blipFill>
        <p:spPr>
          <a:xfrm>
            <a:off x="1587" y="0"/>
            <a:ext cx="12187238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2F4799-3A31-8741-B996-79787BDDC1C0}"/>
              </a:ext>
            </a:extLst>
          </p:cNvPr>
          <p:cNvSpPr/>
          <p:nvPr/>
        </p:nvSpPr>
        <p:spPr>
          <a:xfrm>
            <a:off x="380858" y="1527243"/>
            <a:ext cx="11428106" cy="407047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Ablauf für den öffentlichen Vortrag:</a:t>
            </a:r>
          </a:p>
          <a:p>
            <a:pPr marL="285750" indent="-285750" defTabSz="1255713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09:10-​10:00 Zugängliche Webseiten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10:00-​10:30 Zugängliche PDF-Dokumente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10:30-​11:00 Gebärdensprache und Untertitelung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Anschliessender technischer Workshop, 11:00-16:00: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LET Seminarraum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Last-Minute Registrierung hier beim LET-Personal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1F564-0FEF-BB4C-AD5F-EEECFD9CF216}"/>
              </a:ext>
            </a:extLst>
          </p:cNvPr>
          <p:cNvSpPr txBox="1"/>
          <p:nvPr/>
        </p:nvSpPr>
        <p:spPr>
          <a:xfrm>
            <a:off x="341101" y="617825"/>
            <a:ext cx="11514293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Lehren und Lernen für Alle</a:t>
            </a:r>
          </a:p>
        </p:txBody>
      </p:sp>
      <p:grpSp>
        <p:nvGrpSpPr>
          <p:cNvPr id="12" name="Gruppieren 10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1F407A"/>
          </a:solidFill>
        </p:grpSpPr>
        <p:sp>
          <p:nvSpPr>
            <p:cNvPr id="13" name="Rechteck 1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hteck 1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hteck 13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Bild 18" descr="g_eth_logo_kurz_neg_Schutzraum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22" name="Foliennummernplatzhalter 5"/>
          <p:cNvSpPr txBox="1">
            <a:spLocks/>
          </p:cNvSpPr>
          <p:nvPr/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331AA-FDC9-4252-8DC9-C88FE77E0A0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ußzeilenplatzhalter 4"/>
          <p:cNvSpPr txBox="1">
            <a:spLocks/>
          </p:cNvSpPr>
          <p:nvPr/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Sarah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Springman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atumsplatzhalter 3"/>
          <p:cNvSpPr txBox="1">
            <a:spLocks/>
          </p:cNvSpPr>
          <p:nvPr/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2020-02-14</a:t>
            </a:r>
          </a:p>
        </p:txBody>
      </p:sp>
    </p:spTree>
    <p:extLst>
      <p:ext uri="{BB962C8B-B14F-4D97-AF65-F5344CB8AC3E}">
        <p14:creationId xmlns:p14="http://schemas.microsoft.com/office/powerpoint/2010/main" val="339319570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>
            <a:fillRect/>
          </a:stretch>
        </p:blipFill>
        <p:spPr>
          <a:xfrm>
            <a:off x="1587" y="0"/>
            <a:ext cx="12187238" cy="68580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71F564-0FEF-BB4C-AD5F-EEECFD9CF216}"/>
              </a:ext>
            </a:extLst>
          </p:cNvPr>
          <p:cNvSpPr txBox="1"/>
          <p:nvPr/>
        </p:nvSpPr>
        <p:spPr>
          <a:xfrm>
            <a:off x="333150" y="609873"/>
            <a:ext cx="115301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Tag Hindernisfreie Lehre</a:t>
            </a:r>
          </a:p>
        </p:txBody>
      </p:sp>
      <p:grpSp>
        <p:nvGrpSpPr>
          <p:cNvPr id="10" name="Gruppieren 10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1F407A"/>
          </a:solidFill>
        </p:grpSpPr>
        <p:sp>
          <p:nvSpPr>
            <p:cNvPr id="11" name="Rechteck 1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hteck 1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hteck 13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5" name="Bild 18" descr="g_eth_logo_kurz_neg_Schutzraum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20" name="Foliennummernplatzhalter 5"/>
          <p:cNvSpPr txBox="1">
            <a:spLocks/>
          </p:cNvSpPr>
          <p:nvPr/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331AA-FDC9-4252-8DC9-C88FE77E0A0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ußzeilenplatzhalter 4"/>
          <p:cNvSpPr txBox="1">
            <a:spLocks/>
          </p:cNvSpPr>
          <p:nvPr/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Sarah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Springman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Datumsplatzhalter 3"/>
          <p:cNvSpPr txBox="1">
            <a:spLocks/>
          </p:cNvSpPr>
          <p:nvPr/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2020-02-14</a:t>
            </a:r>
          </a:p>
        </p:txBody>
      </p:sp>
    </p:spTree>
    <p:extLst>
      <p:ext uri="{BB962C8B-B14F-4D97-AF65-F5344CB8AC3E}">
        <p14:creationId xmlns:p14="http://schemas.microsoft.com/office/powerpoint/2010/main" val="275877313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>
            <a:fillRect/>
          </a:stretch>
        </p:blipFill>
        <p:spPr>
          <a:xfrm>
            <a:off x="1587" y="0"/>
            <a:ext cx="12187238" cy="68580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71F564-0FEF-BB4C-AD5F-EEECFD9CF216}"/>
              </a:ext>
            </a:extLst>
          </p:cNvPr>
          <p:cNvSpPr txBox="1"/>
          <p:nvPr/>
        </p:nvSpPr>
        <p:spPr>
          <a:xfrm>
            <a:off x="341101" y="617825"/>
            <a:ext cx="11514293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Zugang für Alle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2F4799-3A31-8741-B996-79787BDDC1C0}"/>
              </a:ext>
            </a:extLst>
          </p:cNvPr>
          <p:cNvSpPr/>
          <p:nvPr/>
        </p:nvSpPr>
        <p:spPr>
          <a:xfrm>
            <a:off x="364956" y="3618437"/>
            <a:ext cx="11428106" cy="218601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4000" dirty="0">
                <a:latin typeface="Arial" panose="020B0604020202020204" pitchFamily="34" charset="0"/>
                <a:cs typeface="Arial" panose="020B0604020202020204" pitchFamily="34" charset="0"/>
              </a:rPr>
              <a:t>Wie können wir sicherstellen, dass die ETH für alle Studierenden, Lehrenden und Mitarbeitenden zugänglich ist?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1F407A"/>
          </a:solidFill>
        </p:grpSpPr>
        <p:sp>
          <p:nvSpPr>
            <p:cNvPr id="12" name="Rechteck 1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hteck 13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" name="Bild 18" descr="g_eth_logo_kurz_neg_Schutzraum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21" name="Foliennummernplatzhalter 5"/>
          <p:cNvSpPr txBox="1">
            <a:spLocks/>
          </p:cNvSpPr>
          <p:nvPr/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331AA-FDC9-4252-8DC9-C88FE77E0A0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ußzeilenplatzhalter 4"/>
          <p:cNvSpPr txBox="1">
            <a:spLocks/>
          </p:cNvSpPr>
          <p:nvPr/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Sarah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Springman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Datumsplatzhalter 3"/>
          <p:cNvSpPr txBox="1">
            <a:spLocks/>
          </p:cNvSpPr>
          <p:nvPr/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2020-02-14</a:t>
            </a:r>
          </a:p>
        </p:txBody>
      </p:sp>
    </p:spTree>
    <p:extLst>
      <p:ext uri="{BB962C8B-B14F-4D97-AF65-F5344CB8AC3E}">
        <p14:creationId xmlns:p14="http://schemas.microsoft.com/office/powerpoint/2010/main" val="107113586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>
            <a:fillRect/>
          </a:stretch>
        </p:blipFill>
        <p:spPr>
          <a:xfrm>
            <a:off x="1587" y="0"/>
            <a:ext cx="12187238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2F4799-3A31-8741-B996-79787BDDC1C0}"/>
              </a:ext>
            </a:extLst>
          </p:cNvPr>
          <p:cNvSpPr/>
          <p:nvPr/>
        </p:nvSpPr>
        <p:spPr>
          <a:xfrm>
            <a:off x="380858" y="1527244"/>
            <a:ext cx="11428106" cy="29016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Mehrere Initiativen, die ETH für alle Menschen zugänglich zu machen: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Projekt «Hindernisfreiheit an der ETH»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Office </a:t>
            </a: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Equal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 Initiative, Lehrentwicklung und -technologie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1F564-0FEF-BB4C-AD5F-EEECFD9CF216}"/>
              </a:ext>
            </a:extLst>
          </p:cNvPr>
          <p:cNvSpPr txBox="1"/>
          <p:nvPr/>
        </p:nvSpPr>
        <p:spPr>
          <a:xfrm>
            <a:off x="341101" y="617825"/>
            <a:ext cx="11514293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Zugang für Alle</a:t>
            </a:r>
          </a:p>
        </p:txBody>
      </p:sp>
      <p:grpSp>
        <p:nvGrpSpPr>
          <p:cNvPr id="12" name="Gruppieren 10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1F407A"/>
          </a:solidFill>
        </p:grpSpPr>
        <p:sp>
          <p:nvSpPr>
            <p:cNvPr id="13" name="Rechteck 1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hteck 1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hteck 13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Bild 18" descr="g_eth_logo_kurz_neg_Schutzraum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22" name="Foliennummernplatzhalter 5"/>
          <p:cNvSpPr txBox="1">
            <a:spLocks/>
          </p:cNvSpPr>
          <p:nvPr/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331AA-FDC9-4252-8DC9-C88FE77E0A0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ußzeilenplatzhalter 4"/>
          <p:cNvSpPr txBox="1">
            <a:spLocks/>
          </p:cNvSpPr>
          <p:nvPr/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Sarah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Springman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atumsplatzhalter 3"/>
          <p:cNvSpPr txBox="1">
            <a:spLocks/>
          </p:cNvSpPr>
          <p:nvPr/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2020-02-14</a:t>
            </a:r>
          </a:p>
        </p:txBody>
      </p:sp>
    </p:spTree>
    <p:extLst>
      <p:ext uri="{BB962C8B-B14F-4D97-AF65-F5344CB8AC3E}">
        <p14:creationId xmlns:p14="http://schemas.microsoft.com/office/powerpoint/2010/main" val="245268010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>
            <a:fillRect/>
          </a:stretch>
        </p:blipFill>
        <p:spPr>
          <a:xfrm>
            <a:off x="1587" y="0"/>
            <a:ext cx="12187238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2F4799-3A31-8741-B996-79787BDDC1C0}"/>
              </a:ext>
            </a:extLst>
          </p:cNvPr>
          <p:cNvSpPr/>
          <p:nvPr/>
        </p:nvSpPr>
        <p:spPr>
          <a:xfrm>
            <a:off x="380858" y="1527243"/>
            <a:ext cx="11428106" cy="407047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Vielfältige Herausforderungen und Chancen: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Türen, Treppen, Rampen und Aufzüge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Signaletik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/Orientierungsdesign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Tische und Bestuhlung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Lichtschalter und Aufzugsknöpfe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Toiletten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1F564-0FEF-BB4C-AD5F-EEECFD9CF216}"/>
              </a:ext>
            </a:extLst>
          </p:cNvPr>
          <p:cNvSpPr txBox="1"/>
          <p:nvPr/>
        </p:nvSpPr>
        <p:spPr>
          <a:xfrm>
            <a:off x="341101" y="617825"/>
            <a:ext cx="11514293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Hindernisfreiheit: Spontane Assoziation</a:t>
            </a:r>
          </a:p>
        </p:txBody>
      </p:sp>
      <p:grpSp>
        <p:nvGrpSpPr>
          <p:cNvPr id="12" name="Gruppieren 10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1F407A"/>
          </a:solidFill>
        </p:grpSpPr>
        <p:sp>
          <p:nvSpPr>
            <p:cNvPr id="13" name="Rechteck 1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hteck 1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hteck 13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Bild 18" descr="g_eth_logo_kurz_neg_Schutzraum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22" name="Foliennummernplatzhalter 5"/>
          <p:cNvSpPr txBox="1">
            <a:spLocks/>
          </p:cNvSpPr>
          <p:nvPr/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331AA-FDC9-4252-8DC9-C88FE77E0A0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ußzeilenplatzhalter 4"/>
          <p:cNvSpPr txBox="1">
            <a:spLocks/>
          </p:cNvSpPr>
          <p:nvPr/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Sarah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Springman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atumsplatzhalter 3"/>
          <p:cNvSpPr txBox="1">
            <a:spLocks/>
          </p:cNvSpPr>
          <p:nvPr/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2020-02-14</a:t>
            </a:r>
          </a:p>
        </p:txBody>
      </p:sp>
    </p:spTree>
    <p:extLst>
      <p:ext uri="{BB962C8B-B14F-4D97-AF65-F5344CB8AC3E}">
        <p14:creationId xmlns:p14="http://schemas.microsoft.com/office/powerpoint/2010/main" val="349293217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>
            <a:fillRect/>
          </a:stretch>
        </p:blipFill>
        <p:spPr>
          <a:xfrm>
            <a:off x="1587" y="0"/>
            <a:ext cx="12187238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2F4799-3A31-8741-B996-79787BDDC1C0}"/>
              </a:ext>
            </a:extLst>
          </p:cNvPr>
          <p:cNvSpPr/>
          <p:nvPr/>
        </p:nvSpPr>
        <p:spPr>
          <a:xfrm>
            <a:off x="380858" y="2489268"/>
            <a:ext cx="11428106" cy="306861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Thema heute: Hindernisfreie Lehre</a:t>
            </a:r>
            <a:b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Wie machen wir unsere Lehrressourcen</a:t>
            </a:r>
          </a:p>
          <a:p>
            <a:pPr algn="ctr"/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für alle zugänglich?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1F564-0FEF-BB4C-AD5F-EEECFD9CF216}"/>
              </a:ext>
            </a:extLst>
          </p:cNvPr>
          <p:cNvSpPr txBox="1"/>
          <p:nvPr/>
        </p:nvSpPr>
        <p:spPr>
          <a:xfrm>
            <a:off x="341101" y="617825"/>
            <a:ext cx="11514293" cy="1077218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Hindernisfreiheit weiter denken:</a:t>
            </a:r>
            <a:b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Lehren und Lernen für Alle</a:t>
            </a:r>
          </a:p>
        </p:txBody>
      </p:sp>
      <p:grpSp>
        <p:nvGrpSpPr>
          <p:cNvPr id="12" name="Gruppieren 10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1F407A"/>
          </a:solidFill>
        </p:grpSpPr>
        <p:sp>
          <p:nvSpPr>
            <p:cNvPr id="13" name="Rechteck 1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hteck 1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hteck 13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Bild 18" descr="g_eth_logo_kurz_neg_Schutzraum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22" name="Foliennummernplatzhalter 5"/>
          <p:cNvSpPr txBox="1">
            <a:spLocks/>
          </p:cNvSpPr>
          <p:nvPr/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331AA-FDC9-4252-8DC9-C88FE77E0A0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ußzeilenplatzhalter 4"/>
          <p:cNvSpPr txBox="1">
            <a:spLocks/>
          </p:cNvSpPr>
          <p:nvPr/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Sarah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Springman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atumsplatzhalter 3"/>
          <p:cNvSpPr txBox="1">
            <a:spLocks/>
          </p:cNvSpPr>
          <p:nvPr/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2020-02-14</a:t>
            </a:r>
          </a:p>
        </p:txBody>
      </p:sp>
    </p:spTree>
    <p:extLst>
      <p:ext uri="{BB962C8B-B14F-4D97-AF65-F5344CB8AC3E}">
        <p14:creationId xmlns:p14="http://schemas.microsoft.com/office/powerpoint/2010/main" val="150661856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>
            <a:fillRect/>
          </a:stretch>
        </p:blipFill>
        <p:spPr>
          <a:xfrm>
            <a:off x="1587" y="0"/>
            <a:ext cx="12187238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2F4799-3A31-8741-B996-79787BDDC1C0}"/>
              </a:ext>
            </a:extLst>
          </p:cNvPr>
          <p:cNvSpPr/>
          <p:nvPr/>
        </p:nvSpPr>
        <p:spPr>
          <a:xfrm>
            <a:off x="380858" y="1527244"/>
            <a:ext cx="11428106" cy="406252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Vielfältige Herausforderungen und Chancen: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Webseiten und PDF-Dokumente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Vorlesungen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Filme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Bücher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Examen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1F564-0FEF-BB4C-AD5F-EEECFD9CF216}"/>
              </a:ext>
            </a:extLst>
          </p:cNvPr>
          <p:cNvSpPr txBox="1"/>
          <p:nvPr/>
        </p:nvSpPr>
        <p:spPr>
          <a:xfrm>
            <a:off x="341101" y="617825"/>
            <a:ext cx="11514293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In welchen Bereichen ist die Lehre betroffen?</a:t>
            </a:r>
          </a:p>
        </p:txBody>
      </p:sp>
      <p:grpSp>
        <p:nvGrpSpPr>
          <p:cNvPr id="12" name="Gruppieren 10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1F407A"/>
          </a:solidFill>
        </p:grpSpPr>
        <p:sp>
          <p:nvSpPr>
            <p:cNvPr id="13" name="Rechteck 1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hteck 1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hteck 13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Bild 18" descr="g_eth_logo_kurz_neg_Schutzraum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22" name="Foliennummernplatzhalter 5"/>
          <p:cNvSpPr txBox="1">
            <a:spLocks/>
          </p:cNvSpPr>
          <p:nvPr/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331AA-FDC9-4252-8DC9-C88FE77E0A0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ußzeilenplatzhalter 4"/>
          <p:cNvSpPr txBox="1">
            <a:spLocks/>
          </p:cNvSpPr>
          <p:nvPr/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Sarah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Springman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atumsplatzhalter 3"/>
          <p:cNvSpPr txBox="1">
            <a:spLocks/>
          </p:cNvSpPr>
          <p:nvPr/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2020-02-14</a:t>
            </a:r>
          </a:p>
        </p:txBody>
      </p:sp>
    </p:spTree>
    <p:extLst>
      <p:ext uri="{BB962C8B-B14F-4D97-AF65-F5344CB8AC3E}">
        <p14:creationId xmlns:p14="http://schemas.microsoft.com/office/powerpoint/2010/main" val="246662106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>
            <a:fillRect/>
          </a:stretch>
        </p:blipFill>
        <p:spPr>
          <a:xfrm>
            <a:off x="1587" y="0"/>
            <a:ext cx="12187238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2F4799-3A31-8741-B996-79787BDDC1C0}"/>
              </a:ext>
            </a:extLst>
          </p:cNvPr>
          <p:cNvSpPr/>
          <p:nvPr/>
        </p:nvSpPr>
        <p:spPr>
          <a:xfrm>
            <a:off x="380858" y="1527243"/>
            <a:ext cx="11428106" cy="407345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Hindernisfreies Design ist besseres Design für Alle:</a:t>
            </a:r>
            <a:b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214313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Rampen: auch für Kinderwagen gut</a:t>
            </a:r>
          </a:p>
          <a:p>
            <a:pPr marL="571500" indent="-214313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Automatische Türen: auch mit Einkaufstaschen nützlich</a:t>
            </a:r>
          </a:p>
          <a:p>
            <a:pPr marL="571500" indent="-214313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Untertitel: auch für Nicht-Muttersprachliche hilfreich</a:t>
            </a:r>
          </a:p>
          <a:p>
            <a:pPr marL="571500" indent="-214313">
              <a:buFont typeface="Arial" panose="020B0604020202020204" pitchFamily="34" charset="0"/>
              <a:buChar char="•"/>
            </a:pP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 Webpages: auch für Suchmaschinen gut</a:t>
            </a:r>
          </a:p>
          <a:p>
            <a:pPr marL="571500" indent="-214313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1F564-0FEF-BB4C-AD5F-EEECFD9CF216}"/>
              </a:ext>
            </a:extLst>
          </p:cNvPr>
          <p:cNvSpPr txBox="1"/>
          <p:nvPr/>
        </p:nvSpPr>
        <p:spPr>
          <a:xfrm>
            <a:off x="341101" y="617825"/>
            <a:ext cx="11514293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Hindernisfreiheit als Chance für Alle</a:t>
            </a:r>
          </a:p>
        </p:txBody>
      </p:sp>
      <p:grpSp>
        <p:nvGrpSpPr>
          <p:cNvPr id="12" name="Gruppieren 10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1F407A"/>
          </a:solidFill>
        </p:grpSpPr>
        <p:sp>
          <p:nvSpPr>
            <p:cNvPr id="13" name="Rechteck 1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hteck 1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hteck 13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Bild 18" descr="g_eth_logo_kurz_neg_Schutzraum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22" name="Foliennummernplatzhalter 5"/>
          <p:cNvSpPr txBox="1">
            <a:spLocks/>
          </p:cNvSpPr>
          <p:nvPr/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331AA-FDC9-4252-8DC9-C88FE77E0A0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ußzeilenplatzhalter 4"/>
          <p:cNvSpPr txBox="1">
            <a:spLocks/>
          </p:cNvSpPr>
          <p:nvPr/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Sarah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Springman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atumsplatzhalter 3"/>
          <p:cNvSpPr txBox="1">
            <a:spLocks/>
          </p:cNvSpPr>
          <p:nvPr/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2020-02-14</a:t>
            </a:r>
          </a:p>
        </p:txBody>
      </p:sp>
    </p:spTree>
    <p:extLst>
      <p:ext uri="{BB962C8B-B14F-4D97-AF65-F5344CB8AC3E}">
        <p14:creationId xmlns:p14="http://schemas.microsoft.com/office/powerpoint/2010/main" val="349083851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2" b="7852"/>
          <a:stretch>
            <a:fillRect/>
          </a:stretch>
        </p:blipFill>
        <p:spPr>
          <a:xfrm>
            <a:off x="1587" y="0"/>
            <a:ext cx="12187238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2F4799-3A31-8741-B996-79787BDDC1C0}"/>
              </a:ext>
            </a:extLst>
          </p:cNvPr>
          <p:cNvSpPr/>
          <p:nvPr/>
        </p:nvSpPr>
        <p:spPr>
          <a:xfrm>
            <a:off x="380858" y="1527243"/>
            <a:ext cx="11428106" cy="334955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Wir freuen uns sehr, zu diesem Thema heute morgen drei Experten begrüssen zu dürfen:</a:t>
            </a:r>
            <a:b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214313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Dr. Andreas </a:t>
            </a: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Uebelbacher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, Access-</a:t>
            </a: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-All</a:t>
            </a:r>
          </a:p>
          <a:p>
            <a:pPr marL="571500" indent="-214313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Prof. Dr. Alireza </a:t>
            </a: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Darvishy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, ZHAW</a:t>
            </a:r>
          </a:p>
          <a:p>
            <a:pPr marL="571500" indent="-214313">
              <a:buFont typeface="Arial" panose="020B0604020202020204" pitchFamily="34" charset="0"/>
              <a:buChar char="•"/>
            </a:pP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Gian Reto </a:t>
            </a:r>
            <a:r>
              <a:rPr lang="de-CH" sz="3200" dirty="0" err="1">
                <a:latin typeface="Arial" panose="020B0604020202020204" pitchFamily="34" charset="0"/>
                <a:cs typeface="Arial" panose="020B0604020202020204" pitchFamily="34" charset="0"/>
              </a:rPr>
              <a:t>Janki</a:t>
            </a:r>
            <a: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  <a:t>, Schweizerischer Gehörlosenbund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1F564-0FEF-BB4C-AD5F-EEECFD9CF216}"/>
              </a:ext>
            </a:extLst>
          </p:cNvPr>
          <p:cNvSpPr txBox="1"/>
          <p:nvPr/>
        </p:nvSpPr>
        <p:spPr>
          <a:xfrm>
            <a:off x="341101" y="617825"/>
            <a:ext cx="11514293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Hindernisfreiheit für Lehre und Lernen</a:t>
            </a:r>
          </a:p>
        </p:txBody>
      </p:sp>
      <p:grpSp>
        <p:nvGrpSpPr>
          <p:cNvPr id="12" name="Gruppieren 10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1F407A"/>
          </a:solidFill>
        </p:grpSpPr>
        <p:sp>
          <p:nvSpPr>
            <p:cNvPr id="13" name="Rechteck 1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hteck 1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hteck 13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Bild 18" descr="g_eth_logo_kurz_neg_Schutzraum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22" name="Foliennummernplatzhalter 5"/>
          <p:cNvSpPr txBox="1">
            <a:spLocks/>
          </p:cNvSpPr>
          <p:nvPr/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331AA-FDC9-4252-8DC9-C88FE77E0A0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ußzeilenplatzhalter 4"/>
          <p:cNvSpPr txBox="1">
            <a:spLocks/>
          </p:cNvSpPr>
          <p:nvPr/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Sarah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Springman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atumsplatzhalter 3"/>
          <p:cNvSpPr txBox="1">
            <a:spLocks/>
          </p:cNvSpPr>
          <p:nvPr/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2020-02-14</a:t>
            </a:r>
          </a:p>
        </p:txBody>
      </p:sp>
    </p:spTree>
    <p:extLst>
      <p:ext uri="{BB962C8B-B14F-4D97-AF65-F5344CB8AC3E}">
        <p14:creationId xmlns:p14="http://schemas.microsoft.com/office/powerpoint/2010/main" val="415926296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514</Words>
  <Application>Microsoft Macintosh PowerPoint</Application>
  <PresentationFormat>Widescreen</PresentationFormat>
  <Paragraphs>110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ETH Zuerich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Tag Hindernisfreie Lehre</dc:title>
  <dc:creator>Lukic  Danijela (LET)</dc:creator>
  <cp:lastModifiedBy>Microsoft Office User</cp:lastModifiedBy>
  <cp:revision>28</cp:revision>
  <dcterms:created xsi:type="dcterms:W3CDTF">2020-01-16T12:20:01Z</dcterms:created>
  <dcterms:modified xsi:type="dcterms:W3CDTF">2020-01-29T14:38:28Z</dcterms:modified>
</cp:coreProperties>
</file>