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4013" r:id="rId1"/>
  </p:sldMasterIdLst>
  <p:notesMasterIdLst>
    <p:notesMasterId r:id="rId44"/>
  </p:notesMasterIdLst>
  <p:sldIdLst>
    <p:sldId id="336" r:id="rId2"/>
    <p:sldId id="394" r:id="rId3"/>
    <p:sldId id="395" r:id="rId4"/>
    <p:sldId id="396" r:id="rId5"/>
    <p:sldId id="398" r:id="rId6"/>
    <p:sldId id="399" r:id="rId7"/>
    <p:sldId id="401" r:id="rId8"/>
    <p:sldId id="333" r:id="rId9"/>
    <p:sldId id="325" r:id="rId10"/>
    <p:sldId id="357" r:id="rId11"/>
    <p:sldId id="392" r:id="rId12"/>
    <p:sldId id="359" r:id="rId13"/>
    <p:sldId id="393" r:id="rId14"/>
    <p:sldId id="390" r:id="rId15"/>
    <p:sldId id="335" r:id="rId16"/>
    <p:sldId id="386" r:id="rId17"/>
    <p:sldId id="355" r:id="rId18"/>
    <p:sldId id="328" r:id="rId19"/>
    <p:sldId id="334" r:id="rId20"/>
    <p:sldId id="389" r:id="rId21"/>
    <p:sldId id="326" r:id="rId22"/>
    <p:sldId id="387" r:id="rId23"/>
    <p:sldId id="330" r:id="rId24"/>
    <p:sldId id="329" r:id="rId25"/>
    <p:sldId id="331" r:id="rId26"/>
    <p:sldId id="340" r:id="rId27"/>
    <p:sldId id="332" r:id="rId28"/>
    <p:sldId id="259" r:id="rId29"/>
    <p:sldId id="262" r:id="rId30"/>
    <p:sldId id="374" r:id="rId31"/>
    <p:sldId id="377" r:id="rId32"/>
    <p:sldId id="385" r:id="rId33"/>
    <p:sldId id="375" r:id="rId34"/>
    <p:sldId id="379" r:id="rId35"/>
    <p:sldId id="382" r:id="rId36"/>
    <p:sldId id="380" r:id="rId37"/>
    <p:sldId id="381" r:id="rId38"/>
    <p:sldId id="383" r:id="rId39"/>
    <p:sldId id="384" r:id="rId40"/>
    <p:sldId id="391" r:id="rId41"/>
    <p:sldId id="354" r:id="rId42"/>
    <p:sldId id="346" r:id="rId43"/>
  </p:sldIdLst>
  <p:sldSz cx="9144000" cy="5143500" type="screen16x9"/>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FFFFFF"/>
        </a:solidFill>
        <a:effectLst/>
        <a:uFillTx/>
        <a:latin typeface="Open Sans Light"/>
        <a:ea typeface="Open Sans Light"/>
        <a:cs typeface="Open Sans Light"/>
        <a:sym typeface="Open Sans Light"/>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FFFFFF"/>
        </a:solidFill>
        <a:effectLst/>
        <a:uFillTx/>
        <a:latin typeface="Open Sans Light"/>
        <a:ea typeface="Open Sans Light"/>
        <a:cs typeface="Open Sans Light"/>
        <a:sym typeface="Open Sans Light"/>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FFFFFF"/>
        </a:solidFill>
        <a:effectLst/>
        <a:uFillTx/>
        <a:latin typeface="Open Sans Light"/>
        <a:ea typeface="Open Sans Light"/>
        <a:cs typeface="Open Sans Light"/>
        <a:sym typeface="Open Sans Light"/>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FFFFFF"/>
        </a:solidFill>
        <a:effectLst/>
        <a:uFillTx/>
        <a:latin typeface="Open Sans Light"/>
        <a:ea typeface="Open Sans Light"/>
        <a:cs typeface="Open Sans Light"/>
        <a:sym typeface="Open Sans Light"/>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FFFFFF"/>
        </a:solidFill>
        <a:effectLst/>
        <a:uFillTx/>
        <a:latin typeface="Open Sans Light"/>
        <a:ea typeface="Open Sans Light"/>
        <a:cs typeface="Open Sans Light"/>
        <a:sym typeface="Open Sans Light"/>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FFFFFF"/>
        </a:solidFill>
        <a:effectLst/>
        <a:uFillTx/>
        <a:latin typeface="Open Sans Light"/>
        <a:ea typeface="Open Sans Light"/>
        <a:cs typeface="Open Sans Light"/>
        <a:sym typeface="Open Sans Light"/>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FFFFFF"/>
        </a:solidFill>
        <a:effectLst/>
        <a:uFillTx/>
        <a:latin typeface="Open Sans Light"/>
        <a:ea typeface="Open Sans Light"/>
        <a:cs typeface="Open Sans Light"/>
        <a:sym typeface="Open Sans Light"/>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FFFFFF"/>
        </a:solidFill>
        <a:effectLst/>
        <a:uFillTx/>
        <a:latin typeface="Open Sans Light"/>
        <a:ea typeface="Open Sans Light"/>
        <a:cs typeface="Open Sans Light"/>
        <a:sym typeface="Open Sans Light"/>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FFFFFF"/>
        </a:solidFill>
        <a:effectLst/>
        <a:uFillTx/>
        <a:latin typeface="Open Sans Light"/>
        <a:ea typeface="Open Sans Light"/>
        <a:cs typeface="Open Sans Light"/>
        <a:sym typeface="Open Sans Light"/>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guide id="3" pos="288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9898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Open Sans Light"/>
          <a:ea typeface="Open Sans Light"/>
          <a:cs typeface="Open Sans Light"/>
        </a:font>
        <a:srgbClr val="FFFFFF"/>
      </a:tcTxStyle>
      <a:tcStyle>
        <a:tcBdr>
          <a:left>
            <a:ln w="12700" cap="flat">
              <a:solidFill>
                <a:srgbClr val="2B2B2D"/>
              </a:solidFill>
              <a:prstDash val="solid"/>
              <a:round/>
            </a:ln>
          </a:left>
          <a:right>
            <a:ln w="12700" cap="flat">
              <a:solidFill>
                <a:srgbClr val="2B2B2D"/>
              </a:solidFill>
              <a:prstDash val="solid"/>
              <a:round/>
            </a:ln>
          </a:right>
          <a:top>
            <a:ln w="12700" cap="flat">
              <a:solidFill>
                <a:srgbClr val="2B2B2D"/>
              </a:solidFill>
              <a:prstDash val="solid"/>
              <a:round/>
            </a:ln>
          </a:top>
          <a:bottom>
            <a:ln w="12700" cap="flat">
              <a:solidFill>
                <a:srgbClr val="2B2B2D"/>
              </a:solidFill>
              <a:prstDash val="solid"/>
              <a:round/>
            </a:ln>
          </a:bottom>
          <a:insideH>
            <a:ln w="12700" cap="flat">
              <a:solidFill>
                <a:srgbClr val="2B2B2D"/>
              </a:solidFill>
              <a:prstDash val="solid"/>
              <a:round/>
            </a:ln>
          </a:insideH>
          <a:insideV>
            <a:ln w="12700" cap="flat">
              <a:solidFill>
                <a:srgbClr val="2B2B2D"/>
              </a:solidFill>
              <a:prstDash val="solid"/>
              <a:round/>
            </a:ln>
          </a:insideV>
        </a:tcBdr>
        <a:fill>
          <a:solidFill>
            <a:srgbClr val="CFE4EB"/>
          </a:solidFill>
        </a:fill>
      </a:tcStyle>
    </a:wholeTbl>
    <a:band2H>
      <a:tcTxStyle/>
      <a:tcStyle>
        <a:tcBdr/>
        <a:fill>
          <a:solidFill>
            <a:srgbClr val="E8F2F5"/>
          </a:solidFill>
        </a:fill>
      </a:tcStyle>
    </a:band2H>
    <a:firstCol>
      <a:tcTxStyle b="on" i="off">
        <a:font>
          <a:latin typeface="Open Sans Light"/>
          <a:ea typeface="Open Sans Light"/>
          <a:cs typeface="Open Sans Light"/>
        </a:font>
        <a:srgbClr val="2B2B2D"/>
      </a:tcTxStyle>
      <a:tcStyle>
        <a:tcBdr>
          <a:left>
            <a:ln w="12700" cap="flat">
              <a:solidFill>
                <a:srgbClr val="2B2B2D"/>
              </a:solidFill>
              <a:prstDash val="solid"/>
              <a:round/>
            </a:ln>
          </a:left>
          <a:right>
            <a:ln w="12700" cap="flat">
              <a:solidFill>
                <a:srgbClr val="2B2B2D"/>
              </a:solidFill>
              <a:prstDash val="solid"/>
              <a:round/>
            </a:ln>
          </a:right>
          <a:top>
            <a:ln w="12700" cap="flat">
              <a:solidFill>
                <a:srgbClr val="2B2B2D"/>
              </a:solidFill>
              <a:prstDash val="solid"/>
              <a:round/>
            </a:ln>
          </a:top>
          <a:bottom>
            <a:ln w="12700" cap="flat">
              <a:solidFill>
                <a:srgbClr val="2B2B2D"/>
              </a:solidFill>
              <a:prstDash val="solid"/>
              <a:round/>
            </a:ln>
          </a:bottom>
          <a:insideH>
            <a:ln w="12700" cap="flat">
              <a:solidFill>
                <a:srgbClr val="2B2B2D"/>
              </a:solidFill>
              <a:prstDash val="solid"/>
              <a:round/>
            </a:ln>
          </a:insideH>
          <a:insideV>
            <a:ln w="12700" cap="flat">
              <a:solidFill>
                <a:srgbClr val="2B2B2D"/>
              </a:solidFill>
              <a:prstDash val="solid"/>
              <a:round/>
            </a:ln>
          </a:insideV>
        </a:tcBdr>
        <a:fill>
          <a:solidFill>
            <a:schemeClr val="accent1"/>
          </a:solidFill>
        </a:fill>
      </a:tcStyle>
    </a:firstCol>
    <a:lastRow>
      <a:tcTxStyle b="on" i="off">
        <a:font>
          <a:latin typeface="Open Sans Light"/>
          <a:ea typeface="Open Sans Light"/>
          <a:cs typeface="Open Sans Light"/>
        </a:font>
        <a:srgbClr val="2B2B2D"/>
      </a:tcTxStyle>
      <a:tcStyle>
        <a:tcBdr>
          <a:left>
            <a:ln w="12700" cap="flat">
              <a:solidFill>
                <a:srgbClr val="2B2B2D"/>
              </a:solidFill>
              <a:prstDash val="solid"/>
              <a:round/>
            </a:ln>
          </a:left>
          <a:right>
            <a:ln w="12700" cap="flat">
              <a:solidFill>
                <a:srgbClr val="2B2B2D"/>
              </a:solidFill>
              <a:prstDash val="solid"/>
              <a:round/>
            </a:ln>
          </a:right>
          <a:top>
            <a:ln w="38100" cap="flat">
              <a:solidFill>
                <a:srgbClr val="2B2B2D"/>
              </a:solidFill>
              <a:prstDash val="solid"/>
              <a:round/>
            </a:ln>
          </a:top>
          <a:bottom>
            <a:ln w="12700" cap="flat">
              <a:solidFill>
                <a:srgbClr val="2B2B2D"/>
              </a:solidFill>
              <a:prstDash val="solid"/>
              <a:round/>
            </a:ln>
          </a:bottom>
          <a:insideH>
            <a:ln w="12700" cap="flat">
              <a:solidFill>
                <a:srgbClr val="2B2B2D"/>
              </a:solidFill>
              <a:prstDash val="solid"/>
              <a:round/>
            </a:ln>
          </a:insideH>
          <a:insideV>
            <a:ln w="12700" cap="flat">
              <a:solidFill>
                <a:srgbClr val="2B2B2D"/>
              </a:solidFill>
              <a:prstDash val="solid"/>
              <a:round/>
            </a:ln>
          </a:insideV>
        </a:tcBdr>
        <a:fill>
          <a:solidFill>
            <a:schemeClr val="accent1"/>
          </a:solidFill>
        </a:fill>
      </a:tcStyle>
    </a:lastRow>
    <a:firstRow>
      <a:tcTxStyle b="on" i="off">
        <a:font>
          <a:latin typeface="Open Sans Light"/>
          <a:ea typeface="Open Sans Light"/>
          <a:cs typeface="Open Sans Light"/>
        </a:font>
        <a:srgbClr val="2B2B2D"/>
      </a:tcTxStyle>
      <a:tcStyle>
        <a:tcBdr>
          <a:left>
            <a:ln w="12700" cap="flat">
              <a:solidFill>
                <a:srgbClr val="2B2B2D"/>
              </a:solidFill>
              <a:prstDash val="solid"/>
              <a:round/>
            </a:ln>
          </a:left>
          <a:right>
            <a:ln w="12700" cap="flat">
              <a:solidFill>
                <a:srgbClr val="2B2B2D"/>
              </a:solidFill>
              <a:prstDash val="solid"/>
              <a:round/>
            </a:ln>
          </a:right>
          <a:top>
            <a:ln w="12700" cap="flat">
              <a:solidFill>
                <a:srgbClr val="2B2B2D"/>
              </a:solidFill>
              <a:prstDash val="solid"/>
              <a:round/>
            </a:ln>
          </a:top>
          <a:bottom>
            <a:ln w="38100" cap="flat">
              <a:solidFill>
                <a:srgbClr val="2B2B2D"/>
              </a:solidFill>
              <a:prstDash val="solid"/>
              <a:round/>
            </a:ln>
          </a:bottom>
          <a:insideH>
            <a:ln w="12700" cap="flat">
              <a:solidFill>
                <a:srgbClr val="2B2B2D"/>
              </a:solidFill>
              <a:prstDash val="solid"/>
              <a:round/>
            </a:ln>
          </a:insideH>
          <a:insideV>
            <a:ln w="12700" cap="flat">
              <a:solidFill>
                <a:srgbClr val="2B2B2D"/>
              </a:solidFill>
              <a:prstDash val="solid"/>
              <a:round/>
            </a:ln>
          </a:insideV>
        </a:tcBdr>
        <a:fill>
          <a:solidFill>
            <a:schemeClr val="accent1"/>
          </a:solidFill>
        </a:fill>
      </a:tcStyle>
    </a:firstRow>
  </a:tblStyle>
  <a:tblStyle styleId="{C7B018BB-80A7-4F77-B60F-C8B233D01FF8}" styleName="">
    <a:tblBg/>
    <a:wholeTbl>
      <a:tcTxStyle b="off" i="off">
        <a:font>
          <a:latin typeface="Open Sans Light"/>
          <a:ea typeface="Open Sans Light"/>
          <a:cs typeface="Open Sans Light"/>
        </a:font>
        <a:srgbClr val="FFFFFF"/>
      </a:tcTxStyle>
      <a:tcStyle>
        <a:tcBdr>
          <a:left>
            <a:ln w="12700" cap="flat">
              <a:solidFill>
                <a:srgbClr val="2B2B2D"/>
              </a:solidFill>
              <a:prstDash val="solid"/>
              <a:round/>
            </a:ln>
          </a:left>
          <a:right>
            <a:ln w="12700" cap="flat">
              <a:solidFill>
                <a:srgbClr val="2B2B2D"/>
              </a:solidFill>
              <a:prstDash val="solid"/>
              <a:round/>
            </a:ln>
          </a:right>
          <a:top>
            <a:ln w="12700" cap="flat">
              <a:solidFill>
                <a:srgbClr val="2B2B2D"/>
              </a:solidFill>
              <a:prstDash val="solid"/>
              <a:round/>
            </a:ln>
          </a:top>
          <a:bottom>
            <a:ln w="12700" cap="flat">
              <a:solidFill>
                <a:srgbClr val="2B2B2D"/>
              </a:solidFill>
              <a:prstDash val="solid"/>
              <a:round/>
            </a:ln>
          </a:bottom>
          <a:insideH>
            <a:ln w="12700" cap="flat">
              <a:solidFill>
                <a:srgbClr val="2B2B2D"/>
              </a:solidFill>
              <a:prstDash val="solid"/>
              <a:round/>
            </a:ln>
          </a:insideH>
          <a:insideV>
            <a:ln w="12700" cap="flat">
              <a:solidFill>
                <a:srgbClr val="2B2B2D"/>
              </a:solidFill>
              <a:prstDash val="solid"/>
              <a:round/>
            </a:ln>
          </a:insideV>
        </a:tcBdr>
        <a:fill>
          <a:solidFill>
            <a:srgbClr val="FBDECA"/>
          </a:solidFill>
        </a:fill>
      </a:tcStyle>
    </a:wholeTbl>
    <a:band2H>
      <a:tcTxStyle/>
      <a:tcStyle>
        <a:tcBdr/>
        <a:fill>
          <a:solidFill>
            <a:srgbClr val="FDEFE6"/>
          </a:solidFill>
        </a:fill>
      </a:tcStyle>
    </a:band2H>
    <a:firstCol>
      <a:tcTxStyle b="on" i="off">
        <a:font>
          <a:latin typeface="Open Sans Light"/>
          <a:ea typeface="Open Sans Light"/>
          <a:cs typeface="Open Sans Light"/>
        </a:font>
        <a:srgbClr val="2B2B2D"/>
      </a:tcTxStyle>
      <a:tcStyle>
        <a:tcBdr>
          <a:left>
            <a:ln w="12700" cap="flat">
              <a:solidFill>
                <a:srgbClr val="2B2B2D"/>
              </a:solidFill>
              <a:prstDash val="solid"/>
              <a:round/>
            </a:ln>
          </a:left>
          <a:right>
            <a:ln w="12700" cap="flat">
              <a:solidFill>
                <a:srgbClr val="2B2B2D"/>
              </a:solidFill>
              <a:prstDash val="solid"/>
              <a:round/>
            </a:ln>
          </a:right>
          <a:top>
            <a:ln w="12700" cap="flat">
              <a:solidFill>
                <a:srgbClr val="2B2B2D"/>
              </a:solidFill>
              <a:prstDash val="solid"/>
              <a:round/>
            </a:ln>
          </a:top>
          <a:bottom>
            <a:ln w="12700" cap="flat">
              <a:solidFill>
                <a:srgbClr val="2B2B2D"/>
              </a:solidFill>
              <a:prstDash val="solid"/>
              <a:round/>
            </a:ln>
          </a:bottom>
          <a:insideH>
            <a:ln w="12700" cap="flat">
              <a:solidFill>
                <a:srgbClr val="2B2B2D"/>
              </a:solidFill>
              <a:prstDash val="solid"/>
              <a:round/>
            </a:ln>
          </a:insideH>
          <a:insideV>
            <a:ln w="12700" cap="flat">
              <a:solidFill>
                <a:srgbClr val="2B2B2D"/>
              </a:solidFill>
              <a:prstDash val="solid"/>
              <a:round/>
            </a:ln>
          </a:insideV>
        </a:tcBdr>
        <a:fill>
          <a:solidFill>
            <a:schemeClr val="accent3"/>
          </a:solidFill>
        </a:fill>
      </a:tcStyle>
    </a:firstCol>
    <a:lastRow>
      <a:tcTxStyle b="on" i="off">
        <a:font>
          <a:latin typeface="Open Sans Light"/>
          <a:ea typeface="Open Sans Light"/>
          <a:cs typeface="Open Sans Light"/>
        </a:font>
        <a:srgbClr val="2B2B2D"/>
      </a:tcTxStyle>
      <a:tcStyle>
        <a:tcBdr>
          <a:left>
            <a:ln w="12700" cap="flat">
              <a:solidFill>
                <a:srgbClr val="2B2B2D"/>
              </a:solidFill>
              <a:prstDash val="solid"/>
              <a:round/>
            </a:ln>
          </a:left>
          <a:right>
            <a:ln w="12700" cap="flat">
              <a:solidFill>
                <a:srgbClr val="2B2B2D"/>
              </a:solidFill>
              <a:prstDash val="solid"/>
              <a:round/>
            </a:ln>
          </a:right>
          <a:top>
            <a:ln w="38100" cap="flat">
              <a:solidFill>
                <a:srgbClr val="2B2B2D"/>
              </a:solidFill>
              <a:prstDash val="solid"/>
              <a:round/>
            </a:ln>
          </a:top>
          <a:bottom>
            <a:ln w="12700" cap="flat">
              <a:solidFill>
                <a:srgbClr val="2B2B2D"/>
              </a:solidFill>
              <a:prstDash val="solid"/>
              <a:round/>
            </a:ln>
          </a:bottom>
          <a:insideH>
            <a:ln w="12700" cap="flat">
              <a:solidFill>
                <a:srgbClr val="2B2B2D"/>
              </a:solidFill>
              <a:prstDash val="solid"/>
              <a:round/>
            </a:ln>
          </a:insideH>
          <a:insideV>
            <a:ln w="12700" cap="flat">
              <a:solidFill>
                <a:srgbClr val="2B2B2D"/>
              </a:solidFill>
              <a:prstDash val="solid"/>
              <a:round/>
            </a:ln>
          </a:insideV>
        </a:tcBdr>
        <a:fill>
          <a:solidFill>
            <a:schemeClr val="accent3"/>
          </a:solidFill>
        </a:fill>
      </a:tcStyle>
    </a:lastRow>
    <a:firstRow>
      <a:tcTxStyle b="on" i="off">
        <a:font>
          <a:latin typeface="Open Sans Light"/>
          <a:ea typeface="Open Sans Light"/>
          <a:cs typeface="Open Sans Light"/>
        </a:font>
        <a:srgbClr val="2B2B2D"/>
      </a:tcTxStyle>
      <a:tcStyle>
        <a:tcBdr>
          <a:left>
            <a:ln w="12700" cap="flat">
              <a:solidFill>
                <a:srgbClr val="2B2B2D"/>
              </a:solidFill>
              <a:prstDash val="solid"/>
              <a:round/>
            </a:ln>
          </a:left>
          <a:right>
            <a:ln w="12700" cap="flat">
              <a:solidFill>
                <a:srgbClr val="2B2B2D"/>
              </a:solidFill>
              <a:prstDash val="solid"/>
              <a:round/>
            </a:ln>
          </a:right>
          <a:top>
            <a:ln w="12700" cap="flat">
              <a:solidFill>
                <a:srgbClr val="2B2B2D"/>
              </a:solidFill>
              <a:prstDash val="solid"/>
              <a:round/>
            </a:ln>
          </a:top>
          <a:bottom>
            <a:ln w="38100" cap="flat">
              <a:solidFill>
                <a:srgbClr val="2B2B2D"/>
              </a:solidFill>
              <a:prstDash val="solid"/>
              <a:round/>
            </a:ln>
          </a:bottom>
          <a:insideH>
            <a:ln w="12700" cap="flat">
              <a:solidFill>
                <a:srgbClr val="2B2B2D"/>
              </a:solidFill>
              <a:prstDash val="solid"/>
              <a:round/>
            </a:ln>
          </a:insideH>
          <a:insideV>
            <a:ln w="12700" cap="flat">
              <a:solidFill>
                <a:srgbClr val="2B2B2D"/>
              </a:solidFill>
              <a:prstDash val="solid"/>
              <a:round/>
            </a:ln>
          </a:insideV>
        </a:tcBdr>
        <a:fill>
          <a:solidFill>
            <a:schemeClr val="accent3"/>
          </a:solidFill>
        </a:fill>
      </a:tcStyle>
    </a:firstRow>
  </a:tblStyle>
  <a:tblStyle styleId="{EEE7283C-3CF3-47DC-8721-378D4A62B228}" styleName="">
    <a:tblBg/>
    <a:wholeTbl>
      <a:tcTxStyle b="off" i="off">
        <a:font>
          <a:latin typeface="Open Sans Light"/>
          <a:ea typeface="Open Sans Light"/>
          <a:cs typeface="Open Sans Light"/>
        </a:font>
        <a:srgbClr val="FFFFFF"/>
      </a:tcTxStyle>
      <a:tcStyle>
        <a:tcBdr>
          <a:left>
            <a:ln w="12700" cap="flat">
              <a:solidFill>
                <a:srgbClr val="2B2B2D"/>
              </a:solidFill>
              <a:prstDash val="solid"/>
              <a:round/>
            </a:ln>
          </a:left>
          <a:right>
            <a:ln w="12700" cap="flat">
              <a:solidFill>
                <a:srgbClr val="2B2B2D"/>
              </a:solidFill>
              <a:prstDash val="solid"/>
              <a:round/>
            </a:ln>
          </a:right>
          <a:top>
            <a:ln w="12700" cap="flat">
              <a:solidFill>
                <a:srgbClr val="2B2B2D"/>
              </a:solidFill>
              <a:prstDash val="solid"/>
              <a:round/>
            </a:ln>
          </a:top>
          <a:bottom>
            <a:ln w="12700" cap="flat">
              <a:solidFill>
                <a:srgbClr val="2B2B2D"/>
              </a:solidFill>
              <a:prstDash val="solid"/>
              <a:round/>
            </a:ln>
          </a:bottom>
          <a:insideH>
            <a:ln w="12700" cap="flat">
              <a:solidFill>
                <a:srgbClr val="2B2B2D"/>
              </a:solidFill>
              <a:prstDash val="solid"/>
              <a:round/>
            </a:ln>
          </a:insideH>
          <a:insideV>
            <a:ln w="12700" cap="flat">
              <a:solidFill>
                <a:srgbClr val="2B2B2D"/>
              </a:solidFill>
              <a:prstDash val="solid"/>
              <a:round/>
            </a:ln>
          </a:insideV>
        </a:tcBdr>
        <a:fill>
          <a:solidFill>
            <a:srgbClr val="D4CFE0"/>
          </a:solidFill>
        </a:fill>
      </a:tcStyle>
    </a:wholeTbl>
    <a:band2H>
      <a:tcTxStyle/>
      <a:tcStyle>
        <a:tcBdr/>
        <a:fill>
          <a:solidFill>
            <a:srgbClr val="EBE8F0"/>
          </a:solidFill>
        </a:fill>
      </a:tcStyle>
    </a:band2H>
    <a:firstCol>
      <a:tcTxStyle b="on" i="off">
        <a:font>
          <a:latin typeface="Open Sans Light"/>
          <a:ea typeface="Open Sans Light"/>
          <a:cs typeface="Open Sans Light"/>
        </a:font>
        <a:srgbClr val="2B2B2D"/>
      </a:tcTxStyle>
      <a:tcStyle>
        <a:tcBdr>
          <a:left>
            <a:ln w="12700" cap="flat">
              <a:solidFill>
                <a:srgbClr val="2B2B2D"/>
              </a:solidFill>
              <a:prstDash val="solid"/>
              <a:round/>
            </a:ln>
          </a:left>
          <a:right>
            <a:ln w="12700" cap="flat">
              <a:solidFill>
                <a:srgbClr val="2B2B2D"/>
              </a:solidFill>
              <a:prstDash val="solid"/>
              <a:round/>
            </a:ln>
          </a:right>
          <a:top>
            <a:ln w="12700" cap="flat">
              <a:solidFill>
                <a:srgbClr val="2B2B2D"/>
              </a:solidFill>
              <a:prstDash val="solid"/>
              <a:round/>
            </a:ln>
          </a:top>
          <a:bottom>
            <a:ln w="12700" cap="flat">
              <a:solidFill>
                <a:srgbClr val="2B2B2D"/>
              </a:solidFill>
              <a:prstDash val="solid"/>
              <a:round/>
            </a:ln>
          </a:bottom>
          <a:insideH>
            <a:ln w="12700" cap="flat">
              <a:solidFill>
                <a:srgbClr val="2B2B2D"/>
              </a:solidFill>
              <a:prstDash val="solid"/>
              <a:round/>
            </a:ln>
          </a:insideH>
          <a:insideV>
            <a:ln w="12700" cap="flat">
              <a:solidFill>
                <a:srgbClr val="2B2B2D"/>
              </a:solidFill>
              <a:prstDash val="solid"/>
              <a:round/>
            </a:ln>
          </a:insideV>
        </a:tcBdr>
        <a:fill>
          <a:solidFill>
            <a:schemeClr val="accent6"/>
          </a:solidFill>
        </a:fill>
      </a:tcStyle>
    </a:firstCol>
    <a:lastRow>
      <a:tcTxStyle b="on" i="off">
        <a:font>
          <a:latin typeface="Open Sans Light"/>
          <a:ea typeface="Open Sans Light"/>
          <a:cs typeface="Open Sans Light"/>
        </a:font>
        <a:srgbClr val="2B2B2D"/>
      </a:tcTxStyle>
      <a:tcStyle>
        <a:tcBdr>
          <a:left>
            <a:ln w="12700" cap="flat">
              <a:solidFill>
                <a:srgbClr val="2B2B2D"/>
              </a:solidFill>
              <a:prstDash val="solid"/>
              <a:round/>
            </a:ln>
          </a:left>
          <a:right>
            <a:ln w="12700" cap="flat">
              <a:solidFill>
                <a:srgbClr val="2B2B2D"/>
              </a:solidFill>
              <a:prstDash val="solid"/>
              <a:round/>
            </a:ln>
          </a:right>
          <a:top>
            <a:ln w="38100" cap="flat">
              <a:solidFill>
                <a:srgbClr val="2B2B2D"/>
              </a:solidFill>
              <a:prstDash val="solid"/>
              <a:round/>
            </a:ln>
          </a:top>
          <a:bottom>
            <a:ln w="12700" cap="flat">
              <a:solidFill>
                <a:srgbClr val="2B2B2D"/>
              </a:solidFill>
              <a:prstDash val="solid"/>
              <a:round/>
            </a:ln>
          </a:bottom>
          <a:insideH>
            <a:ln w="12700" cap="flat">
              <a:solidFill>
                <a:srgbClr val="2B2B2D"/>
              </a:solidFill>
              <a:prstDash val="solid"/>
              <a:round/>
            </a:ln>
          </a:insideH>
          <a:insideV>
            <a:ln w="12700" cap="flat">
              <a:solidFill>
                <a:srgbClr val="2B2B2D"/>
              </a:solidFill>
              <a:prstDash val="solid"/>
              <a:round/>
            </a:ln>
          </a:insideV>
        </a:tcBdr>
        <a:fill>
          <a:solidFill>
            <a:schemeClr val="accent6"/>
          </a:solidFill>
        </a:fill>
      </a:tcStyle>
    </a:lastRow>
    <a:firstRow>
      <a:tcTxStyle b="on" i="off">
        <a:font>
          <a:latin typeface="Open Sans Light"/>
          <a:ea typeface="Open Sans Light"/>
          <a:cs typeface="Open Sans Light"/>
        </a:font>
        <a:srgbClr val="2B2B2D"/>
      </a:tcTxStyle>
      <a:tcStyle>
        <a:tcBdr>
          <a:left>
            <a:ln w="12700" cap="flat">
              <a:solidFill>
                <a:srgbClr val="2B2B2D"/>
              </a:solidFill>
              <a:prstDash val="solid"/>
              <a:round/>
            </a:ln>
          </a:left>
          <a:right>
            <a:ln w="12700" cap="flat">
              <a:solidFill>
                <a:srgbClr val="2B2B2D"/>
              </a:solidFill>
              <a:prstDash val="solid"/>
              <a:round/>
            </a:ln>
          </a:right>
          <a:top>
            <a:ln w="12700" cap="flat">
              <a:solidFill>
                <a:srgbClr val="2B2B2D"/>
              </a:solidFill>
              <a:prstDash val="solid"/>
              <a:round/>
            </a:ln>
          </a:top>
          <a:bottom>
            <a:ln w="38100" cap="flat">
              <a:solidFill>
                <a:srgbClr val="2B2B2D"/>
              </a:solidFill>
              <a:prstDash val="solid"/>
              <a:round/>
            </a:ln>
          </a:bottom>
          <a:insideH>
            <a:ln w="12700" cap="flat">
              <a:solidFill>
                <a:srgbClr val="2B2B2D"/>
              </a:solidFill>
              <a:prstDash val="solid"/>
              <a:round/>
            </a:ln>
          </a:insideH>
          <a:insideV>
            <a:ln w="12700" cap="flat">
              <a:solidFill>
                <a:srgbClr val="2B2B2D"/>
              </a:solidFill>
              <a:prstDash val="solid"/>
              <a:round/>
            </a:ln>
          </a:insideV>
        </a:tcBdr>
        <a:fill>
          <a:solidFill>
            <a:schemeClr val="accent6"/>
          </a:solidFill>
        </a:fill>
      </a:tcStyle>
    </a:firstRow>
  </a:tblStyle>
  <a:tblStyle styleId="{CF821DB8-F4EB-4A41-A1BA-3FCAFE7338EE}" styleName="">
    <a:tblBg/>
    <a:wholeTbl>
      <a:tcTxStyle b="off" i="off">
        <a:font>
          <a:latin typeface="Open Sans Light"/>
          <a:ea typeface="Open Sans Light"/>
          <a:cs typeface="Open Sans Ligh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2B2B2D"/>
          </a:solidFill>
        </a:fill>
      </a:tcStyle>
    </a:band2H>
    <a:firstCol>
      <a:tcTxStyle b="on" i="off">
        <a:font>
          <a:latin typeface="Open Sans Light"/>
          <a:ea typeface="Open Sans Light"/>
          <a:cs typeface="Open Sans Light"/>
        </a:font>
        <a:srgbClr val="2B2B2D"/>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Open Sans Light"/>
          <a:ea typeface="Open Sans Light"/>
          <a:cs typeface="Open Sans Light"/>
        </a:font>
        <a:srgbClr val="FFFFFF"/>
      </a:tcTxStyle>
      <a:tcStyle>
        <a:tcBdr>
          <a:left>
            <a:ln w="12700" cap="flat">
              <a:noFill/>
              <a:miter lim="400000"/>
            </a:ln>
          </a:left>
          <a:right>
            <a:ln w="12700" cap="flat">
              <a:noFill/>
              <a:miter lim="400000"/>
            </a:ln>
          </a:right>
          <a:top>
            <a:ln w="50800" cap="flat">
              <a:solidFill>
                <a:srgbClr val="FFFFFF"/>
              </a:solidFill>
              <a:prstDash val="solid"/>
              <a:round/>
            </a:ln>
          </a:top>
          <a:bottom>
            <a:ln w="25400" cap="flat">
              <a:solidFill>
                <a:srgbClr val="FFFFFF"/>
              </a:solidFill>
              <a:prstDash val="solid"/>
              <a:round/>
            </a:ln>
          </a:bottom>
          <a:insideH>
            <a:ln w="12700" cap="flat">
              <a:noFill/>
              <a:miter lim="400000"/>
            </a:ln>
          </a:insideH>
          <a:insideV>
            <a:ln w="12700" cap="flat">
              <a:noFill/>
              <a:miter lim="400000"/>
            </a:ln>
          </a:insideV>
        </a:tcBdr>
        <a:fill>
          <a:solidFill>
            <a:srgbClr val="2B2B2D"/>
          </a:solidFill>
        </a:fill>
      </a:tcStyle>
    </a:lastRow>
    <a:firstRow>
      <a:tcTxStyle b="on" i="off">
        <a:font>
          <a:latin typeface="Open Sans Light"/>
          <a:ea typeface="Open Sans Light"/>
          <a:cs typeface="Open Sans Light"/>
        </a:font>
        <a:srgbClr val="2B2B2D"/>
      </a:tcTxStyle>
      <a:tcStyle>
        <a:tcBdr>
          <a:left>
            <a:ln w="12700" cap="flat">
              <a:noFill/>
              <a:miter lim="400000"/>
            </a:ln>
          </a:left>
          <a:right>
            <a:ln w="12700" cap="flat">
              <a:noFill/>
              <a:miter lim="400000"/>
            </a:ln>
          </a:right>
          <a:top>
            <a:ln w="25400" cap="flat">
              <a:solidFill>
                <a:srgbClr val="FFFFFF"/>
              </a:solidFill>
              <a:prstDash val="solid"/>
              <a:round/>
            </a:ln>
          </a:top>
          <a:bottom>
            <a:ln w="25400" cap="flat">
              <a:solidFill>
                <a:srgbClr val="FFFFFF"/>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Open Sans Light"/>
          <a:ea typeface="Open Sans Light"/>
          <a:cs typeface="Open Sans Light"/>
        </a:font>
        <a:srgbClr val="FFFFFF"/>
      </a:tcTxStyle>
      <a:tcStyle>
        <a:tcBdr>
          <a:left>
            <a:ln w="12700" cap="flat">
              <a:solidFill>
                <a:srgbClr val="2B2B2D"/>
              </a:solidFill>
              <a:prstDash val="solid"/>
              <a:round/>
            </a:ln>
          </a:left>
          <a:right>
            <a:ln w="12700" cap="flat">
              <a:solidFill>
                <a:srgbClr val="2B2B2D"/>
              </a:solidFill>
              <a:prstDash val="solid"/>
              <a:round/>
            </a:ln>
          </a:right>
          <a:top>
            <a:ln w="12700" cap="flat">
              <a:solidFill>
                <a:srgbClr val="2B2B2D"/>
              </a:solidFill>
              <a:prstDash val="solid"/>
              <a:round/>
            </a:ln>
          </a:top>
          <a:bottom>
            <a:ln w="12700" cap="flat">
              <a:solidFill>
                <a:srgbClr val="2B2B2D"/>
              </a:solidFill>
              <a:prstDash val="solid"/>
              <a:round/>
            </a:ln>
          </a:bottom>
          <a:insideH>
            <a:ln w="12700" cap="flat">
              <a:solidFill>
                <a:srgbClr val="2B2B2D"/>
              </a:solidFill>
              <a:prstDash val="solid"/>
              <a:round/>
            </a:ln>
          </a:insideH>
          <a:insideV>
            <a:ln w="12700" cap="flat">
              <a:solidFill>
                <a:srgbClr val="2B2B2D"/>
              </a:solidFill>
              <a:prstDash val="solid"/>
              <a:round/>
            </a:ln>
          </a:insideV>
        </a:tcBdr>
        <a:fill>
          <a:solidFill>
            <a:srgbClr val="FFFFFF"/>
          </a:solidFill>
        </a:fill>
      </a:tcStyle>
    </a:wholeTbl>
    <a:band2H>
      <a:tcTxStyle/>
      <a:tcStyle>
        <a:tcBdr/>
        <a:fill>
          <a:solidFill>
            <a:srgbClr val="FFFFFF"/>
          </a:solidFill>
        </a:fill>
      </a:tcStyle>
    </a:band2H>
    <a:firstCol>
      <a:tcTxStyle b="on" i="off">
        <a:font>
          <a:latin typeface="Open Sans Light"/>
          <a:ea typeface="Open Sans Light"/>
          <a:cs typeface="Open Sans Light"/>
        </a:font>
        <a:srgbClr val="2B2B2D"/>
      </a:tcTxStyle>
      <a:tcStyle>
        <a:tcBdr>
          <a:left>
            <a:ln w="12700" cap="flat">
              <a:solidFill>
                <a:srgbClr val="2B2B2D"/>
              </a:solidFill>
              <a:prstDash val="solid"/>
              <a:round/>
            </a:ln>
          </a:left>
          <a:right>
            <a:ln w="12700" cap="flat">
              <a:solidFill>
                <a:srgbClr val="2B2B2D"/>
              </a:solidFill>
              <a:prstDash val="solid"/>
              <a:round/>
            </a:ln>
          </a:right>
          <a:top>
            <a:ln w="12700" cap="flat">
              <a:solidFill>
                <a:srgbClr val="2B2B2D"/>
              </a:solidFill>
              <a:prstDash val="solid"/>
              <a:round/>
            </a:ln>
          </a:top>
          <a:bottom>
            <a:ln w="12700" cap="flat">
              <a:solidFill>
                <a:srgbClr val="2B2B2D"/>
              </a:solidFill>
              <a:prstDash val="solid"/>
              <a:round/>
            </a:ln>
          </a:bottom>
          <a:insideH>
            <a:ln w="12700" cap="flat">
              <a:solidFill>
                <a:srgbClr val="2B2B2D"/>
              </a:solidFill>
              <a:prstDash val="solid"/>
              <a:round/>
            </a:ln>
          </a:insideH>
          <a:insideV>
            <a:ln w="12700" cap="flat">
              <a:solidFill>
                <a:srgbClr val="2B2B2D"/>
              </a:solidFill>
              <a:prstDash val="solid"/>
              <a:round/>
            </a:ln>
          </a:insideV>
        </a:tcBdr>
        <a:fill>
          <a:solidFill>
            <a:srgbClr val="FFFFFF"/>
          </a:solidFill>
        </a:fill>
      </a:tcStyle>
    </a:firstCol>
    <a:lastRow>
      <a:tcTxStyle b="on" i="off">
        <a:font>
          <a:latin typeface="Open Sans Light"/>
          <a:ea typeface="Open Sans Light"/>
          <a:cs typeface="Open Sans Light"/>
        </a:font>
        <a:srgbClr val="2B2B2D"/>
      </a:tcTxStyle>
      <a:tcStyle>
        <a:tcBdr>
          <a:left>
            <a:ln w="12700" cap="flat">
              <a:solidFill>
                <a:srgbClr val="2B2B2D"/>
              </a:solidFill>
              <a:prstDash val="solid"/>
              <a:round/>
            </a:ln>
          </a:left>
          <a:right>
            <a:ln w="12700" cap="flat">
              <a:solidFill>
                <a:srgbClr val="2B2B2D"/>
              </a:solidFill>
              <a:prstDash val="solid"/>
              <a:round/>
            </a:ln>
          </a:right>
          <a:top>
            <a:ln w="38100" cap="flat">
              <a:solidFill>
                <a:srgbClr val="2B2B2D"/>
              </a:solidFill>
              <a:prstDash val="solid"/>
              <a:round/>
            </a:ln>
          </a:top>
          <a:bottom>
            <a:ln w="12700" cap="flat">
              <a:solidFill>
                <a:srgbClr val="2B2B2D"/>
              </a:solidFill>
              <a:prstDash val="solid"/>
              <a:round/>
            </a:ln>
          </a:bottom>
          <a:insideH>
            <a:ln w="12700" cap="flat">
              <a:solidFill>
                <a:srgbClr val="2B2B2D"/>
              </a:solidFill>
              <a:prstDash val="solid"/>
              <a:round/>
            </a:ln>
          </a:insideH>
          <a:insideV>
            <a:ln w="12700" cap="flat">
              <a:solidFill>
                <a:srgbClr val="2B2B2D"/>
              </a:solidFill>
              <a:prstDash val="solid"/>
              <a:round/>
            </a:ln>
          </a:insideV>
        </a:tcBdr>
        <a:fill>
          <a:solidFill>
            <a:srgbClr val="FFFFFF"/>
          </a:solidFill>
        </a:fill>
      </a:tcStyle>
    </a:lastRow>
    <a:firstRow>
      <a:tcTxStyle b="on" i="off">
        <a:font>
          <a:latin typeface="Open Sans Light"/>
          <a:ea typeface="Open Sans Light"/>
          <a:cs typeface="Open Sans Light"/>
        </a:font>
        <a:srgbClr val="2B2B2D"/>
      </a:tcTxStyle>
      <a:tcStyle>
        <a:tcBdr>
          <a:left>
            <a:ln w="12700" cap="flat">
              <a:solidFill>
                <a:srgbClr val="2B2B2D"/>
              </a:solidFill>
              <a:prstDash val="solid"/>
              <a:round/>
            </a:ln>
          </a:left>
          <a:right>
            <a:ln w="12700" cap="flat">
              <a:solidFill>
                <a:srgbClr val="2B2B2D"/>
              </a:solidFill>
              <a:prstDash val="solid"/>
              <a:round/>
            </a:ln>
          </a:right>
          <a:top>
            <a:ln w="12700" cap="flat">
              <a:solidFill>
                <a:srgbClr val="2B2B2D"/>
              </a:solidFill>
              <a:prstDash val="solid"/>
              <a:round/>
            </a:ln>
          </a:top>
          <a:bottom>
            <a:ln w="38100" cap="flat">
              <a:solidFill>
                <a:srgbClr val="2B2B2D"/>
              </a:solidFill>
              <a:prstDash val="solid"/>
              <a:round/>
            </a:ln>
          </a:bottom>
          <a:insideH>
            <a:ln w="12700" cap="flat">
              <a:solidFill>
                <a:srgbClr val="2B2B2D"/>
              </a:solidFill>
              <a:prstDash val="solid"/>
              <a:round/>
            </a:ln>
          </a:insideH>
          <a:insideV>
            <a:ln w="12700" cap="flat">
              <a:solidFill>
                <a:srgbClr val="2B2B2D"/>
              </a:solidFill>
              <a:prstDash val="solid"/>
              <a:round/>
            </a:ln>
          </a:insideV>
        </a:tcBdr>
        <a:fill>
          <a:solidFill>
            <a:srgbClr val="FFFFFF"/>
          </a:solidFill>
        </a:fill>
      </a:tcStyle>
    </a:firstRow>
  </a:tblStyle>
  <a:tblStyle styleId="{2708684C-4D16-4618-839F-0558EEFCDFE6}" styleName="">
    <a:tblBg/>
    <a:wholeTbl>
      <a:tcTxStyle b="off" i="off">
        <a:font>
          <a:latin typeface="Open Sans Light"/>
          <a:ea typeface="Open Sans Light"/>
          <a:cs typeface="Open Sans Ligh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alpha val="20000"/>
            </a:srgbClr>
          </a:solidFill>
        </a:fill>
      </a:tcStyle>
    </a:wholeTbl>
    <a:band2H>
      <a:tcTxStyle/>
      <a:tcStyle>
        <a:tcBdr/>
        <a:fill>
          <a:solidFill>
            <a:srgbClr val="FFFFFF"/>
          </a:solidFill>
        </a:fill>
      </a:tcStyle>
    </a:band2H>
    <a:firstCol>
      <a:tcTxStyle b="on" i="off">
        <a:font>
          <a:latin typeface="Open Sans Light"/>
          <a:ea typeface="Open Sans Light"/>
          <a:cs typeface="Open Sans Ligh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alpha val="20000"/>
            </a:srgbClr>
          </a:solidFill>
        </a:fill>
      </a:tcStyle>
    </a:firstCol>
    <a:lastRow>
      <a:tcTxStyle b="on" i="off">
        <a:font>
          <a:latin typeface="Open Sans Light"/>
          <a:ea typeface="Open Sans Light"/>
          <a:cs typeface="Open Sans Light"/>
        </a:font>
        <a:srgbClr val="FFFFFF"/>
      </a:tcTxStyle>
      <a:tcStyle>
        <a:tcBdr>
          <a:left>
            <a:ln w="12700" cap="flat">
              <a:solidFill>
                <a:srgbClr val="FFFFFF"/>
              </a:solidFill>
              <a:prstDash val="solid"/>
              <a:round/>
            </a:ln>
          </a:left>
          <a:right>
            <a:ln w="12700" cap="flat">
              <a:solidFill>
                <a:srgbClr val="FFFFFF"/>
              </a:solidFill>
              <a:prstDash val="solid"/>
              <a:round/>
            </a:ln>
          </a:right>
          <a:top>
            <a:ln w="508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noFill/>
        </a:fill>
      </a:tcStyle>
    </a:lastRow>
    <a:firstRow>
      <a:tcTxStyle b="on" i="off">
        <a:font>
          <a:latin typeface="Open Sans Light"/>
          <a:ea typeface="Open Sans Light"/>
          <a:cs typeface="Open Sans Ligh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254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367" autoAdjust="0"/>
    <p:restoredTop sz="94666"/>
  </p:normalViewPr>
  <p:slideViewPr>
    <p:cSldViewPr snapToGrid="0" snapToObjects="1" showGuides="1">
      <p:cViewPr varScale="1">
        <p:scale>
          <a:sx n="128" d="100"/>
          <a:sy n="128" d="100"/>
        </p:scale>
        <p:origin x="138" y="252"/>
      </p:cViewPr>
      <p:guideLst>
        <p:guide orient="horz" pos="1620"/>
        <p:guide pos="2880"/>
        <p:guide pos="2887"/>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835" name="Shape 3835"/>
          <p:cNvSpPr>
            <a:spLocks noGrp="1" noRot="1" noChangeAspect="1"/>
          </p:cNvSpPr>
          <p:nvPr>
            <p:ph type="sldImg"/>
          </p:nvPr>
        </p:nvSpPr>
        <p:spPr>
          <a:xfrm>
            <a:off x="1143000" y="685800"/>
            <a:ext cx="4572000" cy="3429000"/>
          </a:xfrm>
          <a:prstGeom prst="rect">
            <a:avLst/>
          </a:prstGeom>
        </p:spPr>
        <p:txBody>
          <a:bodyPr/>
          <a:lstStyle/>
          <a:p>
            <a:endParaRPr/>
          </a:p>
        </p:txBody>
      </p:sp>
      <p:sp>
        <p:nvSpPr>
          <p:cNvPr id="3836" name="Shape 3836"/>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823969433"/>
      </p:ext>
    </p:extLst>
  </p:cSld>
  <p:clrMap bg1="lt1" tx1="dk1" bg2="lt2" tx2="dk2" accent1="accent1" accent2="accent2" accent3="accent3" accent4="accent4" accent5="accent5" accent6="accent6" hlink="hlink" folHlink="folHlink"/>
  <p:notesStyle>
    <a:lvl1pPr defTabSz="457200" latinLnBrk="0">
      <a:defRPr sz="1200">
        <a:latin typeface="+mn-lt"/>
        <a:ea typeface="+mn-ea"/>
        <a:cs typeface="+mn-cs"/>
        <a:sym typeface="Calibri"/>
      </a:defRPr>
    </a:lvl1pPr>
    <a:lvl2pPr indent="228600" defTabSz="457200" latinLnBrk="0">
      <a:defRPr sz="1200">
        <a:latin typeface="+mn-lt"/>
        <a:ea typeface="+mn-ea"/>
        <a:cs typeface="+mn-cs"/>
        <a:sym typeface="Calibri"/>
      </a:defRPr>
    </a:lvl2pPr>
    <a:lvl3pPr indent="457200" defTabSz="457200" latinLnBrk="0">
      <a:defRPr sz="1200">
        <a:latin typeface="+mn-lt"/>
        <a:ea typeface="+mn-ea"/>
        <a:cs typeface="+mn-cs"/>
        <a:sym typeface="Calibri"/>
      </a:defRPr>
    </a:lvl3pPr>
    <a:lvl4pPr indent="685800" defTabSz="457200" latinLnBrk="0">
      <a:defRPr sz="1200">
        <a:latin typeface="+mn-lt"/>
        <a:ea typeface="+mn-ea"/>
        <a:cs typeface="+mn-cs"/>
        <a:sym typeface="Calibri"/>
      </a:defRPr>
    </a:lvl4pPr>
    <a:lvl5pPr indent="914400" defTabSz="457200" latinLnBrk="0">
      <a:defRPr sz="1200">
        <a:latin typeface="+mn-lt"/>
        <a:ea typeface="+mn-ea"/>
        <a:cs typeface="+mn-cs"/>
        <a:sym typeface="Calibri"/>
      </a:defRPr>
    </a:lvl5pPr>
    <a:lvl6pPr indent="1143000" defTabSz="457200" latinLnBrk="0">
      <a:defRPr sz="1200">
        <a:latin typeface="+mn-lt"/>
        <a:ea typeface="+mn-ea"/>
        <a:cs typeface="+mn-cs"/>
        <a:sym typeface="Calibri"/>
      </a:defRPr>
    </a:lvl6pPr>
    <a:lvl7pPr indent="1371600" defTabSz="457200" latinLnBrk="0">
      <a:defRPr sz="1200">
        <a:latin typeface="+mn-lt"/>
        <a:ea typeface="+mn-ea"/>
        <a:cs typeface="+mn-cs"/>
        <a:sym typeface="Calibri"/>
      </a:defRPr>
    </a:lvl7pPr>
    <a:lvl8pPr indent="1600200" defTabSz="457200" latinLnBrk="0">
      <a:defRPr sz="1200">
        <a:latin typeface="+mn-lt"/>
        <a:ea typeface="+mn-ea"/>
        <a:cs typeface="+mn-cs"/>
        <a:sym typeface="Calibri"/>
      </a:defRPr>
    </a:lvl8pPr>
    <a:lvl9pPr indent="1828800" defTabSz="457200" latinLnBrk="0">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kleinezeitung.at/wirtschaft/5502515/115-Milliarden-Euro_BundesanleihenAuktion_Oesterreich-setzt-auf"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a:xfrm>
            <a:off x="381000" y="685800"/>
            <a:ext cx="6096000" cy="3429000"/>
          </a:xfrm>
        </p:spPr>
      </p:sp>
      <p:sp>
        <p:nvSpPr>
          <p:cNvPr id="3" name="Contenidor de notes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337531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672872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935235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181038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41446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014690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491694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282377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978617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05147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301919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918741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125473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518026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364406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966260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147298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374196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040918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302938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241532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9612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777600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a:xfrm>
            <a:off x="381000" y="685800"/>
            <a:ext cx="6096000" cy="3429000"/>
          </a:xfrm>
        </p:spPr>
      </p:sp>
      <p:sp>
        <p:nvSpPr>
          <p:cNvPr id="3" name="Contenidor de notes 2"/>
          <p:cNvSpPr>
            <a:spLocks noGrp="1"/>
          </p:cNvSpPr>
          <p:nvPr>
            <p:ph type="body" idx="1"/>
          </p:nvPr>
        </p:nvSpPr>
        <p:spPr/>
        <p:txBody>
          <a:bodyPr/>
          <a:lstStyle/>
          <a:p>
            <a:endParaRPr lang="ca-ES"/>
          </a:p>
        </p:txBody>
      </p:sp>
      <p:sp>
        <p:nvSpPr>
          <p:cNvPr id="4" name="Contenidor de número de diapositiva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03F7FDF-8C11-4BCA-844B-7304A748347F}" type="slidenum">
              <a:rPr kumimoji="0" lang="es-ES" sz="1200" b="0" i="0" u="none" strike="noStrike" kern="1200" cap="none" spc="0" normalizeH="0" baseline="0" noProof="0" smtClean="0">
                <a:ln>
                  <a:noFill/>
                </a:ln>
                <a:solidFill>
                  <a:prstClr val="black"/>
                </a:solidFill>
                <a:effectLst/>
                <a:uLnTx/>
                <a:uFillTx/>
                <a:latin typeface="Calibri"/>
                <a:ea typeface="+mn-ea"/>
                <a:cs typeface="Calibri"/>
                <a:sym typeface="Open Sans Light"/>
              </a:rPr>
              <a:pPr marL="0" marR="0" lvl="0" indent="0" algn="r" defTabSz="457200" rtl="0" eaLnBrk="1" fontAlgn="auto" latinLnBrk="0" hangingPunct="1">
                <a:lnSpc>
                  <a:spcPct val="100000"/>
                </a:lnSpc>
                <a:spcBef>
                  <a:spcPts val="0"/>
                </a:spcBef>
                <a:spcAft>
                  <a:spcPts val="0"/>
                </a:spcAft>
                <a:buClrTx/>
                <a:buSzTx/>
                <a:buFontTx/>
                <a:buNone/>
                <a:tabLst/>
                <a:defRPr/>
              </a:pPr>
              <a:t>41</a:t>
            </a:fld>
            <a:endParaRPr kumimoji="0" lang="es-ES" sz="1200" b="0" i="0" u="none" strike="noStrike" kern="1200" cap="none" spc="0" normalizeH="0" baseline="0" noProof="0">
              <a:ln>
                <a:noFill/>
              </a:ln>
              <a:solidFill>
                <a:prstClr val="black"/>
              </a:solidFill>
              <a:effectLst/>
              <a:uLnTx/>
              <a:uFillTx/>
              <a:latin typeface="Calibri"/>
              <a:ea typeface="+mn-ea"/>
              <a:cs typeface="Calibri"/>
              <a:sym typeface="Open Sans Light"/>
            </a:endParaRPr>
          </a:p>
        </p:txBody>
      </p:sp>
    </p:spTree>
    <p:extLst>
      <p:ext uri="{BB962C8B-B14F-4D97-AF65-F5344CB8AC3E}">
        <p14:creationId xmlns:p14="http://schemas.microsoft.com/office/powerpoint/2010/main" val="4512949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390564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997182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b="0" i="0" dirty="0" smtClean="0">
                <a:effectLst/>
                <a:latin typeface="+mn-lt"/>
                <a:ea typeface="+mn-ea"/>
                <a:cs typeface="+mn-cs"/>
                <a:sym typeface="Calibri"/>
              </a:rPr>
              <a:t>the government of Austria decided to use Ethereum (ETH) to issue around €1.15 billion, which translates to approximately, of government bonds, according to a report released by </a:t>
            </a:r>
            <a:r>
              <a:rPr lang="en-US" sz="1200" b="0" i="0" u="none" strike="noStrike" dirty="0" err="1" smtClean="0">
                <a:effectLst/>
                <a:latin typeface="+mn-lt"/>
                <a:ea typeface="+mn-ea"/>
                <a:cs typeface="+mn-cs"/>
                <a:sym typeface="Calibri"/>
                <a:hlinkClick r:id="rId3"/>
              </a:rPr>
              <a:t>Kleine</a:t>
            </a:r>
            <a:r>
              <a:rPr lang="en-US" sz="1200" b="0" i="0" u="none" strike="noStrike" dirty="0" smtClean="0">
                <a:effectLst/>
                <a:latin typeface="+mn-lt"/>
                <a:ea typeface="+mn-ea"/>
                <a:cs typeface="+mn-cs"/>
                <a:sym typeface="Calibri"/>
                <a:hlinkClick r:id="rId3"/>
              </a:rPr>
              <a:t> </a:t>
            </a:r>
            <a:r>
              <a:rPr lang="en-US" sz="1200" b="0" i="0" u="none" strike="noStrike" dirty="0" err="1" smtClean="0">
                <a:effectLst/>
                <a:latin typeface="+mn-lt"/>
                <a:ea typeface="+mn-ea"/>
                <a:cs typeface="+mn-cs"/>
                <a:sym typeface="Calibri"/>
                <a:hlinkClick r:id="rId3"/>
              </a:rPr>
              <a:t>Zeitung</a:t>
            </a:r>
            <a:r>
              <a:rPr lang="en-US" sz="1200" b="0" i="0" dirty="0" smtClean="0">
                <a:effectLst/>
                <a:latin typeface="+mn-lt"/>
                <a:ea typeface="+mn-ea"/>
                <a:cs typeface="+mn-cs"/>
                <a:sym typeface="Calibri"/>
              </a:rPr>
              <a:t> on September 25.</a:t>
            </a:r>
          </a:p>
          <a:p>
            <a:r>
              <a:rPr lang="en-US" sz="1200" b="0" i="0" dirty="0" smtClean="0">
                <a:effectLst/>
                <a:latin typeface="+mn-lt"/>
                <a:ea typeface="+mn-ea"/>
                <a:cs typeface="+mn-cs"/>
                <a:sym typeface="Calibri"/>
              </a:rPr>
              <a:t>The bonds will be issued in an auction scheduled for October 2. One of the biggest banks in the country with more than $26 billion in assets, </a:t>
            </a:r>
            <a:r>
              <a:rPr lang="en-US" sz="1200" b="0" i="0" dirty="0" err="1" smtClean="0">
                <a:effectLst/>
                <a:latin typeface="+mn-lt"/>
                <a:ea typeface="+mn-ea"/>
                <a:cs typeface="+mn-cs"/>
                <a:sym typeface="Calibri"/>
              </a:rPr>
              <a:t>OeKB</a:t>
            </a:r>
            <a:r>
              <a:rPr lang="en-US" sz="1200" b="0" i="0" dirty="0" smtClean="0">
                <a:effectLst/>
                <a:latin typeface="+mn-lt"/>
                <a:ea typeface="+mn-ea"/>
                <a:cs typeface="+mn-cs"/>
                <a:sym typeface="Calibri"/>
              </a:rPr>
              <a:t>, </a:t>
            </a:r>
            <a:r>
              <a:rPr lang="en-US" sz="1200" b="0" i="0" dirty="0" err="1" smtClean="0">
                <a:effectLst/>
                <a:latin typeface="+mn-lt"/>
                <a:ea typeface="+mn-ea"/>
                <a:cs typeface="+mn-cs"/>
                <a:sym typeface="Calibri"/>
              </a:rPr>
              <a:t>Oesterreichische</a:t>
            </a:r>
            <a:r>
              <a:rPr lang="en-US" sz="1200" b="0" i="0" dirty="0" smtClean="0">
                <a:effectLst/>
                <a:latin typeface="+mn-lt"/>
                <a:ea typeface="+mn-ea"/>
                <a:cs typeface="+mn-cs"/>
                <a:sym typeface="Calibri"/>
              </a:rPr>
              <a:t> </a:t>
            </a:r>
            <a:r>
              <a:rPr lang="en-US" sz="1200" b="0" i="0" dirty="0" err="1" smtClean="0">
                <a:effectLst/>
                <a:latin typeface="+mn-lt"/>
                <a:ea typeface="+mn-ea"/>
                <a:cs typeface="+mn-cs"/>
                <a:sym typeface="Calibri"/>
              </a:rPr>
              <a:t>Kontrollbank</a:t>
            </a:r>
            <a:r>
              <a:rPr lang="en-US" sz="1200" b="0" i="0" dirty="0" smtClean="0">
                <a:effectLst/>
                <a:latin typeface="+mn-lt"/>
                <a:ea typeface="+mn-ea"/>
                <a:cs typeface="+mn-cs"/>
                <a:sym typeface="Calibri"/>
              </a:rPr>
              <a:t>, will be operating the blockchain notarization service and will </a:t>
            </a:r>
            <a:r>
              <a:rPr lang="en-US" sz="1200" b="1" i="0" dirty="0" smtClean="0">
                <a:effectLst/>
                <a:latin typeface="+mn-lt"/>
                <a:ea typeface="+mn-ea"/>
                <a:cs typeface="+mn-cs"/>
                <a:sym typeface="Calibri"/>
              </a:rPr>
              <a:t>issue the bonds on behalf of </a:t>
            </a:r>
            <a:r>
              <a:rPr lang="en-US" sz="1200" b="1" i="0" dirty="0" err="1" smtClean="0">
                <a:effectLst/>
                <a:latin typeface="+mn-lt"/>
                <a:ea typeface="+mn-ea"/>
                <a:cs typeface="+mn-cs"/>
                <a:sym typeface="Calibri"/>
              </a:rPr>
              <a:t>OeBFA</a:t>
            </a:r>
            <a:r>
              <a:rPr lang="en-US" sz="1200" b="0" i="0" dirty="0" smtClean="0">
                <a:effectLst/>
                <a:latin typeface="+mn-lt"/>
                <a:ea typeface="+mn-ea"/>
                <a:cs typeface="+mn-cs"/>
                <a:sym typeface="Calibri"/>
              </a:rPr>
              <a:t>, the Austrian Treasury.</a:t>
            </a:r>
          </a:p>
          <a:p>
            <a:endParaRPr lang="en-US" dirty="0"/>
          </a:p>
        </p:txBody>
      </p:sp>
    </p:spTree>
    <p:extLst>
      <p:ext uri="{BB962C8B-B14F-4D97-AF65-F5344CB8AC3E}">
        <p14:creationId xmlns:p14="http://schemas.microsoft.com/office/powerpoint/2010/main" val="10879107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675321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lstStyle/>
          <a:p>
            <a:endParaRPr lang="ca-ES"/>
          </a:p>
        </p:txBody>
      </p:sp>
      <p:sp>
        <p:nvSpPr>
          <p:cNvPr id="4" name="3 Marcador de número de diapositiva"/>
          <p:cNvSpPr>
            <a:spLocks noGrp="1"/>
          </p:cNvSpPr>
          <p:nvPr>
            <p:ph type="sldNum" sz="quarter" idx="10"/>
          </p:nvPr>
        </p:nvSpPr>
        <p:spPr/>
        <p:txBody>
          <a:bodyPr/>
          <a:lstStyle/>
          <a:p>
            <a:pPr>
              <a:defRPr/>
            </a:pPr>
            <a:fld id="{0AEF0694-D80D-4FA2-B531-F805E1D4ACE6}" type="slidenum">
              <a:rPr lang="en-US" smtClean="0"/>
              <a:pPr>
                <a:defRPr/>
              </a:pPr>
              <a:t>8</a:t>
            </a:fld>
            <a:endParaRPr lang="en-US"/>
          </a:p>
        </p:txBody>
      </p:sp>
    </p:spTree>
    <p:extLst>
      <p:ext uri="{BB962C8B-B14F-4D97-AF65-F5344CB8AC3E}">
        <p14:creationId xmlns:p14="http://schemas.microsoft.com/office/powerpoint/2010/main" val="36848794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201811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a:xfrm>
            <a:off x="381000" y="685800"/>
            <a:ext cx="6096000" cy="3429000"/>
          </a:xfrm>
        </p:spPr>
      </p:sp>
      <p:sp>
        <p:nvSpPr>
          <p:cNvPr id="3" name="Contenidor de notes 2"/>
          <p:cNvSpPr>
            <a:spLocks noGrp="1"/>
          </p:cNvSpPr>
          <p:nvPr>
            <p:ph type="body" idx="1"/>
          </p:nvPr>
        </p:nvSpPr>
        <p:spPr/>
        <p:txBody>
          <a:bodyPr/>
          <a:lstStyle/>
          <a:p>
            <a:endParaRPr lang="en-GB"/>
          </a:p>
        </p:txBody>
      </p:sp>
      <p:sp>
        <p:nvSpPr>
          <p:cNvPr id="4" name="Contenidor de número de diapositiva 3"/>
          <p:cNvSpPr>
            <a:spLocks noGrp="1"/>
          </p:cNvSpPr>
          <p:nvPr>
            <p:ph type="sldNum" sz="quarter" idx="10"/>
          </p:nvPr>
        </p:nvSpPr>
        <p:spPr/>
        <p:txBody>
          <a:bodyPr/>
          <a:lstStyle/>
          <a:p>
            <a:pPr marL="0" marR="0" lvl="0" indent="0" algn="l" defTabSz="457200" rtl="0" eaLnBrk="1" fontAlgn="auto" latinLnBrk="0" hangingPunct="0">
              <a:lnSpc>
                <a:spcPct val="100000"/>
              </a:lnSpc>
              <a:spcBef>
                <a:spcPts val="0"/>
              </a:spcBef>
              <a:spcAft>
                <a:spcPts val="0"/>
              </a:spcAft>
              <a:buClrTx/>
              <a:buSzTx/>
              <a:buFontTx/>
              <a:buNone/>
              <a:tabLst/>
              <a:defRPr/>
            </a:pPr>
            <a:fld id="{78C79603-0CB8-4C62-BCEF-084D5D7C2A5A}" type="slidenum">
              <a:rPr kumimoji="0" lang="es-ES" sz="1800" b="0" i="0" u="none" strike="noStrike" kern="0" cap="none" spc="0" normalizeH="0" baseline="0" noProof="0" smtClean="0">
                <a:ln>
                  <a:noFill/>
                </a:ln>
                <a:solidFill>
                  <a:srgbClr val="FFFFFF"/>
                </a:solidFill>
                <a:effectLst/>
                <a:uLnTx/>
                <a:uFillTx/>
                <a:latin typeface="Open Sans Light"/>
                <a:ea typeface="Open Sans Light"/>
                <a:cs typeface="Open Sans Light"/>
                <a:sym typeface="Open Sans Light"/>
              </a:rPr>
              <a:pPr marL="0" marR="0" lvl="0" indent="0" algn="l" defTabSz="457200" rtl="0" eaLnBrk="1" fontAlgn="auto" latinLnBrk="0" hangingPunct="0">
                <a:lnSpc>
                  <a:spcPct val="100000"/>
                </a:lnSpc>
                <a:spcBef>
                  <a:spcPts val="0"/>
                </a:spcBef>
                <a:spcAft>
                  <a:spcPts val="0"/>
                </a:spcAft>
                <a:buClrTx/>
                <a:buSzTx/>
                <a:buFontTx/>
                <a:buNone/>
                <a:tabLst/>
                <a:defRPr/>
              </a:pPr>
              <a:t>13</a:t>
            </a:fld>
            <a:endParaRPr kumimoji="0" lang="es-ES" sz="1800" b="0" i="0" u="none" strike="noStrike" kern="0" cap="none" spc="0" normalizeH="0" baseline="0" noProof="0">
              <a:ln>
                <a:noFill/>
              </a:ln>
              <a:solidFill>
                <a:srgbClr val="FFFFFF"/>
              </a:solidFill>
              <a:effectLst/>
              <a:uLnTx/>
              <a:uFillTx/>
              <a:latin typeface="Open Sans Light"/>
              <a:ea typeface="Open Sans Light"/>
              <a:cs typeface="Open Sans Light"/>
              <a:sym typeface="Open Sans Light"/>
            </a:endParaRPr>
          </a:p>
        </p:txBody>
      </p:sp>
    </p:spTree>
    <p:extLst>
      <p:ext uri="{BB962C8B-B14F-4D97-AF65-F5344CB8AC3E}">
        <p14:creationId xmlns:p14="http://schemas.microsoft.com/office/powerpoint/2010/main" val="25075710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1597819"/>
            <a:ext cx="7772400" cy="1102519"/>
          </a:xfrm>
        </p:spPr>
        <p:txBody>
          <a:bodyPr/>
          <a:lstStyle/>
          <a:p>
            <a:r>
              <a:rPr lang="es-ES_tradnl"/>
              <a:t>Clic para editar título</a:t>
            </a:r>
            <a:endParaRPr lang="es-ES"/>
          </a:p>
        </p:txBody>
      </p:sp>
      <p:sp>
        <p:nvSpPr>
          <p:cNvPr id="3" name="Subtítulo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lang="es-ES"/>
          </a:p>
        </p:txBody>
      </p:sp>
      <p:sp>
        <p:nvSpPr>
          <p:cNvPr id="4" name="Marcador de fecha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CB086D18-23F8-5045-BE9E-2DEC457C38C6}" type="datetimeFigureOut">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01/10/2019</a:t>
            </a:fld>
            <a:endParaRPr kumimoji="0" lang="es-E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2BE5059-1E84-5243-96CD-B518560D66A2}" type="slidenum">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‹Nr.›</a:t>
            </a:fld>
            <a:endParaRPr kumimoji="0" lang="es-E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3409178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CB086D18-23F8-5045-BE9E-2DEC457C38C6}" type="datetimeFigureOut">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01/10/2019</a:t>
            </a:fld>
            <a:endParaRPr kumimoji="0" lang="es-E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2BE5059-1E84-5243-96CD-B518560D66A2}" type="slidenum">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‹Nr.›</a:t>
            </a:fld>
            <a:endParaRPr kumimoji="0" lang="es-E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10010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05979"/>
            <a:ext cx="2057400" cy="4388644"/>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457200" y="205979"/>
            <a:ext cx="6019800" cy="4388644"/>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CB086D18-23F8-5045-BE9E-2DEC457C38C6}" type="datetimeFigureOut">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01/10/2019</a:t>
            </a:fld>
            <a:endParaRPr kumimoji="0" lang="es-E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2BE5059-1E84-5243-96CD-B518560D66A2}" type="slidenum">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‹Nr.›</a:t>
            </a:fld>
            <a:endParaRPr kumimoji="0" lang="es-E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493784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Utterly Blank">
    <p:bg>
      <p:bgPr>
        <a:solidFill>
          <a:srgbClr val="FFFFFF"/>
        </a:solidFill>
        <a:effectLst/>
      </p:bgPr>
    </p:bg>
    <p:spTree>
      <p:nvGrpSpPr>
        <p:cNvPr id="1" name=""/>
        <p:cNvGrpSpPr/>
        <p:nvPr/>
      </p:nvGrpSpPr>
      <p:grpSpPr>
        <a:xfrm>
          <a:off x="0" y="0"/>
          <a:ext cx="0" cy="0"/>
          <a:chOff x="0" y="0"/>
          <a:chExt cx="0" cy="0"/>
        </a:xfrm>
      </p:grpSpPr>
      <p:sp>
        <p:nvSpPr>
          <p:cNvPr id="1144" name="Slide Number"/>
          <p:cNvSpPr txBox="1">
            <a:spLocks noGrp="1"/>
          </p:cNvSpPr>
          <p:nvPr>
            <p:ph type="sldNum" sz="quarter" idx="2"/>
          </p:nvPr>
        </p:nvSpPr>
        <p:spPr>
          <a:prstGeom prst="rect">
            <a:avLst/>
          </a:prstGeom>
        </p:spPr>
        <p:txBody>
          <a:bodyPr/>
          <a:lstStyle/>
          <a:p>
            <a:fld id="{86CB4B4D-7CA3-9044-876B-883B54F8677D}" type="slidenum">
              <a:t>‹Nr.›</a:t>
            </a:fld>
            <a:endParaRPr/>
          </a:p>
        </p:txBody>
      </p:sp>
    </p:spTree>
    <p:extLst>
      <p:ext uri="{BB962C8B-B14F-4D97-AF65-F5344CB8AC3E}">
        <p14:creationId xmlns:p14="http://schemas.microsoft.com/office/powerpoint/2010/main" val="306877020"/>
      </p:ext>
    </p:extLst>
  </p:cSld>
  <p:clrMapOvr>
    <a:masterClrMapping/>
  </p:clrMapOvr>
  <p:transition spd="med"/>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62000" y="171450"/>
            <a:ext cx="8001000" cy="857250"/>
          </a:xfrm>
        </p:spPr>
        <p:txBody>
          <a:bodyPr/>
          <a:lstStyle/>
          <a:p>
            <a:r>
              <a:rPr lang="es-ES_tradnl" smtClean="0"/>
              <a:t>Click to edit Master title style</a:t>
            </a:r>
            <a:endParaRPr lang="en-US"/>
          </a:p>
        </p:txBody>
      </p:sp>
      <p:sp>
        <p:nvSpPr>
          <p:cNvPr id="3" name="Content Placeholder 2"/>
          <p:cNvSpPr>
            <a:spLocks noGrp="1"/>
          </p:cNvSpPr>
          <p:nvPr>
            <p:ph sz="half" idx="1"/>
          </p:nvPr>
        </p:nvSpPr>
        <p:spPr>
          <a:xfrm>
            <a:off x="622300" y="1657350"/>
            <a:ext cx="3924300" cy="2800350"/>
          </a:xfrm>
        </p:spPr>
        <p:txBody>
          <a:body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Text Placeholder 3"/>
          <p:cNvSpPr>
            <a:spLocks noGrp="1"/>
          </p:cNvSpPr>
          <p:nvPr>
            <p:ph type="body" sz="half" idx="2"/>
          </p:nvPr>
        </p:nvSpPr>
        <p:spPr>
          <a:xfrm>
            <a:off x="4699000" y="1657350"/>
            <a:ext cx="3924300" cy="2800350"/>
          </a:xfrm>
        </p:spPr>
        <p:txBody>
          <a:body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Tree>
    <p:extLst>
      <p:ext uri="{BB962C8B-B14F-4D97-AF65-F5344CB8AC3E}">
        <p14:creationId xmlns:p14="http://schemas.microsoft.com/office/powerpoint/2010/main" val="370390332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Title Only">
    <p:bg>
      <p:bgPr>
        <a:solidFill>
          <a:srgbClr val="FFFFFF"/>
        </a:solidFill>
        <a:effectLst/>
      </p:bgPr>
    </p:bg>
    <p:spTree>
      <p:nvGrpSpPr>
        <p:cNvPr id="1" name=""/>
        <p:cNvGrpSpPr/>
        <p:nvPr/>
      </p:nvGrpSpPr>
      <p:grpSpPr>
        <a:xfrm>
          <a:off x="0" y="0"/>
          <a:ext cx="0" cy="0"/>
          <a:chOff x="0" y="0"/>
          <a:chExt cx="0" cy="0"/>
        </a:xfrm>
      </p:grpSpPr>
      <p:sp>
        <p:nvSpPr>
          <p:cNvPr id="1125" name="Title Text"/>
          <p:cNvSpPr txBox="1">
            <a:spLocks noGrp="1"/>
          </p:cNvSpPr>
          <p:nvPr>
            <p:ph type="title"/>
          </p:nvPr>
        </p:nvSpPr>
        <p:spPr>
          <a:xfrm>
            <a:off x="685800" y="209974"/>
            <a:ext cx="7772400" cy="613172"/>
          </a:xfrm>
          <a:prstGeom prst="rect">
            <a:avLst/>
          </a:prstGeom>
        </p:spPr>
        <p:txBody>
          <a:bodyPr/>
          <a:lstStyle>
            <a:lvl1pPr>
              <a:defRPr>
                <a:solidFill>
                  <a:srgbClr val="2C2B2D"/>
                </a:solidFill>
              </a:defRPr>
            </a:lvl1pPr>
          </a:lstStyle>
          <a:p>
            <a:r>
              <a:t>Title Text</a:t>
            </a:r>
          </a:p>
        </p:txBody>
      </p:sp>
      <p:sp>
        <p:nvSpPr>
          <p:cNvPr id="1126" name="Slide Number"/>
          <p:cNvSpPr txBox="1">
            <a:spLocks noGrp="1"/>
          </p:cNvSpPr>
          <p:nvPr>
            <p:ph type="sldNum" sz="quarter" idx="2"/>
          </p:nvPr>
        </p:nvSpPr>
        <p:spPr>
          <a:prstGeom prst="rect">
            <a:avLst/>
          </a:prstGeom>
        </p:spPr>
        <p:txBody>
          <a:bodyPr/>
          <a:lstStyle/>
          <a:p>
            <a:fld id="{86CB4B4D-7CA3-9044-876B-883B54F8677D}" type="slidenum">
              <a:t>‹Nr.›</a:t>
            </a:fld>
            <a:endParaRPr/>
          </a:p>
        </p:txBody>
      </p:sp>
    </p:spTree>
    <p:extLst>
      <p:ext uri="{BB962C8B-B14F-4D97-AF65-F5344CB8AC3E}">
        <p14:creationId xmlns:p14="http://schemas.microsoft.com/office/powerpoint/2010/main" val="47685410"/>
      </p:ext>
    </p:extLst>
  </p:cSld>
  <p:clrMapOvr>
    <a:masterClrMapping/>
  </p:clrMapOvr>
  <p:transition spd="med"/>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Title Slide">
    <p:bg>
      <p:bgPr>
        <a:solidFill>
          <a:srgbClr val="FFFFFF"/>
        </a:solidFill>
        <a:effectLst/>
      </p:bgPr>
    </p:bg>
    <p:spTree>
      <p:nvGrpSpPr>
        <p:cNvPr id="1" name=""/>
        <p:cNvGrpSpPr/>
        <p:nvPr/>
      </p:nvGrpSpPr>
      <p:grpSpPr>
        <a:xfrm>
          <a:off x="0" y="0"/>
          <a:ext cx="0" cy="0"/>
          <a:chOff x="0" y="0"/>
          <a:chExt cx="0" cy="0"/>
        </a:xfrm>
      </p:grpSpPr>
      <p:sp>
        <p:nvSpPr>
          <p:cNvPr id="1029" name="Title Text"/>
          <p:cNvSpPr txBox="1">
            <a:spLocks noGrp="1"/>
          </p:cNvSpPr>
          <p:nvPr>
            <p:ph type="title"/>
          </p:nvPr>
        </p:nvSpPr>
        <p:spPr>
          <a:xfrm>
            <a:off x="685800" y="1597823"/>
            <a:ext cx="7772400" cy="1102521"/>
          </a:xfrm>
          <a:prstGeom prst="rect">
            <a:avLst/>
          </a:prstGeom>
        </p:spPr>
        <p:txBody>
          <a:bodyPr/>
          <a:lstStyle>
            <a:lvl1pPr>
              <a:defRPr sz="3600">
                <a:solidFill>
                  <a:srgbClr val="2C2B2D"/>
                </a:solidFill>
              </a:defRPr>
            </a:lvl1pPr>
          </a:lstStyle>
          <a:p>
            <a:r>
              <a:t>Title Text</a:t>
            </a:r>
          </a:p>
        </p:txBody>
      </p:sp>
      <p:sp>
        <p:nvSpPr>
          <p:cNvPr id="1030" name="Body Level One…"/>
          <p:cNvSpPr txBox="1">
            <a:spLocks noGrp="1"/>
          </p:cNvSpPr>
          <p:nvPr>
            <p:ph type="body" sz="quarter" idx="1"/>
          </p:nvPr>
        </p:nvSpPr>
        <p:spPr>
          <a:xfrm>
            <a:off x="1371600" y="2914650"/>
            <a:ext cx="6400800" cy="1314450"/>
          </a:xfrm>
          <a:prstGeom prst="rect">
            <a:avLst/>
          </a:prstGeom>
        </p:spPr>
        <p:txBody>
          <a:bodyPr/>
          <a:lstStyle>
            <a:lvl1pPr marL="0" indent="0" algn="ctr">
              <a:buClrTx/>
              <a:buSzTx/>
              <a:buFontTx/>
              <a:buNone/>
              <a:defRPr>
                <a:solidFill>
                  <a:srgbClr val="989899"/>
                </a:solidFill>
              </a:defRPr>
            </a:lvl1pPr>
            <a:lvl2pPr marL="0" indent="609584" algn="ctr">
              <a:buClrTx/>
              <a:buSzTx/>
              <a:buFontTx/>
              <a:buNone/>
              <a:defRPr>
                <a:solidFill>
                  <a:srgbClr val="989899"/>
                </a:solidFill>
              </a:defRPr>
            </a:lvl2pPr>
            <a:lvl3pPr marL="0" indent="1219169" algn="ctr">
              <a:buClrTx/>
              <a:buSzTx/>
              <a:buFontTx/>
              <a:buNone/>
              <a:defRPr>
                <a:solidFill>
                  <a:srgbClr val="989899"/>
                </a:solidFill>
              </a:defRPr>
            </a:lvl3pPr>
            <a:lvl4pPr marL="0" indent="1828754" algn="ctr">
              <a:buClrTx/>
              <a:buSzTx/>
              <a:buFontTx/>
              <a:buNone/>
              <a:defRPr>
                <a:solidFill>
                  <a:srgbClr val="989899"/>
                </a:solidFill>
              </a:defRPr>
            </a:lvl4pPr>
            <a:lvl5pPr marL="0" indent="2438338" algn="ctr">
              <a:buClrTx/>
              <a:buSzTx/>
              <a:buFontTx/>
              <a:buNone/>
              <a:defRPr>
                <a:solidFill>
                  <a:srgbClr val="989899"/>
                </a:solidFill>
              </a:defRPr>
            </a:lvl5pPr>
          </a:lstStyle>
          <a:p>
            <a:r>
              <a:t>Body Level One</a:t>
            </a:r>
          </a:p>
          <a:p>
            <a:pPr lvl="1"/>
            <a:r>
              <a:t>Body Level Two</a:t>
            </a:r>
          </a:p>
          <a:p>
            <a:pPr lvl="2"/>
            <a:r>
              <a:t>Body Level Three</a:t>
            </a:r>
          </a:p>
          <a:p>
            <a:pPr lvl="3"/>
            <a:r>
              <a:t>Body Level Four</a:t>
            </a:r>
          </a:p>
          <a:p>
            <a:pPr lvl="4"/>
            <a:r>
              <a:t>Body Level Five</a:t>
            </a:r>
          </a:p>
        </p:txBody>
      </p:sp>
      <p:sp>
        <p:nvSpPr>
          <p:cNvPr id="1031" name="Slide Number"/>
          <p:cNvSpPr txBox="1">
            <a:spLocks noGrp="1"/>
          </p:cNvSpPr>
          <p:nvPr>
            <p:ph type="sldNum" sz="quarter" idx="2"/>
          </p:nvPr>
        </p:nvSpPr>
        <p:spPr>
          <a:prstGeom prst="rect">
            <a:avLst/>
          </a:prstGeom>
        </p:spPr>
        <p:txBody>
          <a:bodyPr/>
          <a:lstStyle/>
          <a:p>
            <a:fld id="{86CB4B4D-7CA3-9044-876B-883B54F8677D}" type="slidenum">
              <a:t>‹Nr.›</a:t>
            </a:fld>
            <a:endParaRPr/>
          </a:p>
        </p:txBody>
      </p:sp>
    </p:spTree>
    <p:extLst>
      <p:ext uri="{BB962C8B-B14F-4D97-AF65-F5344CB8AC3E}">
        <p14:creationId xmlns:p14="http://schemas.microsoft.com/office/powerpoint/2010/main" val="3367876945"/>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ortada títol genèric">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61561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3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0" y="209975"/>
            <a:ext cx="7772400" cy="613171"/>
          </a:xfrm>
        </p:spPr>
        <p:txBody>
          <a:bodyPr/>
          <a:lstStyle/>
          <a:p>
            <a:r>
              <a:rPr lang="es-ES_tradnl"/>
              <a:t>Click to edit Master title style</a:t>
            </a:r>
            <a:endParaRPr lang="en-US"/>
          </a:p>
        </p:txBody>
      </p:sp>
      <p:sp>
        <p:nvSpPr>
          <p:cNvPr id="4" name="Picture Placeholder 3"/>
          <p:cNvSpPr>
            <a:spLocks noGrp="1"/>
          </p:cNvSpPr>
          <p:nvPr>
            <p:ph type="pic" sz="quarter" idx="10"/>
          </p:nvPr>
        </p:nvSpPr>
        <p:spPr>
          <a:xfrm>
            <a:off x="1173172" y="1229843"/>
            <a:ext cx="1049445" cy="1049445"/>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r>
              <a:rPr lang="es-ES_tradnl"/>
              <a:t>Drag picture to placeholder or click icon to add</a:t>
            </a:r>
            <a:endParaRPr lang="en-US" dirty="0"/>
          </a:p>
        </p:txBody>
      </p:sp>
      <p:sp>
        <p:nvSpPr>
          <p:cNvPr id="14" name="Content Placeholder 13"/>
          <p:cNvSpPr>
            <a:spLocks noGrp="1"/>
          </p:cNvSpPr>
          <p:nvPr>
            <p:ph sz="quarter" idx="18" hasCustomPrompt="1"/>
          </p:nvPr>
        </p:nvSpPr>
        <p:spPr>
          <a:xfrm>
            <a:off x="431545" y="2442748"/>
            <a:ext cx="2532703" cy="1802415"/>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4011874" y="1229843"/>
            <a:ext cx="1049445" cy="1049445"/>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r>
              <a:rPr lang="es-ES_tradnl"/>
              <a:t>Drag picture to placeholder or click icon to add</a:t>
            </a:r>
            <a:endParaRPr lang="en-US" dirty="0"/>
          </a:p>
        </p:txBody>
      </p:sp>
      <p:sp>
        <p:nvSpPr>
          <p:cNvPr id="28" name="Content Placeholder 13"/>
          <p:cNvSpPr>
            <a:spLocks noGrp="1"/>
          </p:cNvSpPr>
          <p:nvPr>
            <p:ph sz="quarter" idx="20" hasCustomPrompt="1"/>
          </p:nvPr>
        </p:nvSpPr>
        <p:spPr>
          <a:xfrm>
            <a:off x="3270248" y="2442748"/>
            <a:ext cx="2532703" cy="1802415"/>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6850579" y="1229842"/>
            <a:ext cx="1049445" cy="1049445"/>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2"/>
            </a:outerShdw>
          </a:effectLst>
        </p:spPr>
        <p:txBody>
          <a:bodyPr anchor="ctr" anchorCtr="0">
            <a:normAutofit/>
          </a:bodyPr>
          <a:lstStyle>
            <a:lvl1pPr marL="0" indent="0" algn="ctr">
              <a:buNone/>
              <a:defRPr sz="1050"/>
            </a:lvl1pPr>
          </a:lstStyle>
          <a:p>
            <a:r>
              <a:rPr lang="es-ES_tradnl"/>
              <a:t>Drag picture to placeholder or click icon to add</a:t>
            </a:r>
            <a:endParaRPr lang="en-US" dirty="0"/>
          </a:p>
        </p:txBody>
      </p:sp>
      <p:sp>
        <p:nvSpPr>
          <p:cNvPr id="30" name="Content Placeholder 13"/>
          <p:cNvSpPr>
            <a:spLocks noGrp="1"/>
          </p:cNvSpPr>
          <p:nvPr>
            <p:ph sz="quarter" idx="22" hasCustomPrompt="1"/>
          </p:nvPr>
        </p:nvSpPr>
        <p:spPr>
          <a:xfrm>
            <a:off x="6108951" y="2442748"/>
            <a:ext cx="2532703" cy="1802415"/>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685800" y="700088"/>
            <a:ext cx="7772400" cy="3048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16412085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Rectangle 2"/>
          <p:cNvSpPr/>
          <p:nvPr userDrawn="1"/>
        </p:nvSpPr>
        <p:spPr>
          <a:xfrm>
            <a:off x="2548991" y="242761"/>
            <a:ext cx="4143122" cy="6716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p:cNvSpPr/>
          <p:nvPr userDrawn="1"/>
        </p:nvSpPr>
        <p:spPr>
          <a:xfrm>
            <a:off x="655455" y="914400"/>
            <a:ext cx="4248318" cy="197445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23065334"/>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46456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CB086D18-23F8-5045-BE9E-2DEC457C38C6}" type="datetimeFigureOut">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01/10/2019</a:t>
            </a:fld>
            <a:endParaRPr kumimoji="0" lang="es-E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2BE5059-1E84-5243-96CD-B518560D66A2}" type="slidenum">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‹Nr.›</a:t>
            </a:fld>
            <a:endParaRPr kumimoji="0" lang="es-E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0258884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193871"/>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5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2698959"/>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7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498966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3305176"/>
            <a:ext cx="7772400" cy="1021556"/>
          </a:xfrm>
        </p:spPr>
        <p:txBody>
          <a:bodyPr anchor="t"/>
          <a:lstStyle>
            <a:lvl1pPr algn="l">
              <a:defRPr sz="4000" b="1" cap="all"/>
            </a:lvl1pPr>
          </a:lstStyle>
          <a:p>
            <a:r>
              <a:rPr lang="es-ES_tradnl"/>
              <a:t>Clic para editar título</a:t>
            </a:r>
            <a:endParaRPr lang="es-ES"/>
          </a:p>
        </p:txBody>
      </p:sp>
      <p:sp>
        <p:nvSpPr>
          <p:cNvPr id="3" name="Marcador de texto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CB086D18-23F8-5045-BE9E-2DEC457C38C6}" type="datetimeFigureOut">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01/10/2019</a:t>
            </a:fld>
            <a:endParaRPr kumimoji="0" lang="es-E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2BE5059-1E84-5243-96CD-B518560D66A2}" type="slidenum">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‹Nr.›</a:t>
            </a:fld>
            <a:endParaRPr kumimoji="0" lang="es-E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5522870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fecha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CB086D18-23F8-5045-BE9E-2DEC457C38C6}" type="datetimeFigureOut">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01/10/2019</a:t>
            </a:fld>
            <a:endParaRPr kumimoji="0" lang="es-E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Marcador de pie de página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Marcador de número de diapositiva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2BE5059-1E84-5243-96CD-B518560D66A2}" type="slidenum">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‹Nr.›</a:t>
            </a:fld>
            <a:endParaRPr kumimoji="0" lang="es-E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1207436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fecha 6"/>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CB086D18-23F8-5045-BE9E-2DEC457C38C6}" type="datetimeFigureOut">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01/10/2019</a:t>
            </a:fld>
            <a:endParaRPr kumimoji="0" lang="es-E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8" name="Marcador de pie de página 7"/>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9" name="Marcador de número de diapositiva 8"/>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2BE5059-1E84-5243-96CD-B518560D66A2}" type="slidenum">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‹Nr.›</a:t>
            </a:fld>
            <a:endParaRPr kumimoji="0" lang="es-E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4375298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fecha 2"/>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CB086D18-23F8-5045-BE9E-2DEC457C38C6}" type="datetimeFigureOut">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01/10/2019</a:t>
            </a:fld>
            <a:endParaRPr kumimoji="0" lang="es-E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Marcador de pie de página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Marcador de número de diapositiva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2BE5059-1E84-5243-96CD-B518560D66A2}" type="slidenum">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‹Nr.›</a:t>
            </a:fld>
            <a:endParaRPr kumimoji="0" lang="es-E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710892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CB086D18-23F8-5045-BE9E-2DEC457C38C6}" type="datetimeFigureOut">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01/10/2019</a:t>
            </a:fld>
            <a:endParaRPr kumimoji="0" lang="es-E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Marcador de pie de página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Marcador de número de diapositiva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2BE5059-1E84-5243-96CD-B518560D66A2}" type="slidenum">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‹Nr.›</a:t>
            </a:fld>
            <a:endParaRPr kumimoji="0" lang="es-E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1729331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1" y="204787"/>
            <a:ext cx="3008313" cy="871538"/>
          </a:xfrm>
        </p:spPr>
        <p:txBody>
          <a:bodyPr anchor="b"/>
          <a:lstStyle>
            <a:lvl1pPr algn="l">
              <a:defRPr sz="2000" b="1"/>
            </a:lvl1pPr>
          </a:lstStyle>
          <a:p>
            <a:r>
              <a:rPr lang="es-ES_tradnl"/>
              <a:t>Clic para editar título</a:t>
            </a:r>
            <a:endParaRPr lang="es-ES"/>
          </a:p>
        </p:txBody>
      </p:sp>
      <p:sp>
        <p:nvSpPr>
          <p:cNvPr id="3" name="Marcador de contenido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CB086D18-23F8-5045-BE9E-2DEC457C38C6}" type="datetimeFigureOut">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01/10/2019</a:t>
            </a:fld>
            <a:endParaRPr kumimoji="0" lang="es-E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Marcador de pie de página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Marcador de número de diapositiva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2BE5059-1E84-5243-96CD-B518560D66A2}" type="slidenum">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‹Nr.›</a:t>
            </a:fld>
            <a:endParaRPr kumimoji="0" lang="es-E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6725831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3600450"/>
            <a:ext cx="5486400" cy="425054"/>
          </a:xfrm>
        </p:spPr>
        <p:txBody>
          <a:bodyPr anchor="b"/>
          <a:lstStyle>
            <a:lvl1pPr algn="l">
              <a:defRPr sz="2000" b="1"/>
            </a:lvl1pPr>
          </a:lstStyle>
          <a:p>
            <a:r>
              <a:rPr lang="es-ES_tradnl"/>
              <a:t>Clic para editar título</a:t>
            </a:r>
            <a:endParaRPr lang="es-ES"/>
          </a:p>
        </p:txBody>
      </p:sp>
      <p:sp>
        <p:nvSpPr>
          <p:cNvPr id="3" name="Marcador de posición de imagen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dirty="0"/>
          </a:p>
        </p:txBody>
      </p:sp>
      <p:sp>
        <p:nvSpPr>
          <p:cNvPr id="4" name="Marcador de texto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CB086D18-23F8-5045-BE9E-2DEC457C38C6}" type="datetimeFigureOut">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01/10/2019</a:t>
            </a:fld>
            <a:endParaRPr kumimoji="0" lang="es-E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Marcador de pie de página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Marcador de número de diapositiva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2BE5059-1E84-5243-96CD-B518560D66A2}" type="slidenum">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‹Nr.›</a:t>
            </a:fld>
            <a:endParaRPr kumimoji="0" lang="es-E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6144915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s-ES_tradnl"/>
              <a:t>Clic para editar título</a:t>
            </a:r>
            <a:endParaRPr lang="es-ES"/>
          </a:p>
        </p:txBody>
      </p:sp>
      <p:sp>
        <p:nvSpPr>
          <p:cNvPr id="3" name="Marcador de texto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CB086D18-23F8-5045-BE9E-2DEC457C38C6}" type="datetimeFigureOut">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01/10/2019</a:t>
            </a:fld>
            <a:endParaRPr kumimoji="0" lang="es-E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Marcador de pie de página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Marcador de número de diapositiva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12BE5059-1E84-5243-96CD-B518560D66A2}" type="slidenum">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‹Nr.›</a:t>
            </a:fld>
            <a:endParaRPr kumimoji="0" lang="es-E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103966428"/>
      </p:ext>
    </p:extLst>
  </p:cSld>
  <p:clrMap bg1="lt1" tx1="dk1" bg2="lt2" tx2="dk2" accent1="accent1" accent2="accent2" accent3="accent3" accent4="accent4" accent5="accent5" accent6="accent6" hlink="hlink" folHlink="folHlink"/>
  <p:sldLayoutIdLst>
    <p:sldLayoutId id="2147484014" r:id="rId1"/>
    <p:sldLayoutId id="2147484015" r:id="rId2"/>
    <p:sldLayoutId id="2147484016" r:id="rId3"/>
    <p:sldLayoutId id="2147484017" r:id="rId4"/>
    <p:sldLayoutId id="2147484018" r:id="rId5"/>
    <p:sldLayoutId id="2147484019" r:id="rId6"/>
    <p:sldLayoutId id="2147484020" r:id="rId7"/>
    <p:sldLayoutId id="2147484021" r:id="rId8"/>
    <p:sldLayoutId id="2147484022" r:id="rId9"/>
    <p:sldLayoutId id="2147484023" r:id="rId10"/>
    <p:sldLayoutId id="2147484024" r:id="rId11"/>
    <p:sldLayoutId id="2147484035" r:id="rId12"/>
    <p:sldLayoutId id="2147484036" r:id="rId13"/>
    <p:sldLayoutId id="2147484037" r:id="rId14"/>
    <p:sldLayoutId id="2147484038" r:id="rId15"/>
    <p:sldLayoutId id="2147483947" r:id="rId16"/>
    <p:sldLayoutId id="2147483928" r:id="rId17"/>
    <p:sldLayoutId id="2147484039" r:id="rId18"/>
    <p:sldLayoutId id="2147484040" r:id="rId19"/>
    <p:sldLayoutId id="2147484042" r:id="rId20"/>
    <p:sldLayoutId id="2147484043" r:id="rId21"/>
    <p:sldLayoutId id="2147484045" r:id="rId22"/>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5.jpeg"/><Relationship Id="rId7"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10" Type="http://schemas.openxmlformats.org/officeDocument/2006/relationships/image" Target="../media/image4.png"/><Relationship Id="rId4" Type="http://schemas.openxmlformats.org/officeDocument/2006/relationships/image" Target="../media/image16.jpg"/><Relationship Id="rId9"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hyperlink" Target="https://www.gartner.com/newsroom/id/2658315" TargetMode="External"/><Relationship Id="rId2" Type="http://schemas.openxmlformats.org/officeDocument/2006/relationships/notesSlide" Target="../notesSlides/notesSlide10.xml"/><Relationship Id="rId1" Type="http://schemas.openxmlformats.org/officeDocument/2006/relationships/slideLayout" Target="../slideLayouts/slideLayout14.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1.xml"/><Relationship Id="rId1" Type="http://schemas.openxmlformats.org/officeDocument/2006/relationships/slideLayout" Target="../slideLayouts/slideLayout14.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s://www.gartner.com/newsroom/id/2658315" TargetMode="External"/><Relationship Id="rId7"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4.xml"/><Relationship Id="rId6" Type="http://schemas.openxmlformats.org/officeDocument/2006/relationships/image" Target="../media/image23.jpeg"/><Relationship Id="rId5" Type="http://schemas.openxmlformats.org/officeDocument/2006/relationships/image" Target="../media/image22.png"/><Relationship Id="rId4" Type="http://schemas.openxmlformats.org/officeDocument/2006/relationships/image" Target="../media/image11.jpeg"/></Relationships>
</file>

<file path=ppt/slides/_rels/slide18.xml.rels><?xml version="1.0" encoding="UTF-8" standalone="yes"?>
<Relationships xmlns="http://schemas.openxmlformats.org/package/2006/relationships"><Relationship Id="rId3" Type="http://schemas.openxmlformats.org/officeDocument/2006/relationships/hyperlink" Target="https://www.gartner.com/newsroom/id/2658315" TargetMode="External"/><Relationship Id="rId2" Type="http://schemas.openxmlformats.org/officeDocument/2006/relationships/notesSlide" Target="../notesSlides/notesSlide13.xml"/><Relationship Id="rId1" Type="http://schemas.openxmlformats.org/officeDocument/2006/relationships/slideLayout" Target="../slideLayouts/slideLayout14.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4.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4.xml"/><Relationship Id="rId5" Type="http://schemas.openxmlformats.org/officeDocument/2006/relationships/image" Target="../media/image4.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4.xml"/><Relationship Id="rId5" Type="http://schemas.openxmlformats.org/officeDocument/2006/relationships/image" Target="../media/image4.pn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5.png"/><Relationship Id="rId1" Type="http://schemas.openxmlformats.org/officeDocument/2006/relationships/slideLayout" Target="../slideLayouts/slideLayout15.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hyperlink" Target="https://www.gartner.com/newsroom/id/2658315" TargetMode="External"/><Relationship Id="rId2" Type="http://schemas.openxmlformats.org/officeDocument/2006/relationships/notesSlide" Target="../notesSlides/notesSlide17.xml"/><Relationship Id="rId1" Type="http://schemas.openxmlformats.org/officeDocument/2006/relationships/slideLayout" Target="../slideLayouts/slideLayout14.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hyperlink" Target="https://www.gartner.com/newsroom/id/2658315" TargetMode="External"/><Relationship Id="rId2" Type="http://schemas.openxmlformats.org/officeDocument/2006/relationships/notesSlide" Target="../notesSlides/notesSlide18.xml"/><Relationship Id="rId1" Type="http://schemas.openxmlformats.org/officeDocument/2006/relationships/slideLayout" Target="../slideLayouts/slideLayout14.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6.jpg"/><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hyperlink" Target="https://www.gartner.com/newsroom/id/2658315" TargetMode="External"/><Relationship Id="rId2" Type="http://schemas.openxmlformats.org/officeDocument/2006/relationships/notesSlide" Target="../notesSlides/notesSlide19.xml"/><Relationship Id="rId1" Type="http://schemas.openxmlformats.org/officeDocument/2006/relationships/slideLayout" Target="../slideLayouts/slideLayout14.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hyperlink" Target="https://www.gartner.com/newsroom/id/2658315" TargetMode="External"/><Relationship Id="rId2" Type="http://schemas.openxmlformats.org/officeDocument/2006/relationships/notesSlide" Target="../notesSlides/notesSlide20.xml"/><Relationship Id="rId1" Type="http://schemas.openxmlformats.org/officeDocument/2006/relationships/slideLayout" Target="../slideLayouts/slideLayout14.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hyperlink" Target="https://www.gartner.com/newsroom/id/2658315" TargetMode="External"/><Relationship Id="rId2" Type="http://schemas.openxmlformats.org/officeDocument/2006/relationships/notesSlide" Target="../notesSlides/notesSlide21.xml"/><Relationship Id="rId1" Type="http://schemas.openxmlformats.org/officeDocument/2006/relationships/slideLayout" Target="../slideLayouts/slideLayout14.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hyperlink" Target="https://www.gartner.com/newsroom/id/2658315" TargetMode="External"/><Relationship Id="rId2" Type="http://schemas.openxmlformats.org/officeDocument/2006/relationships/notesSlide" Target="../notesSlides/notesSlide22.xml"/><Relationship Id="rId1" Type="http://schemas.openxmlformats.org/officeDocument/2006/relationships/slideLayout" Target="../slideLayouts/slideLayout14.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hyperlink" Target="https://www.gartner.com/newsroom/id/2658315" TargetMode="External"/><Relationship Id="rId2" Type="http://schemas.openxmlformats.org/officeDocument/2006/relationships/notesSlide" Target="../notesSlides/notesSlide23.xml"/><Relationship Id="rId1" Type="http://schemas.openxmlformats.org/officeDocument/2006/relationships/slideLayout" Target="../slideLayouts/slideLayout14.xml"/><Relationship Id="rId5" Type="http://schemas.openxmlformats.org/officeDocument/2006/relationships/image" Target="../media/image3.png"/><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hyperlink" Target="https://www.gartner.com/newsroom/id/2658315" TargetMode="External"/><Relationship Id="rId2" Type="http://schemas.openxmlformats.org/officeDocument/2006/relationships/notesSlide" Target="../notesSlides/notesSlide24.xml"/><Relationship Id="rId1" Type="http://schemas.openxmlformats.org/officeDocument/2006/relationships/slideLayout" Target="../slideLayouts/slideLayout14.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hyperlink" Target="https://www.gartner.com/newsroom/id/2658315" TargetMode="External"/><Relationship Id="rId2" Type="http://schemas.openxmlformats.org/officeDocument/2006/relationships/notesSlide" Target="../notesSlides/notesSlide25.xml"/><Relationship Id="rId1" Type="http://schemas.openxmlformats.org/officeDocument/2006/relationships/slideLayout" Target="../slideLayouts/slideLayout14.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hyperlink" Target="https://www.gartner.com/newsroom/id/2658315" TargetMode="External"/><Relationship Id="rId2" Type="http://schemas.openxmlformats.org/officeDocument/2006/relationships/notesSlide" Target="../notesSlides/notesSlide26.xml"/><Relationship Id="rId1" Type="http://schemas.openxmlformats.org/officeDocument/2006/relationships/slideLayout" Target="../slideLayouts/slideLayout14.xml"/><Relationship Id="rId5" Type="http://schemas.openxmlformats.org/officeDocument/2006/relationships/image" Target="../media/image3.png"/><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4.xml"/><Relationship Id="rId6" Type="http://schemas.openxmlformats.org/officeDocument/2006/relationships/image" Target="../media/image4.png"/><Relationship Id="rId5" Type="http://schemas.openxmlformats.org/officeDocument/2006/relationships/image" Target="../media/image29.png"/><Relationship Id="rId4" Type="http://schemas.openxmlformats.org/officeDocument/2006/relationships/image" Target="../media/image3.pn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0.png"/><Relationship Id="rId1" Type="http://schemas.openxmlformats.org/officeDocument/2006/relationships/slideLayout" Target="../slideLayouts/slideLayout14.xml"/><Relationship Id="rId5" Type="http://schemas.openxmlformats.org/officeDocument/2006/relationships/image" Target="../media/image4.png"/><Relationship Id="rId4" Type="http://schemas.openxmlformats.org/officeDocument/2006/relationships/image" Target="../media/image3.png"/></Relationships>
</file>

<file path=ppt/slides/_rels/slide39.xml.rels><?xml version="1.0" encoding="UTF-8" standalone="yes"?>
<Relationships xmlns="http://schemas.openxmlformats.org/package/2006/relationships"><Relationship Id="rId3" Type="http://schemas.openxmlformats.org/officeDocument/2006/relationships/hyperlink" Target="https://www.gartner.com/newsroom/id/2658315" TargetMode="External"/><Relationship Id="rId2" Type="http://schemas.openxmlformats.org/officeDocument/2006/relationships/notesSlide" Target="../notesSlides/notesSlide28.xml"/><Relationship Id="rId1" Type="http://schemas.openxmlformats.org/officeDocument/2006/relationships/slideLayout" Target="../slideLayouts/slideLayout14.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9.xml"/><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hyperlink" Target="https://www.gartner.com/newsroom/id/2658315" TargetMode="External"/><Relationship Id="rId2" Type="http://schemas.openxmlformats.org/officeDocument/2006/relationships/notesSlide" Target="../notesSlides/notesSlide29.xml"/><Relationship Id="rId1" Type="http://schemas.openxmlformats.org/officeDocument/2006/relationships/slideLayout" Target="../slideLayouts/slideLayout14.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41.xml.rels><?xml version="1.0" encoding="UTF-8" standalone="yes"?>
<Relationships xmlns="http://schemas.openxmlformats.org/package/2006/relationships"><Relationship Id="rId8" Type="http://schemas.openxmlformats.org/officeDocument/2006/relationships/image" Target="../media/image36.jpeg"/><Relationship Id="rId13" Type="http://schemas.openxmlformats.org/officeDocument/2006/relationships/image" Target="../media/image4.png"/><Relationship Id="rId3" Type="http://schemas.openxmlformats.org/officeDocument/2006/relationships/image" Target="../media/image31.jpeg"/><Relationship Id="rId7" Type="http://schemas.openxmlformats.org/officeDocument/2006/relationships/image" Target="../media/image35.jpeg"/><Relationship Id="rId12" Type="http://schemas.openxmlformats.org/officeDocument/2006/relationships/image" Target="../media/image38.png"/><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image" Target="../media/image34.jpeg"/><Relationship Id="rId11" Type="http://schemas.openxmlformats.org/officeDocument/2006/relationships/image" Target="../media/image2.png"/><Relationship Id="rId5" Type="http://schemas.openxmlformats.org/officeDocument/2006/relationships/image" Target="../media/image33.jpeg"/><Relationship Id="rId10" Type="http://schemas.openxmlformats.org/officeDocument/2006/relationships/image" Target="../media/image37.png"/><Relationship Id="rId4" Type="http://schemas.openxmlformats.org/officeDocument/2006/relationships/image" Target="../media/image32.png"/><Relationship Id="rId9" Type="http://schemas.openxmlformats.org/officeDocument/2006/relationships/hyperlink" Target="http://www.centreeasy.com/"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s://www.gartner.com/newsroom/id/2658315" TargetMode="External"/><Relationship Id="rId2" Type="http://schemas.openxmlformats.org/officeDocument/2006/relationships/notesSlide" Target="../notesSlides/notesSlide31.xml"/><Relationship Id="rId1" Type="http://schemas.openxmlformats.org/officeDocument/2006/relationships/slideLayout" Target="../slideLayouts/slideLayout14.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20.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2.xml"/><Relationship Id="rId5" Type="http://schemas.openxmlformats.org/officeDocument/2006/relationships/image" Target="../media/image3.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5781" y="-59635"/>
            <a:ext cx="9267834" cy="5254782"/>
          </a:xfrm>
          <a:prstGeom prst="rect">
            <a:avLst/>
          </a:prstGeom>
          <a:solidFill>
            <a:schemeClr val="tx1"/>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FFFFFF"/>
              </a:solidFill>
              <a:effectLst/>
              <a:uFillTx/>
              <a:latin typeface="Open Sans Light"/>
              <a:ea typeface="Open Sans Light"/>
              <a:cs typeface="Open Sans Light"/>
              <a:sym typeface="Open Sans Light"/>
            </a:endParaRPr>
          </a:p>
        </p:txBody>
      </p:sp>
      <p:sp>
        <p:nvSpPr>
          <p:cNvPr id="4" name="CuadroTexto 6">
            <a:extLst>
              <a:ext uri="{FF2B5EF4-FFF2-40B4-BE49-F238E27FC236}">
                <a16:creationId xmlns:a16="http://schemas.microsoft.com/office/drawing/2014/main" id="{3AE9F09B-E090-4ACC-874B-47EFA181914F}"/>
              </a:ext>
            </a:extLst>
          </p:cNvPr>
          <p:cNvSpPr txBox="1"/>
          <p:nvPr/>
        </p:nvSpPr>
        <p:spPr>
          <a:xfrm>
            <a:off x="510540" y="1287710"/>
            <a:ext cx="8503920" cy="1175706"/>
          </a:xfrm>
          <a:prstGeom prst="rect">
            <a:avLst/>
          </a:prstGeom>
          <a:noFill/>
        </p:spPr>
        <p:txBody>
          <a:bodyPr wrap="square" rtlCol="0">
            <a:spAutoFit/>
          </a:bodyPr>
          <a:lstStyle/>
          <a:p>
            <a:pPr lvl="0" defTabSz="497754">
              <a:lnSpc>
                <a:spcPct val="80000"/>
              </a:lnSpc>
            </a:pPr>
            <a:r>
              <a:rPr lang="en-US" sz="2400" b="1" spc="300" dirty="0" smtClean="0">
                <a:solidFill>
                  <a:schemeClr val="tx2">
                    <a:lumMod val="20000"/>
                    <a:lumOff val="80000"/>
                  </a:schemeClr>
                </a:solidFill>
                <a:latin typeface="Arial"/>
                <a:cs typeface="Arial"/>
              </a:rPr>
              <a:t>PRESERVING </a:t>
            </a:r>
            <a:r>
              <a:rPr lang="en-US" sz="3200" b="1" spc="300" dirty="0" smtClean="0">
                <a:solidFill>
                  <a:schemeClr val="tx2">
                    <a:lumMod val="20000"/>
                    <a:lumOff val="80000"/>
                  </a:schemeClr>
                </a:solidFill>
                <a:latin typeface="Arial"/>
                <a:cs typeface="Arial"/>
              </a:rPr>
              <a:t>VALUE</a:t>
            </a:r>
            <a:r>
              <a:rPr lang="en-US" sz="2400" b="1" spc="300" dirty="0" smtClean="0">
                <a:solidFill>
                  <a:schemeClr val="tx2">
                    <a:lumMod val="20000"/>
                    <a:lumOff val="80000"/>
                  </a:schemeClr>
                </a:solidFill>
                <a:latin typeface="Arial"/>
                <a:cs typeface="Arial"/>
              </a:rPr>
              <a:t> </a:t>
            </a:r>
            <a:r>
              <a:rPr lang="en-US" sz="2800" b="1" i="1" spc="300" dirty="0" smtClean="0">
                <a:solidFill>
                  <a:schemeClr val="bg1"/>
                </a:solidFill>
                <a:latin typeface="Arial"/>
                <a:cs typeface="Arial"/>
              </a:rPr>
              <a:t>OF </a:t>
            </a:r>
          </a:p>
          <a:p>
            <a:pPr lvl="0" defTabSz="497754">
              <a:lnSpc>
                <a:spcPct val="80000"/>
              </a:lnSpc>
            </a:pPr>
            <a:r>
              <a:rPr lang="en-US" sz="2800" b="1" i="1" spc="300" dirty="0" smtClean="0">
                <a:solidFill>
                  <a:schemeClr val="bg1"/>
                </a:solidFill>
                <a:latin typeface="Arial"/>
                <a:cs typeface="Arial"/>
              </a:rPr>
              <a:t>DIGITAL ASSETS</a:t>
            </a:r>
            <a:r>
              <a:rPr lang="en-US" sz="2800" b="1" i="1" spc="300" dirty="0">
                <a:solidFill>
                  <a:schemeClr val="bg1"/>
                </a:solidFill>
                <a:latin typeface="Arial"/>
                <a:cs typeface="Arial"/>
              </a:rPr>
              <a:t> </a:t>
            </a:r>
            <a:r>
              <a:rPr lang="en-US" sz="2800" b="1" i="1" spc="300" dirty="0" smtClean="0">
                <a:solidFill>
                  <a:schemeClr val="bg1"/>
                </a:solidFill>
                <a:latin typeface="Arial"/>
                <a:cs typeface="Arial"/>
              </a:rPr>
              <a:t>by means of Agents and Distributed Ledger Technologies</a:t>
            </a:r>
            <a:endParaRPr lang="en-US" sz="2800" b="1" spc="300" dirty="0">
              <a:solidFill>
                <a:schemeClr val="bg1"/>
              </a:solidFill>
              <a:latin typeface="Arial"/>
              <a:cs typeface="Arial"/>
            </a:endParaRPr>
          </a:p>
        </p:txBody>
      </p:sp>
      <p:pic>
        <p:nvPicPr>
          <p:cNvPr id="6" name="Picture 2" descr="D:\Desktop\6f5c51f3b029dc79e2fd02b463433a0a.jpg"/>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t="-1961" b="1"/>
          <a:stretch/>
        </p:blipFill>
        <p:spPr bwMode="auto">
          <a:xfrm>
            <a:off x="-112281" y="3076260"/>
            <a:ext cx="1699327" cy="220349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QuadreDeText 1"/>
          <p:cNvSpPr txBox="1"/>
          <p:nvPr/>
        </p:nvSpPr>
        <p:spPr>
          <a:xfrm>
            <a:off x="1784220" y="3822648"/>
            <a:ext cx="4184432" cy="1231106"/>
          </a:xfrm>
          <a:prstGeom prst="rect">
            <a:avLst/>
          </a:prstGeom>
          <a:noFill/>
        </p:spPr>
        <p:txBody>
          <a:bodyPr wrap="square" rtlCol="0">
            <a:spAutoFit/>
          </a:bodyPr>
          <a:lstStyle/>
          <a:p>
            <a:r>
              <a:rPr lang="en-US" sz="2000" b="1" dirty="0" smtClean="0">
                <a:solidFill>
                  <a:schemeClr val="bg2"/>
                </a:solidFill>
              </a:rPr>
              <a:t>Peplluis de la Rosa   </a:t>
            </a:r>
            <a:r>
              <a:rPr lang="en-US" b="1" dirty="0" smtClean="0">
                <a:solidFill>
                  <a:schemeClr val="bg2"/>
                </a:solidFill>
              </a:rPr>
              <a:t>@peplluis7  peplluis@eia.udg.edu</a:t>
            </a:r>
          </a:p>
          <a:p>
            <a:r>
              <a:rPr lang="en-US" dirty="0" smtClean="0">
                <a:solidFill>
                  <a:schemeClr val="bg1">
                    <a:lumMod val="50000"/>
                  </a:schemeClr>
                </a:solidFill>
              </a:rPr>
              <a:t>TECNIO Centre EASY</a:t>
            </a:r>
          </a:p>
          <a:p>
            <a:r>
              <a:rPr lang="en-US" dirty="0" smtClean="0">
                <a:solidFill>
                  <a:schemeClr val="tx2">
                    <a:lumMod val="60000"/>
                    <a:lumOff val="40000"/>
                  </a:schemeClr>
                </a:solidFill>
              </a:rPr>
              <a:t>Advisor of LICENS3D.com</a:t>
            </a:r>
          </a:p>
        </p:txBody>
      </p:sp>
      <p:pic>
        <p:nvPicPr>
          <p:cNvPr id="7" name="Picture 3" descr="C:\Users\Peplluis\Desktop\dues_linies_esq_blau.png"/>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l="-11897" t="-7137" r="-6557" b="-7876"/>
          <a:stretch/>
        </p:blipFill>
        <p:spPr bwMode="auto">
          <a:xfrm>
            <a:off x="7951069" y="4474452"/>
            <a:ext cx="991595" cy="594956"/>
          </a:xfrm>
          <a:prstGeom prst="rect">
            <a:avLst/>
          </a:prstGeom>
          <a:solidFill>
            <a:sysClr val="window" lastClr="FFFFFF"/>
          </a:solidFill>
          <a:effectLst>
            <a:softEdge rad="63500"/>
          </a:effectLst>
          <a:extLst/>
        </p:spPr>
      </p:pic>
      <p:pic>
        <p:nvPicPr>
          <p:cNvPr id="9" name="Picture 4" descr="Centre EASY"/>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31691" y="299913"/>
            <a:ext cx="611384" cy="628250"/>
          </a:xfrm>
          <a:prstGeom prst="rect">
            <a:avLst/>
          </a:prstGeom>
          <a:noFill/>
          <a:extLst>
            <a:ext uri="{909E8E84-426E-40DD-AFC4-6F175D3DCCD1}">
              <a14:hiddenFill xmlns:a14="http://schemas.microsoft.com/office/drawing/2010/main">
                <a:solidFill>
                  <a:srgbClr val="FFFFFF"/>
                </a:solidFill>
              </a14:hiddenFill>
            </a:ext>
          </a:extLst>
        </p:spPr>
      </p:pic>
      <p:pic>
        <p:nvPicPr>
          <p:cNvPr id="8" name="Imatge 7"/>
          <p:cNvPicPr>
            <a:picLocks noChangeAspect="1"/>
          </p:cNvPicPr>
          <p:nvPr/>
        </p:nvPicPr>
        <p:blipFill rotWithShape="1">
          <a:blip r:embed="rId5">
            <a:extLst>
              <a:ext uri="{28A0092B-C50C-407E-A947-70E740481C1C}">
                <a14:useLocalDpi xmlns:a14="http://schemas.microsoft.com/office/drawing/2010/main" val="0"/>
              </a:ext>
            </a:extLst>
          </a:blip>
          <a:srcRect l="11883" t="26401" r="12002" b="24059"/>
          <a:stretch/>
        </p:blipFill>
        <p:spPr>
          <a:xfrm>
            <a:off x="7534793" y="594425"/>
            <a:ext cx="1318537" cy="33373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0002197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4311" y="658023"/>
            <a:ext cx="8257943" cy="381642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200" b="0" i="0" u="none" strike="noStrike" kern="0" cap="none" spc="0" normalizeH="0" baseline="0" noProof="0" dirty="0">
                <a:ln>
                  <a:noFill/>
                </a:ln>
                <a:solidFill>
                  <a:srgbClr val="000000"/>
                </a:solidFill>
                <a:effectLst/>
                <a:uLnTx/>
                <a:uFillTx/>
                <a:latin typeface="Georgia" panose="02040502050405020303" pitchFamily="18" charset="0"/>
                <a:cs typeface="Arial"/>
                <a:sym typeface="Arial"/>
              </a:rPr>
              <a:t>It should be clear by now that archives will have to have privileges to acquire and execute applications and the necessary operating system(s) so that acquired artifacts can live for long time periods. Moreover, a long-lived archive must rely on a business model that matches the desired longevity that might extend 100 years or more. </a:t>
            </a:r>
            <a:r>
              <a:rPr kumimoji="0" lang="en-US" sz="2200" b="1" i="0" u="none" strike="noStrike" kern="0" cap="none" spc="0" normalizeH="0" baseline="0" noProof="0" dirty="0">
                <a:ln>
                  <a:noFill/>
                </a:ln>
                <a:solidFill>
                  <a:srgbClr val="000000"/>
                </a:solidFill>
                <a:effectLst/>
                <a:uLnTx/>
                <a:uFillTx/>
                <a:latin typeface="Georgia" panose="02040502050405020303" pitchFamily="18" charset="0"/>
                <a:cs typeface="Arial"/>
                <a:sym typeface="Arial"/>
              </a:rPr>
              <a:t>Think of archives housing 1,000-year-old vellum codices</a:t>
            </a:r>
            <a:r>
              <a:rPr kumimoji="0" lang="en-US" sz="2200" b="0" i="0" u="none" strike="noStrike" kern="0" cap="none" spc="0" normalizeH="0" baseline="0" noProof="0" dirty="0">
                <a:ln>
                  <a:noFill/>
                </a:ln>
                <a:solidFill>
                  <a:srgbClr val="000000"/>
                </a:solidFill>
                <a:effectLst/>
                <a:uLnTx/>
                <a:uFillTx/>
                <a:latin typeface="Georgia" panose="02040502050405020303" pitchFamily="18" charset="0"/>
                <a:cs typeface="Arial"/>
                <a:sym typeface="Arial"/>
              </a:rPr>
              <a:t>, for example. In addition to the extensible standardization of digital representation, then, we will need legal and financial frameworks that assist long-term preservation.</a:t>
            </a:r>
            <a:r>
              <a:rPr kumimoji="0" lang="en-US" sz="2200" b="1" i="0" u="none" strike="noStrike" kern="0" cap="none" spc="0" normalizeH="0" baseline="0" noProof="0" dirty="0">
                <a:ln>
                  <a:noFill/>
                </a:ln>
                <a:solidFill>
                  <a:srgbClr val="000000"/>
                </a:solidFill>
                <a:effectLst/>
                <a:uLnTx/>
                <a:uFillTx/>
                <a:latin typeface="Georgia" panose="02040502050405020303" pitchFamily="18" charset="0"/>
                <a:cs typeface="Arial"/>
                <a:sym typeface="Arial"/>
              </a:rPr>
              <a:t> </a:t>
            </a:r>
            <a:r>
              <a:rPr kumimoji="0" lang="en-US" sz="2200" b="0" i="0" u="none" strike="noStrike" kern="0" cap="none" spc="0" normalizeH="0" baseline="0" noProof="0" dirty="0">
                <a:ln>
                  <a:noFill/>
                </a:ln>
                <a:solidFill>
                  <a:srgbClr val="000000"/>
                </a:solidFill>
                <a:effectLst/>
                <a:uLnTx/>
                <a:uFillTx/>
                <a:latin typeface="Georgia" panose="02040502050405020303" pitchFamily="18" charset="0"/>
                <a:cs typeface="Arial"/>
                <a:sym typeface="Arial"/>
              </a:rPr>
              <a:t>We must pursue these objectives lest our </a:t>
            </a:r>
            <a:r>
              <a:rPr kumimoji="0" lang="en-US" sz="2200" b="1" i="0" u="none" strike="noStrike" kern="0" cap="none" spc="0" normalizeH="0" baseline="0" noProof="0" dirty="0">
                <a:ln>
                  <a:noFill/>
                </a:ln>
                <a:solidFill>
                  <a:srgbClr val="000000"/>
                </a:solidFill>
                <a:effectLst/>
                <a:uLnTx/>
                <a:uFillTx/>
                <a:latin typeface="Georgia" panose="02040502050405020303" pitchFamily="18" charset="0"/>
                <a:cs typeface="Arial"/>
                <a:sym typeface="Arial"/>
              </a:rPr>
              <a:t>digital history be lost in a mist of uninterpretable bits.</a:t>
            </a:r>
            <a:endParaRPr kumimoji="0" lang="en-US" sz="2200" b="1" i="0" u="none" strike="noStrike" kern="0" cap="none" spc="0" normalizeH="0" baseline="0" noProof="0" dirty="0">
              <a:ln>
                <a:noFill/>
              </a:ln>
              <a:solidFill>
                <a:srgbClr val="000000"/>
              </a:solidFill>
              <a:effectLst/>
              <a:uLnTx/>
              <a:uFillTx/>
              <a:latin typeface="Arial"/>
              <a:cs typeface="Arial"/>
              <a:sym typeface="Arial"/>
            </a:endParaRPr>
          </a:p>
        </p:txBody>
      </p:sp>
      <p:pic>
        <p:nvPicPr>
          <p:cNvPr id="3" name="Picture 3" descr="C:\Users\Peplluis\Desktop\dues_linies_esq_blau.png"/>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l="-11897" t="-7137" r="-6557" b="-7876"/>
          <a:stretch/>
        </p:blipFill>
        <p:spPr bwMode="auto">
          <a:xfrm>
            <a:off x="7951069" y="4474452"/>
            <a:ext cx="991595" cy="594956"/>
          </a:xfrm>
          <a:prstGeom prst="rect">
            <a:avLst/>
          </a:prstGeom>
          <a:solidFill>
            <a:sysClr val="window" lastClr="FFFFFF"/>
          </a:solidFill>
          <a:effectLst>
            <a:softEdge rad="63500"/>
          </a:effectLst>
          <a:extLst/>
        </p:spPr>
      </p:pic>
      <p:pic>
        <p:nvPicPr>
          <p:cNvPr id="4" name="Picture 4" descr="Centre EASY"/>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31691" y="299913"/>
            <a:ext cx="611384" cy="628250"/>
          </a:xfrm>
          <a:prstGeom prst="rect">
            <a:avLst/>
          </a:prstGeom>
          <a:noFill/>
          <a:extLst>
            <a:ext uri="{909E8E84-426E-40DD-AFC4-6F175D3DCCD1}">
              <a14:hiddenFill xmlns:a14="http://schemas.microsoft.com/office/drawing/2010/main">
                <a:solidFill>
                  <a:srgbClr val="FFFFFF"/>
                </a:solidFill>
              </a14:hiddenFill>
            </a:ext>
          </a:extLst>
        </p:spPr>
      </p:pic>
      <p:pic>
        <p:nvPicPr>
          <p:cNvPr id="5" name="Imatge 4"/>
          <p:cNvPicPr>
            <a:picLocks noChangeAspect="1"/>
          </p:cNvPicPr>
          <p:nvPr/>
        </p:nvPicPr>
        <p:blipFill rotWithShape="1">
          <a:blip r:embed="rId4">
            <a:extLst>
              <a:ext uri="{28A0092B-C50C-407E-A947-70E740481C1C}">
                <a14:useLocalDpi xmlns:a14="http://schemas.microsoft.com/office/drawing/2010/main" val="0"/>
              </a:ext>
            </a:extLst>
          </a:blip>
          <a:srcRect l="7955" t="18298" r="9155" b="17051"/>
          <a:stretch/>
        </p:blipFill>
        <p:spPr>
          <a:xfrm>
            <a:off x="7708816" y="320949"/>
            <a:ext cx="1277738" cy="387560"/>
          </a:xfrm>
          <a:prstGeom prst="rect">
            <a:avLst/>
          </a:prstGeom>
          <a:ln>
            <a:noFill/>
          </a:ln>
          <a:effectLst>
            <a:softEdge rad="112500"/>
          </a:effectLst>
        </p:spPr>
      </p:pic>
    </p:spTree>
    <p:extLst>
      <p:ext uri="{BB962C8B-B14F-4D97-AF65-F5344CB8AC3E}">
        <p14:creationId xmlns:p14="http://schemas.microsoft.com/office/powerpoint/2010/main" val="264148800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title"/>
          </p:nvPr>
        </p:nvSpPr>
        <p:spPr/>
        <p:txBody>
          <a:bodyPr/>
          <a:lstStyle/>
          <a:p>
            <a:endParaRPr lang="en-US" dirty="0"/>
          </a:p>
        </p:txBody>
      </p:sp>
      <p:sp>
        <p:nvSpPr>
          <p:cNvPr id="3" name="Contenidor de contingut 2"/>
          <p:cNvSpPr>
            <a:spLocks noGrp="1"/>
          </p:cNvSpPr>
          <p:nvPr>
            <p:ph idx="1"/>
          </p:nvPr>
        </p:nvSpPr>
        <p:spPr/>
        <p:txBody>
          <a:bodyPr/>
          <a:lstStyle/>
          <a:p>
            <a:pPr marL="101600" indent="0">
              <a:buNone/>
            </a:pPr>
            <a:r>
              <a:rPr lang="en-US" dirty="0" smtClean="0"/>
              <a:t>VALUE</a:t>
            </a:r>
            <a:endParaRPr lang="en-US" dirty="0"/>
          </a:p>
        </p:txBody>
      </p:sp>
      <p:pic>
        <p:nvPicPr>
          <p:cNvPr id="3074" name="Picture 2" descr="Resultat d'imatges de blockchain and the internet of value"/>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34400"/>
            <a:ext cx="9144000" cy="56515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Peplluis\Desktop\dues_linies_esq_blau.png"/>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l="-11897" t="-7137" r="-6557" b="-7876"/>
          <a:stretch/>
        </p:blipFill>
        <p:spPr bwMode="auto">
          <a:xfrm>
            <a:off x="7951069" y="4474452"/>
            <a:ext cx="991595" cy="594956"/>
          </a:xfrm>
          <a:prstGeom prst="rect">
            <a:avLst/>
          </a:prstGeom>
          <a:solidFill>
            <a:sysClr val="window" lastClr="FFFFFF"/>
          </a:solidFill>
          <a:effectLst>
            <a:softEdge rad="63500"/>
          </a:effectLst>
          <a:extLst/>
        </p:spPr>
      </p:pic>
      <p:pic>
        <p:nvPicPr>
          <p:cNvPr id="6" name="Picture 4" descr="Centre EASY"/>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25999" y="118716"/>
            <a:ext cx="611384" cy="628250"/>
          </a:xfrm>
          <a:prstGeom prst="rect">
            <a:avLst/>
          </a:prstGeom>
          <a:noFill/>
          <a:extLst>
            <a:ext uri="{909E8E84-426E-40DD-AFC4-6F175D3DCCD1}">
              <a14:hiddenFill xmlns:a14="http://schemas.microsoft.com/office/drawing/2010/main">
                <a:solidFill>
                  <a:srgbClr val="FFFFFF"/>
                </a:solidFill>
              </a14:hiddenFill>
            </a:ext>
          </a:extLst>
        </p:spPr>
      </p:pic>
      <p:pic>
        <p:nvPicPr>
          <p:cNvPr id="7" name="Imatge 6"/>
          <p:cNvPicPr>
            <a:picLocks noChangeAspect="1"/>
          </p:cNvPicPr>
          <p:nvPr/>
        </p:nvPicPr>
        <p:blipFill rotWithShape="1">
          <a:blip r:embed="rId5">
            <a:extLst>
              <a:ext uri="{28A0092B-C50C-407E-A947-70E740481C1C}">
                <a14:useLocalDpi xmlns:a14="http://schemas.microsoft.com/office/drawing/2010/main" val="0"/>
              </a:ext>
            </a:extLst>
          </a:blip>
          <a:srcRect l="11883" t="26401" r="12002" b="24059"/>
          <a:stretch/>
        </p:blipFill>
        <p:spPr>
          <a:xfrm>
            <a:off x="7624127" y="369529"/>
            <a:ext cx="1318537" cy="33373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48927786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tg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933542" y="1047624"/>
            <a:ext cx="5127322" cy="3185154"/>
          </a:xfrm>
          <a:prstGeom prst="rect">
            <a:avLst/>
          </a:prstGeom>
        </p:spPr>
      </p:pic>
      <p:pic>
        <p:nvPicPr>
          <p:cNvPr id="3" name="Picture 3" descr="C:\Users\Peplluis\Desktop\dues_linies_esq_blau.png"/>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l="-11897" t="-7137" r="-6557" b="-7876"/>
          <a:stretch/>
        </p:blipFill>
        <p:spPr bwMode="auto">
          <a:xfrm>
            <a:off x="7951069" y="4474452"/>
            <a:ext cx="991595" cy="594956"/>
          </a:xfrm>
          <a:prstGeom prst="rect">
            <a:avLst/>
          </a:prstGeom>
          <a:solidFill>
            <a:sysClr val="window" lastClr="FFFFFF"/>
          </a:solidFill>
          <a:effectLst>
            <a:softEdge rad="63500"/>
          </a:effectLst>
          <a:extLst/>
        </p:spPr>
      </p:pic>
      <p:pic>
        <p:nvPicPr>
          <p:cNvPr id="5" name="Picture 4" descr="Centre EASY"/>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31691" y="299913"/>
            <a:ext cx="611384" cy="628250"/>
          </a:xfrm>
          <a:prstGeom prst="rect">
            <a:avLst/>
          </a:prstGeom>
          <a:noFill/>
          <a:extLst>
            <a:ext uri="{909E8E84-426E-40DD-AFC4-6F175D3DCCD1}">
              <a14:hiddenFill xmlns:a14="http://schemas.microsoft.com/office/drawing/2010/main">
                <a:solidFill>
                  <a:srgbClr val="FFFFFF"/>
                </a:solidFill>
              </a14:hiddenFill>
            </a:ext>
          </a:extLst>
        </p:spPr>
      </p:pic>
      <p:pic>
        <p:nvPicPr>
          <p:cNvPr id="6" name="Imatge 5"/>
          <p:cNvPicPr>
            <a:picLocks noChangeAspect="1"/>
          </p:cNvPicPr>
          <p:nvPr/>
        </p:nvPicPr>
        <p:blipFill rotWithShape="1">
          <a:blip r:embed="rId5">
            <a:extLst>
              <a:ext uri="{28A0092B-C50C-407E-A947-70E740481C1C}">
                <a14:useLocalDpi xmlns:a14="http://schemas.microsoft.com/office/drawing/2010/main" val="0"/>
              </a:ext>
            </a:extLst>
          </a:blip>
          <a:srcRect l="7955" t="18298" r="9155" b="17051"/>
          <a:stretch/>
        </p:blipFill>
        <p:spPr>
          <a:xfrm>
            <a:off x="7708816" y="320949"/>
            <a:ext cx="1277738" cy="387560"/>
          </a:xfrm>
          <a:prstGeom prst="rect">
            <a:avLst/>
          </a:prstGeom>
          <a:ln>
            <a:noFill/>
          </a:ln>
          <a:effectLst>
            <a:softEdge rad="112500"/>
          </a:effectLst>
        </p:spPr>
      </p:pic>
    </p:spTree>
    <p:extLst>
      <p:ext uri="{BB962C8B-B14F-4D97-AF65-F5344CB8AC3E}">
        <p14:creationId xmlns:p14="http://schemas.microsoft.com/office/powerpoint/2010/main" val="253758850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17447" y="-19938"/>
            <a:ext cx="9286882" cy="5307930"/>
          </a:xfrm>
          <a:prstGeom prst="rect">
            <a:avLst/>
          </a:prstGeom>
          <a:solidFill>
            <a:srgbClr val="0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0">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4DB3C7"/>
              </a:solidFill>
              <a:effectLst/>
              <a:uLnTx/>
              <a:uFillTx/>
              <a:latin typeface="Calibri"/>
              <a:ea typeface="+mn-ea"/>
              <a:cs typeface="Calibri"/>
              <a:sym typeface="Open Sans Light"/>
            </a:endParaRPr>
          </a:p>
        </p:txBody>
      </p:sp>
      <p:pic>
        <p:nvPicPr>
          <p:cNvPr id="4" name="Imagen 3"/>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489110" y="1624275"/>
            <a:ext cx="2723244" cy="2147882"/>
          </a:xfrm>
          <a:prstGeom prst="rect">
            <a:avLst/>
          </a:prstGeom>
        </p:spPr>
      </p:pic>
      <p:sp>
        <p:nvSpPr>
          <p:cNvPr id="3" name="Contenidor de contingut 2"/>
          <p:cNvSpPr>
            <a:spLocks noGrp="1"/>
          </p:cNvSpPr>
          <p:nvPr>
            <p:ph idx="1"/>
          </p:nvPr>
        </p:nvSpPr>
        <p:spPr>
          <a:xfrm>
            <a:off x="1009519" y="385975"/>
            <a:ext cx="8229600" cy="887779"/>
          </a:xfrm>
        </p:spPr>
        <p:txBody>
          <a:bodyPr>
            <a:normAutofit/>
          </a:bodyPr>
          <a:lstStyle/>
          <a:p>
            <a:pPr marL="0" indent="0">
              <a:buNone/>
            </a:pPr>
            <a:r>
              <a:rPr lang="en-US" sz="2800" dirty="0" smtClean="0">
                <a:solidFill>
                  <a:schemeClr val="bg1"/>
                </a:solidFill>
              </a:rPr>
              <a:t>Post digital services will blossom with AI and Blockchain</a:t>
            </a:r>
          </a:p>
          <a:p>
            <a:endParaRPr lang="ca-ES" dirty="0" smtClean="0"/>
          </a:p>
        </p:txBody>
      </p:sp>
      <p:sp>
        <p:nvSpPr>
          <p:cNvPr id="2" name="CuadroTexto 1"/>
          <p:cNvSpPr txBox="1"/>
          <p:nvPr/>
        </p:nvSpPr>
        <p:spPr>
          <a:xfrm>
            <a:off x="1809192" y="3415618"/>
            <a:ext cx="1512168" cy="553998"/>
          </a:xfrm>
          <a:prstGeom prst="rect">
            <a:avLst/>
          </a:prstGeom>
          <a:noFill/>
        </p:spPr>
        <p:txBody>
          <a:bodyPr wrap="square" rtlCol="0">
            <a:spAutoFit/>
          </a:bodyPr>
          <a:lstStyle/>
          <a:p>
            <a:pPr marL="0" marR="0" lvl="0" indent="0" algn="ctr" defTabSz="457200" rtl="0" eaLnBrk="1" fontAlgn="auto" latinLnBrk="0" hangingPunct="0">
              <a:lnSpc>
                <a:spcPct val="100000"/>
              </a:lnSpc>
              <a:spcBef>
                <a:spcPts val="0"/>
              </a:spcBef>
              <a:spcAft>
                <a:spcPts val="0"/>
              </a:spcAft>
              <a:buClrTx/>
              <a:buSzTx/>
              <a:buFontTx/>
              <a:buNone/>
              <a:tabLst/>
              <a:defRPr/>
            </a:pPr>
            <a:r>
              <a:rPr kumimoji="0" lang="en-US" sz="1500" b="1" i="0" u="none" strike="noStrike" kern="0" cap="none" spc="0" normalizeH="0" baseline="0" dirty="0" smtClean="0">
                <a:ln>
                  <a:noFill/>
                </a:ln>
                <a:solidFill>
                  <a:srgbClr val="4DB3C7"/>
                </a:solidFill>
                <a:effectLst/>
                <a:uLnTx/>
                <a:uFillTx/>
                <a:latin typeface="Open Sans Light"/>
                <a:ea typeface="Open Sans Light"/>
                <a:cs typeface="Open Sans Light"/>
                <a:sym typeface="Open Sans Light"/>
              </a:rPr>
              <a:t>Digital support substitution</a:t>
            </a:r>
            <a:endParaRPr kumimoji="0" lang="en-US" sz="1500" b="1" i="0" u="none" strike="noStrike" kern="0" cap="none" spc="0" normalizeH="0" baseline="0" dirty="0">
              <a:ln>
                <a:noFill/>
              </a:ln>
              <a:solidFill>
                <a:srgbClr val="4DB3C7"/>
              </a:solidFill>
              <a:effectLst/>
              <a:uLnTx/>
              <a:uFillTx/>
              <a:latin typeface="Open Sans Light"/>
              <a:ea typeface="Open Sans Light"/>
              <a:cs typeface="Open Sans Light"/>
              <a:sym typeface="Open Sans Light"/>
            </a:endParaRPr>
          </a:p>
        </p:txBody>
      </p:sp>
      <p:sp>
        <p:nvSpPr>
          <p:cNvPr id="8" name="CuadroTexto 7"/>
          <p:cNvSpPr txBox="1"/>
          <p:nvPr/>
        </p:nvSpPr>
        <p:spPr>
          <a:xfrm>
            <a:off x="3526000" y="3400961"/>
            <a:ext cx="1512168" cy="553998"/>
          </a:xfrm>
          <a:prstGeom prst="rect">
            <a:avLst/>
          </a:prstGeom>
          <a:noFill/>
        </p:spPr>
        <p:txBody>
          <a:bodyPr wrap="square" rtlCol="0">
            <a:spAutoFit/>
          </a:bodyPr>
          <a:lstStyle/>
          <a:p>
            <a:pPr marL="0" marR="0" lvl="0" indent="0" algn="ctr" defTabSz="457200" rtl="0" eaLnBrk="1" fontAlgn="auto" latinLnBrk="0" hangingPunct="0">
              <a:lnSpc>
                <a:spcPct val="100000"/>
              </a:lnSpc>
              <a:spcBef>
                <a:spcPts val="0"/>
              </a:spcBef>
              <a:spcAft>
                <a:spcPts val="0"/>
              </a:spcAft>
              <a:buClrTx/>
              <a:buSzTx/>
              <a:buFontTx/>
              <a:buNone/>
              <a:tabLst/>
              <a:defRPr/>
            </a:pPr>
            <a:r>
              <a:rPr kumimoji="0" lang="en-US" sz="1500" b="1" i="0" u="none" strike="noStrike" kern="0" cap="none" spc="0" normalizeH="0" baseline="0" dirty="0" smtClean="0">
                <a:ln>
                  <a:noFill/>
                </a:ln>
                <a:solidFill>
                  <a:srgbClr val="4DB3C7"/>
                </a:solidFill>
                <a:effectLst/>
                <a:uLnTx/>
                <a:uFillTx/>
                <a:latin typeface="Open Sans Light"/>
                <a:ea typeface="Open Sans Light"/>
                <a:cs typeface="Open Sans Light"/>
                <a:sym typeface="Open Sans Light"/>
              </a:rPr>
              <a:t>Transformation</a:t>
            </a:r>
            <a:r>
              <a:rPr kumimoji="0" lang="en-US" sz="1500" b="1" i="0" u="none" strike="noStrike" kern="0" cap="none" spc="0" normalizeH="0" dirty="0" smtClean="0">
                <a:ln>
                  <a:noFill/>
                </a:ln>
                <a:solidFill>
                  <a:srgbClr val="4DB3C7"/>
                </a:solidFill>
                <a:effectLst/>
                <a:uLnTx/>
                <a:uFillTx/>
                <a:latin typeface="Open Sans Light"/>
                <a:ea typeface="Open Sans Light"/>
                <a:cs typeface="Open Sans Light"/>
                <a:sym typeface="Open Sans Light"/>
              </a:rPr>
              <a:t> into a service</a:t>
            </a:r>
            <a:endParaRPr kumimoji="0" lang="en-US" sz="1500" b="1" i="0" u="none" strike="noStrike" kern="0" cap="none" spc="0" normalizeH="0" baseline="0" dirty="0">
              <a:ln>
                <a:noFill/>
              </a:ln>
              <a:solidFill>
                <a:srgbClr val="4DB3C7"/>
              </a:solidFill>
              <a:effectLst/>
              <a:uLnTx/>
              <a:uFillTx/>
              <a:latin typeface="Open Sans Light"/>
              <a:ea typeface="Open Sans Light"/>
              <a:cs typeface="Open Sans Light"/>
              <a:sym typeface="Open Sans Light"/>
            </a:endParaRPr>
          </a:p>
        </p:txBody>
      </p:sp>
      <p:pic>
        <p:nvPicPr>
          <p:cNvPr id="9" name="Imagen 8"/>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210890" y="1869605"/>
            <a:ext cx="2290391" cy="1546014"/>
          </a:xfrm>
          <a:prstGeom prst="rect">
            <a:avLst/>
          </a:prstGeom>
        </p:spPr>
      </p:pic>
      <p:pic>
        <p:nvPicPr>
          <p:cNvPr id="10" name="Imagen 9"/>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562469" y="2159616"/>
            <a:ext cx="975970" cy="1192852"/>
          </a:xfrm>
          <a:prstGeom prst="rect">
            <a:avLst/>
          </a:prstGeom>
        </p:spPr>
      </p:pic>
      <p:cxnSp>
        <p:nvCxnSpPr>
          <p:cNvPr id="12" name="Conector recto 11"/>
          <p:cNvCxnSpPr/>
          <p:nvPr/>
        </p:nvCxnSpPr>
        <p:spPr>
          <a:xfrm>
            <a:off x="2079222" y="3298461"/>
            <a:ext cx="967493"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Conector recto 12"/>
          <p:cNvCxnSpPr/>
          <p:nvPr/>
        </p:nvCxnSpPr>
        <p:spPr>
          <a:xfrm>
            <a:off x="3812029" y="3298461"/>
            <a:ext cx="967493"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pic>
        <p:nvPicPr>
          <p:cNvPr id="16" name="Picture 4" descr="Resultat d'imatges de blockchain"/>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5881574" y="2298431"/>
            <a:ext cx="1348752" cy="722931"/>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Conector recto 12"/>
          <p:cNvCxnSpPr/>
          <p:nvPr/>
        </p:nvCxnSpPr>
        <p:spPr>
          <a:xfrm>
            <a:off x="5398064" y="3313593"/>
            <a:ext cx="967493"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CuadroTexto 7"/>
          <p:cNvSpPr txBox="1"/>
          <p:nvPr/>
        </p:nvSpPr>
        <p:spPr>
          <a:xfrm>
            <a:off x="5140595" y="3415619"/>
            <a:ext cx="1512168" cy="784830"/>
          </a:xfrm>
          <a:prstGeom prst="rect">
            <a:avLst/>
          </a:prstGeom>
          <a:noFill/>
        </p:spPr>
        <p:txBody>
          <a:bodyPr wrap="square" rtlCol="0">
            <a:spAutoFit/>
          </a:bodyPr>
          <a:lstStyle/>
          <a:p>
            <a:pPr marL="0" marR="0" lvl="0" indent="0" algn="ctr" defTabSz="457200" rtl="0" eaLnBrk="1" fontAlgn="auto" latinLnBrk="0" hangingPunct="0">
              <a:lnSpc>
                <a:spcPct val="100000"/>
              </a:lnSpc>
              <a:spcBef>
                <a:spcPts val="0"/>
              </a:spcBef>
              <a:spcAft>
                <a:spcPts val="0"/>
              </a:spcAft>
              <a:buClrTx/>
              <a:buSzTx/>
              <a:buFontTx/>
              <a:buNone/>
              <a:tabLst/>
              <a:defRPr/>
            </a:pPr>
            <a:r>
              <a:rPr kumimoji="0" lang="en-US" sz="1500" b="1" i="0" u="none" strike="noStrike" kern="0" cap="none" spc="0" normalizeH="0" baseline="0" dirty="0" smtClean="0">
                <a:ln>
                  <a:noFill/>
                </a:ln>
                <a:solidFill>
                  <a:srgbClr val="4DB3C7"/>
                </a:solidFill>
                <a:effectLst/>
                <a:uLnTx/>
                <a:uFillTx/>
                <a:latin typeface="Open Sans Light"/>
                <a:ea typeface="Open Sans Light"/>
                <a:cs typeface="Open Sans Light"/>
                <a:sym typeface="Open Sans Light"/>
              </a:rPr>
              <a:t>Value Management</a:t>
            </a:r>
          </a:p>
          <a:p>
            <a:pPr marL="0" marR="0" lvl="0" indent="0" algn="ctr" defTabSz="457200" rtl="0" eaLnBrk="1" fontAlgn="auto" latinLnBrk="0" hangingPunct="0">
              <a:lnSpc>
                <a:spcPct val="100000"/>
              </a:lnSpc>
              <a:spcBef>
                <a:spcPts val="0"/>
              </a:spcBef>
              <a:spcAft>
                <a:spcPts val="0"/>
              </a:spcAft>
              <a:buClrTx/>
              <a:buSzTx/>
              <a:buFontTx/>
              <a:buNone/>
              <a:tabLst/>
              <a:defRPr/>
            </a:pPr>
            <a:endParaRPr kumimoji="0" lang="en-US" sz="1500" b="1" i="0" u="none" strike="noStrike" kern="0" cap="none" spc="0" normalizeH="0" baseline="0" noProof="0" dirty="0">
              <a:ln>
                <a:noFill/>
              </a:ln>
              <a:solidFill>
                <a:srgbClr val="4DB3C7"/>
              </a:solidFill>
              <a:effectLst/>
              <a:uLnTx/>
              <a:uFillTx/>
              <a:latin typeface="Open Sans Light"/>
              <a:ea typeface="Open Sans Light"/>
              <a:cs typeface="Open Sans Light"/>
              <a:sym typeface="Open Sans Light"/>
            </a:endParaRPr>
          </a:p>
        </p:txBody>
      </p:sp>
      <p:pic>
        <p:nvPicPr>
          <p:cNvPr id="19" name="Picture 3" descr="C:\Users\Peplluis\Desktop\dues_linies_esq_blau.png"/>
          <p:cNvPicPr>
            <a:picLocks noChangeAspect="1" noChangeArrowheads="1"/>
          </p:cNvPicPr>
          <p:nvPr/>
        </p:nvPicPr>
        <p:blipFill rotWithShape="1">
          <a:blip r:embed="rId7" cstate="print">
            <a:extLst>
              <a:ext uri="{28A0092B-C50C-407E-A947-70E740481C1C}">
                <a14:useLocalDpi xmlns:a14="http://schemas.microsoft.com/office/drawing/2010/main"/>
              </a:ext>
            </a:extLst>
          </a:blip>
          <a:srcRect l="-11897" t="-7137" r="-6557" b="-7876"/>
          <a:stretch/>
        </p:blipFill>
        <p:spPr bwMode="auto">
          <a:xfrm>
            <a:off x="7951069" y="4474452"/>
            <a:ext cx="991595" cy="594956"/>
          </a:xfrm>
          <a:prstGeom prst="rect">
            <a:avLst/>
          </a:prstGeom>
          <a:solidFill>
            <a:sysClr val="window" lastClr="FFFFFF"/>
          </a:solidFill>
          <a:effectLst>
            <a:softEdge rad="63500"/>
          </a:effectLst>
          <a:extLst/>
        </p:spPr>
      </p:pic>
      <p:pic>
        <p:nvPicPr>
          <p:cNvPr id="20" name="Picture 4" descr="Centre EASY"/>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398135" y="333440"/>
            <a:ext cx="611384" cy="628250"/>
          </a:xfrm>
          <a:prstGeom prst="rect">
            <a:avLst/>
          </a:prstGeom>
          <a:noFill/>
          <a:extLst>
            <a:ext uri="{909E8E84-426E-40DD-AFC4-6F175D3DCCD1}">
              <a14:hiddenFill xmlns:a14="http://schemas.microsoft.com/office/drawing/2010/main">
                <a:solidFill>
                  <a:srgbClr val="FFFFFF"/>
                </a:solidFill>
              </a14:hiddenFill>
            </a:ext>
          </a:extLst>
        </p:spPr>
      </p:pic>
      <p:cxnSp>
        <p:nvCxnSpPr>
          <p:cNvPr id="23" name="Conector recto 12"/>
          <p:cNvCxnSpPr/>
          <p:nvPr/>
        </p:nvCxnSpPr>
        <p:spPr>
          <a:xfrm>
            <a:off x="6925395" y="3338198"/>
            <a:ext cx="967493"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CuadroTexto 7"/>
          <p:cNvSpPr txBox="1"/>
          <p:nvPr/>
        </p:nvSpPr>
        <p:spPr>
          <a:xfrm>
            <a:off x="6614762" y="3397692"/>
            <a:ext cx="1512168" cy="338554"/>
          </a:xfrm>
          <a:prstGeom prst="rect">
            <a:avLst/>
          </a:prstGeom>
          <a:noFill/>
        </p:spPr>
        <p:txBody>
          <a:bodyPr wrap="square" rtlCol="0">
            <a:spAutoFit/>
          </a:bodyPr>
          <a:lstStyle/>
          <a:p>
            <a:pPr marL="0" marR="0" lvl="0" indent="0" algn="ctr" defTabSz="457200" rtl="0" eaLnBrk="1" fontAlgn="auto" latinLnBrk="0" hangingPunct="0">
              <a:lnSpc>
                <a:spcPct val="100000"/>
              </a:lnSpc>
              <a:spcBef>
                <a:spcPts val="0"/>
              </a:spcBef>
              <a:spcAft>
                <a:spcPts val="0"/>
              </a:spcAft>
              <a:buClrTx/>
              <a:buSzTx/>
              <a:buFontTx/>
              <a:buNone/>
              <a:tabLst/>
              <a:defRPr/>
            </a:pPr>
            <a:r>
              <a:rPr kumimoji="0" lang="ca-ES" sz="1600" b="1" i="0" u="none" strike="noStrike" kern="0" cap="none" spc="0" normalizeH="0" baseline="0" noProof="0" dirty="0" err="1" smtClean="0">
                <a:ln>
                  <a:noFill/>
                </a:ln>
                <a:solidFill>
                  <a:srgbClr val="4DB3C7"/>
                </a:solidFill>
                <a:effectLst/>
                <a:uLnTx/>
                <a:uFillTx/>
                <a:latin typeface="Open Sans Light"/>
                <a:ea typeface="Open Sans Light"/>
                <a:cs typeface="Open Sans Light"/>
                <a:sym typeface="Open Sans Light"/>
              </a:rPr>
              <a:t>Flexibility</a:t>
            </a:r>
            <a:endParaRPr kumimoji="0" lang="ca-ES" sz="1500" b="1" i="0" u="none" strike="noStrike" kern="0" cap="none" spc="0" normalizeH="0" baseline="0" noProof="0" dirty="0">
              <a:ln>
                <a:noFill/>
              </a:ln>
              <a:solidFill>
                <a:srgbClr val="4DB3C7"/>
              </a:solidFill>
              <a:effectLst/>
              <a:uLnTx/>
              <a:uFillTx/>
              <a:latin typeface="Open Sans Light"/>
              <a:ea typeface="Open Sans Light"/>
              <a:cs typeface="Open Sans Light"/>
              <a:sym typeface="Open Sans Light"/>
            </a:endParaRPr>
          </a:p>
        </p:txBody>
      </p:sp>
      <p:pic>
        <p:nvPicPr>
          <p:cNvPr id="5" name="Imatge 4"/>
          <p:cNvPicPr>
            <a:picLocks noChangeAspect="1"/>
          </p:cNvPicPr>
          <p:nvPr/>
        </p:nvPicPr>
        <p:blipFill rotWithShape="1">
          <a:blip r:embed="rId9" cstate="print">
            <a:extLst>
              <a:ext uri="{28A0092B-C50C-407E-A947-70E740481C1C}">
                <a14:useLocalDpi xmlns:a14="http://schemas.microsoft.com/office/drawing/2010/main"/>
              </a:ext>
            </a:extLst>
          </a:blip>
          <a:srcRect t="-4776" b="-10406"/>
          <a:stretch/>
        </p:blipFill>
        <p:spPr>
          <a:xfrm>
            <a:off x="7572224" y="2270685"/>
            <a:ext cx="998403" cy="881349"/>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22" name="Imatge 21"/>
          <p:cNvPicPr>
            <a:picLocks noChangeAspect="1"/>
          </p:cNvPicPr>
          <p:nvPr/>
        </p:nvPicPr>
        <p:blipFill rotWithShape="1">
          <a:blip r:embed="rId10">
            <a:extLst>
              <a:ext uri="{28A0092B-C50C-407E-A947-70E740481C1C}">
                <a14:useLocalDpi xmlns:a14="http://schemas.microsoft.com/office/drawing/2010/main" val="0"/>
              </a:ext>
            </a:extLst>
          </a:blip>
          <a:srcRect l="7955" t="18298" r="9155" b="17051"/>
          <a:stretch/>
        </p:blipFill>
        <p:spPr>
          <a:xfrm>
            <a:off x="212739" y="4584300"/>
            <a:ext cx="1277738" cy="387560"/>
          </a:xfrm>
          <a:prstGeom prst="rect">
            <a:avLst/>
          </a:prstGeom>
          <a:ln>
            <a:noFill/>
          </a:ln>
          <a:effectLst>
            <a:softEdge rad="112500"/>
          </a:effectLst>
        </p:spPr>
      </p:pic>
    </p:spTree>
    <p:extLst>
      <p:ext uri="{BB962C8B-B14F-4D97-AF65-F5344CB8AC3E}">
        <p14:creationId xmlns:p14="http://schemas.microsoft.com/office/powerpoint/2010/main" val="375097110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84819" y="333440"/>
            <a:ext cx="7772400" cy="613172"/>
          </a:xfrm>
        </p:spPr>
        <p:txBody>
          <a:bodyPr>
            <a:normAutofit/>
          </a:bodyPr>
          <a:lstStyle/>
          <a:p>
            <a:r>
              <a:rPr lang="en-US" sz="3200" b="1" dirty="0" smtClean="0"/>
              <a:t>Forecast</a:t>
            </a:r>
            <a:endParaRPr lang="en-US" sz="3200" b="1" dirty="0"/>
          </a:p>
        </p:txBody>
      </p:sp>
      <p:sp>
        <p:nvSpPr>
          <p:cNvPr id="9" name="Rectangle 8">
            <a:hlinkClick r:id="rId3"/>
          </p:cNvPr>
          <p:cNvSpPr/>
          <p:nvPr/>
        </p:nvSpPr>
        <p:spPr>
          <a:xfrm>
            <a:off x="2202686" y="1598867"/>
            <a:ext cx="4367671" cy="1754326"/>
          </a:xfrm>
          <a:prstGeom prst="rect">
            <a:avLst/>
          </a:prstGeom>
        </p:spPr>
        <p:txBody>
          <a:bodyPr wrap="square">
            <a:spAutoFit/>
          </a:bodyPr>
          <a:lstStyle/>
          <a:p>
            <a:pPr algn="ctr"/>
            <a:r>
              <a:rPr lang="en-US" sz="3600" dirty="0" smtClean="0">
                <a:solidFill>
                  <a:schemeClr val="tx2">
                    <a:lumMod val="75000"/>
                  </a:schemeClr>
                </a:solidFill>
                <a:latin typeface="Arial"/>
                <a:cs typeface="Arial"/>
              </a:rPr>
              <a:t>Massive </a:t>
            </a:r>
            <a:r>
              <a:rPr lang="en-US" sz="3600" dirty="0" smtClean="0">
                <a:solidFill>
                  <a:schemeClr val="tx1">
                    <a:lumMod val="50000"/>
                    <a:lumOff val="50000"/>
                  </a:schemeClr>
                </a:solidFill>
                <a:latin typeface="Arial"/>
                <a:cs typeface="Arial"/>
              </a:rPr>
              <a:t>migration</a:t>
            </a:r>
            <a:r>
              <a:rPr lang="en-US" sz="3600" dirty="0" smtClean="0">
                <a:solidFill>
                  <a:schemeClr val="tx2">
                    <a:lumMod val="75000"/>
                  </a:schemeClr>
                </a:solidFill>
                <a:latin typeface="Arial"/>
                <a:cs typeface="Arial"/>
              </a:rPr>
              <a:t> of </a:t>
            </a:r>
            <a:r>
              <a:rPr lang="en-US" sz="3600" b="1" dirty="0" smtClean="0">
                <a:solidFill>
                  <a:schemeClr val="tx2">
                    <a:lumMod val="75000"/>
                  </a:schemeClr>
                </a:solidFill>
                <a:latin typeface="Arial"/>
                <a:cs typeface="Arial"/>
              </a:rPr>
              <a:t>value</a:t>
            </a:r>
            <a:r>
              <a:rPr lang="en-US" sz="3600" dirty="0" smtClean="0">
                <a:solidFill>
                  <a:schemeClr val="tx2">
                    <a:lumMod val="75000"/>
                  </a:schemeClr>
                </a:solidFill>
                <a:latin typeface="Arial"/>
                <a:cs typeface="Arial"/>
              </a:rPr>
              <a:t> onto the </a:t>
            </a:r>
            <a:r>
              <a:rPr lang="en-US" sz="3600" i="1" dirty="0" smtClean="0">
                <a:solidFill>
                  <a:schemeClr val="tx1">
                    <a:lumMod val="50000"/>
                    <a:lumOff val="50000"/>
                  </a:schemeClr>
                </a:solidFill>
                <a:latin typeface="Arial"/>
                <a:cs typeface="Arial"/>
              </a:rPr>
              <a:t>Ledgers</a:t>
            </a:r>
            <a:endParaRPr lang="en-US" sz="2400" i="1" dirty="0">
              <a:solidFill>
                <a:schemeClr val="tx1">
                  <a:lumMod val="50000"/>
                  <a:lumOff val="50000"/>
                </a:schemeClr>
              </a:solidFill>
              <a:latin typeface="Arial"/>
              <a:cs typeface="Arial"/>
            </a:endParaRPr>
          </a:p>
        </p:txBody>
      </p:sp>
      <p:pic>
        <p:nvPicPr>
          <p:cNvPr id="4" name="Picture 3" descr="C:\Users\Peplluis\Desktop\dues_linies_esq_blau.png"/>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l="-11897" t="-7137" r="-6557" b="-7876"/>
          <a:stretch/>
        </p:blipFill>
        <p:spPr bwMode="auto">
          <a:xfrm>
            <a:off x="7951069" y="4474452"/>
            <a:ext cx="991595" cy="594956"/>
          </a:xfrm>
          <a:prstGeom prst="rect">
            <a:avLst/>
          </a:prstGeom>
          <a:solidFill>
            <a:sysClr val="window" lastClr="FFFFFF"/>
          </a:solidFill>
          <a:effectLst>
            <a:softEdge rad="63500"/>
          </a:effectLst>
          <a:extLst/>
        </p:spPr>
      </p:pic>
      <p:pic>
        <p:nvPicPr>
          <p:cNvPr id="7" name="Picture 4" descr="Centre EASY"/>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98803" y="333440"/>
            <a:ext cx="611384" cy="628250"/>
          </a:xfrm>
          <a:prstGeom prst="rect">
            <a:avLst/>
          </a:prstGeom>
          <a:noFill/>
          <a:extLst>
            <a:ext uri="{909E8E84-426E-40DD-AFC4-6F175D3DCCD1}">
              <a14:hiddenFill xmlns:a14="http://schemas.microsoft.com/office/drawing/2010/main">
                <a:solidFill>
                  <a:srgbClr val="FFFFFF"/>
                </a:solidFill>
              </a14:hiddenFill>
            </a:ext>
          </a:extLst>
        </p:spPr>
      </p:pic>
      <p:pic>
        <p:nvPicPr>
          <p:cNvPr id="6" name="Imatge 5"/>
          <p:cNvPicPr>
            <a:picLocks noChangeAspect="1"/>
          </p:cNvPicPr>
          <p:nvPr/>
        </p:nvPicPr>
        <p:blipFill rotWithShape="1">
          <a:blip r:embed="rId6">
            <a:extLst>
              <a:ext uri="{28A0092B-C50C-407E-A947-70E740481C1C}">
                <a14:useLocalDpi xmlns:a14="http://schemas.microsoft.com/office/drawing/2010/main" val="0"/>
              </a:ext>
            </a:extLst>
          </a:blip>
          <a:srcRect l="7955" t="18298" r="9155" b="17051"/>
          <a:stretch/>
        </p:blipFill>
        <p:spPr>
          <a:xfrm>
            <a:off x="7708816" y="320949"/>
            <a:ext cx="1277738" cy="387560"/>
          </a:xfrm>
          <a:prstGeom prst="rect">
            <a:avLst/>
          </a:prstGeom>
          <a:ln>
            <a:noFill/>
          </a:ln>
          <a:effectLst>
            <a:softEdge rad="112500"/>
          </a:effectLst>
        </p:spPr>
      </p:pic>
    </p:spTree>
    <p:extLst>
      <p:ext uri="{BB962C8B-B14F-4D97-AF65-F5344CB8AC3E}">
        <p14:creationId xmlns:p14="http://schemas.microsoft.com/office/powerpoint/2010/main" val="364428287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tg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51683"/>
            <a:ext cx="9480174" cy="5414838"/>
          </a:xfrm>
          <a:prstGeom prst="rect">
            <a:avLst/>
          </a:prstGeom>
        </p:spPr>
      </p:pic>
      <p:sp>
        <p:nvSpPr>
          <p:cNvPr id="5" name="Title 4"/>
          <p:cNvSpPr>
            <a:spLocks noGrp="1"/>
          </p:cNvSpPr>
          <p:nvPr>
            <p:ph type="title"/>
          </p:nvPr>
        </p:nvSpPr>
        <p:spPr>
          <a:xfrm>
            <a:off x="-1621172" y="1422087"/>
            <a:ext cx="7772400" cy="613172"/>
          </a:xfrm>
        </p:spPr>
        <p:txBody>
          <a:bodyPr>
            <a:noAutofit/>
          </a:bodyPr>
          <a:lstStyle/>
          <a:p>
            <a:r>
              <a:rPr lang="en-US" sz="3600" b="1" dirty="0" smtClean="0">
                <a:solidFill>
                  <a:schemeClr val="bg1"/>
                </a:solidFill>
              </a:rPr>
              <a:t>Value</a:t>
            </a:r>
            <a:r>
              <a:rPr lang="en-US" sz="3200" dirty="0" smtClean="0">
                <a:solidFill>
                  <a:schemeClr val="bg1"/>
                </a:solidFill>
              </a:rPr>
              <a:t> </a:t>
            </a:r>
            <a:br>
              <a:rPr lang="en-US" sz="3200" dirty="0" smtClean="0">
                <a:solidFill>
                  <a:schemeClr val="bg1"/>
                </a:solidFill>
              </a:rPr>
            </a:br>
            <a:r>
              <a:rPr lang="en-US" sz="2400" dirty="0" smtClean="0">
                <a:solidFill>
                  <a:schemeClr val="bg1"/>
                </a:solidFill>
              </a:rPr>
              <a:t/>
            </a:r>
            <a:br>
              <a:rPr lang="en-US" sz="2400" dirty="0" smtClean="0">
                <a:solidFill>
                  <a:schemeClr val="bg1"/>
                </a:solidFill>
              </a:rPr>
            </a:br>
            <a:r>
              <a:rPr lang="en-US" sz="3200" dirty="0" smtClean="0">
                <a:solidFill>
                  <a:schemeClr val="bg1"/>
                </a:solidFill>
              </a:rPr>
              <a:t>      can fade, </a:t>
            </a:r>
            <a:br>
              <a:rPr lang="en-US" sz="3200" dirty="0" smtClean="0">
                <a:solidFill>
                  <a:schemeClr val="bg1"/>
                </a:solidFill>
              </a:rPr>
            </a:br>
            <a:r>
              <a:rPr lang="en-US" sz="2400" dirty="0" smtClean="0">
                <a:solidFill>
                  <a:schemeClr val="bg1"/>
                </a:solidFill>
              </a:rPr>
              <a:t/>
            </a:r>
            <a:br>
              <a:rPr lang="en-US" sz="2400" dirty="0" smtClean="0">
                <a:solidFill>
                  <a:schemeClr val="bg1"/>
                </a:solidFill>
              </a:rPr>
            </a:br>
            <a:r>
              <a:rPr lang="en-US" sz="3200" dirty="0" smtClean="0">
                <a:solidFill>
                  <a:schemeClr val="bg1"/>
                </a:solidFill>
              </a:rPr>
              <a:t>         evaporate,</a:t>
            </a:r>
            <a:br>
              <a:rPr lang="en-US" sz="3200" dirty="0" smtClean="0">
                <a:solidFill>
                  <a:schemeClr val="bg1"/>
                </a:solidFill>
              </a:rPr>
            </a:br>
            <a:r>
              <a:rPr lang="en-US" sz="2000" dirty="0" smtClean="0">
                <a:solidFill>
                  <a:schemeClr val="bg1"/>
                </a:solidFill>
              </a:rPr>
              <a:t> </a:t>
            </a:r>
            <a:r>
              <a:rPr lang="en-US" sz="3200" dirty="0" smtClean="0">
                <a:solidFill>
                  <a:schemeClr val="bg1"/>
                </a:solidFill>
              </a:rPr>
              <a:t/>
            </a:r>
            <a:br>
              <a:rPr lang="en-US" sz="3200" dirty="0" smtClean="0">
                <a:solidFill>
                  <a:schemeClr val="bg1"/>
                </a:solidFill>
              </a:rPr>
            </a:br>
            <a:r>
              <a:rPr lang="en-US" sz="3200" dirty="0" smtClean="0">
                <a:solidFill>
                  <a:schemeClr val="bg1"/>
                </a:solidFill>
              </a:rPr>
              <a:t>demurrage</a:t>
            </a:r>
            <a:endParaRPr lang="en-US" sz="3200" dirty="0">
              <a:solidFill>
                <a:schemeClr val="bg1"/>
              </a:solidFill>
            </a:endParaRPr>
          </a:p>
        </p:txBody>
      </p:sp>
      <p:pic>
        <p:nvPicPr>
          <p:cNvPr id="4" name="Picture 3" descr="C:\Users\Peplluis\Desktop\dues_linies_esq_blau.png"/>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l="-11897" t="-7137" r="-6557" b="-7876"/>
          <a:stretch/>
        </p:blipFill>
        <p:spPr bwMode="auto">
          <a:xfrm>
            <a:off x="7951069" y="4474452"/>
            <a:ext cx="991595" cy="594956"/>
          </a:xfrm>
          <a:prstGeom prst="rect">
            <a:avLst/>
          </a:prstGeom>
          <a:solidFill>
            <a:sysClr val="window" lastClr="FFFFFF"/>
          </a:solidFill>
          <a:effectLst>
            <a:softEdge rad="63500"/>
          </a:effectLst>
          <a:extLst/>
        </p:spPr>
      </p:pic>
      <p:pic>
        <p:nvPicPr>
          <p:cNvPr id="7" name="Picture 4" descr="Centre EASY"/>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31691" y="299913"/>
            <a:ext cx="611384" cy="628250"/>
          </a:xfrm>
          <a:prstGeom prst="rect">
            <a:avLst/>
          </a:prstGeom>
          <a:noFill/>
          <a:extLst>
            <a:ext uri="{909E8E84-426E-40DD-AFC4-6F175D3DCCD1}">
              <a14:hiddenFill xmlns:a14="http://schemas.microsoft.com/office/drawing/2010/main">
                <a:solidFill>
                  <a:srgbClr val="FFFFFF"/>
                </a:solidFill>
              </a14:hiddenFill>
            </a:ext>
          </a:extLst>
        </p:spPr>
      </p:pic>
      <p:pic>
        <p:nvPicPr>
          <p:cNvPr id="6" name="Imatge 5"/>
          <p:cNvPicPr>
            <a:picLocks noChangeAspect="1"/>
          </p:cNvPicPr>
          <p:nvPr/>
        </p:nvPicPr>
        <p:blipFill rotWithShape="1">
          <a:blip r:embed="rId6">
            <a:extLst>
              <a:ext uri="{28A0092B-C50C-407E-A947-70E740481C1C}">
                <a14:useLocalDpi xmlns:a14="http://schemas.microsoft.com/office/drawing/2010/main" val="0"/>
              </a:ext>
            </a:extLst>
          </a:blip>
          <a:srcRect l="7955" t="18298" r="9155" b="17051"/>
          <a:stretch/>
        </p:blipFill>
        <p:spPr>
          <a:xfrm>
            <a:off x="7708816" y="320949"/>
            <a:ext cx="1277738" cy="387560"/>
          </a:xfrm>
          <a:prstGeom prst="rect">
            <a:avLst/>
          </a:prstGeom>
          <a:ln>
            <a:noFill/>
          </a:ln>
          <a:effectLst>
            <a:softEdge rad="112500"/>
          </a:effectLst>
        </p:spPr>
      </p:pic>
    </p:spTree>
    <p:extLst>
      <p:ext uri="{BB962C8B-B14F-4D97-AF65-F5344CB8AC3E}">
        <p14:creationId xmlns:p14="http://schemas.microsoft.com/office/powerpoint/2010/main" val="283548858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title"/>
          </p:nvPr>
        </p:nvSpPr>
        <p:spPr/>
        <p:txBody>
          <a:bodyPr>
            <a:normAutofit fontScale="90000"/>
          </a:bodyPr>
          <a:lstStyle/>
          <a:p>
            <a:endParaRPr lang="en-US"/>
          </a:p>
        </p:txBody>
      </p:sp>
      <p:pic>
        <p:nvPicPr>
          <p:cNvPr id="1026" name="Picture 2" descr="Resultat d'imatges de banksy the girl with the red balloon"/>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164303"/>
            <a:ext cx="9144000" cy="5429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376637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799" y="239973"/>
            <a:ext cx="7772400" cy="613172"/>
          </a:xfrm>
        </p:spPr>
        <p:txBody>
          <a:bodyPr>
            <a:normAutofit fontScale="90000"/>
          </a:bodyPr>
          <a:lstStyle/>
          <a:p>
            <a:r>
              <a:rPr lang="en-US" b="1" dirty="0" smtClean="0"/>
              <a:t>Value vs Digital Preservation</a:t>
            </a:r>
            <a:endParaRPr lang="en-US" b="1" dirty="0"/>
          </a:p>
        </p:txBody>
      </p:sp>
      <p:sp>
        <p:nvSpPr>
          <p:cNvPr id="8" name="Rectangle 7">
            <a:hlinkClick r:id="rId3"/>
          </p:cNvPr>
          <p:cNvSpPr/>
          <p:nvPr/>
        </p:nvSpPr>
        <p:spPr>
          <a:xfrm>
            <a:off x="555354" y="1110428"/>
            <a:ext cx="2660286" cy="892552"/>
          </a:xfrm>
          <a:prstGeom prst="rect">
            <a:avLst/>
          </a:prstGeom>
        </p:spPr>
        <p:txBody>
          <a:bodyPr wrap="square">
            <a:spAutoFit/>
          </a:bodyPr>
          <a:lstStyle/>
          <a:p>
            <a:r>
              <a:rPr lang="en-US" sz="2800" b="1" dirty="0" smtClean="0">
                <a:solidFill>
                  <a:schemeClr val="tx2">
                    <a:lumMod val="75000"/>
                  </a:schemeClr>
                </a:solidFill>
                <a:latin typeface="Arial"/>
                <a:cs typeface="Arial"/>
              </a:rPr>
              <a:t>Data Deluge</a:t>
            </a:r>
          </a:p>
          <a:p>
            <a:r>
              <a:rPr lang="en-US" sz="2400" dirty="0">
                <a:solidFill>
                  <a:schemeClr val="tx1">
                    <a:lumMod val="65000"/>
                  </a:schemeClr>
                </a:solidFill>
                <a:latin typeface="Arial"/>
                <a:cs typeface="Arial"/>
              </a:rPr>
              <a:t> </a:t>
            </a:r>
            <a:r>
              <a:rPr lang="en-US" sz="2000" dirty="0" smtClean="0">
                <a:solidFill>
                  <a:schemeClr val="bg1">
                    <a:lumMod val="65000"/>
                  </a:schemeClr>
                </a:solidFill>
                <a:latin typeface="Arial"/>
                <a:cs typeface="Arial"/>
              </a:rPr>
              <a:t>Problem</a:t>
            </a:r>
            <a:r>
              <a:rPr lang="en-US" sz="2400" dirty="0" smtClean="0">
                <a:solidFill>
                  <a:schemeClr val="tx1">
                    <a:lumMod val="65000"/>
                  </a:schemeClr>
                </a:solidFill>
                <a:latin typeface="Arial"/>
                <a:cs typeface="Arial"/>
              </a:rPr>
              <a:t> </a:t>
            </a:r>
            <a:endParaRPr lang="en-US" sz="2400" dirty="0">
              <a:solidFill>
                <a:schemeClr val="tx1">
                  <a:lumMod val="65000"/>
                </a:schemeClr>
              </a:solidFill>
              <a:latin typeface="Arial"/>
              <a:cs typeface="Arial"/>
            </a:endParaRPr>
          </a:p>
        </p:txBody>
      </p:sp>
      <p:pic>
        <p:nvPicPr>
          <p:cNvPr id="6" name="Picture 2" descr="C:\Users\Peplluis\Desktop\1111 Workshop DP\flickr_prints.jpe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32610" y="2051822"/>
            <a:ext cx="2682634" cy="1541246"/>
          </a:xfrm>
          <a:prstGeom prst="rect">
            <a:avLst/>
          </a:prstGeom>
          <a:noFill/>
          <a:extLst>
            <a:ext uri="{909E8E84-426E-40DD-AFC4-6F175D3DCCD1}">
              <a14:hiddenFill xmlns:a14="http://schemas.microsoft.com/office/drawing/2010/main">
                <a:solidFill>
                  <a:srgbClr val="FFFFFF"/>
                </a:solidFill>
              </a14:hiddenFill>
            </a:ext>
          </a:extLst>
        </p:spPr>
      </p:pic>
      <p:grpSp>
        <p:nvGrpSpPr>
          <p:cNvPr id="2" name="Agrupa 1"/>
          <p:cNvGrpSpPr/>
          <p:nvPr/>
        </p:nvGrpSpPr>
        <p:grpSpPr>
          <a:xfrm>
            <a:off x="2871833" y="2051822"/>
            <a:ext cx="3081926" cy="2732614"/>
            <a:chOff x="2871833" y="2051822"/>
            <a:chExt cx="2932678" cy="2648420"/>
          </a:xfrm>
        </p:grpSpPr>
        <p:sp>
          <p:nvSpPr>
            <p:cNvPr id="9" name="Rectangle 8">
              <a:hlinkClick r:id="rId3"/>
            </p:cNvPr>
            <p:cNvSpPr/>
            <p:nvPr/>
          </p:nvSpPr>
          <p:spPr>
            <a:xfrm>
              <a:off x="2871833" y="2051822"/>
              <a:ext cx="2932677" cy="1077218"/>
            </a:xfrm>
            <a:prstGeom prst="rect">
              <a:avLst/>
            </a:prstGeom>
          </p:spPr>
          <p:txBody>
            <a:bodyPr wrap="square">
              <a:spAutoFit/>
            </a:bodyPr>
            <a:lstStyle/>
            <a:p>
              <a:r>
                <a:rPr lang="en-US" sz="2800" b="1" dirty="0" smtClean="0">
                  <a:solidFill>
                    <a:schemeClr val="tx2">
                      <a:lumMod val="75000"/>
                    </a:schemeClr>
                  </a:solidFill>
                  <a:latin typeface="Arial"/>
                  <a:cs typeface="Arial"/>
                </a:rPr>
                <a:t>Digital Blackout </a:t>
              </a:r>
              <a:r>
                <a:rPr lang="en-US" dirty="0" smtClean="0">
                  <a:solidFill>
                    <a:schemeClr val="bg1">
                      <a:lumMod val="65000"/>
                    </a:schemeClr>
                  </a:solidFill>
                  <a:latin typeface="Arial"/>
                  <a:cs typeface="Arial"/>
                </a:rPr>
                <a:t>(Vincent Cerf 2017)</a:t>
              </a:r>
            </a:p>
            <a:p>
              <a:r>
                <a:rPr lang="en-US" sz="2000" dirty="0" smtClean="0">
                  <a:solidFill>
                    <a:schemeClr val="bg1">
                      <a:lumMod val="65000"/>
                    </a:schemeClr>
                  </a:solidFill>
                  <a:latin typeface="Arial"/>
                  <a:cs typeface="Arial"/>
                </a:rPr>
                <a:t>Bigger Problem</a:t>
              </a:r>
              <a:endParaRPr lang="en-US" sz="2000" dirty="0">
                <a:solidFill>
                  <a:schemeClr val="bg1">
                    <a:lumMod val="65000"/>
                  </a:schemeClr>
                </a:solidFill>
                <a:latin typeface="Arial"/>
                <a:cs typeface="Arial"/>
              </a:endParaRPr>
            </a:p>
          </p:txBody>
        </p:sp>
        <p:pic>
          <p:nvPicPr>
            <p:cNvPr id="10" name="Imatge 9"/>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2871834" y="3123891"/>
              <a:ext cx="2932677" cy="1576351"/>
            </a:xfrm>
            <a:prstGeom prst="rect">
              <a:avLst/>
            </a:prstGeom>
          </p:spPr>
        </p:pic>
      </p:grpSp>
      <p:grpSp>
        <p:nvGrpSpPr>
          <p:cNvPr id="3" name="Agrupa 2"/>
          <p:cNvGrpSpPr/>
          <p:nvPr/>
        </p:nvGrpSpPr>
        <p:grpSpPr>
          <a:xfrm>
            <a:off x="5953759" y="3029064"/>
            <a:ext cx="3320518" cy="2114436"/>
            <a:chOff x="5953759" y="3029064"/>
            <a:chExt cx="3320518" cy="2114436"/>
          </a:xfrm>
        </p:grpSpPr>
        <p:pic>
          <p:nvPicPr>
            <p:cNvPr id="11" name="Picture 2" descr="D:\Desktop\6f5c51f3b029dc79e2fd02b463433a0a.jpg"/>
            <p:cNvPicPr>
              <a:picLocks noChangeAspect="1" noChangeArrowheads="1"/>
            </p:cNvPicPr>
            <p:nvPr/>
          </p:nvPicPr>
          <p:blipFill rotWithShape="1">
            <a:blip r:embed="rId6" cstate="print">
              <a:extLst>
                <a:ext uri="{28A0092B-C50C-407E-A947-70E740481C1C}">
                  <a14:useLocalDpi xmlns:a14="http://schemas.microsoft.com/office/drawing/2010/main"/>
                </a:ext>
              </a:extLst>
            </a:blip>
            <a:srcRect/>
            <a:stretch/>
          </p:blipFill>
          <p:spPr bwMode="auto">
            <a:xfrm>
              <a:off x="7948659" y="3341207"/>
              <a:ext cx="1325618" cy="180229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hlinkClick r:id="rId3"/>
            </p:cNvPr>
            <p:cNvSpPr/>
            <p:nvPr/>
          </p:nvSpPr>
          <p:spPr>
            <a:xfrm>
              <a:off x="5953759" y="3029064"/>
              <a:ext cx="3190241" cy="1600438"/>
            </a:xfrm>
            <a:prstGeom prst="rect">
              <a:avLst/>
            </a:prstGeom>
          </p:spPr>
          <p:txBody>
            <a:bodyPr wrap="square">
              <a:spAutoFit/>
            </a:bodyPr>
            <a:lstStyle/>
            <a:p>
              <a:r>
                <a:rPr lang="en-US" sz="3000" b="1" dirty="0" smtClean="0">
                  <a:solidFill>
                    <a:schemeClr val="bg1">
                      <a:lumMod val="65000"/>
                    </a:schemeClr>
                  </a:solidFill>
                  <a:latin typeface="Arial"/>
                  <a:cs typeface="Arial"/>
                </a:rPr>
                <a:t>{assets} Deluge </a:t>
              </a:r>
            </a:p>
            <a:p>
              <a:r>
                <a:rPr lang="en-US" sz="2000" dirty="0" smtClean="0">
                  <a:solidFill>
                    <a:schemeClr val="tx1">
                      <a:lumMod val="65000"/>
                    </a:schemeClr>
                  </a:solidFill>
                  <a:latin typeface="Arial"/>
                  <a:cs typeface="Arial"/>
                </a:rPr>
                <a:t>(de la Rosa 2019)</a:t>
              </a:r>
            </a:p>
            <a:p>
              <a:r>
                <a:rPr lang="en-US" sz="2400" dirty="0" smtClean="0">
                  <a:solidFill>
                    <a:schemeClr val="tx1">
                      <a:lumMod val="50000"/>
                      <a:lumOff val="50000"/>
                    </a:schemeClr>
                  </a:solidFill>
                  <a:latin typeface="Arial"/>
                  <a:cs typeface="Arial"/>
                </a:rPr>
                <a:t>Risk of </a:t>
              </a:r>
              <a:r>
                <a:rPr lang="en-US" sz="2400" b="1" dirty="0" smtClean="0">
                  <a:solidFill>
                    <a:schemeClr val="tx1">
                      <a:lumMod val="50000"/>
                      <a:lumOff val="50000"/>
                    </a:schemeClr>
                  </a:solidFill>
                  <a:latin typeface="Arial"/>
                  <a:cs typeface="Arial"/>
                </a:rPr>
                <a:t>Value</a:t>
              </a:r>
            </a:p>
            <a:p>
              <a:r>
                <a:rPr lang="en-US" sz="2400" b="1" dirty="0" smtClean="0">
                  <a:solidFill>
                    <a:schemeClr val="tx1">
                      <a:lumMod val="50000"/>
                      <a:lumOff val="50000"/>
                    </a:schemeClr>
                  </a:solidFill>
                  <a:latin typeface="Arial"/>
                  <a:cs typeface="Arial"/>
                </a:rPr>
                <a:t> Blackout</a:t>
              </a:r>
              <a:endParaRPr lang="en-US" sz="2400" b="1" dirty="0">
                <a:solidFill>
                  <a:schemeClr val="tx1">
                    <a:lumMod val="50000"/>
                    <a:lumOff val="50000"/>
                  </a:schemeClr>
                </a:solidFill>
                <a:latin typeface="Arial"/>
                <a:cs typeface="Arial"/>
              </a:endParaRPr>
            </a:p>
          </p:txBody>
        </p:sp>
      </p:grpSp>
      <p:pic>
        <p:nvPicPr>
          <p:cNvPr id="12" name="Picture 3" descr="C:\Users\Peplluis\Desktop\dues_linies_esq_blau.png"/>
          <p:cNvPicPr>
            <a:picLocks noChangeAspect="1" noChangeArrowheads="1"/>
          </p:cNvPicPr>
          <p:nvPr/>
        </p:nvPicPr>
        <p:blipFill rotWithShape="1">
          <a:blip r:embed="rId7" cstate="print">
            <a:extLst>
              <a:ext uri="{28A0092B-C50C-407E-A947-70E740481C1C}">
                <a14:useLocalDpi xmlns:a14="http://schemas.microsoft.com/office/drawing/2010/main"/>
              </a:ext>
            </a:extLst>
          </a:blip>
          <a:srcRect l="-11897" t="-7137" r="-6557" b="-7876"/>
          <a:stretch/>
        </p:blipFill>
        <p:spPr bwMode="auto">
          <a:xfrm>
            <a:off x="190002" y="239973"/>
            <a:ext cx="991595" cy="594956"/>
          </a:xfrm>
          <a:prstGeom prst="rect">
            <a:avLst/>
          </a:prstGeom>
          <a:solidFill>
            <a:sysClr val="window" lastClr="FFFFFF"/>
          </a:solidFill>
          <a:effectLst>
            <a:softEdge rad="63500"/>
          </a:effectLst>
          <a:extLst/>
        </p:spPr>
      </p:pic>
      <p:pic>
        <p:nvPicPr>
          <p:cNvPr id="13" name="Imatge 12"/>
          <p:cNvPicPr>
            <a:picLocks noChangeAspect="1"/>
          </p:cNvPicPr>
          <p:nvPr/>
        </p:nvPicPr>
        <p:blipFill rotWithShape="1">
          <a:blip r:embed="rId8">
            <a:extLst>
              <a:ext uri="{28A0092B-C50C-407E-A947-70E740481C1C}">
                <a14:useLocalDpi xmlns:a14="http://schemas.microsoft.com/office/drawing/2010/main" val="0"/>
              </a:ext>
            </a:extLst>
          </a:blip>
          <a:srcRect l="7955" t="18298" r="9155" b="17051"/>
          <a:stretch/>
        </p:blipFill>
        <p:spPr>
          <a:xfrm>
            <a:off x="7708816" y="320949"/>
            <a:ext cx="1277738" cy="387560"/>
          </a:xfrm>
          <a:prstGeom prst="rect">
            <a:avLst/>
          </a:prstGeom>
          <a:ln>
            <a:noFill/>
          </a:ln>
          <a:effectLst>
            <a:softEdge rad="112500"/>
          </a:effectLst>
        </p:spPr>
      </p:pic>
    </p:spTree>
    <p:extLst>
      <p:ext uri="{BB962C8B-B14F-4D97-AF65-F5344CB8AC3E}">
        <p14:creationId xmlns:p14="http://schemas.microsoft.com/office/powerpoint/2010/main" val="64700589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3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750"/>
                                        <p:tgtEl>
                                          <p:spTgt spid="2"/>
                                        </p:tgtEl>
                                      </p:cBhvr>
                                    </p:animEffect>
                                  </p:childTnLst>
                                </p:cTn>
                              </p:par>
                            </p:childTnLst>
                          </p:cTn>
                        </p:par>
                        <p:par>
                          <p:cTn id="8" fill="hold">
                            <p:stCondLst>
                              <p:cond delay="5250"/>
                            </p:stCondLst>
                            <p:childTnLst>
                              <p:par>
                                <p:cTn id="9" presetID="10" presetClass="entr" presetSubtype="0" fill="hold" nodeType="afterEffect">
                                  <p:stCondLst>
                                    <p:cond delay="300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2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84819" y="333440"/>
            <a:ext cx="7772400" cy="613172"/>
          </a:xfrm>
        </p:spPr>
        <p:txBody>
          <a:bodyPr>
            <a:normAutofit/>
          </a:bodyPr>
          <a:lstStyle/>
          <a:p>
            <a:r>
              <a:rPr lang="en-US" sz="3200" b="1" dirty="0" smtClean="0"/>
              <a:t>Digital Preservation</a:t>
            </a:r>
            <a:endParaRPr lang="en-US" sz="3200" b="1" dirty="0"/>
          </a:p>
        </p:txBody>
      </p:sp>
      <p:sp>
        <p:nvSpPr>
          <p:cNvPr id="9" name="Rectangle 8">
            <a:hlinkClick r:id="rId3"/>
          </p:cNvPr>
          <p:cNvSpPr/>
          <p:nvPr/>
        </p:nvSpPr>
        <p:spPr>
          <a:xfrm>
            <a:off x="3329034" y="2313432"/>
            <a:ext cx="2774586" cy="523220"/>
          </a:xfrm>
          <a:prstGeom prst="rect">
            <a:avLst/>
          </a:prstGeom>
        </p:spPr>
        <p:txBody>
          <a:bodyPr wrap="square">
            <a:spAutoFit/>
          </a:bodyPr>
          <a:lstStyle/>
          <a:p>
            <a:r>
              <a:rPr lang="en-US" sz="2800" dirty="0" smtClean="0">
                <a:solidFill>
                  <a:schemeClr val="bg1">
                    <a:lumMod val="65000"/>
                  </a:schemeClr>
                </a:solidFill>
                <a:latin typeface="Arial"/>
                <a:cs typeface="Arial"/>
              </a:rPr>
              <a:t>&gt;  15 years</a:t>
            </a:r>
            <a:endParaRPr lang="en-US" dirty="0">
              <a:solidFill>
                <a:schemeClr val="bg1">
                  <a:lumMod val="65000"/>
                </a:schemeClr>
              </a:solidFill>
              <a:latin typeface="Arial"/>
              <a:cs typeface="Arial"/>
            </a:endParaRPr>
          </a:p>
        </p:txBody>
      </p:sp>
      <p:pic>
        <p:nvPicPr>
          <p:cNvPr id="4" name="Picture 3" descr="C:\Users\Peplluis\Desktop\dues_linies_esq_blau.png"/>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l="-11897" t="-7137" r="-6557" b="-7876"/>
          <a:stretch/>
        </p:blipFill>
        <p:spPr bwMode="auto">
          <a:xfrm>
            <a:off x="7951069" y="4474452"/>
            <a:ext cx="991595" cy="594956"/>
          </a:xfrm>
          <a:prstGeom prst="rect">
            <a:avLst/>
          </a:prstGeom>
          <a:solidFill>
            <a:sysClr val="window" lastClr="FFFFFF"/>
          </a:solidFill>
          <a:effectLst>
            <a:softEdge rad="63500"/>
          </a:effectLst>
          <a:extLst/>
        </p:spPr>
      </p:pic>
      <p:pic>
        <p:nvPicPr>
          <p:cNvPr id="7" name="Picture 4" descr="Centre EASY"/>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98803" y="333440"/>
            <a:ext cx="611384" cy="628250"/>
          </a:xfrm>
          <a:prstGeom prst="rect">
            <a:avLst/>
          </a:prstGeom>
          <a:noFill/>
          <a:extLst>
            <a:ext uri="{909E8E84-426E-40DD-AFC4-6F175D3DCCD1}">
              <a14:hiddenFill xmlns:a14="http://schemas.microsoft.com/office/drawing/2010/main">
                <a:solidFill>
                  <a:srgbClr val="FFFFFF"/>
                </a:solidFill>
              </a14:hiddenFill>
            </a:ext>
          </a:extLst>
        </p:spPr>
      </p:pic>
      <p:pic>
        <p:nvPicPr>
          <p:cNvPr id="6" name="Imatge 5"/>
          <p:cNvPicPr>
            <a:picLocks noChangeAspect="1"/>
          </p:cNvPicPr>
          <p:nvPr/>
        </p:nvPicPr>
        <p:blipFill rotWithShape="1">
          <a:blip r:embed="rId6">
            <a:extLst>
              <a:ext uri="{28A0092B-C50C-407E-A947-70E740481C1C}">
                <a14:useLocalDpi xmlns:a14="http://schemas.microsoft.com/office/drawing/2010/main" val="0"/>
              </a:ext>
            </a:extLst>
          </a:blip>
          <a:srcRect l="7955" t="18298" r="9155" b="17051"/>
          <a:stretch/>
        </p:blipFill>
        <p:spPr>
          <a:xfrm>
            <a:off x="7708816" y="320949"/>
            <a:ext cx="1277738" cy="387560"/>
          </a:xfrm>
          <a:prstGeom prst="rect">
            <a:avLst/>
          </a:prstGeom>
          <a:ln>
            <a:noFill/>
          </a:ln>
          <a:effectLst>
            <a:softEdge rad="112500"/>
          </a:effectLst>
        </p:spPr>
      </p:pic>
    </p:spTree>
    <p:extLst>
      <p:ext uri="{BB962C8B-B14F-4D97-AF65-F5344CB8AC3E}">
        <p14:creationId xmlns:p14="http://schemas.microsoft.com/office/powerpoint/2010/main" val="187664557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87188" y="304939"/>
            <a:ext cx="7772400" cy="613172"/>
          </a:xfrm>
        </p:spPr>
        <p:txBody>
          <a:bodyPr>
            <a:normAutofit/>
          </a:bodyPr>
          <a:lstStyle/>
          <a:p>
            <a:r>
              <a:rPr lang="en-US" sz="3200" b="1" dirty="0" smtClean="0"/>
              <a:t>On Value</a:t>
            </a:r>
            <a:endParaRPr lang="en-US" sz="3200" b="1" dirty="0"/>
          </a:p>
        </p:txBody>
      </p:sp>
      <p:sp>
        <p:nvSpPr>
          <p:cNvPr id="8" name="Rectangle 7"/>
          <p:cNvSpPr/>
          <p:nvPr/>
        </p:nvSpPr>
        <p:spPr>
          <a:xfrm>
            <a:off x="355416" y="1110603"/>
            <a:ext cx="7945350" cy="1323439"/>
          </a:xfrm>
          <a:prstGeom prst="rect">
            <a:avLst/>
          </a:prstGeom>
        </p:spPr>
        <p:txBody>
          <a:bodyPr wrap="square">
            <a:spAutoFit/>
          </a:bodyPr>
          <a:lstStyle/>
          <a:p>
            <a:r>
              <a:rPr lang="en-US" sz="3600" dirty="0" smtClean="0">
                <a:solidFill>
                  <a:schemeClr val="bg1">
                    <a:lumMod val="65000"/>
                  </a:schemeClr>
                </a:solidFill>
                <a:latin typeface="Arial"/>
                <a:cs typeface="Arial"/>
              </a:rPr>
              <a:t>“</a:t>
            </a:r>
            <a:r>
              <a:rPr lang="en-US" sz="3200" dirty="0" smtClean="0">
                <a:solidFill>
                  <a:schemeClr val="bg1">
                    <a:lumMod val="65000"/>
                  </a:schemeClr>
                </a:solidFill>
                <a:latin typeface="Arial"/>
                <a:cs typeface="Arial"/>
              </a:rPr>
              <a:t>Value preservation is </a:t>
            </a:r>
            <a:r>
              <a:rPr lang="en-US" sz="4000" dirty="0" smtClean="0">
                <a:solidFill>
                  <a:schemeClr val="bg1">
                    <a:lumMod val="65000"/>
                  </a:schemeClr>
                </a:solidFill>
                <a:latin typeface="Arial"/>
                <a:cs typeface="Arial"/>
              </a:rPr>
              <a:t>connecting digital assets to the future</a:t>
            </a:r>
            <a:r>
              <a:rPr lang="en-US" sz="3600" dirty="0" smtClean="0">
                <a:solidFill>
                  <a:schemeClr val="bg1">
                    <a:lumMod val="65000"/>
                  </a:schemeClr>
                </a:solidFill>
                <a:latin typeface="Arial"/>
                <a:cs typeface="Arial"/>
              </a:rPr>
              <a:t>” </a:t>
            </a:r>
            <a:endParaRPr lang="en-US" sz="3600" dirty="0">
              <a:solidFill>
                <a:schemeClr val="bg1">
                  <a:lumMod val="65000"/>
                </a:schemeClr>
              </a:solidFill>
              <a:latin typeface="Arial"/>
              <a:cs typeface="Arial"/>
            </a:endParaRPr>
          </a:p>
        </p:txBody>
      </p:sp>
      <p:sp>
        <p:nvSpPr>
          <p:cNvPr id="6" name="Rectangle 5"/>
          <p:cNvSpPr/>
          <p:nvPr/>
        </p:nvSpPr>
        <p:spPr>
          <a:xfrm>
            <a:off x="3869547" y="2824758"/>
            <a:ext cx="5226008" cy="2154436"/>
          </a:xfrm>
          <a:prstGeom prst="rect">
            <a:avLst/>
          </a:prstGeom>
        </p:spPr>
        <p:txBody>
          <a:bodyPr wrap="square">
            <a:spAutoFit/>
          </a:bodyPr>
          <a:lstStyle/>
          <a:p>
            <a:r>
              <a:rPr lang="en-US" sz="2800" dirty="0" smtClean="0">
                <a:solidFill>
                  <a:srgbClr val="535353"/>
                </a:solidFill>
                <a:latin typeface="Arial"/>
                <a:cs typeface="Arial"/>
              </a:rPr>
              <a:t>“Digital assets: The better preserved, the more potential for value creation” </a:t>
            </a:r>
          </a:p>
          <a:p>
            <a:endParaRPr lang="en-US" sz="1400" dirty="0">
              <a:solidFill>
                <a:srgbClr val="535353"/>
              </a:solidFill>
              <a:latin typeface="Arial"/>
              <a:cs typeface="Arial"/>
            </a:endParaRPr>
          </a:p>
          <a:p>
            <a:r>
              <a:rPr lang="en-US" dirty="0" smtClean="0">
                <a:solidFill>
                  <a:schemeClr val="bg1">
                    <a:lumMod val="65000"/>
                  </a:schemeClr>
                </a:solidFill>
                <a:latin typeface="Arial"/>
                <a:cs typeface="Arial"/>
              </a:rPr>
              <a:t>“The more connected or exposed, the more value is achieved”</a:t>
            </a:r>
            <a:endParaRPr lang="en-US" dirty="0">
              <a:solidFill>
                <a:schemeClr val="bg1">
                  <a:lumMod val="65000"/>
                </a:schemeClr>
              </a:solidFill>
              <a:latin typeface="Arial"/>
              <a:cs typeface="Arial"/>
            </a:endParaRPr>
          </a:p>
        </p:txBody>
      </p:sp>
      <p:pic>
        <p:nvPicPr>
          <p:cNvPr id="7" name="Picture 3" descr="C:\Users\Peplluis\Desktop\dues_linies_esq_blau.png"/>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l="-11897" t="-7137" r="-6557" b="-7876"/>
          <a:stretch/>
        </p:blipFill>
        <p:spPr bwMode="auto">
          <a:xfrm>
            <a:off x="498803" y="4293403"/>
            <a:ext cx="991595" cy="594956"/>
          </a:xfrm>
          <a:prstGeom prst="rect">
            <a:avLst/>
          </a:prstGeom>
          <a:solidFill>
            <a:sysClr val="window" lastClr="FFFFFF"/>
          </a:solidFill>
          <a:effectLst>
            <a:softEdge rad="63500"/>
          </a:effectLst>
          <a:extLst/>
        </p:spPr>
      </p:pic>
      <p:pic>
        <p:nvPicPr>
          <p:cNvPr id="9" name="Picture 4" descr="Centre EASY"/>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98803" y="333440"/>
            <a:ext cx="611384" cy="628250"/>
          </a:xfrm>
          <a:prstGeom prst="rect">
            <a:avLst/>
          </a:prstGeom>
          <a:noFill/>
          <a:extLst>
            <a:ext uri="{909E8E84-426E-40DD-AFC4-6F175D3DCCD1}">
              <a14:hiddenFill xmlns:a14="http://schemas.microsoft.com/office/drawing/2010/main">
                <a:solidFill>
                  <a:srgbClr val="FFFFFF"/>
                </a:solidFill>
              </a14:hiddenFill>
            </a:ext>
          </a:extLst>
        </p:spPr>
      </p:pic>
      <p:pic>
        <p:nvPicPr>
          <p:cNvPr id="10" name="Imatge 9"/>
          <p:cNvPicPr>
            <a:picLocks noChangeAspect="1"/>
          </p:cNvPicPr>
          <p:nvPr/>
        </p:nvPicPr>
        <p:blipFill rotWithShape="1">
          <a:blip r:embed="rId5">
            <a:extLst>
              <a:ext uri="{28A0092B-C50C-407E-A947-70E740481C1C}">
                <a14:useLocalDpi xmlns:a14="http://schemas.microsoft.com/office/drawing/2010/main" val="0"/>
              </a:ext>
            </a:extLst>
          </a:blip>
          <a:srcRect l="7955" t="18298" r="9155" b="17051"/>
          <a:stretch/>
        </p:blipFill>
        <p:spPr>
          <a:xfrm>
            <a:off x="7708816" y="320949"/>
            <a:ext cx="1277738" cy="387560"/>
          </a:xfrm>
          <a:prstGeom prst="rect">
            <a:avLst/>
          </a:prstGeom>
          <a:ln>
            <a:noFill/>
          </a:ln>
          <a:effectLst>
            <a:softEdge rad="112500"/>
          </a:effectLst>
        </p:spPr>
      </p:pic>
    </p:spTree>
    <p:extLst>
      <p:ext uri="{BB962C8B-B14F-4D97-AF65-F5344CB8AC3E}">
        <p14:creationId xmlns:p14="http://schemas.microsoft.com/office/powerpoint/2010/main" val="40835860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83721" y="849086"/>
            <a:ext cx="8074479" cy="1436914"/>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Imatge 7"/>
          <p:cNvPicPr>
            <a:picLocks noChangeAspect="1"/>
          </p:cNvPicPr>
          <p:nvPr/>
        </p:nvPicPr>
        <p:blipFill rotWithShape="1">
          <a:blip r:embed="rId3"/>
          <a:srcRect t="1584" r="3953" b="24824"/>
          <a:stretch/>
        </p:blipFill>
        <p:spPr>
          <a:xfrm>
            <a:off x="1043075" y="511181"/>
            <a:ext cx="8011623" cy="4076577"/>
          </a:xfrm>
          <a:prstGeom prst="rect">
            <a:avLst/>
          </a:prstGeom>
        </p:spPr>
      </p:pic>
      <p:sp>
        <p:nvSpPr>
          <p:cNvPr id="2" name="Rectangle 1"/>
          <p:cNvSpPr/>
          <p:nvPr/>
        </p:nvSpPr>
        <p:spPr>
          <a:xfrm>
            <a:off x="1914482" y="4560440"/>
            <a:ext cx="5982101" cy="312650"/>
          </a:xfrm>
          <a:prstGeom prst="rect">
            <a:avLst/>
          </a:prstGeom>
        </p:spPr>
        <p:txBody>
          <a:bodyPr wrap="square">
            <a:spAutoFit/>
          </a:bodyPr>
          <a:lstStyle/>
          <a:p>
            <a:pPr>
              <a:lnSpc>
                <a:spcPct val="107000"/>
              </a:lnSpc>
              <a:spcAft>
                <a:spcPts val="800"/>
              </a:spcAft>
            </a:pPr>
            <a:r>
              <a:rPr lang="en-GB" sz="1400" dirty="0">
                <a:solidFill>
                  <a:schemeClr val="tx1">
                    <a:lumMod val="75000"/>
                  </a:schemeClr>
                </a:solidFill>
                <a:latin typeface="Calibri" panose="020F0502020204030204" pitchFamily="34" charset="0"/>
                <a:ea typeface="Calibri" panose="020F0502020204030204" pitchFamily="34" charset="0"/>
                <a:cs typeface="Times New Roman" panose="02020603050405020304" pitchFamily="18" charset="0"/>
              </a:rPr>
              <a:t>Fig. Deloitte’s 2018 global blockchain survey | Findings and insights</a:t>
            </a:r>
            <a:endParaRPr lang="en-US" sz="1400" dirty="0">
              <a:solidFill>
                <a:schemeClr val="tx1">
                  <a:lumMod val="75000"/>
                </a:schemeClr>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3" descr="C:\Users\Peplluis\Desktop\dues_linies_esq_blau.png"/>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l="-11897" t="-7137" r="-6557" b="-7876"/>
          <a:stretch/>
        </p:blipFill>
        <p:spPr bwMode="auto">
          <a:xfrm>
            <a:off x="7951069" y="4474452"/>
            <a:ext cx="991595" cy="594956"/>
          </a:xfrm>
          <a:prstGeom prst="rect">
            <a:avLst/>
          </a:prstGeom>
          <a:solidFill>
            <a:sysClr val="window" lastClr="FFFFFF"/>
          </a:solidFill>
          <a:effectLst>
            <a:softEdge rad="63500"/>
          </a:effectLst>
          <a:extLst/>
        </p:spPr>
      </p:pic>
      <p:pic>
        <p:nvPicPr>
          <p:cNvPr id="7" name="Picture 4" descr="Centre EASY"/>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31691" y="299913"/>
            <a:ext cx="611384" cy="628250"/>
          </a:xfrm>
          <a:prstGeom prst="rect">
            <a:avLst/>
          </a:prstGeom>
          <a:noFill/>
          <a:extLst>
            <a:ext uri="{909E8E84-426E-40DD-AFC4-6F175D3DCCD1}">
              <a14:hiddenFill xmlns:a14="http://schemas.microsoft.com/office/drawing/2010/main">
                <a:solidFill>
                  <a:srgbClr val="FFFFFF"/>
                </a:solidFill>
              </a14:hiddenFill>
            </a:ext>
          </a:extLst>
        </p:spPr>
      </p:pic>
      <p:pic>
        <p:nvPicPr>
          <p:cNvPr id="10" name="Imatge 9"/>
          <p:cNvPicPr>
            <a:picLocks noChangeAspect="1"/>
          </p:cNvPicPr>
          <p:nvPr/>
        </p:nvPicPr>
        <p:blipFill rotWithShape="1">
          <a:blip r:embed="rId6">
            <a:extLst>
              <a:ext uri="{28A0092B-C50C-407E-A947-70E740481C1C}">
                <a14:useLocalDpi xmlns:a14="http://schemas.microsoft.com/office/drawing/2010/main" val="0"/>
              </a:ext>
            </a:extLst>
          </a:blip>
          <a:srcRect l="11883" t="26401" r="12002" b="24059"/>
          <a:stretch/>
        </p:blipFill>
        <p:spPr>
          <a:xfrm>
            <a:off x="7534793" y="426739"/>
            <a:ext cx="1318537" cy="33373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08306517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87188" y="304939"/>
            <a:ext cx="7772400" cy="613172"/>
          </a:xfrm>
        </p:spPr>
        <p:txBody>
          <a:bodyPr>
            <a:normAutofit/>
          </a:bodyPr>
          <a:lstStyle/>
          <a:p>
            <a:r>
              <a:rPr lang="en-US" sz="3200" b="1" dirty="0" smtClean="0"/>
              <a:t>This is a general problem</a:t>
            </a:r>
            <a:endParaRPr lang="en-US" sz="3200" b="1" dirty="0"/>
          </a:p>
        </p:txBody>
      </p:sp>
      <p:sp>
        <p:nvSpPr>
          <p:cNvPr id="6" name="Rectangle 5"/>
          <p:cNvSpPr/>
          <p:nvPr/>
        </p:nvSpPr>
        <p:spPr>
          <a:xfrm>
            <a:off x="1005234" y="2173061"/>
            <a:ext cx="7354354" cy="523220"/>
          </a:xfrm>
          <a:prstGeom prst="rect">
            <a:avLst/>
          </a:prstGeom>
        </p:spPr>
        <p:txBody>
          <a:bodyPr wrap="square">
            <a:spAutoFit/>
          </a:bodyPr>
          <a:lstStyle/>
          <a:p>
            <a:r>
              <a:rPr lang="en-US" sz="2800" b="1" dirty="0" smtClean="0">
                <a:solidFill>
                  <a:srgbClr val="535353"/>
                </a:solidFill>
                <a:latin typeface="Arial"/>
                <a:cs typeface="Arial"/>
              </a:rPr>
              <a:t>Value </a:t>
            </a:r>
            <a:r>
              <a:rPr lang="en-US" sz="2800" b="1" dirty="0">
                <a:solidFill>
                  <a:srgbClr val="535353"/>
                </a:solidFill>
                <a:latin typeface="Arial"/>
                <a:cs typeface="Arial"/>
              </a:rPr>
              <a:t>P</a:t>
            </a:r>
            <a:r>
              <a:rPr lang="en-US" sz="2800" b="1" dirty="0" smtClean="0">
                <a:solidFill>
                  <a:srgbClr val="535353"/>
                </a:solidFill>
                <a:latin typeface="Arial"/>
                <a:cs typeface="Arial"/>
              </a:rPr>
              <a:t>res </a:t>
            </a:r>
            <a:r>
              <a:rPr lang="en-US" sz="2800" dirty="0" smtClean="0">
                <a:solidFill>
                  <a:srgbClr val="535353"/>
                </a:solidFill>
                <a:latin typeface="Arial"/>
                <a:cs typeface="Arial"/>
                <a:sym typeface="Symbol" panose="05050102010706020507" pitchFamily="18" charset="2"/>
              </a:rPr>
              <a:t></a:t>
            </a:r>
            <a:r>
              <a:rPr lang="en-US" sz="2800" dirty="0" smtClean="0">
                <a:solidFill>
                  <a:srgbClr val="535353"/>
                </a:solidFill>
                <a:latin typeface="Arial"/>
                <a:cs typeface="Arial"/>
              </a:rPr>
              <a:t> </a:t>
            </a:r>
            <a:r>
              <a:rPr lang="en-US" sz="2800" dirty="0" smtClean="0">
                <a:solidFill>
                  <a:schemeClr val="tx1">
                    <a:lumMod val="75000"/>
                    <a:lumOff val="25000"/>
                  </a:schemeClr>
                </a:solidFill>
                <a:latin typeface="Arial"/>
                <a:cs typeface="Arial"/>
              </a:rPr>
              <a:t>Digital Pres </a:t>
            </a:r>
            <a:r>
              <a:rPr lang="en-US" sz="2800" dirty="0">
                <a:solidFill>
                  <a:srgbClr val="535353"/>
                </a:solidFill>
                <a:latin typeface="Arial"/>
                <a:cs typeface="Arial"/>
                <a:sym typeface="Symbol" panose="05050102010706020507" pitchFamily="18" charset="2"/>
              </a:rPr>
              <a:t></a:t>
            </a:r>
            <a:r>
              <a:rPr lang="en-US" sz="2800" dirty="0" smtClean="0">
                <a:solidFill>
                  <a:srgbClr val="535353"/>
                </a:solidFill>
                <a:latin typeface="Arial"/>
                <a:cs typeface="Arial"/>
              </a:rPr>
              <a:t> </a:t>
            </a:r>
            <a:r>
              <a:rPr lang="en-US" sz="2800" dirty="0" smtClean="0">
                <a:solidFill>
                  <a:schemeClr val="bg1">
                    <a:lumMod val="65000"/>
                  </a:schemeClr>
                </a:solidFill>
                <a:latin typeface="Arial"/>
                <a:cs typeface="Arial"/>
              </a:rPr>
              <a:t>Backup/Custody</a:t>
            </a:r>
            <a:r>
              <a:rPr lang="en-US" sz="2800" dirty="0" smtClean="0">
                <a:solidFill>
                  <a:srgbClr val="535353"/>
                </a:solidFill>
                <a:latin typeface="Arial"/>
                <a:cs typeface="Arial"/>
              </a:rPr>
              <a:t> </a:t>
            </a:r>
            <a:endParaRPr lang="en-US" sz="2000" dirty="0">
              <a:solidFill>
                <a:srgbClr val="535353"/>
              </a:solidFill>
              <a:latin typeface="Arial"/>
              <a:cs typeface="Arial"/>
            </a:endParaRPr>
          </a:p>
        </p:txBody>
      </p:sp>
      <p:pic>
        <p:nvPicPr>
          <p:cNvPr id="7" name="Picture 3" descr="C:\Users\Peplluis\Desktop\dues_linies_esq_blau.png"/>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l="-11897" t="-7137" r="-6557" b="-7876"/>
          <a:stretch/>
        </p:blipFill>
        <p:spPr bwMode="auto">
          <a:xfrm>
            <a:off x="7951069" y="4474452"/>
            <a:ext cx="991595" cy="594956"/>
          </a:xfrm>
          <a:prstGeom prst="rect">
            <a:avLst/>
          </a:prstGeom>
          <a:solidFill>
            <a:sysClr val="window" lastClr="FFFFFF"/>
          </a:solidFill>
          <a:effectLst>
            <a:softEdge rad="63500"/>
          </a:effectLst>
          <a:extLst/>
        </p:spPr>
      </p:pic>
      <p:pic>
        <p:nvPicPr>
          <p:cNvPr id="9" name="Picture 4" descr="Centre EASY"/>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98803" y="333440"/>
            <a:ext cx="611384" cy="628250"/>
          </a:xfrm>
          <a:prstGeom prst="rect">
            <a:avLst/>
          </a:prstGeom>
          <a:noFill/>
          <a:extLst>
            <a:ext uri="{909E8E84-426E-40DD-AFC4-6F175D3DCCD1}">
              <a14:hiddenFill xmlns:a14="http://schemas.microsoft.com/office/drawing/2010/main">
                <a:solidFill>
                  <a:srgbClr val="FFFFFF"/>
                </a:solidFill>
              </a14:hiddenFill>
            </a:ext>
          </a:extLst>
        </p:spPr>
      </p:pic>
      <p:pic>
        <p:nvPicPr>
          <p:cNvPr id="8" name="Imatge 7"/>
          <p:cNvPicPr>
            <a:picLocks noChangeAspect="1"/>
          </p:cNvPicPr>
          <p:nvPr/>
        </p:nvPicPr>
        <p:blipFill rotWithShape="1">
          <a:blip r:embed="rId5">
            <a:extLst>
              <a:ext uri="{28A0092B-C50C-407E-A947-70E740481C1C}">
                <a14:useLocalDpi xmlns:a14="http://schemas.microsoft.com/office/drawing/2010/main" val="0"/>
              </a:ext>
            </a:extLst>
          </a:blip>
          <a:srcRect l="7955" t="18298" r="9155" b="17051"/>
          <a:stretch/>
        </p:blipFill>
        <p:spPr>
          <a:xfrm>
            <a:off x="7708816" y="394890"/>
            <a:ext cx="1277738" cy="387560"/>
          </a:xfrm>
          <a:prstGeom prst="rect">
            <a:avLst/>
          </a:prstGeom>
          <a:ln>
            <a:noFill/>
          </a:ln>
          <a:effectLst>
            <a:softEdge rad="112500"/>
          </a:effectLst>
        </p:spPr>
      </p:pic>
    </p:spTree>
    <p:extLst>
      <p:ext uri="{BB962C8B-B14F-4D97-AF65-F5344CB8AC3E}">
        <p14:creationId xmlns:p14="http://schemas.microsoft.com/office/powerpoint/2010/main" val="133120553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98803" y="332285"/>
            <a:ext cx="7772400" cy="613172"/>
          </a:xfrm>
        </p:spPr>
        <p:txBody>
          <a:bodyPr>
            <a:normAutofit/>
          </a:bodyPr>
          <a:lstStyle/>
          <a:p>
            <a:r>
              <a:rPr lang="en-US" sz="3200" b="1" dirty="0" smtClean="0"/>
              <a:t>(Value vs Digital) Preservation</a:t>
            </a:r>
            <a:endParaRPr lang="en-US" sz="3200" b="1" dirty="0"/>
          </a:p>
        </p:txBody>
      </p:sp>
      <p:sp>
        <p:nvSpPr>
          <p:cNvPr id="8" name="Rectangle 7"/>
          <p:cNvSpPr/>
          <p:nvPr/>
        </p:nvSpPr>
        <p:spPr>
          <a:xfrm>
            <a:off x="422130" y="1317418"/>
            <a:ext cx="5513553" cy="1261884"/>
          </a:xfrm>
          <a:prstGeom prst="rect">
            <a:avLst/>
          </a:prstGeom>
        </p:spPr>
        <p:txBody>
          <a:bodyPr wrap="square">
            <a:spAutoFit/>
          </a:bodyPr>
          <a:lstStyle/>
          <a:p>
            <a:r>
              <a:rPr lang="en-US" sz="2400" dirty="0" smtClean="0">
                <a:solidFill>
                  <a:schemeClr val="bg1">
                    <a:lumMod val="65000"/>
                  </a:schemeClr>
                </a:solidFill>
                <a:latin typeface="Arial"/>
                <a:cs typeface="Arial"/>
              </a:rPr>
              <a:t>“</a:t>
            </a:r>
            <a:r>
              <a:rPr lang="en-US" sz="2800" b="1" dirty="0" smtClean="0">
                <a:solidFill>
                  <a:schemeClr val="bg1">
                    <a:lumMod val="65000"/>
                  </a:schemeClr>
                </a:solidFill>
                <a:latin typeface="Arial"/>
                <a:cs typeface="Arial"/>
              </a:rPr>
              <a:t>Digital preservation </a:t>
            </a:r>
            <a:r>
              <a:rPr lang="en-US" sz="2400" dirty="0" smtClean="0">
                <a:solidFill>
                  <a:schemeClr val="bg1">
                    <a:lumMod val="65000"/>
                  </a:schemeClr>
                </a:solidFill>
                <a:latin typeface="Arial"/>
                <a:cs typeface="Arial"/>
              </a:rPr>
              <a:t>comes from archives and libraries. It fights the </a:t>
            </a:r>
            <a:r>
              <a:rPr lang="en-US" sz="2400" i="1" dirty="0" smtClean="0">
                <a:solidFill>
                  <a:schemeClr val="bg1">
                    <a:lumMod val="65000"/>
                  </a:schemeClr>
                </a:solidFill>
                <a:latin typeface="Arial"/>
                <a:cs typeface="Arial"/>
              </a:rPr>
              <a:t>digital obsolescence</a:t>
            </a:r>
            <a:r>
              <a:rPr lang="en-US" sz="2400" dirty="0" smtClean="0">
                <a:solidFill>
                  <a:schemeClr val="bg1">
                    <a:lumMod val="65000"/>
                  </a:schemeClr>
                </a:solidFill>
                <a:latin typeface="Arial"/>
                <a:cs typeface="Arial"/>
              </a:rPr>
              <a:t>” </a:t>
            </a:r>
            <a:endParaRPr lang="en-US" sz="2400" dirty="0">
              <a:solidFill>
                <a:schemeClr val="bg1">
                  <a:lumMod val="65000"/>
                </a:schemeClr>
              </a:solidFill>
              <a:latin typeface="Arial"/>
              <a:cs typeface="Arial"/>
            </a:endParaRPr>
          </a:p>
        </p:txBody>
      </p:sp>
      <p:sp>
        <p:nvSpPr>
          <p:cNvPr id="6" name="Rectangle 5"/>
          <p:cNvSpPr/>
          <p:nvPr/>
        </p:nvSpPr>
        <p:spPr>
          <a:xfrm>
            <a:off x="3029713" y="2832938"/>
            <a:ext cx="6168787" cy="2000548"/>
          </a:xfrm>
          <a:prstGeom prst="rect">
            <a:avLst/>
          </a:prstGeom>
        </p:spPr>
        <p:txBody>
          <a:bodyPr wrap="square">
            <a:spAutoFit/>
          </a:bodyPr>
          <a:lstStyle/>
          <a:p>
            <a:r>
              <a:rPr lang="en-US" sz="2400" dirty="0" smtClean="0">
                <a:solidFill>
                  <a:srgbClr val="535353"/>
                </a:solidFill>
                <a:latin typeface="Arial"/>
                <a:cs typeface="Arial"/>
              </a:rPr>
              <a:t>“</a:t>
            </a:r>
            <a:r>
              <a:rPr lang="en-US" sz="2800" b="1" dirty="0" smtClean="0">
                <a:solidFill>
                  <a:srgbClr val="535353"/>
                </a:solidFill>
                <a:latin typeface="Arial"/>
                <a:cs typeface="Arial"/>
              </a:rPr>
              <a:t>Value preservation </a:t>
            </a:r>
            <a:r>
              <a:rPr lang="en-US" sz="2400" dirty="0" smtClean="0">
                <a:solidFill>
                  <a:srgbClr val="535353"/>
                </a:solidFill>
                <a:latin typeface="Arial"/>
                <a:cs typeface="Arial"/>
              </a:rPr>
              <a:t>comes from the Internet of value created by DLT: It fights the </a:t>
            </a:r>
            <a:r>
              <a:rPr lang="en-US" sz="2400" i="1" dirty="0" smtClean="0">
                <a:solidFill>
                  <a:srgbClr val="535353"/>
                </a:solidFill>
                <a:latin typeface="Arial"/>
                <a:cs typeface="Arial"/>
              </a:rPr>
              <a:t>value demurrage </a:t>
            </a:r>
            <a:r>
              <a:rPr lang="en-US" sz="2400" dirty="0" smtClean="0">
                <a:solidFill>
                  <a:srgbClr val="535353"/>
                </a:solidFill>
                <a:latin typeface="Arial"/>
                <a:cs typeface="Arial"/>
              </a:rPr>
              <a:t>caused by bad </a:t>
            </a:r>
            <a:r>
              <a:rPr lang="en-US" sz="2400" dirty="0">
                <a:solidFill>
                  <a:srgbClr val="535353"/>
                </a:solidFill>
                <a:latin typeface="Arial"/>
                <a:cs typeface="Arial"/>
              </a:rPr>
              <a:t>property </a:t>
            </a:r>
            <a:r>
              <a:rPr lang="en-US" sz="2400" dirty="0" smtClean="0">
                <a:solidFill>
                  <a:srgbClr val="535353"/>
                </a:solidFill>
                <a:latin typeface="Arial"/>
                <a:cs typeface="Arial"/>
              </a:rPr>
              <a:t>management or bad </a:t>
            </a:r>
            <a:r>
              <a:rPr lang="en-US" sz="2400" dirty="0">
                <a:solidFill>
                  <a:srgbClr val="535353"/>
                </a:solidFill>
                <a:latin typeface="Arial"/>
                <a:cs typeface="Arial"/>
              </a:rPr>
              <a:t>digital </a:t>
            </a:r>
            <a:r>
              <a:rPr lang="en-US" sz="2400" dirty="0" smtClean="0">
                <a:solidFill>
                  <a:srgbClr val="535353"/>
                </a:solidFill>
                <a:latin typeface="Arial"/>
                <a:cs typeface="Arial"/>
              </a:rPr>
              <a:t>preservation” </a:t>
            </a:r>
            <a:endParaRPr lang="en-US" sz="2400" dirty="0">
              <a:solidFill>
                <a:srgbClr val="535353"/>
              </a:solidFill>
              <a:latin typeface="Arial"/>
              <a:cs typeface="Arial"/>
            </a:endParaRPr>
          </a:p>
        </p:txBody>
      </p:sp>
      <p:pic>
        <p:nvPicPr>
          <p:cNvPr id="7" name="Picture 3" descr="C:\Users\Peplluis\Desktop\dues_linies_esq_blau.png"/>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l="-11897" t="-7137" r="-6557" b="-7876"/>
          <a:stretch/>
        </p:blipFill>
        <p:spPr bwMode="auto">
          <a:xfrm>
            <a:off x="7951069" y="4474452"/>
            <a:ext cx="991595" cy="594956"/>
          </a:xfrm>
          <a:prstGeom prst="rect">
            <a:avLst/>
          </a:prstGeom>
          <a:solidFill>
            <a:sysClr val="window" lastClr="FFFFFF"/>
          </a:solidFill>
          <a:effectLst>
            <a:softEdge rad="63500"/>
          </a:effectLst>
          <a:extLst/>
        </p:spPr>
      </p:pic>
      <p:pic>
        <p:nvPicPr>
          <p:cNvPr id="9" name="Picture 4" descr="Centre EASY"/>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98803" y="333440"/>
            <a:ext cx="611384" cy="628250"/>
          </a:xfrm>
          <a:prstGeom prst="rect">
            <a:avLst/>
          </a:prstGeom>
          <a:noFill/>
          <a:extLst>
            <a:ext uri="{909E8E84-426E-40DD-AFC4-6F175D3DCCD1}">
              <a14:hiddenFill xmlns:a14="http://schemas.microsoft.com/office/drawing/2010/main">
                <a:solidFill>
                  <a:srgbClr val="FFFFFF"/>
                </a:solidFill>
              </a14:hiddenFill>
            </a:ext>
          </a:extLst>
        </p:spPr>
      </p:pic>
      <p:pic>
        <p:nvPicPr>
          <p:cNvPr id="10" name="Imatge 9"/>
          <p:cNvPicPr>
            <a:picLocks noChangeAspect="1"/>
          </p:cNvPicPr>
          <p:nvPr/>
        </p:nvPicPr>
        <p:blipFill rotWithShape="1">
          <a:blip r:embed="rId5">
            <a:extLst>
              <a:ext uri="{28A0092B-C50C-407E-A947-70E740481C1C}">
                <a14:useLocalDpi xmlns:a14="http://schemas.microsoft.com/office/drawing/2010/main" val="0"/>
              </a:ext>
            </a:extLst>
          </a:blip>
          <a:srcRect l="7955" t="18298" r="9155" b="17051"/>
          <a:stretch/>
        </p:blipFill>
        <p:spPr>
          <a:xfrm>
            <a:off x="7664926" y="453785"/>
            <a:ext cx="1277738" cy="387560"/>
          </a:xfrm>
          <a:prstGeom prst="rect">
            <a:avLst/>
          </a:prstGeom>
          <a:ln>
            <a:noFill/>
          </a:ln>
          <a:effectLst>
            <a:softEdge rad="112500"/>
          </a:effectLst>
        </p:spPr>
      </p:pic>
    </p:spTree>
    <p:extLst>
      <p:ext uri="{BB962C8B-B14F-4D97-AF65-F5344CB8AC3E}">
        <p14:creationId xmlns:p14="http://schemas.microsoft.com/office/powerpoint/2010/main" val="205011560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tge 2"/>
          <p:cNvPicPr>
            <a:picLocks noChangeAspect="1"/>
          </p:cNvPicPr>
          <p:nvPr/>
        </p:nvPicPr>
        <p:blipFill rotWithShape="1">
          <a:blip r:embed="rId2"/>
          <a:srcRect l="23463" t="4270" r="25812" b="11641"/>
          <a:stretch/>
        </p:blipFill>
        <p:spPr>
          <a:xfrm>
            <a:off x="1892600" y="109002"/>
            <a:ext cx="5351180" cy="4989838"/>
          </a:xfrm>
          <a:prstGeom prst="rect">
            <a:avLst/>
          </a:prstGeom>
        </p:spPr>
      </p:pic>
    </p:spTree>
    <p:extLst>
      <p:ext uri="{BB962C8B-B14F-4D97-AF65-F5344CB8AC3E}">
        <p14:creationId xmlns:p14="http://schemas.microsoft.com/office/powerpoint/2010/main" val="981102642"/>
      </p:ext>
    </p:extLst>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ol 9"/>
          <p:cNvSpPr>
            <a:spLocks noGrp="1"/>
          </p:cNvSpPr>
          <p:nvPr>
            <p:ph type="title"/>
          </p:nvPr>
        </p:nvSpPr>
        <p:spPr/>
        <p:txBody>
          <a:bodyPr/>
          <a:lstStyle/>
          <a:p>
            <a:endParaRPr lang="en-US"/>
          </a:p>
        </p:txBody>
      </p:sp>
      <p:sp>
        <p:nvSpPr>
          <p:cNvPr id="11" name="Contenidor de text 10"/>
          <p:cNvSpPr>
            <a:spLocks noGrp="1"/>
          </p:cNvSpPr>
          <p:nvPr>
            <p:ph type="body" sz="quarter" idx="1"/>
          </p:nvPr>
        </p:nvSpPr>
        <p:spPr/>
        <p:txBody>
          <a:bodyPr/>
          <a:lstStyle/>
          <a:p>
            <a:endParaRPr lang="en-US"/>
          </a:p>
        </p:txBody>
      </p:sp>
      <p:pic>
        <p:nvPicPr>
          <p:cNvPr id="4" name="Imatge 3"/>
          <p:cNvPicPr>
            <a:picLocks noChangeAspect="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tretch>
            <a:fillRect/>
          </a:stretch>
        </p:blipFill>
        <p:spPr>
          <a:xfrm>
            <a:off x="-1" y="0"/>
            <a:ext cx="9157487" cy="5143500"/>
          </a:xfrm>
          <a:prstGeom prst="rect">
            <a:avLst/>
          </a:prstGeom>
        </p:spPr>
      </p:pic>
      <p:sp>
        <p:nvSpPr>
          <p:cNvPr id="5" name="QuadreDeText 4"/>
          <p:cNvSpPr txBox="1"/>
          <p:nvPr/>
        </p:nvSpPr>
        <p:spPr>
          <a:xfrm>
            <a:off x="4572000" y="214138"/>
            <a:ext cx="4474941" cy="5847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lang="en-US" sz="3200" b="1" dirty="0" smtClean="0"/>
              <a:t>Are they on Blockchain?</a:t>
            </a:r>
            <a:endParaRPr kumimoji="0" lang="en-US" sz="3200" b="1" i="0" u="none" strike="noStrike" cap="none" spc="0" normalizeH="0" baseline="0" dirty="0">
              <a:ln>
                <a:noFill/>
              </a:ln>
              <a:solidFill>
                <a:srgbClr val="FFFFFF"/>
              </a:solidFill>
              <a:effectLst/>
              <a:uFillTx/>
              <a:sym typeface="Open Sans Light"/>
            </a:endParaRPr>
          </a:p>
        </p:txBody>
      </p:sp>
      <p:sp>
        <p:nvSpPr>
          <p:cNvPr id="6" name="QuadreDeText 5"/>
          <p:cNvSpPr txBox="1"/>
          <p:nvPr/>
        </p:nvSpPr>
        <p:spPr>
          <a:xfrm>
            <a:off x="1521229" y="1253896"/>
            <a:ext cx="1454883" cy="5232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lang="en-US" sz="2800" b="1" dirty="0" smtClean="0"/>
              <a:t>Yes, Yes!</a:t>
            </a:r>
            <a:endParaRPr kumimoji="0" lang="en-US" sz="2800" b="1" i="0" u="none" strike="noStrike" cap="none" spc="0" normalizeH="0" baseline="0" dirty="0">
              <a:ln>
                <a:noFill/>
              </a:ln>
              <a:solidFill>
                <a:srgbClr val="FFFFFF"/>
              </a:solidFill>
              <a:effectLst/>
              <a:uFillTx/>
              <a:sym typeface="Open Sans Light"/>
            </a:endParaRPr>
          </a:p>
        </p:txBody>
      </p:sp>
      <p:sp>
        <p:nvSpPr>
          <p:cNvPr id="7" name="QuadreDeText 6"/>
          <p:cNvSpPr txBox="1"/>
          <p:nvPr/>
        </p:nvSpPr>
        <p:spPr>
          <a:xfrm>
            <a:off x="1521229" y="1801411"/>
            <a:ext cx="4803557" cy="5232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lang="en-US" sz="2800" b="1" i="1" dirty="0" smtClean="0"/>
              <a:t>Pure Blockchain &amp; Cotton stuff!</a:t>
            </a:r>
            <a:endParaRPr kumimoji="0" lang="en-US" sz="2800" b="1" i="1" u="none" strike="noStrike" cap="none" spc="0" normalizeH="0" baseline="0" dirty="0">
              <a:ln>
                <a:noFill/>
              </a:ln>
              <a:solidFill>
                <a:srgbClr val="FFFFFF"/>
              </a:solidFill>
              <a:effectLst/>
              <a:uFillTx/>
              <a:sym typeface="Open Sans Light"/>
            </a:endParaRPr>
          </a:p>
        </p:txBody>
      </p:sp>
      <p:sp>
        <p:nvSpPr>
          <p:cNvPr id="8" name="QuadreDeText 7"/>
          <p:cNvSpPr txBox="1"/>
          <p:nvPr/>
        </p:nvSpPr>
        <p:spPr>
          <a:xfrm>
            <a:off x="6046910" y="3398704"/>
            <a:ext cx="2841481" cy="5232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lang="en-US" sz="2800" b="1" dirty="0" smtClean="0"/>
              <a:t>Are you sure…???</a:t>
            </a:r>
            <a:endParaRPr kumimoji="0" lang="en-US" sz="2800" b="1" i="0" u="none" strike="noStrike" cap="none" spc="0" normalizeH="0" baseline="0" dirty="0">
              <a:ln>
                <a:noFill/>
              </a:ln>
              <a:solidFill>
                <a:srgbClr val="FFFFFF"/>
              </a:solidFill>
              <a:effectLst/>
              <a:uFillTx/>
              <a:sym typeface="Open Sans Light"/>
            </a:endParaRPr>
          </a:p>
        </p:txBody>
      </p:sp>
      <p:pic>
        <p:nvPicPr>
          <p:cNvPr id="9" name="Picture 3" descr="C:\Users\Peplluis\Desktop\dues_linies_esq_blau.png"/>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l="-11897" t="-7137" r="-6557" b="-7876"/>
          <a:stretch/>
        </p:blipFill>
        <p:spPr bwMode="auto">
          <a:xfrm>
            <a:off x="7951069" y="4474452"/>
            <a:ext cx="991595" cy="594956"/>
          </a:xfrm>
          <a:prstGeom prst="rect">
            <a:avLst/>
          </a:prstGeom>
          <a:solidFill>
            <a:sysClr val="window" lastClr="FFFFFF"/>
          </a:solidFill>
          <a:effectLst>
            <a:softEdge rad="63500"/>
          </a:effectLst>
          <a:extLst/>
        </p:spPr>
      </p:pic>
      <p:pic>
        <p:nvPicPr>
          <p:cNvPr id="12" name="Picture 4" descr="Centre EASY"/>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98803" y="333440"/>
            <a:ext cx="611384" cy="628250"/>
          </a:xfrm>
          <a:prstGeom prst="rect">
            <a:avLst/>
          </a:prstGeom>
          <a:noFill/>
          <a:extLst>
            <a:ext uri="{909E8E84-426E-40DD-AFC4-6F175D3DCCD1}">
              <a14:hiddenFill xmlns:a14="http://schemas.microsoft.com/office/drawing/2010/main">
                <a:solidFill>
                  <a:srgbClr val="FFFFFF"/>
                </a:solidFill>
              </a14:hiddenFill>
            </a:ext>
          </a:extLst>
        </p:spPr>
      </p:pic>
      <p:pic>
        <p:nvPicPr>
          <p:cNvPr id="13" name="Imatge 12"/>
          <p:cNvPicPr>
            <a:picLocks noChangeAspect="1"/>
          </p:cNvPicPr>
          <p:nvPr/>
        </p:nvPicPr>
        <p:blipFill rotWithShape="1">
          <a:blip r:embed="rId6">
            <a:extLst>
              <a:ext uri="{28A0092B-C50C-407E-A947-70E740481C1C}">
                <a14:useLocalDpi xmlns:a14="http://schemas.microsoft.com/office/drawing/2010/main" val="0"/>
              </a:ext>
            </a:extLst>
          </a:blip>
          <a:srcRect l="7955" t="18298" r="9155" b="17051"/>
          <a:stretch/>
        </p:blipFill>
        <p:spPr>
          <a:xfrm>
            <a:off x="369393" y="4582583"/>
            <a:ext cx="1277738" cy="387560"/>
          </a:xfrm>
          <a:prstGeom prst="rect">
            <a:avLst/>
          </a:prstGeom>
          <a:ln>
            <a:noFill/>
          </a:ln>
          <a:effectLst>
            <a:softEdge rad="112500"/>
          </a:effectLst>
        </p:spPr>
      </p:pic>
    </p:spTree>
    <p:extLst>
      <p:ext uri="{BB962C8B-B14F-4D97-AF65-F5344CB8AC3E}">
        <p14:creationId xmlns:p14="http://schemas.microsoft.com/office/powerpoint/2010/main" val="9689016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100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2000"/>
                                        <p:tgtEl>
                                          <p:spTgt spid="6">
                                            <p:txEl>
                                              <p:pRg st="0" end="0"/>
                                            </p:txEl>
                                          </p:spTgt>
                                        </p:tgtEl>
                                      </p:cBhvr>
                                    </p:animEffect>
                                  </p:childTnLst>
                                </p:cTn>
                              </p:par>
                            </p:childTnLst>
                          </p:cTn>
                        </p:par>
                        <p:par>
                          <p:cTn id="12" fill="hold">
                            <p:stCondLst>
                              <p:cond delay="3500"/>
                            </p:stCondLst>
                            <p:childTnLst>
                              <p:par>
                                <p:cTn id="13" presetID="10" presetClass="entr" presetSubtype="0" fill="hold" nodeType="afterEffect">
                                  <p:stCondLst>
                                    <p:cond delay="50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fade">
                                      <p:cBhvr>
                                        <p:cTn id="15" dur="1000"/>
                                        <p:tgtEl>
                                          <p:spTgt spid="7">
                                            <p:txEl>
                                              <p:pRg st="0" end="0"/>
                                            </p:txEl>
                                          </p:spTgt>
                                        </p:tgtEl>
                                      </p:cBhvr>
                                    </p:animEffect>
                                  </p:childTnLst>
                                </p:cTn>
                              </p:par>
                            </p:childTnLst>
                          </p:cTn>
                        </p:par>
                        <p:par>
                          <p:cTn id="16" fill="hold">
                            <p:stCondLst>
                              <p:cond delay="5000"/>
                            </p:stCondLst>
                            <p:childTnLst>
                              <p:par>
                                <p:cTn id="17" presetID="10" presetClass="entr" presetSubtype="0" fill="hold" nodeType="afterEffect">
                                  <p:stCondLst>
                                    <p:cond delay="3000"/>
                                  </p:stCondLst>
                                  <p:childTnLst>
                                    <p:set>
                                      <p:cBhvr>
                                        <p:cTn id="18" dur="1" fill="hold">
                                          <p:stCondLst>
                                            <p:cond delay="0"/>
                                          </p:stCondLst>
                                        </p:cTn>
                                        <p:tgtEl>
                                          <p:spTgt spid="8">
                                            <p:txEl>
                                              <p:pRg st="0" end="0"/>
                                            </p:txEl>
                                          </p:spTgt>
                                        </p:tgtEl>
                                        <p:attrNameLst>
                                          <p:attrName>style.visibility</p:attrName>
                                        </p:attrNameLst>
                                      </p:cBhvr>
                                      <p:to>
                                        <p:strVal val="visible"/>
                                      </p:to>
                                    </p:set>
                                    <p:animEffect transition="in" filter="fade">
                                      <p:cBhvr>
                                        <p:cTn id="19" dur="1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74466" y="355876"/>
            <a:ext cx="7772400" cy="613172"/>
          </a:xfrm>
        </p:spPr>
        <p:txBody>
          <a:bodyPr>
            <a:normAutofit/>
          </a:bodyPr>
          <a:lstStyle/>
          <a:p>
            <a:r>
              <a:rPr lang="en-US" sz="3200" b="1" dirty="0" smtClean="0"/>
              <a:t>Value Preservation</a:t>
            </a:r>
            <a:endParaRPr lang="en-US" sz="3200" b="1" dirty="0"/>
          </a:p>
        </p:txBody>
      </p:sp>
      <p:sp>
        <p:nvSpPr>
          <p:cNvPr id="9" name="Rectangle 8">
            <a:hlinkClick r:id="rId3"/>
          </p:cNvPr>
          <p:cNvSpPr/>
          <p:nvPr/>
        </p:nvSpPr>
        <p:spPr>
          <a:xfrm>
            <a:off x="2545452" y="2345267"/>
            <a:ext cx="4606245" cy="523220"/>
          </a:xfrm>
          <a:prstGeom prst="rect">
            <a:avLst/>
          </a:prstGeom>
        </p:spPr>
        <p:txBody>
          <a:bodyPr wrap="square">
            <a:spAutoFit/>
          </a:bodyPr>
          <a:lstStyle/>
          <a:p>
            <a:r>
              <a:rPr lang="en-US" sz="2800" dirty="0" smtClean="0">
                <a:solidFill>
                  <a:schemeClr val="bg1">
                    <a:lumMod val="65000"/>
                  </a:schemeClr>
                </a:solidFill>
                <a:latin typeface="Arial"/>
                <a:cs typeface="Arial"/>
              </a:rPr>
              <a:t>&gt;  1 to 5 hands/exchanges</a:t>
            </a:r>
            <a:endParaRPr lang="en-US" dirty="0">
              <a:solidFill>
                <a:schemeClr val="bg1">
                  <a:lumMod val="65000"/>
                </a:schemeClr>
              </a:solidFill>
              <a:latin typeface="Arial"/>
              <a:cs typeface="Arial"/>
            </a:endParaRPr>
          </a:p>
        </p:txBody>
      </p:sp>
      <p:pic>
        <p:nvPicPr>
          <p:cNvPr id="4" name="Picture 3" descr="C:\Users\Peplluis\Desktop\dues_linies_esq_blau.png"/>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l="-11897" t="-7137" r="-6557" b="-7876"/>
          <a:stretch/>
        </p:blipFill>
        <p:spPr bwMode="auto">
          <a:xfrm>
            <a:off x="7951069" y="4474452"/>
            <a:ext cx="991595" cy="594956"/>
          </a:xfrm>
          <a:prstGeom prst="rect">
            <a:avLst/>
          </a:prstGeom>
          <a:solidFill>
            <a:sysClr val="window" lastClr="FFFFFF"/>
          </a:solidFill>
          <a:effectLst>
            <a:softEdge rad="63500"/>
          </a:effectLst>
          <a:extLst/>
        </p:spPr>
      </p:pic>
      <p:pic>
        <p:nvPicPr>
          <p:cNvPr id="7" name="Picture 4" descr="Centre EASY"/>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98803" y="333440"/>
            <a:ext cx="611384" cy="628250"/>
          </a:xfrm>
          <a:prstGeom prst="rect">
            <a:avLst/>
          </a:prstGeom>
          <a:noFill/>
          <a:extLst>
            <a:ext uri="{909E8E84-426E-40DD-AFC4-6F175D3DCCD1}">
              <a14:hiddenFill xmlns:a14="http://schemas.microsoft.com/office/drawing/2010/main">
                <a:solidFill>
                  <a:srgbClr val="FFFFFF"/>
                </a:solidFill>
              </a14:hiddenFill>
            </a:ext>
          </a:extLst>
        </p:spPr>
      </p:pic>
      <p:pic>
        <p:nvPicPr>
          <p:cNvPr id="6" name="Imatge 5"/>
          <p:cNvPicPr>
            <a:picLocks noChangeAspect="1"/>
          </p:cNvPicPr>
          <p:nvPr/>
        </p:nvPicPr>
        <p:blipFill rotWithShape="1">
          <a:blip r:embed="rId6">
            <a:extLst>
              <a:ext uri="{28A0092B-C50C-407E-A947-70E740481C1C}">
                <a14:useLocalDpi xmlns:a14="http://schemas.microsoft.com/office/drawing/2010/main" val="0"/>
              </a:ext>
            </a:extLst>
          </a:blip>
          <a:srcRect l="7955" t="18298" r="9155" b="17051"/>
          <a:stretch/>
        </p:blipFill>
        <p:spPr>
          <a:xfrm>
            <a:off x="7708816" y="320949"/>
            <a:ext cx="1277738" cy="387560"/>
          </a:xfrm>
          <a:prstGeom prst="rect">
            <a:avLst/>
          </a:prstGeom>
          <a:ln>
            <a:noFill/>
          </a:ln>
          <a:effectLst>
            <a:softEdge rad="112500"/>
          </a:effectLst>
        </p:spPr>
      </p:pic>
    </p:spTree>
    <p:extLst>
      <p:ext uri="{BB962C8B-B14F-4D97-AF65-F5344CB8AC3E}">
        <p14:creationId xmlns:p14="http://schemas.microsoft.com/office/powerpoint/2010/main" val="308042209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1980" y="348518"/>
            <a:ext cx="7772400" cy="613172"/>
          </a:xfrm>
        </p:spPr>
        <p:txBody>
          <a:bodyPr>
            <a:normAutofit/>
          </a:bodyPr>
          <a:lstStyle/>
          <a:p>
            <a:r>
              <a:rPr lang="en-US" sz="3200" b="1" dirty="0" smtClean="0"/>
              <a:t>Value Preservation with DLT</a:t>
            </a:r>
            <a:endParaRPr lang="en-US" sz="3200" b="1" dirty="0"/>
          </a:p>
        </p:txBody>
      </p:sp>
      <p:sp>
        <p:nvSpPr>
          <p:cNvPr id="9" name="Rectangle 8">
            <a:hlinkClick r:id="rId3"/>
          </p:cNvPr>
          <p:cNvSpPr/>
          <p:nvPr/>
        </p:nvSpPr>
        <p:spPr>
          <a:xfrm>
            <a:off x="551062" y="1913004"/>
            <a:ext cx="8592938" cy="2031325"/>
          </a:xfrm>
          <a:prstGeom prst="rect">
            <a:avLst/>
          </a:prstGeom>
        </p:spPr>
        <p:txBody>
          <a:bodyPr wrap="square">
            <a:spAutoFit/>
          </a:bodyPr>
          <a:lstStyle/>
          <a:p>
            <a:r>
              <a:rPr lang="en-US" sz="2800" dirty="0" smtClean="0">
                <a:solidFill>
                  <a:schemeClr val="bg1">
                    <a:lumMod val="65000"/>
                  </a:schemeClr>
                </a:solidFill>
                <a:latin typeface="Arial"/>
                <a:cs typeface="Arial"/>
              </a:rPr>
              <a:t>Duality of data and property:</a:t>
            </a:r>
          </a:p>
          <a:p>
            <a:endParaRPr lang="en-US" sz="2800" dirty="0" smtClean="0">
              <a:solidFill>
                <a:schemeClr val="tx2">
                  <a:lumMod val="60000"/>
                  <a:lumOff val="40000"/>
                </a:schemeClr>
              </a:solidFill>
              <a:latin typeface="Arial"/>
              <a:cs typeface="Arial"/>
            </a:endParaRPr>
          </a:p>
          <a:p>
            <a:r>
              <a:rPr lang="en-US" dirty="0" smtClean="0">
                <a:solidFill>
                  <a:schemeClr val="tx2">
                    <a:lumMod val="75000"/>
                  </a:schemeClr>
                </a:solidFill>
                <a:latin typeface="Arial"/>
                <a:cs typeface="Arial"/>
              </a:rPr>
              <a:t>   </a:t>
            </a:r>
          </a:p>
          <a:p>
            <a:endParaRPr lang="en-US" sz="1600" dirty="0">
              <a:solidFill>
                <a:schemeClr val="tx2">
                  <a:lumMod val="75000"/>
                </a:schemeClr>
              </a:solidFill>
              <a:latin typeface="Arial"/>
              <a:cs typeface="Arial"/>
            </a:endParaRPr>
          </a:p>
          <a:p>
            <a:r>
              <a:rPr lang="en-US" sz="2800" dirty="0" smtClean="0">
                <a:solidFill>
                  <a:schemeClr val="tx2">
                    <a:lumMod val="75000"/>
                  </a:schemeClr>
                </a:solidFill>
                <a:latin typeface="Arial"/>
                <a:cs typeface="Arial"/>
              </a:rPr>
              <a:t>                       </a:t>
            </a:r>
            <a:r>
              <a:rPr lang="en-US" sz="2800" b="1" i="1" dirty="0" smtClean="0">
                <a:solidFill>
                  <a:schemeClr val="tx2">
                    <a:lumMod val="75000"/>
                  </a:schemeClr>
                </a:solidFill>
                <a:latin typeface="Arial"/>
                <a:cs typeface="Arial"/>
              </a:rPr>
              <a:t>Data</a:t>
            </a:r>
            <a:r>
              <a:rPr lang="en-US" sz="2800" i="1" dirty="0" smtClean="0">
                <a:solidFill>
                  <a:schemeClr val="tx2">
                    <a:lumMod val="75000"/>
                  </a:schemeClr>
                </a:solidFill>
                <a:latin typeface="Arial"/>
                <a:cs typeface="Arial"/>
              </a:rPr>
              <a:t> doesn’t move: </a:t>
            </a:r>
            <a:r>
              <a:rPr lang="en-US" sz="3600" b="1" i="1" dirty="0" smtClean="0">
                <a:solidFill>
                  <a:schemeClr val="tx2">
                    <a:lumMod val="75000"/>
                  </a:schemeClr>
                </a:solidFill>
                <a:latin typeface="Arial"/>
                <a:cs typeface="Arial"/>
              </a:rPr>
              <a:t>property</a:t>
            </a:r>
            <a:r>
              <a:rPr lang="en-US" sz="2800" i="1" dirty="0" smtClean="0">
                <a:solidFill>
                  <a:schemeClr val="tx2">
                    <a:lumMod val="75000"/>
                  </a:schemeClr>
                </a:solidFill>
                <a:latin typeface="Arial"/>
                <a:cs typeface="Arial"/>
              </a:rPr>
              <a:t> does</a:t>
            </a:r>
            <a:endParaRPr lang="en-US" i="1" dirty="0">
              <a:solidFill>
                <a:schemeClr val="tx1">
                  <a:lumMod val="65000"/>
                </a:schemeClr>
              </a:solidFill>
              <a:latin typeface="Arial"/>
              <a:cs typeface="Arial"/>
            </a:endParaRPr>
          </a:p>
        </p:txBody>
      </p:sp>
      <p:pic>
        <p:nvPicPr>
          <p:cNvPr id="6" name="Picture 3" descr="C:\Users\Peplluis\Desktop\dues_linies_esq_blau.png"/>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l="-11897" t="-7137" r="-6557" b="-7876"/>
          <a:stretch/>
        </p:blipFill>
        <p:spPr bwMode="auto">
          <a:xfrm>
            <a:off x="7951069" y="4474452"/>
            <a:ext cx="991595" cy="594956"/>
          </a:xfrm>
          <a:prstGeom prst="rect">
            <a:avLst/>
          </a:prstGeom>
          <a:solidFill>
            <a:sysClr val="window" lastClr="FFFFFF"/>
          </a:solidFill>
          <a:effectLst>
            <a:softEdge rad="63500"/>
          </a:effectLst>
          <a:extLst/>
        </p:spPr>
      </p:pic>
      <p:pic>
        <p:nvPicPr>
          <p:cNvPr id="10" name="Picture 4" descr="Centre EASY"/>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98803" y="333440"/>
            <a:ext cx="611384" cy="628250"/>
          </a:xfrm>
          <a:prstGeom prst="rect">
            <a:avLst/>
          </a:prstGeom>
          <a:noFill/>
          <a:extLst>
            <a:ext uri="{909E8E84-426E-40DD-AFC4-6F175D3DCCD1}">
              <a14:hiddenFill xmlns:a14="http://schemas.microsoft.com/office/drawing/2010/main">
                <a:solidFill>
                  <a:srgbClr val="FFFFFF"/>
                </a:solidFill>
              </a14:hiddenFill>
            </a:ext>
          </a:extLst>
        </p:spPr>
      </p:pic>
      <p:pic>
        <p:nvPicPr>
          <p:cNvPr id="7" name="Imatge 6"/>
          <p:cNvPicPr>
            <a:picLocks noChangeAspect="1"/>
          </p:cNvPicPr>
          <p:nvPr/>
        </p:nvPicPr>
        <p:blipFill rotWithShape="1">
          <a:blip r:embed="rId6">
            <a:extLst>
              <a:ext uri="{28A0092B-C50C-407E-A947-70E740481C1C}">
                <a14:useLocalDpi xmlns:a14="http://schemas.microsoft.com/office/drawing/2010/main" val="0"/>
              </a:ext>
            </a:extLst>
          </a:blip>
          <a:srcRect l="7955" t="18298" r="9155" b="17051"/>
          <a:stretch/>
        </p:blipFill>
        <p:spPr>
          <a:xfrm>
            <a:off x="7708816" y="320949"/>
            <a:ext cx="1277738" cy="387560"/>
          </a:xfrm>
          <a:prstGeom prst="rect">
            <a:avLst/>
          </a:prstGeom>
          <a:ln>
            <a:noFill/>
          </a:ln>
          <a:effectLst>
            <a:softEdge rad="112500"/>
          </a:effectLst>
        </p:spPr>
      </p:pic>
    </p:spTree>
    <p:extLst>
      <p:ext uri="{BB962C8B-B14F-4D97-AF65-F5344CB8AC3E}">
        <p14:creationId xmlns:p14="http://schemas.microsoft.com/office/powerpoint/2010/main" val="135415848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657599" y="1764460"/>
            <a:ext cx="5381099" cy="3379040"/>
          </a:xfrm>
          <a:prstGeom prst="rect">
            <a:avLst/>
          </a:prstGeom>
        </p:spPr>
      </p:pic>
      <p:sp>
        <p:nvSpPr>
          <p:cNvPr id="2" name="Rectangle 1"/>
          <p:cNvSpPr/>
          <p:nvPr/>
        </p:nvSpPr>
        <p:spPr>
          <a:xfrm>
            <a:off x="748867" y="419376"/>
            <a:ext cx="3988965" cy="2123658"/>
          </a:xfrm>
          <a:prstGeom prst="rect">
            <a:avLst/>
          </a:prstGeom>
        </p:spPr>
        <p:txBody>
          <a:bodyPr wrap="square">
            <a:spAutoFit/>
          </a:bodyPr>
          <a:lstStyle/>
          <a:p>
            <a:r>
              <a:rPr lang="en-US" sz="2400" dirty="0">
                <a:solidFill>
                  <a:schemeClr val="bg1">
                    <a:lumMod val="50000"/>
                  </a:schemeClr>
                </a:solidFill>
              </a:rPr>
              <a:t>A </a:t>
            </a:r>
            <a:r>
              <a:rPr lang="en-US" sz="3600" dirty="0">
                <a:solidFill>
                  <a:schemeClr val="bg1">
                    <a:lumMod val="50000"/>
                  </a:schemeClr>
                </a:solidFill>
              </a:rPr>
              <a:t>smart contract </a:t>
            </a:r>
            <a:r>
              <a:rPr lang="en-US" sz="2400" dirty="0">
                <a:solidFill>
                  <a:schemeClr val="bg1">
                    <a:lumMod val="50000"/>
                  </a:schemeClr>
                </a:solidFill>
              </a:rPr>
              <a:t>is a digital contract between two or more parties that is created and stored </a:t>
            </a:r>
            <a:r>
              <a:rPr lang="en-US" sz="2400" dirty="0" smtClean="0">
                <a:solidFill>
                  <a:schemeClr val="bg1">
                    <a:lumMod val="50000"/>
                  </a:schemeClr>
                </a:solidFill>
              </a:rPr>
              <a:t>            in a ledger</a:t>
            </a:r>
            <a:endParaRPr lang="en-US" sz="2000" dirty="0">
              <a:solidFill>
                <a:schemeClr val="bg1">
                  <a:lumMod val="50000"/>
                </a:schemeClr>
              </a:solidFill>
            </a:endParaRPr>
          </a:p>
        </p:txBody>
      </p:sp>
      <p:pic>
        <p:nvPicPr>
          <p:cNvPr id="9" name="Picture 3" descr="C:\Users\Peplluis\Desktop\dues_linies_esq_blau.png"/>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l="-11897" t="-7137" r="-6557" b="-7876"/>
          <a:stretch/>
        </p:blipFill>
        <p:spPr bwMode="auto">
          <a:xfrm>
            <a:off x="7927737" y="121898"/>
            <a:ext cx="991595" cy="594956"/>
          </a:xfrm>
          <a:prstGeom prst="rect">
            <a:avLst/>
          </a:prstGeom>
          <a:solidFill>
            <a:sysClr val="window" lastClr="FFFFFF"/>
          </a:solidFill>
          <a:effectLst>
            <a:softEdge rad="63500"/>
          </a:effectLst>
          <a:extLst/>
        </p:spPr>
      </p:pic>
      <p:pic>
        <p:nvPicPr>
          <p:cNvPr id="10" name="Picture 4" descr="Centre EASY"/>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09998" y="88604"/>
            <a:ext cx="611384" cy="628250"/>
          </a:xfrm>
          <a:prstGeom prst="rect">
            <a:avLst/>
          </a:prstGeom>
          <a:noFill/>
          <a:extLst>
            <a:ext uri="{909E8E84-426E-40DD-AFC4-6F175D3DCCD1}">
              <a14:hiddenFill xmlns:a14="http://schemas.microsoft.com/office/drawing/2010/main">
                <a:solidFill>
                  <a:srgbClr val="FFFFFF"/>
                </a:solidFill>
              </a14:hiddenFill>
            </a:ext>
          </a:extLst>
        </p:spPr>
      </p:pic>
      <p:pic>
        <p:nvPicPr>
          <p:cNvPr id="6" name="Imatge 5"/>
          <p:cNvPicPr>
            <a:picLocks noChangeAspect="1"/>
          </p:cNvPicPr>
          <p:nvPr/>
        </p:nvPicPr>
        <p:blipFill rotWithShape="1">
          <a:blip r:embed="rId5">
            <a:extLst>
              <a:ext uri="{28A0092B-C50C-407E-A947-70E740481C1C}">
                <a14:useLocalDpi xmlns:a14="http://schemas.microsoft.com/office/drawing/2010/main" val="0"/>
              </a:ext>
            </a:extLst>
          </a:blip>
          <a:srcRect l="7955" t="18298" r="9155" b="17051"/>
          <a:stretch/>
        </p:blipFill>
        <p:spPr>
          <a:xfrm>
            <a:off x="109998" y="4553833"/>
            <a:ext cx="1277738" cy="387560"/>
          </a:xfrm>
          <a:prstGeom prst="rect">
            <a:avLst/>
          </a:prstGeom>
          <a:ln>
            <a:noFill/>
          </a:ln>
          <a:effectLst>
            <a:softEdge rad="112500"/>
          </a:effectLst>
        </p:spPr>
      </p:pic>
    </p:spTree>
    <p:extLst>
      <p:ext uri="{BB962C8B-B14F-4D97-AF65-F5344CB8AC3E}">
        <p14:creationId xmlns:p14="http://schemas.microsoft.com/office/powerpoint/2010/main" val="75681758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69471" y="295974"/>
            <a:ext cx="7772400" cy="613172"/>
          </a:xfrm>
        </p:spPr>
        <p:txBody>
          <a:bodyPr>
            <a:normAutofit fontScale="90000"/>
          </a:bodyPr>
          <a:lstStyle/>
          <a:p>
            <a:r>
              <a:rPr lang="en-US" b="1" dirty="0" smtClean="0"/>
              <a:t>Types of Value/Dig. Preservation</a:t>
            </a:r>
            <a:endParaRPr lang="en-US" b="1" dirty="0"/>
          </a:p>
        </p:txBody>
      </p:sp>
      <p:sp>
        <p:nvSpPr>
          <p:cNvPr id="9" name="Rectangle 8">
            <a:hlinkClick r:id="rId3"/>
          </p:cNvPr>
          <p:cNvSpPr/>
          <p:nvPr/>
        </p:nvSpPr>
        <p:spPr>
          <a:xfrm>
            <a:off x="951594" y="1602242"/>
            <a:ext cx="7719834" cy="2677656"/>
          </a:xfrm>
          <a:prstGeom prst="rect">
            <a:avLst/>
          </a:prstGeom>
        </p:spPr>
        <p:txBody>
          <a:bodyPr wrap="square">
            <a:spAutoFit/>
          </a:bodyPr>
          <a:lstStyle/>
          <a:p>
            <a:r>
              <a:rPr lang="en-US" sz="2800" dirty="0" smtClean="0">
                <a:solidFill>
                  <a:schemeClr val="tx2">
                    <a:lumMod val="75000"/>
                  </a:schemeClr>
                </a:solidFill>
                <a:latin typeface="Arial"/>
                <a:cs typeface="Arial"/>
              </a:rPr>
              <a:t>Productive-Economic		</a:t>
            </a:r>
            <a:r>
              <a:rPr lang="en-US" sz="2800" dirty="0" smtClean="0">
                <a:solidFill>
                  <a:schemeClr val="tx2">
                    <a:lumMod val="75000"/>
                  </a:schemeClr>
                </a:solidFill>
                <a:latin typeface="Arial"/>
                <a:cs typeface="Arial"/>
                <a:sym typeface="Wingdings" panose="05000000000000000000" pitchFamily="2" charset="2"/>
              </a:rPr>
              <a:t></a:t>
            </a:r>
            <a:r>
              <a:rPr lang="en-US" sz="2800" dirty="0" smtClean="0">
                <a:solidFill>
                  <a:schemeClr val="tx2">
                    <a:lumMod val="75000"/>
                  </a:schemeClr>
                </a:solidFill>
                <a:latin typeface="Arial"/>
                <a:cs typeface="Arial"/>
              </a:rPr>
              <a:t>	</a:t>
            </a:r>
            <a:r>
              <a:rPr lang="en-US" sz="2800" dirty="0" smtClean="0">
                <a:solidFill>
                  <a:schemeClr val="bg1">
                    <a:lumMod val="50000"/>
                  </a:schemeClr>
                </a:solidFill>
                <a:latin typeface="Arial"/>
                <a:cs typeface="Arial"/>
              </a:rPr>
              <a:t>short term</a:t>
            </a:r>
          </a:p>
          <a:p>
            <a:r>
              <a:rPr lang="en-US" sz="2800" dirty="0">
                <a:solidFill>
                  <a:schemeClr val="tx2">
                    <a:lumMod val="75000"/>
                  </a:schemeClr>
                </a:solidFill>
                <a:latin typeface="Arial"/>
                <a:cs typeface="Arial"/>
              </a:rPr>
              <a:t>	</a:t>
            </a:r>
            <a:r>
              <a:rPr lang="en-US" sz="2800" dirty="0" smtClean="0">
                <a:solidFill>
                  <a:schemeClr val="tx2">
                    <a:lumMod val="75000"/>
                  </a:schemeClr>
                </a:solidFill>
                <a:latin typeface="Arial"/>
                <a:cs typeface="Arial"/>
              </a:rPr>
              <a:t>Speculative-Economic		</a:t>
            </a:r>
            <a:r>
              <a:rPr lang="en-US" sz="2800" dirty="0" smtClean="0">
                <a:solidFill>
                  <a:schemeClr val="bg1">
                    <a:lumMod val="50000"/>
                  </a:schemeClr>
                </a:solidFill>
                <a:latin typeface="Arial"/>
                <a:cs typeface="Arial"/>
              </a:rPr>
              <a:t>short/mid term</a:t>
            </a:r>
          </a:p>
          <a:p>
            <a:r>
              <a:rPr lang="en-US" sz="2800" dirty="0">
                <a:solidFill>
                  <a:schemeClr val="tx2">
                    <a:lumMod val="75000"/>
                  </a:schemeClr>
                </a:solidFill>
                <a:latin typeface="Arial"/>
                <a:cs typeface="Arial"/>
              </a:rPr>
              <a:t>	</a:t>
            </a:r>
            <a:r>
              <a:rPr lang="en-US" sz="2800" dirty="0" smtClean="0">
                <a:solidFill>
                  <a:schemeClr val="tx2">
                    <a:lumMod val="75000"/>
                  </a:schemeClr>
                </a:solidFill>
                <a:latin typeface="Arial"/>
                <a:cs typeface="Arial"/>
              </a:rPr>
              <a:t>	Legal						</a:t>
            </a:r>
            <a:r>
              <a:rPr lang="en-US" sz="2800" dirty="0" smtClean="0">
                <a:solidFill>
                  <a:schemeClr val="tx2">
                    <a:lumMod val="75000"/>
                  </a:schemeClr>
                </a:solidFill>
                <a:latin typeface="Arial"/>
                <a:cs typeface="Arial"/>
                <a:sym typeface="Wingdings" panose="05000000000000000000" pitchFamily="2" charset="2"/>
              </a:rPr>
              <a:t></a:t>
            </a:r>
            <a:r>
              <a:rPr lang="en-US" sz="2800" dirty="0" smtClean="0">
                <a:solidFill>
                  <a:schemeClr val="tx2">
                    <a:lumMod val="75000"/>
                  </a:schemeClr>
                </a:solidFill>
                <a:latin typeface="Arial"/>
                <a:cs typeface="Arial"/>
              </a:rPr>
              <a:t>	</a:t>
            </a:r>
            <a:r>
              <a:rPr lang="en-US" sz="2800" dirty="0" smtClean="0">
                <a:solidFill>
                  <a:schemeClr val="bg1">
                    <a:lumMod val="50000"/>
                  </a:schemeClr>
                </a:solidFill>
                <a:latin typeface="Arial"/>
                <a:cs typeface="Arial"/>
              </a:rPr>
              <a:t>mid term</a:t>
            </a:r>
          </a:p>
          <a:p>
            <a:r>
              <a:rPr lang="en-US" sz="2800" dirty="0">
                <a:solidFill>
                  <a:schemeClr val="tx2">
                    <a:lumMod val="75000"/>
                  </a:schemeClr>
                </a:solidFill>
                <a:latin typeface="Arial"/>
                <a:cs typeface="Arial"/>
              </a:rPr>
              <a:t>	</a:t>
            </a:r>
            <a:r>
              <a:rPr lang="en-US" sz="2800" dirty="0" smtClean="0">
                <a:solidFill>
                  <a:schemeClr val="tx2">
                    <a:lumMod val="75000"/>
                  </a:schemeClr>
                </a:solidFill>
                <a:latin typeface="Arial"/>
                <a:cs typeface="Arial"/>
              </a:rPr>
              <a:t>		Artistic					</a:t>
            </a:r>
            <a:r>
              <a:rPr lang="en-US" sz="2800" dirty="0" smtClean="0">
                <a:solidFill>
                  <a:schemeClr val="bg1">
                    <a:lumMod val="50000"/>
                  </a:schemeClr>
                </a:solidFill>
                <a:latin typeface="Arial"/>
                <a:cs typeface="Arial"/>
              </a:rPr>
              <a:t>mid/long term</a:t>
            </a:r>
          </a:p>
          <a:p>
            <a:r>
              <a:rPr lang="en-US" sz="2800" dirty="0">
                <a:solidFill>
                  <a:schemeClr val="tx2">
                    <a:lumMod val="75000"/>
                  </a:schemeClr>
                </a:solidFill>
                <a:latin typeface="Arial"/>
                <a:cs typeface="Arial"/>
              </a:rPr>
              <a:t>	</a:t>
            </a:r>
            <a:r>
              <a:rPr lang="en-US" sz="2800" dirty="0" smtClean="0">
                <a:solidFill>
                  <a:schemeClr val="tx2">
                    <a:lumMod val="75000"/>
                  </a:schemeClr>
                </a:solidFill>
                <a:latin typeface="Arial"/>
                <a:cs typeface="Arial"/>
              </a:rPr>
              <a:t>			Historic			</a:t>
            </a:r>
            <a:r>
              <a:rPr lang="en-US" sz="2800" dirty="0" smtClean="0">
                <a:solidFill>
                  <a:schemeClr val="tx2">
                    <a:lumMod val="75000"/>
                  </a:schemeClr>
                </a:solidFill>
                <a:latin typeface="Arial"/>
                <a:cs typeface="Arial"/>
                <a:sym typeface="Wingdings" panose="05000000000000000000" pitchFamily="2" charset="2"/>
              </a:rPr>
              <a:t></a:t>
            </a:r>
            <a:r>
              <a:rPr lang="en-US" sz="2800" dirty="0" smtClean="0">
                <a:solidFill>
                  <a:schemeClr val="tx2">
                    <a:lumMod val="75000"/>
                  </a:schemeClr>
                </a:solidFill>
                <a:latin typeface="Arial"/>
                <a:cs typeface="Arial"/>
              </a:rPr>
              <a:t>	</a:t>
            </a:r>
            <a:r>
              <a:rPr lang="en-US" sz="2800" dirty="0" smtClean="0">
                <a:solidFill>
                  <a:schemeClr val="bg1">
                    <a:lumMod val="50000"/>
                  </a:schemeClr>
                </a:solidFill>
                <a:latin typeface="Arial"/>
                <a:cs typeface="Arial"/>
              </a:rPr>
              <a:t>long term </a:t>
            </a:r>
          </a:p>
          <a:p>
            <a:r>
              <a:rPr lang="en-US" sz="2800" dirty="0">
                <a:solidFill>
                  <a:schemeClr val="tx2">
                    <a:lumMod val="75000"/>
                  </a:schemeClr>
                </a:solidFill>
                <a:latin typeface="Arial"/>
                <a:cs typeface="Arial"/>
              </a:rPr>
              <a:t>	</a:t>
            </a:r>
            <a:r>
              <a:rPr lang="en-US" sz="2800" dirty="0" smtClean="0">
                <a:solidFill>
                  <a:schemeClr val="tx2">
                    <a:lumMod val="75000"/>
                  </a:schemeClr>
                </a:solidFill>
                <a:latin typeface="Arial"/>
                <a:cs typeface="Arial"/>
              </a:rPr>
              <a:t>		</a:t>
            </a:r>
            <a:endParaRPr lang="en-US" dirty="0">
              <a:solidFill>
                <a:schemeClr val="tx1">
                  <a:lumMod val="65000"/>
                </a:schemeClr>
              </a:solidFill>
              <a:latin typeface="Arial"/>
              <a:cs typeface="Arial"/>
            </a:endParaRPr>
          </a:p>
        </p:txBody>
      </p:sp>
      <p:pic>
        <p:nvPicPr>
          <p:cNvPr id="4" name="Picture 3" descr="C:\Users\Peplluis\Desktop\dues_linies_esq_blau.png"/>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l="-11897" t="-7137" r="-6557" b="-7876"/>
          <a:stretch/>
        </p:blipFill>
        <p:spPr bwMode="auto">
          <a:xfrm>
            <a:off x="7951069" y="4474452"/>
            <a:ext cx="991595" cy="594956"/>
          </a:xfrm>
          <a:prstGeom prst="rect">
            <a:avLst/>
          </a:prstGeom>
          <a:solidFill>
            <a:sysClr val="window" lastClr="FFFFFF"/>
          </a:solidFill>
          <a:effectLst>
            <a:softEdge rad="63500"/>
          </a:effectLst>
          <a:extLst/>
        </p:spPr>
      </p:pic>
      <p:pic>
        <p:nvPicPr>
          <p:cNvPr id="6" name="Picture 4" descr="Centre EASY"/>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98135" y="333440"/>
            <a:ext cx="611384" cy="628250"/>
          </a:xfrm>
          <a:prstGeom prst="rect">
            <a:avLst/>
          </a:prstGeom>
          <a:noFill/>
          <a:extLst>
            <a:ext uri="{909E8E84-426E-40DD-AFC4-6F175D3DCCD1}">
              <a14:hiddenFill xmlns:a14="http://schemas.microsoft.com/office/drawing/2010/main">
                <a:solidFill>
                  <a:srgbClr val="FFFFFF"/>
                </a:solidFill>
              </a14:hiddenFill>
            </a:ext>
          </a:extLst>
        </p:spPr>
      </p:pic>
      <p:pic>
        <p:nvPicPr>
          <p:cNvPr id="7" name="Imatge 6"/>
          <p:cNvPicPr>
            <a:picLocks noChangeAspect="1"/>
          </p:cNvPicPr>
          <p:nvPr/>
        </p:nvPicPr>
        <p:blipFill rotWithShape="1">
          <a:blip r:embed="rId6">
            <a:extLst>
              <a:ext uri="{28A0092B-C50C-407E-A947-70E740481C1C}">
                <a14:useLocalDpi xmlns:a14="http://schemas.microsoft.com/office/drawing/2010/main" val="0"/>
              </a:ext>
            </a:extLst>
          </a:blip>
          <a:srcRect l="7955" t="18298" r="9155" b="17051"/>
          <a:stretch/>
        </p:blipFill>
        <p:spPr>
          <a:xfrm>
            <a:off x="370650" y="4585434"/>
            <a:ext cx="1277738" cy="387560"/>
          </a:xfrm>
          <a:prstGeom prst="rect">
            <a:avLst/>
          </a:prstGeom>
          <a:ln>
            <a:noFill/>
          </a:ln>
          <a:effectLst>
            <a:softEdge rad="112500"/>
          </a:effectLst>
        </p:spPr>
      </p:pic>
    </p:spTree>
    <p:extLst>
      <p:ext uri="{BB962C8B-B14F-4D97-AF65-F5344CB8AC3E}">
        <p14:creationId xmlns:p14="http://schemas.microsoft.com/office/powerpoint/2010/main" val="274203362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77" name="Shape 68" descr="Shape 68"/>
          <p:cNvPicPr>
            <a:picLocks noChangeAspect="1"/>
          </p:cNvPicPr>
          <p:nvPr/>
        </p:nvPicPr>
        <p:blipFill>
          <a:blip r:embed="rId2">
            <a:extLst/>
          </a:blip>
          <a:stretch>
            <a:fillRect/>
          </a:stretch>
        </p:blipFill>
        <p:spPr>
          <a:xfrm>
            <a:off x="0" y="0"/>
            <a:ext cx="9144000" cy="6659871"/>
          </a:xfrm>
          <a:prstGeom prst="rect">
            <a:avLst/>
          </a:prstGeom>
          <a:ln w="12700">
            <a:miter lim="400000"/>
          </a:ln>
        </p:spPr>
      </p:pic>
      <p:sp>
        <p:nvSpPr>
          <p:cNvPr id="3878" name="Rectangle 4"/>
          <p:cNvSpPr txBox="1"/>
          <p:nvPr/>
        </p:nvSpPr>
        <p:spPr>
          <a:xfrm>
            <a:off x="4680093" y="403289"/>
            <a:ext cx="4345681" cy="2246769"/>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2800">
                <a:latin typeface="Arial"/>
                <a:ea typeface="Arial"/>
                <a:cs typeface="Arial"/>
                <a:sym typeface="Arial"/>
              </a:defRPr>
            </a:lvl1pPr>
          </a:lstStyle>
          <a:p>
            <a:r>
              <a:rPr lang="es-ES" dirty="0"/>
              <a:t>3D</a:t>
            </a:r>
            <a:r>
              <a:rPr dirty="0"/>
              <a:t> files, like all digital assets, can easily be shared making design theft easier than ever before. </a:t>
            </a:r>
          </a:p>
        </p:txBody>
      </p:sp>
      <p:pic>
        <p:nvPicPr>
          <p:cNvPr id="4" name="Picture 4" descr="Picture 4"/>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43508" y="4687713"/>
            <a:ext cx="1485166" cy="350394"/>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6" name="Shape 651"/>
          <p:cNvSpPr txBox="1">
            <a:spLocks noGrp="1"/>
          </p:cNvSpPr>
          <p:nvPr>
            <p:ph type="title"/>
          </p:nvPr>
        </p:nvSpPr>
        <p:spPr/>
        <p:txBody>
          <a:bodyPr>
            <a:normAutofit fontScale="90000"/>
          </a:bodyPr>
          <a:lstStyle>
            <a:lvl1pPr>
              <a:defRPr spc="-100">
                <a:solidFill>
                  <a:srgbClr val="2B2B2D"/>
                </a:solidFill>
              </a:defRPr>
            </a:lvl1pPr>
          </a:lstStyle>
          <a:p>
            <a:r>
              <a:rPr lang="en-US" smtClean="0"/>
              <a:t>Types of Threat </a:t>
            </a:r>
            <a:endParaRPr lang="en-US"/>
          </a:p>
        </p:txBody>
      </p:sp>
      <p:sp>
        <p:nvSpPr>
          <p:cNvPr id="3887" name="Shape 652"/>
          <p:cNvSpPr txBox="1"/>
          <p:nvPr/>
        </p:nvSpPr>
        <p:spPr>
          <a:xfrm>
            <a:off x="2979441" y="1866556"/>
            <a:ext cx="5705062" cy="437029"/>
          </a:xfrm>
          <a:prstGeom prst="rect">
            <a:avLst/>
          </a:prstGeom>
          <a:ln w="12700">
            <a:miter lim="400000"/>
          </a:ln>
          <a:extLst>
            <a:ext uri="{C572A759-6A51-4108-AA02-DFA0A04FC94B}">
              <ma14:wrappingTextBoxFlag xmlns:ma14="http://schemas.microsoft.com/office/mac/drawingml/2011/main" xmlns="" val="1"/>
            </a:ext>
          </a:extLst>
        </p:spPr>
        <p:txBody>
          <a:bodyPr lIns="45699" tIns="45699" rIns="45699" bIns="45699" anchor="ctr">
            <a:spAutoFit/>
          </a:bodyPr>
          <a:lstStyle/>
          <a:p>
            <a:pPr algn="r">
              <a:defRPr sz="2400">
                <a:solidFill>
                  <a:srgbClr val="57565A"/>
                </a:solidFill>
                <a:latin typeface="Arial"/>
                <a:ea typeface="Arial"/>
                <a:cs typeface="Arial"/>
                <a:sym typeface="Arial"/>
              </a:defRPr>
            </a:pPr>
            <a:r>
              <a:t>96%</a:t>
            </a:r>
            <a:r>
              <a:rPr sz="1800"/>
              <a:t> of staff actively bypassing security</a:t>
            </a:r>
          </a:p>
        </p:txBody>
      </p:sp>
      <p:sp>
        <p:nvSpPr>
          <p:cNvPr id="3888" name="Shape 653"/>
          <p:cNvSpPr txBox="1"/>
          <p:nvPr/>
        </p:nvSpPr>
        <p:spPr>
          <a:xfrm>
            <a:off x="4112502" y="2894339"/>
            <a:ext cx="4572001" cy="437029"/>
          </a:xfrm>
          <a:prstGeom prst="rect">
            <a:avLst/>
          </a:prstGeom>
          <a:ln w="12700">
            <a:miter lim="400000"/>
          </a:ln>
          <a:extLst>
            <a:ext uri="{C572A759-6A51-4108-AA02-DFA0A04FC94B}">
              <ma14:wrappingTextBoxFlag xmlns:ma14="http://schemas.microsoft.com/office/mac/drawingml/2011/main" xmlns="" val="1"/>
            </a:ext>
          </a:extLst>
        </p:spPr>
        <p:txBody>
          <a:bodyPr lIns="45699" tIns="45699" rIns="45699" bIns="45699">
            <a:spAutoFit/>
          </a:bodyPr>
          <a:lstStyle/>
          <a:p>
            <a:pPr algn="r">
              <a:defRPr sz="2400">
                <a:solidFill>
                  <a:srgbClr val="57565A"/>
                </a:solidFill>
                <a:latin typeface="Arial"/>
                <a:ea typeface="Arial"/>
                <a:cs typeface="Arial"/>
                <a:sym typeface="Arial"/>
              </a:defRPr>
            </a:pPr>
            <a:r>
              <a:t>21%</a:t>
            </a:r>
            <a:r>
              <a:rPr sz="1800"/>
              <a:t> of manufacturers hacked</a:t>
            </a:r>
          </a:p>
        </p:txBody>
      </p:sp>
      <p:sp>
        <p:nvSpPr>
          <p:cNvPr id="3889" name="Shape 654"/>
          <p:cNvSpPr/>
          <p:nvPr/>
        </p:nvSpPr>
        <p:spPr>
          <a:xfrm flipV="1">
            <a:off x="2966122" y="2565388"/>
            <a:ext cx="5744586" cy="567"/>
          </a:xfrm>
          <a:prstGeom prst="line">
            <a:avLst/>
          </a:prstGeom>
          <a:ln>
            <a:solidFill>
              <a:srgbClr val="57565A"/>
            </a:solidFill>
          </a:ln>
        </p:spPr>
        <p:txBody>
          <a:bodyPr lIns="45719" rIns="45719"/>
          <a:lstStyle/>
          <a:p>
            <a:endParaRPr/>
          </a:p>
        </p:txBody>
      </p:sp>
      <p:sp>
        <p:nvSpPr>
          <p:cNvPr id="3890" name="Shape 655"/>
          <p:cNvSpPr/>
          <p:nvPr/>
        </p:nvSpPr>
        <p:spPr>
          <a:xfrm flipV="1">
            <a:off x="3673783" y="3679230"/>
            <a:ext cx="5036924" cy="6670"/>
          </a:xfrm>
          <a:prstGeom prst="line">
            <a:avLst/>
          </a:prstGeom>
          <a:ln>
            <a:solidFill>
              <a:srgbClr val="57565A"/>
            </a:solidFill>
          </a:ln>
        </p:spPr>
        <p:txBody>
          <a:bodyPr lIns="45719" rIns="45719"/>
          <a:lstStyle/>
          <a:p>
            <a:endParaRPr/>
          </a:p>
        </p:txBody>
      </p:sp>
      <p:grpSp>
        <p:nvGrpSpPr>
          <p:cNvPr id="3893" name="Shape 656"/>
          <p:cNvGrpSpPr/>
          <p:nvPr/>
        </p:nvGrpSpPr>
        <p:grpSpPr>
          <a:xfrm>
            <a:off x="1137323" y="1170670"/>
            <a:ext cx="1828801" cy="1828801"/>
            <a:chOff x="0" y="0"/>
            <a:chExt cx="1828800" cy="1828800"/>
          </a:xfrm>
        </p:grpSpPr>
        <p:sp>
          <p:nvSpPr>
            <p:cNvPr id="3891" name="Circle"/>
            <p:cNvSpPr/>
            <p:nvPr/>
          </p:nvSpPr>
          <p:spPr>
            <a:xfrm>
              <a:off x="0" y="-1"/>
              <a:ext cx="1828800" cy="1828801"/>
            </a:xfrm>
            <a:prstGeom prst="ellipse">
              <a:avLst/>
            </a:prstGeom>
            <a:solidFill>
              <a:schemeClr val="accent1"/>
            </a:solidFill>
            <a:ln w="12700" cap="flat">
              <a:noFill/>
              <a:miter lim="400000"/>
            </a:ln>
            <a:effectLst/>
          </p:spPr>
          <p:txBody>
            <a:bodyPr wrap="square" lIns="45719" tIns="45719" rIns="45719" bIns="45719" numCol="1" anchor="ctr">
              <a:noAutofit/>
            </a:bodyPr>
            <a:lstStyle/>
            <a:p>
              <a:pPr algn="ctr">
                <a:defRPr sz="1400">
                  <a:latin typeface="Arial"/>
                  <a:ea typeface="Arial"/>
                  <a:cs typeface="Arial"/>
                  <a:sym typeface="Arial"/>
                </a:defRPr>
              </a:pPr>
              <a:endParaRPr/>
            </a:p>
          </p:txBody>
        </p:sp>
        <p:sp>
          <p:nvSpPr>
            <p:cNvPr id="3892" name="INTERNAL"/>
            <p:cNvSpPr txBox="1"/>
            <p:nvPr/>
          </p:nvSpPr>
          <p:spPr>
            <a:xfrm>
              <a:off x="267821" y="770008"/>
              <a:ext cx="1293158" cy="28878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699" tIns="45699" rIns="45699" bIns="45699" numCol="1" anchor="ctr">
              <a:spAutoFit/>
            </a:bodyPr>
            <a:lstStyle>
              <a:lvl1pPr algn="ctr">
                <a:defRPr sz="1400">
                  <a:latin typeface="Arial"/>
                  <a:ea typeface="Arial"/>
                  <a:cs typeface="Arial"/>
                  <a:sym typeface="Arial"/>
                </a:defRPr>
              </a:lvl1pPr>
            </a:lstStyle>
            <a:p>
              <a:r>
                <a:t>INTERNAL</a:t>
              </a:r>
            </a:p>
          </p:txBody>
        </p:sp>
      </p:grpSp>
      <p:grpSp>
        <p:nvGrpSpPr>
          <p:cNvPr id="3896" name="Shape 657"/>
          <p:cNvGrpSpPr/>
          <p:nvPr/>
        </p:nvGrpSpPr>
        <p:grpSpPr>
          <a:xfrm>
            <a:off x="2055206" y="2210771"/>
            <a:ext cx="1828801" cy="1828801"/>
            <a:chOff x="0" y="0"/>
            <a:chExt cx="1828800" cy="1828800"/>
          </a:xfrm>
        </p:grpSpPr>
        <p:sp>
          <p:nvSpPr>
            <p:cNvPr id="3894" name="Circle"/>
            <p:cNvSpPr/>
            <p:nvPr/>
          </p:nvSpPr>
          <p:spPr>
            <a:xfrm>
              <a:off x="0" y="-1"/>
              <a:ext cx="1828800" cy="1828801"/>
            </a:xfrm>
            <a:prstGeom prst="ellipse">
              <a:avLst/>
            </a:prstGeom>
            <a:solidFill>
              <a:schemeClr val="accent2"/>
            </a:solidFill>
            <a:ln w="12700" cap="flat">
              <a:noFill/>
              <a:miter lim="400000"/>
            </a:ln>
            <a:effectLst/>
          </p:spPr>
          <p:txBody>
            <a:bodyPr wrap="square" lIns="45719" tIns="45719" rIns="45719" bIns="45719" numCol="1" anchor="ctr">
              <a:noAutofit/>
            </a:bodyPr>
            <a:lstStyle/>
            <a:p>
              <a:pPr algn="ctr">
                <a:defRPr sz="1400">
                  <a:latin typeface="Arial"/>
                  <a:ea typeface="Arial"/>
                  <a:cs typeface="Arial"/>
                  <a:sym typeface="Arial"/>
                </a:defRPr>
              </a:pPr>
              <a:endParaRPr/>
            </a:p>
          </p:txBody>
        </p:sp>
        <p:sp>
          <p:nvSpPr>
            <p:cNvPr id="3895" name="EXTERNAL"/>
            <p:cNvSpPr txBox="1"/>
            <p:nvPr/>
          </p:nvSpPr>
          <p:spPr>
            <a:xfrm>
              <a:off x="267821" y="770008"/>
              <a:ext cx="1293158" cy="28878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699" tIns="45699" rIns="45699" bIns="45699" numCol="1" anchor="ctr">
              <a:spAutoFit/>
            </a:bodyPr>
            <a:lstStyle>
              <a:lvl1pPr algn="ctr">
                <a:defRPr sz="1400">
                  <a:latin typeface="Arial"/>
                  <a:ea typeface="Arial"/>
                  <a:cs typeface="Arial"/>
                  <a:sym typeface="Arial"/>
                </a:defRPr>
              </a:lvl1pPr>
            </a:lstStyle>
            <a:p>
              <a:r>
                <a:t>EXTERNAL</a:t>
              </a:r>
            </a:p>
          </p:txBody>
        </p:sp>
      </p:grpSp>
      <p:pic>
        <p:nvPicPr>
          <p:cNvPr id="13" name="Picture 4" descr="Picture 4"/>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43508" y="4687713"/>
            <a:ext cx="1485166" cy="350394"/>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tge 1"/>
          <p:cNvPicPr>
            <a:picLocks noChangeAspect="1"/>
          </p:cNvPicPr>
          <p:nvPr/>
        </p:nvPicPr>
        <p:blipFill>
          <a:blip r:embed="rId3"/>
          <a:stretch>
            <a:fillRect/>
          </a:stretch>
        </p:blipFill>
        <p:spPr>
          <a:xfrm>
            <a:off x="-30473" y="-110220"/>
            <a:ext cx="9392067" cy="5253720"/>
          </a:xfrm>
          <a:prstGeom prst="rect">
            <a:avLst/>
          </a:prstGeom>
        </p:spPr>
      </p:pic>
      <p:pic>
        <p:nvPicPr>
          <p:cNvPr id="4" name="Picture 3" descr="C:\Users\Peplluis\Desktop\dues_linies_esq_blau.png"/>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l="-11897" t="-7137" r="-6557" b="-7876"/>
          <a:stretch/>
        </p:blipFill>
        <p:spPr bwMode="auto">
          <a:xfrm>
            <a:off x="7951069" y="4474452"/>
            <a:ext cx="991595" cy="594956"/>
          </a:xfrm>
          <a:prstGeom prst="rect">
            <a:avLst/>
          </a:prstGeom>
          <a:solidFill>
            <a:sysClr val="window" lastClr="FFFFFF"/>
          </a:solidFill>
          <a:effectLst>
            <a:softEdge rad="63500"/>
          </a:effectLst>
          <a:extLst/>
        </p:spPr>
      </p:pic>
      <p:pic>
        <p:nvPicPr>
          <p:cNvPr id="5" name="Picture 4" descr="Centre EASY"/>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62407" y="225745"/>
            <a:ext cx="611384" cy="628250"/>
          </a:xfrm>
          <a:prstGeom prst="rect">
            <a:avLst/>
          </a:prstGeom>
          <a:noFill/>
          <a:extLst>
            <a:ext uri="{909E8E84-426E-40DD-AFC4-6F175D3DCCD1}">
              <a14:hiddenFill xmlns:a14="http://schemas.microsoft.com/office/drawing/2010/main">
                <a:solidFill>
                  <a:srgbClr val="FFFFFF"/>
                </a:solidFill>
              </a14:hiddenFill>
            </a:ext>
          </a:extLst>
        </p:spPr>
      </p:pic>
      <p:sp>
        <p:nvSpPr>
          <p:cNvPr id="7" name="QuadreDeText 6"/>
          <p:cNvSpPr txBox="1"/>
          <p:nvPr/>
        </p:nvSpPr>
        <p:spPr>
          <a:xfrm>
            <a:off x="1344439" y="866418"/>
            <a:ext cx="4046310" cy="181588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2800" b="0" i="0" u="none" strike="noStrike" cap="none" spc="0" normalizeH="0" baseline="0" dirty="0" smtClean="0">
                <a:ln>
                  <a:noFill/>
                </a:ln>
                <a:solidFill>
                  <a:srgbClr val="FFFFFF"/>
                </a:solidFill>
                <a:effectLst/>
                <a:uFillTx/>
                <a:sym typeface="Open Sans Light"/>
              </a:rPr>
              <a:t>Blockchain</a:t>
            </a:r>
            <a:r>
              <a:rPr kumimoji="0" lang="en-US" sz="2800" b="0" i="0" u="none" strike="noStrike" cap="none" spc="0" normalizeH="0" dirty="0" smtClean="0">
                <a:ln>
                  <a:noFill/>
                </a:ln>
                <a:solidFill>
                  <a:srgbClr val="FFFFFF"/>
                </a:solidFill>
                <a:effectLst/>
                <a:uFillTx/>
                <a:sym typeface="Open Sans Light"/>
              </a:rPr>
              <a:t> enables peer to peer digital payments </a:t>
            </a:r>
            <a:r>
              <a:rPr lang="en-US" sz="2800" dirty="0" smtClean="0"/>
              <a:t>as good as cash, without intermediaries</a:t>
            </a:r>
            <a:endParaRPr kumimoji="0" lang="en-US" sz="2800" b="0" i="0" u="none" strike="noStrike" cap="none" spc="0" normalizeH="0" baseline="0" dirty="0">
              <a:ln>
                <a:noFill/>
              </a:ln>
              <a:solidFill>
                <a:srgbClr val="FFFFFF"/>
              </a:solidFill>
              <a:effectLst/>
              <a:uFillTx/>
              <a:sym typeface="Open Sans Light"/>
            </a:endParaRPr>
          </a:p>
        </p:txBody>
      </p:sp>
      <p:sp>
        <p:nvSpPr>
          <p:cNvPr id="9" name="Rectangle 4"/>
          <p:cNvSpPr txBox="1"/>
          <p:nvPr/>
        </p:nvSpPr>
        <p:spPr>
          <a:xfrm>
            <a:off x="183791" y="989755"/>
            <a:ext cx="1168616" cy="2215991"/>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lvl1pPr>
              <a:defRPr sz="2800">
                <a:latin typeface="Arial"/>
                <a:ea typeface="Arial"/>
                <a:cs typeface="Arial"/>
                <a:sym typeface="Arial"/>
              </a:defRPr>
            </a:lvl1pPr>
          </a:lstStyle>
          <a:p>
            <a:r>
              <a:rPr lang="ca-ES" sz="13800" dirty="0" smtClean="0"/>
              <a:t>1</a:t>
            </a:r>
            <a:endParaRPr lang="es-ES" sz="13800" dirty="0"/>
          </a:p>
        </p:txBody>
      </p:sp>
      <p:pic>
        <p:nvPicPr>
          <p:cNvPr id="10" name="Imatge 9"/>
          <p:cNvPicPr>
            <a:picLocks noChangeAspect="1"/>
          </p:cNvPicPr>
          <p:nvPr/>
        </p:nvPicPr>
        <p:blipFill rotWithShape="1">
          <a:blip r:embed="rId6">
            <a:extLst>
              <a:ext uri="{28A0092B-C50C-407E-A947-70E740481C1C}">
                <a14:useLocalDpi xmlns:a14="http://schemas.microsoft.com/office/drawing/2010/main" val="0"/>
              </a:ext>
            </a:extLst>
          </a:blip>
          <a:srcRect l="11883" t="26401" r="12002" b="24059"/>
          <a:stretch/>
        </p:blipFill>
        <p:spPr>
          <a:xfrm>
            <a:off x="7534793" y="594425"/>
            <a:ext cx="1318537" cy="33373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049831934"/>
      </p:ext>
    </p:extLst>
  </p:cSld>
  <p:clrMapOvr>
    <a:masterClrMapping/>
  </p:clrMapOvr>
  <mc:AlternateContent xmlns:mc="http://schemas.openxmlformats.org/markup-compatibility/2006" xmlns:p14="http://schemas.microsoft.com/office/powerpoint/2010/main">
    <mc:Choice Requires="p14">
      <p:transition spd="slow" p14:dur="1200" advTm="57503">
        <p14:prism/>
      </p:transition>
    </mc:Choice>
    <mc:Fallback xmlns="">
      <p:transition spd="slow" advTm="57503">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hlinkClick r:id="rId3"/>
          </p:cNvPr>
          <p:cNvSpPr/>
          <p:nvPr/>
        </p:nvSpPr>
        <p:spPr>
          <a:xfrm>
            <a:off x="1056670" y="1371704"/>
            <a:ext cx="7291015" cy="2677656"/>
          </a:xfrm>
          <a:prstGeom prst="rect">
            <a:avLst/>
          </a:prstGeom>
        </p:spPr>
        <p:txBody>
          <a:bodyPr wrap="square">
            <a:spAutoFit/>
          </a:bodyPr>
          <a:lstStyle/>
          <a:p>
            <a:r>
              <a:rPr lang="en-US" sz="3200" b="1" dirty="0" smtClean="0">
                <a:solidFill>
                  <a:schemeClr val="tx2">
                    <a:lumMod val="60000"/>
                    <a:lumOff val="40000"/>
                  </a:schemeClr>
                </a:solidFill>
                <a:latin typeface="+mn-lt"/>
                <a:cs typeface="Arial"/>
              </a:rPr>
              <a:t>a) Novel ways of protecting </a:t>
            </a:r>
            <a:r>
              <a:rPr lang="en-US" sz="3200" b="1" i="1" dirty="0" smtClean="0">
                <a:solidFill>
                  <a:schemeClr val="tx2">
                    <a:lumMod val="60000"/>
                    <a:lumOff val="40000"/>
                  </a:schemeClr>
                </a:solidFill>
                <a:latin typeface="+mn-lt"/>
                <a:cs typeface="Arial"/>
              </a:rPr>
              <a:t>expensive </a:t>
            </a:r>
            <a:r>
              <a:rPr lang="en-US" sz="3200" b="1" dirty="0" smtClean="0">
                <a:solidFill>
                  <a:schemeClr val="tx2">
                    <a:lumMod val="60000"/>
                    <a:lumOff val="40000"/>
                  </a:schemeClr>
                </a:solidFill>
                <a:latin typeface="+mn-lt"/>
                <a:cs typeface="Arial"/>
              </a:rPr>
              <a:t>digital assets</a:t>
            </a:r>
          </a:p>
          <a:p>
            <a:endParaRPr lang="en-US" sz="3200" dirty="0" smtClean="0">
              <a:solidFill>
                <a:schemeClr val="tx2">
                  <a:lumMod val="60000"/>
                  <a:lumOff val="40000"/>
                </a:schemeClr>
              </a:solidFill>
              <a:latin typeface="+mn-lt"/>
              <a:cs typeface="Arial"/>
            </a:endParaRPr>
          </a:p>
          <a:p>
            <a:r>
              <a:rPr lang="en-US" sz="2400" b="1" dirty="0" smtClean="0">
                <a:solidFill>
                  <a:schemeClr val="bg1">
                    <a:lumMod val="65000"/>
                  </a:schemeClr>
                </a:solidFill>
                <a:latin typeface="+mn-lt"/>
                <a:cs typeface="Arial"/>
              </a:rPr>
              <a:t>Tokenization</a:t>
            </a:r>
            <a:r>
              <a:rPr lang="en-US" sz="2400" dirty="0" smtClean="0">
                <a:solidFill>
                  <a:schemeClr val="bg1">
                    <a:lumMod val="65000"/>
                  </a:schemeClr>
                </a:solidFill>
                <a:latin typeface="+mn-lt"/>
                <a:cs typeface="Arial"/>
              </a:rPr>
              <a:t> for access grant (and custody)</a:t>
            </a:r>
          </a:p>
          <a:p>
            <a:r>
              <a:rPr lang="en-US" sz="2400" dirty="0">
                <a:solidFill>
                  <a:schemeClr val="tx2">
                    <a:lumMod val="60000"/>
                    <a:lumOff val="40000"/>
                  </a:schemeClr>
                </a:solidFill>
                <a:latin typeface="+mn-lt"/>
                <a:cs typeface="Arial"/>
              </a:rPr>
              <a:t>	</a:t>
            </a:r>
            <a:r>
              <a:rPr lang="en-US" sz="2400" dirty="0" smtClean="0">
                <a:solidFill>
                  <a:schemeClr val="tx2">
                    <a:lumMod val="60000"/>
                    <a:lumOff val="40000"/>
                  </a:schemeClr>
                </a:solidFill>
                <a:latin typeface="+mn-lt"/>
                <a:cs typeface="Arial"/>
              </a:rPr>
              <a:t> +</a:t>
            </a:r>
          </a:p>
          <a:p>
            <a:r>
              <a:rPr lang="en-US" sz="2400" b="1" dirty="0" smtClean="0">
                <a:solidFill>
                  <a:schemeClr val="bg1">
                    <a:lumMod val="65000"/>
                  </a:schemeClr>
                </a:solidFill>
                <a:latin typeface="+mn-lt"/>
                <a:cs typeface="Arial"/>
              </a:rPr>
              <a:t>Realigning</a:t>
            </a:r>
            <a:r>
              <a:rPr lang="en-US" sz="2400" dirty="0" smtClean="0">
                <a:solidFill>
                  <a:schemeClr val="bg1">
                    <a:lumMod val="65000"/>
                  </a:schemeClr>
                </a:solidFill>
                <a:latin typeface="+mn-lt"/>
                <a:cs typeface="Arial"/>
              </a:rPr>
              <a:t> interests for avoiding copies</a:t>
            </a:r>
          </a:p>
        </p:txBody>
      </p:sp>
      <p:pic>
        <p:nvPicPr>
          <p:cNvPr id="6" name="Picture 3" descr="C:\Users\Peplluis\Desktop\dues_linies_esq_blau.png"/>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l="-11897" t="-7137" r="-6557" b="-7876"/>
          <a:stretch/>
        </p:blipFill>
        <p:spPr bwMode="auto">
          <a:xfrm>
            <a:off x="7951069" y="4474452"/>
            <a:ext cx="991595" cy="594956"/>
          </a:xfrm>
          <a:prstGeom prst="rect">
            <a:avLst/>
          </a:prstGeom>
          <a:solidFill>
            <a:sysClr val="window" lastClr="FFFFFF"/>
          </a:solidFill>
          <a:effectLst>
            <a:softEdge rad="63500"/>
          </a:effectLst>
          <a:extLst/>
        </p:spPr>
      </p:pic>
      <p:pic>
        <p:nvPicPr>
          <p:cNvPr id="8" name="Picture 4" descr="Centre EASY"/>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98135" y="333440"/>
            <a:ext cx="611384" cy="62825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4"/>
          <p:cNvSpPr>
            <a:spLocks noGrp="1"/>
          </p:cNvSpPr>
          <p:nvPr>
            <p:ph type="title"/>
          </p:nvPr>
        </p:nvSpPr>
        <p:spPr>
          <a:xfrm>
            <a:off x="584819" y="333440"/>
            <a:ext cx="7772400" cy="613172"/>
          </a:xfrm>
        </p:spPr>
        <p:txBody>
          <a:bodyPr>
            <a:normAutofit/>
          </a:bodyPr>
          <a:lstStyle/>
          <a:p>
            <a:r>
              <a:rPr lang="en-US" sz="3200" b="1" dirty="0" smtClean="0"/>
              <a:t>Scientific questions</a:t>
            </a:r>
          </a:p>
        </p:txBody>
      </p:sp>
      <p:pic>
        <p:nvPicPr>
          <p:cNvPr id="10" name="Imatge 9"/>
          <p:cNvPicPr>
            <a:picLocks noChangeAspect="1"/>
          </p:cNvPicPr>
          <p:nvPr/>
        </p:nvPicPr>
        <p:blipFill rotWithShape="1">
          <a:blip r:embed="rId6">
            <a:extLst>
              <a:ext uri="{28A0092B-C50C-407E-A947-70E740481C1C}">
                <a14:useLocalDpi xmlns:a14="http://schemas.microsoft.com/office/drawing/2010/main" val="0"/>
              </a:ext>
            </a:extLst>
          </a:blip>
          <a:srcRect l="7955" t="18298" r="9155" b="17051"/>
          <a:stretch/>
        </p:blipFill>
        <p:spPr>
          <a:xfrm>
            <a:off x="7708816" y="320949"/>
            <a:ext cx="1277738" cy="387560"/>
          </a:xfrm>
          <a:prstGeom prst="rect">
            <a:avLst/>
          </a:prstGeom>
          <a:ln>
            <a:noFill/>
          </a:ln>
          <a:effectLst>
            <a:softEdge rad="112500"/>
          </a:effectLst>
        </p:spPr>
      </p:pic>
    </p:spTree>
    <p:extLst>
      <p:ext uri="{BB962C8B-B14F-4D97-AF65-F5344CB8AC3E}">
        <p14:creationId xmlns:p14="http://schemas.microsoft.com/office/powerpoint/2010/main" val="412873404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hlinkClick r:id="rId3"/>
          </p:cNvPr>
          <p:cNvSpPr/>
          <p:nvPr/>
        </p:nvSpPr>
        <p:spPr>
          <a:xfrm>
            <a:off x="1083365" y="1202635"/>
            <a:ext cx="8060635" cy="3277820"/>
          </a:xfrm>
          <a:prstGeom prst="rect">
            <a:avLst/>
          </a:prstGeom>
        </p:spPr>
        <p:txBody>
          <a:bodyPr wrap="square">
            <a:spAutoFit/>
          </a:bodyPr>
          <a:lstStyle/>
          <a:p>
            <a:r>
              <a:rPr lang="en-US" sz="3200" dirty="0" smtClean="0">
                <a:solidFill>
                  <a:schemeClr val="tx2">
                    <a:lumMod val="60000"/>
                    <a:lumOff val="40000"/>
                  </a:schemeClr>
                </a:solidFill>
                <a:latin typeface="+mn-lt"/>
                <a:cs typeface="Arial"/>
              </a:rPr>
              <a:t>Tokenization for custody (storage)</a:t>
            </a:r>
          </a:p>
          <a:p>
            <a:endParaRPr lang="en-US" sz="1100" dirty="0" smtClean="0">
              <a:solidFill>
                <a:schemeClr val="tx2">
                  <a:lumMod val="60000"/>
                  <a:lumOff val="40000"/>
                </a:schemeClr>
              </a:solidFill>
              <a:latin typeface="+mn-lt"/>
              <a:cs typeface="Arial"/>
            </a:endParaRPr>
          </a:p>
          <a:p>
            <a:pPr lvl="1"/>
            <a:r>
              <a:rPr lang="en-US" sz="2000" dirty="0" smtClean="0">
                <a:solidFill>
                  <a:schemeClr val="bg1">
                    <a:lumMod val="65000"/>
                  </a:schemeClr>
                </a:solidFill>
                <a:latin typeface="+mn-lt"/>
                <a:cs typeface="Arial"/>
              </a:rPr>
              <a:t>Accenture (double signature patent)</a:t>
            </a:r>
          </a:p>
          <a:p>
            <a:pPr lvl="1"/>
            <a:r>
              <a:rPr lang="en-US" sz="2000" dirty="0" err="1" smtClean="0">
                <a:solidFill>
                  <a:schemeClr val="bg1">
                    <a:lumMod val="65000"/>
                  </a:schemeClr>
                </a:solidFill>
                <a:latin typeface="+mn-lt"/>
                <a:cs typeface="Arial"/>
              </a:rPr>
              <a:t>Siacoin</a:t>
            </a:r>
            <a:r>
              <a:rPr lang="en-US" sz="2000" dirty="0" smtClean="0">
                <a:solidFill>
                  <a:schemeClr val="bg1">
                    <a:lumMod val="65000"/>
                  </a:schemeClr>
                </a:solidFill>
                <a:latin typeface="+mn-lt"/>
                <a:cs typeface="Arial"/>
              </a:rPr>
              <a:t>, </a:t>
            </a:r>
            <a:r>
              <a:rPr lang="en-US" sz="2000" dirty="0" err="1" smtClean="0">
                <a:solidFill>
                  <a:schemeClr val="bg1">
                    <a:lumMod val="65000"/>
                  </a:schemeClr>
                </a:solidFill>
                <a:latin typeface="+mn-lt"/>
                <a:cs typeface="Arial"/>
              </a:rPr>
              <a:t>Storj</a:t>
            </a:r>
            <a:r>
              <a:rPr lang="en-US" sz="2000" dirty="0" smtClean="0">
                <a:solidFill>
                  <a:schemeClr val="bg1">
                    <a:lumMod val="65000"/>
                  </a:schemeClr>
                </a:solidFill>
                <a:latin typeface="+mn-lt"/>
                <a:cs typeface="Arial"/>
              </a:rPr>
              <a:t>, </a:t>
            </a:r>
            <a:r>
              <a:rPr lang="en-US" sz="2000" dirty="0" err="1" smtClean="0">
                <a:solidFill>
                  <a:schemeClr val="bg1">
                    <a:lumMod val="65000"/>
                  </a:schemeClr>
                </a:solidFill>
                <a:latin typeface="+mn-lt"/>
                <a:cs typeface="Arial"/>
              </a:rPr>
              <a:t>Filecoin</a:t>
            </a:r>
            <a:r>
              <a:rPr lang="en-US" sz="2000" dirty="0" smtClean="0">
                <a:solidFill>
                  <a:schemeClr val="bg1">
                    <a:lumMod val="65000"/>
                  </a:schemeClr>
                </a:solidFill>
                <a:latin typeface="+mn-lt"/>
                <a:cs typeface="Arial"/>
              </a:rPr>
              <a:t>, </a:t>
            </a:r>
            <a:r>
              <a:rPr lang="en-US" sz="2000" dirty="0" err="1" smtClean="0">
                <a:solidFill>
                  <a:schemeClr val="bg1">
                    <a:lumMod val="65000"/>
                  </a:schemeClr>
                </a:solidFill>
                <a:latin typeface="+mn-lt"/>
                <a:cs typeface="Arial"/>
              </a:rPr>
              <a:t>Filenation</a:t>
            </a:r>
            <a:endParaRPr lang="en-US" sz="2000" dirty="0" smtClean="0">
              <a:solidFill>
                <a:schemeClr val="bg1">
                  <a:lumMod val="65000"/>
                </a:schemeClr>
              </a:solidFill>
              <a:latin typeface="+mn-lt"/>
              <a:cs typeface="Arial"/>
            </a:endParaRPr>
          </a:p>
          <a:p>
            <a:pPr lvl="1"/>
            <a:r>
              <a:rPr lang="en-US" sz="2000" dirty="0" smtClean="0">
                <a:solidFill>
                  <a:schemeClr val="bg1">
                    <a:lumMod val="65000"/>
                  </a:schemeClr>
                </a:solidFill>
                <a:latin typeface="+mn-lt"/>
                <a:cs typeface="Arial"/>
              </a:rPr>
              <a:t>Our Patent: </a:t>
            </a:r>
            <a:r>
              <a:rPr lang="en-US" sz="2000" dirty="0" err="1" smtClean="0">
                <a:solidFill>
                  <a:schemeClr val="bg1">
                    <a:lumMod val="65000"/>
                  </a:schemeClr>
                </a:solidFill>
                <a:latin typeface="+mn-lt"/>
                <a:cs typeface="Arial"/>
              </a:rPr>
              <a:t>multisignature</a:t>
            </a:r>
            <a:r>
              <a:rPr lang="en-US" sz="2000" dirty="0" smtClean="0">
                <a:solidFill>
                  <a:schemeClr val="bg1">
                    <a:lumMod val="65000"/>
                  </a:schemeClr>
                </a:solidFill>
                <a:latin typeface="+mn-lt"/>
                <a:cs typeface="Arial"/>
              </a:rPr>
              <a:t> and </a:t>
            </a:r>
            <a:r>
              <a:rPr lang="en-US" sz="2000" dirty="0" err="1" smtClean="0">
                <a:solidFill>
                  <a:schemeClr val="bg1">
                    <a:lumMod val="65000"/>
                  </a:schemeClr>
                </a:solidFill>
                <a:latin typeface="+mn-lt"/>
                <a:cs typeface="Arial"/>
              </a:rPr>
              <a:t>sherding</a:t>
            </a:r>
            <a:r>
              <a:rPr lang="en-US" sz="2000" dirty="0" smtClean="0">
                <a:solidFill>
                  <a:schemeClr val="bg1">
                    <a:lumMod val="65000"/>
                  </a:schemeClr>
                </a:solidFill>
                <a:latin typeface="+mn-lt"/>
                <a:cs typeface="Arial"/>
              </a:rPr>
              <a:t> addresses</a:t>
            </a:r>
          </a:p>
          <a:p>
            <a:endParaRPr lang="en-US" sz="2400" dirty="0" smtClean="0">
              <a:solidFill>
                <a:schemeClr val="tx2">
                  <a:lumMod val="60000"/>
                  <a:lumOff val="40000"/>
                </a:schemeClr>
              </a:solidFill>
              <a:latin typeface="+mn-lt"/>
              <a:cs typeface="Arial"/>
            </a:endParaRPr>
          </a:p>
          <a:p>
            <a:r>
              <a:rPr lang="en-US" sz="2400" dirty="0" smtClean="0">
                <a:solidFill>
                  <a:schemeClr val="tx2">
                    <a:lumMod val="60000"/>
                    <a:lumOff val="40000"/>
                  </a:schemeClr>
                </a:solidFill>
                <a:latin typeface="+mn-lt"/>
                <a:cs typeface="Arial"/>
              </a:rPr>
              <a:t>Next steps, hypothesis </a:t>
            </a:r>
          </a:p>
          <a:p>
            <a:r>
              <a:rPr lang="en-US" sz="2400" b="1" dirty="0" smtClean="0">
                <a:solidFill>
                  <a:schemeClr val="bg1">
                    <a:lumMod val="65000"/>
                  </a:schemeClr>
                </a:solidFill>
                <a:latin typeface="+mn-lt"/>
                <a:cs typeface="Arial"/>
              </a:rPr>
              <a:t>“make users </a:t>
            </a:r>
            <a:r>
              <a:rPr lang="en-US" sz="3200" b="1" dirty="0" smtClean="0">
                <a:solidFill>
                  <a:schemeClr val="bg1">
                    <a:lumMod val="65000"/>
                  </a:schemeClr>
                </a:solidFill>
                <a:latin typeface="+mn-lt"/>
                <a:cs typeface="Arial"/>
              </a:rPr>
              <a:t>shareholders</a:t>
            </a:r>
            <a:r>
              <a:rPr lang="en-US" sz="2400" b="1" dirty="0" smtClean="0">
                <a:solidFill>
                  <a:schemeClr val="bg1">
                    <a:lumMod val="65000"/>
                  </a:schemeClr>
                </a:solidFill>
                <a:latin typeface="+mn-lt"/>
                <a:cs typeface="Arial"/>
              </a:rPr>
              <a:t> of the IP of the consumed or used products and services”</a:t>
            </a:r>
          </a:p>
        </p:txBody>
      </p:sp>
      <p:pic>
        <p:nvPicPr>
          <p:cNvPr id="6" name="Picture 3" descr="C:\Users\Peplluis\Desktop\dues_linies_esq_blau.png"/>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l="-11897" t="-7137" r="-6557" b="-7876"/>
          <a:stretch/>
        </p:blipFill>
        <p:spPr bwMode="auto">
          <a:xfrm>
            <a:off x="7951069" y="4474452"/>
            <a:ext cx="991595" cy="594956"/>
          </a:xfrm>
          <a:prstGeom prst="rect">
            <a:avLst/>
          </a:prstGeom>
          <a:solidFill>
            <a:sysClr val="window" lastClr="FFFFFF"/>
          </a:solidFill>
          <a:effectLst>
            <a:softEdge rad="63500"/>
          </a:effectLst>
          <a:extLst/>
        </p:spPr>
      </p:pic>
      <p:pic>
        <p:nvPicPr>
          <p:cNvPr id="8" name="Picture 4" descr="Centre EASY"/>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98135" y="333440"/>
            <a:ext cx="611384" cy="62825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4"/>
          <p:cNvSpPr>
            <a:spLocks noGrp="1"/>
          </p:cNvSpPr>
          <p:nvPr>
            <p:ph type="title"/>
          </p:nvPr>
        </p:nvSpPr>
        <p:spPr>
          <a:xfrm>
            <a:off x="584819" y="333440"/>
            <a:ext cx="7772400" cy="613172"/>
          </a:xfrm>
        </p:spPr>
        <p:txBody>
          <a:bodyPr>
            <a:normAutofit/>
          </a:bodyPr>
          <a:lstStyle/>
          <a:p>
            <a:r>
              <a:rPr lang="en-US" sz="3200" b="1" dirty="0" smtClean="0"/>
              <a:t>Scientific questions</a:t>
            </a:r>
          </a:p>
        </p:txBody>
      </p:sp>
      <p:pic>
        <p:nvPicPr>
          <p:cNvPr id="10" name="Imatge 9"/>
          <p:cNvPicPr>
            <a:picLocks noChangeAspect="1"/>
          </p:cNvPicPr>
          <p:nvPr/>
        </p:nvPicPr>
        <p:blipFill rotWithShape="1">
          <a:blip r:embed="rId6">
            <a:extLst>
              <a:ext uri="{28A0092B-C50C-407E-A947-70E740481C1C}">
                <a14:useLocalDpi xmlns:a14="http://schemas.microsoft.com/office/drawing/2010/main" val="0"/>
              </a:ext>
            </a:extLst>
          </a:blip>
          <a:srcRect l="7955" t="18298" r="9155" b="17051"/>
          <a:stretch/>
        </p:blipFill>
        <p:spPr>
          <a:xfrm>
            <a:off x="7708816" y="320949"/>
            <a:ext cx="1277738" cy="387560"/>
          </a:xfrm>
          <a:prstGeom prst="rect">
            <a:avLst/>
          </a:prstGeom>
          <a:ln>
            <a:noFill/>
          </a:ln>
          <a:effectLst>
            <a:softEdge rad="112500"/>
          </a:effectLst>
        </p:spPr>
      </p:pic>
    </p:spTree>
    <p:extLst>
      <p:ext uri="{BB962C8B-B14F-4D97-AF65-F5344CB8AC3E}">
        <p14:creationId xmlns:p14="http://schemas.microsoft.com/office/powerpoint/2010/main" val="329805846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4604471" y="4387531"/>
            <a:ext cx="4066957" cy="276999"/>
          </a:xfrm>
          <a:prstGeom prst="rect">
            <a:avLst/>
          </a:prstGeom>
        </p:spPr>
        <p:txBody>
          <a:bodyPr wrap="square">
            <a:spAutoFit/>
          </a:bodyPr>
          <a:lstStyle/>
          <a:p>
            <a:pPr algn="ctr">
              <a:buClr>
                <a:srgbClr val="FF6600"/>
              </a:buClr>
              <a:tabLst>
                <a:tab pos="3495675" algn="l"/>
              </a:tabLst>
              <a:defRPr sz="3000">
                <a:latin typeface="+mn-lt"/>
                <a:ea typeface="+mn-ea"/>
                <a:cs typeface="+mn-cs"/>
                <a:sym typeface="Arial"/>
              </a:defRPr>
            </a:pPr>
            <a:r>
              <a:rPr lang="en-US" sz="1200" dirty="0">
                <a:latin typeface="Arial" charset="0"/>
                <a:ea typeface="Arial" charset="0"/>
                <a:cs typeface="Arial" charset="0"/>
              </a:rPr>
              <a:t>Target Market: Manufacturing Enterprise Companies </a:t>
            </a:r>
          </a:p>
        </p:txBody>
      </p:sp>
      <p:sp>
        <p:nvSpPr>
          <p:cNvPr id="9" name="Rectangle 8">
            <a:hlinkClick r:id="rId3"/>
          </p:cNvPr>
          <p:cNvSpPr/>
          <p:nvPr/>
        </p:nvSpPr>
        <p:spPr>
          <a:xfrm>
            <a:off x="1131838" y="317630"/>
            <a:ext cx="7134592" cy="4031873"/>
          </a:xfrm>
          <a:prstGeom prst="rect">
            <a:avLst/>
          </a:prstGeom>
        </p:spPr>
        <p:txBody>
          <a:bodyPr wrap="square">
            <a:spAutoFit/>
          </a:bodyPr>
          <a:lstStyle/>
          <a:p>
            <a:r>
              <a:rPr lang="en-US" sz="4000" dirty="0" smtClean="0">
                <a:solidFill>
                  <a:schemeClr val="tx2">
                    <a:lumMod val="60000"/>
                    <a:lumOff val="40000"/>
                  </a:schemeClr>
                </a:solidFill>
                <a:latin typeface="+mn-lt"/>
                <a:cs typeface="Arial"/>
              </a:rPr>
              <a:t>First Research axe</a:t>
            </a:r>
            <a:r>
              <a:rPr lang="en-US" sz="4400" dirty="0" smtClean="0">
                <a:solidFill>
                  <a:schemeClr val="tx2">
                    <a:lumMod val="60000"/>
                    <a:lumOff val="40000"/>
                  </a:schemeClr>
                </a:solidFill>
                <a:latin typeface="+mn-lt"/>
                <a:cs typeface="Arial"/>
              </a:rPr>
              <a:t>	</a:t>
            </a:r>
          </a:p>
          <a:p>
            <a:r>
              <a:rPr lang="en-US" sz="4400" dirty="0" smtClean="0">
                <a:solidFill>
                  <a:schemeClr val="tx2">
                    <a:lumMod val="60000"/>
                    <a:lumOff val="40000"/>
                  </a:schemeClr>
                </a:solidFill>
                <a:latin typeface="+mn-lt"/>
                <a:cs typeface="Arial"/>
              </a:rPr>
              <a:t>		</a:t>
            </a:r>
          </a:p>
          <a:p>
            <a:endParaRPr lang="en-US" sz="2800" dirty="0">
              <a:solidFill>
                <a:schemeClr val="tx2">
                  <a:lumMod val="60000"/>
                  <a:lumOff val="40000"/>
                </a:schemeClr>
              </a:solidFill>
              <a:latin typeface="+mn-lt"/>
              <a:cs typeface="Arial"/>
            </a:endParaRPr>
          </a:p>
          <a:p>
            <a:pPr algn="ctr"/>
            <a:r>
              <a:rPr lang="en-US" sz="3200" b="1" dirty="0" smtClean="0">
                <a:solidFill>
                  <a:schemeClr val="bg1">
                    <a:lumMod val="65000"/>
                  </a:schemeClr>
                </a:solidFill>
                <a:latin typeface="+mn-lt"/>
                <a:cs typeface="Arial"/>
              </a:rPr>
              <a:t>You use it, you own it</a:t>
            </a:r>
          </a:p>
          <a:p>
            <a:endParaRPr lang="en-US" sz="2800" dirty="0" smtClean="0">
              <a:solidFill>
                <a:schemeClr val="tx2">
                  <a:lumMod val="60000"/>
                  <a:lumOff val="40000"/>
                </a:schemeClr>
              </a:solidFill>
              <a:latin typeface="+mn-lt"/>
              <a:cs typeface="Arial"/>
            </a:endParaRPr>
          </a:p>
          <a:p>
            <a:endParaRPr lang="en-US" sz="2800" dirty="0" smtClean="0">
              <a:solidFill>
                <a:schemeClr val="tx2">
                  <a:lumMod val="60000"/>
                  <a:lumOff val="40000"/>
                </a:schemeClr>
              </a:solidFill>
              <a:latin typeface="+mn-lt"/>
              <a:cs typeface="Arial"/>
            </a:endParaRPr>
          </a:p>
          <a:p>
            <a:endParaRPr lang="en-US" sz="2800" dirty="0">
              <a:solidFill>
                <a:schemeClr val="tx2">
                  <a:lumMod val="60000"/>
                  <a:lumOff val="40000"/>
                </a:schemeClr>
              </a:solidFill>
              <a:latin typeface="+mn-lt"/>
              <a:cs typeface="Arial"/>
            </a:endParaRPr>
          </a:p>
          <a:p>
            <a:r>
              <a:rPr lang="en-US" sz="2400" dirty="0" smtClean="0">
                <a:solidFill>
                  <a:schemeClr val="tx2">
                    <a:lumMod val="60000"/>
                    <a:lumOff val="40000"/>
                  </a:schemeClr>
                </a:solidFill>
                <a:latin typeface="+mn-lt"/>
                <a:cs typeface="Arial"/>
              </a:rPr>
              <a:t>Tokenization, </a:t>
            </a:r>
            <a:r>
              <a:rPr lang="en-US" sz="2400" dirty="0" err="1" smtClean="0">
                <a:solidFill>
                  <a:schemeClr val="tx2">
                    <a:lumMod val="60000"/>
                    <a:lumOff val="40000"/>
                  </a:schemeClr>
                </a:solidFill>
                <a:latin typeface="+mn-lt"/>
                <a:cs typeface="Arial"/>
              </a:rPr>
              <a:t>smartcontracts</a:t>
            </a:r>
            <a:r>
              <a:rPr lang="en-US" sz="2400" dirty="0" smtClean="0">
                <a:solidFill>
                  <a:schemeClr val="tx2">
                    <a:lumMod val="60000"/>
                    <a:lumOff val="40000"/>
                  </a:schemeClr>
                </a:solidFill>
                <a:latin typeface="+mn-lt"/>
                <a:cs typeface="Arial"/>
              </a:rPr>
              <a:t> over custody, etc…</a:t>
            </a:r>
          </a:p>
        </p:txBody>
      </p:sp>
      <p:pic>
        <p:nvPicPr>
          <p:cNvPr id="6" name="Picture 3" descr="C:\Users\Peplluis\Desktop\dues_linies_esq_blau.png"/>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l="-11897" t="-7137" r="-6557" b="-7876"/>
          <a:stretch/>
        </p:blipFill>
        <p:spPr bwMode="auto">
          <a:xfrm>
            <a:off x="7951069" y="4474452"/>
            <a:ext cx="991595" cy="594956"/>
          </a:xfrm>
          <a:prstGeom prst="rect">
            <a:avLst/>
          </a:prstGeom>
          <a:solidFill>
            <a:sysClr val="window" lastClr="FFFFFF"/>
          </a:solidFill>
          <a:effectLst>
            <a:softEdge rad="63500"/>
          </a:effectLst>
          <a:extLst/>
        </p:spPr>
      </p:pic>
      <p:pic>
        <p:nvPicPr>
          <p:cNvPr id="8" name="Picture 4" descr="Centre EASY"/>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98135" y="333440"/>
            <a:ext cx="611384" cy="628250"/>
          </a:xfrm>
          <a:prstGeom prst="rect">
            <a:avLst/>
          </a:prstGeom>
          <a:noFill/>
          <a:extLst>
            <a:ext uri="{909E8E84-426E-40DD-AFC4-6F175D3DCCD1}">
              <a14:hiddenFill xmlns:a14="http://schemas.microsoft.com/office/drawing/2010/main">
                <a:solidFill>
                  <a:srgbClr val="FFFFFF"/>
                </a:solidFill>
              </a14:hiddenFill>
            </a:ext>
          </a:extLst>
        </p:spPr>
      </p:pic>
      <p:pic>
        <p:nvPicPr>
          <p:cNvPr id="7" name="Imatge 6"/>
          <p:cNvPicPr>
            <a:picLocks noChangeAspect="1"/>
          </p:cNvPicPr>
          <p:nvPr/>
        </p:nvPicPr>
        <p:blipFill rotWithShape="1">
          <a:blip r:embed="rId6">
            <a:extLst>
              <a:ext uri="{28A0092B-C50C-407E-A947-70E740481C1C}">
                <a14:useLocalDpi xmlns:a14="http://schemas.microsoft.com/office/drawing/2010/main" val="0"/>
              </a:ext>
            </a:extLst>
          </a:blip>
          <a:srcRect l="7955" t="18298" r="9155" b="17051"/>
          <a:stretch/>
        </p:blipFill>
        <p:spPr>
          <a:xfrm>
            <a:off x="7708816" y="320949"/>
            <a:ext cx="1277738" cy="387560"/>
          </a:xfrm>
          <a:prstGeom prst="rect">
            <a:avLst/>
          </a:prstGeom>
          <a:ln>
            <a:noFill/>
          </a:ln>
          <a:effectLst>
            <a:softEdge rad="112500"/>
          </a:effectLst>
        </p:spPr>
      </p:pic>
    </p:spTree>
    <p:extLst>
      <p:ext uri="{BB962C8B-B14F-4D97-AF65-F5344CB8AC3E}">
        <p14:creationId xmlns:p14="http://schemas.microsoft.com/office/powerpoint/2010/main" val="39489917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hlinkClick r:id="rId3"/>
          </p:cNvPr>
          <p:cNvSpPr/>
          <p:nvPr/>
        </p:nvSpPr>
        <p:spPr>
          <a:xfrm>
            <a:off x="1083365" y="1202635"/>
            <a:ext cx="7291015" cy="2862322"/>
          </a:xfrm>
          <a:prstGeom prst="rect">
            <a:avLst/>
          </a:prstGeom>
        </p:spPr>
        <p:txBody>
          <a:bodyPr wrap="square">
            <a:spAutoFit/>
          </a:bodyPr>
          <a:lstStyle/>
          <a:p>
            <a:r>
              <a:rPr lang="en-US" sz="3200" b="1" dirty="0">
                <a:solidFill>
                  <a:schemeClr val="tx2">
                    <a:lumMod val="60000"/>
                    <a:lumOff val="40000"/>
                  </a:schemeClr>
                </a:solidFill>
                <a:latin typeface="+mn-lt"/>
                <a:cs typeface="Arial"/>
              </a:rPr>
              <a:t>b</a:t>
            </a:r>
            <a:r>
              <a:rPr lang="en-US" sz="3200" b="1" dirty="0" smtClean="0">
                <a:solidFill>
                  <a:schemeClr val="tx2">
                    <a:lumMod val="60000"/>
                    <a:lumOff val="40000"/>
                  </a:schemeClr>
                </a:solidFill>
                <a:latin typeface="+mn-lt"/>
                <a:cs typeface="Arial"/>
              </a:rPr>
              <a:t>) Platform from </a:t>
            </a:r>
            <a:r>
              <a:rPr lang="en-US" sz="3200" b="1" i="1" dirty="0" smtClean="0">
                <a:solidFill>
                  <a:schemeClr val="tx2">
                    <a:lumMod val="60000"/>
                    <a:lumOff val="40000"/>
                  </a:schemeClr>
                </a:solidFill>
                <a:latin typeface="+mn-lt"/>
                <a:cs typeface="Arial"/>
              </a:rPr>
              <a:t>digital preservation</a:t>
            </a:r>
            <a:r>
              <a:rPr lang="en-US" sz="3200" b="1" dirty="0" smtClean="0">
                <a:solidFill>
                  <a:schemeClr val="tx2">
                    <a:lumMod val="60000"/>
                    <a:lumOff val="40000"/>
                  </a:schemeClr>
                </a:solidFill>
                <a:latin typeface="+mn-lt"/>
                <a:cs typeface="Arial"/>
              </a:rPr>
              <a:t> to </a:t>
            </a:r>
            <a:r>
              <a:rPr lang="en-US" sz="3200" b="1" i="1" u="sng" dirty="0" smtClean="0">
                <a:solidFill>
                  <a:schemeClr val="tx2">
                    <a:lumMod val="60000"/>
                    <a:lumOff val="40000"/>
                  </a:schemeClr>
                </a:solidFill>
                <a:latin typeface="+mn-lt"/>
                <a:cs typeface="Arial"/>
              </a:rPr>
              <a:t>value preservation</a:t>
            </a:r>
          </a:p>
          <a:p>
            <a:endParaRPr lang="en-US" sz="2000" dirty="0" smtClean="0">
              <a:solidFill>
                <a:schemeClr val="tx2">
                  <a:lumMod val="60000"/>
                  <a:lumOff val="40000"/>
                </a:schemeClr>
              </a:solidFill>
              <a:latin typeface="+mn-lt"/>
              <a:cs typeface="Arial"/>
            </a:endParaRPr>
          </a:p>
          <a:p>
            <a:r>
              <a:rPr lang="en-US" sz="2400" dirty="0">
                <a:solidFill>
                  <a:schemeClr val="tx2">
                    <a:lumMod val="60000"/>
                    <a:lumOff val="40000"/>
                  </a:schemeClr>
                </a:solidFill>
                <a:latin typeface="+mn-lt"/>
                <a:cs typeface="Arial"/>
              </a:rPr>
              <a:t>Self preserving objects (SPDO),</a:t>
            </a:r>
          </a:p>
          <a:p>
            <a:r>
              <a:rPr lang="en-US" sz="2400" dirty="0" smtClean="0">
                <a:solidFill>
                  <a:schemeClr val="bg1">
                    <a:lumMod val="65000"/>
                  </a:schemeClr>
                </a:solidFill>
                <a:latin typeface="+mn-lt"/>
                <a:cs typeface="Arial"/>
              </a:rPr>
              <a:t>Curation markets (e-auctions),</a:t>
            </a:r>
          </a:p>
          <a:p>
            <a:r>
              <a:rPr lang="en-US" sz="2400" dirty="0" smtClean="0">
                <a:solidFill>
                  <a:schemeClr val="tx2">
                    <a:lumMod val="60000"/>
                    <a:lumOff val="40000"/>
                  </a:schemeClr>
                </a:solidFill>
                <a:latin typeface="+mn-lt"/>
                <a:cs typeface="Arial"/>
              </a:rPr>
              <a:t>Preservation currencies (PRESERVA)</a:t>
            </a:r>
          </a:p>
          <a:p>
            <a:r>
              <a:rPr lang="en-US" sz="2400" dirty="0" smtClean="0">
                <a:solidFill>
                  <a:schemeClr val="bg1">
                    <a:lumMod val="65000"/>
                  </a:schemeClr>
                </a:solidFill>
                <a:latin typeface="+mn-lt"/>
                <a:cs typeface="Arial"/>
              </a:rPr>
              <a:t>Value preservation formats &amp; standards</a:t>
            </a:r>
          </a:p>
        </p:txBody>
      </p:sp>
      <p:pic>
        <p:nvPicPr>
          <p:cNvPr id="6" name="Picture 3" descr="C:\Users\Peplluis\Desktop\dues_linies_esq_blau.png"/>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l="-11897" t="-7137" r="-6557" b="-7876"/>
          <a:stretch/>
        </p:blipFill>
        <p:spPr bwMode="auto">
          <a:xfrm>
            <a:off x="7951069" y="4474452"/>
            <a:ext cx="991595" cy="594956"/>
          </a:xfrm>
          <a:prstGeom prst="rect">
            <a:avLst/>
          </a:prstGeom>
          <a:solidFill>
            <a:sysClr val="window" lastClr="FFFFFF"/>
          </a:solidFill>
          <a:effectLst>
            <a:softEdge rad="63500"/>
          </a:effectLst>
          <a:extLst/>
        </p:spPr>
      </p:pic>
      <p:pic>
        <p:nvPicPr>
          <p:cNvPr id="8" name="Picture 4" descr="Centre EASY"/>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98135" y="333440"/>
            <a:ext cx="611384" cy="62825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4"/>
          <p:cNvSpPr>
            <a:spLocks noGrp="1"/>
          </p:cNvSpPr>
          <p:nvPr>
            <p:ph type="title"/>
          </p:nvPr>
        </p:nvSpPr>
        <p:spPr>
          <a:xfrm>
            <a:off x="584819" y="333440"/>
            <a:ext cx="7772400" cy="613172"/>
          </a:xfrm>
        </p:spPr>
        <p:txBody>
          <a:bodyPr>
            <a:normAutofit/>
          </a:bodyPr>
          <a:lstStyle/>
          <a:p>
            <a:r>
              <a:rPr lang="en-US" sz="3200" b="1" dirty="0" smtClean="0"/>
              <a:t>Scientific questions</a:t>
            </a:r>
          </a:p>
        </p:txBody>
      </p:sp>
    </p:spTree>
    <p:extLst>
      <p:ext uri="{BB962C8B-B14F-4D97-AF65-F5344CB8AC3E}">
        <p14:creationId xmlns:p14="http://schemas.microsoft.com/office/powerpoint/2010/main" val="86490933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hlinkClick r:id="rId3"/>
          </p:cNvPr>
          <p:cNvSpPr/>
          <p:nvPr/>
        </p:nvSpPr>
        <p:spPr>
          <a:xfrm>
            <a:off x="654009" y="1202635"/>
            <a:ext cx="8047930" cy="1815882"/>
          </a:xfrm>
          <a:prstGeom prst="rect">
            <a:avLst/>
          </a:prstGeom>
        </p:spPr>
        <p:txBody>
          <a:bodyPr wrap="square">
            <a:spAutoFit/>
          </a:bodyPr>
          <a:lstStyle/>
          <a:p>
            <a:r>
              <a:rPr lang="en-US" sz="2400" dirty="0" smtClean="0">
                <a:solidFill>
                  <a:schemeClr val="tx2">
                    <a:lumMod val="60000"/>
                    <a:lumOff val="40000"/>
                  </a:schemeClr>
                </a:solidFill>
                <a:latin typeface="+mn-lt"/>
                <a:cs typeface="Arial"/>
              </a:rPr>
              <a:t>Instead of the prevailing top down approach                          apply </a:t>
            </a:r>
            <a:r>
              <a:rPr lang="en-US" sz="3200" b="1" dirty="0" smtClean="0">
                <a:solidFill>
                  <a:schemeClr val="tx2">
                    <a:lumMod val="60000"/>
                    <a:lumOff val="40000"/>
                  </a:schemeClr>
                </a:solidFill>
                <a:latin typeface="+mn-lt"/>
                <a:cs typeface="Arial"/>
              </a:rPr>
              <a:t>agents</a:t>
            </a:r>
            <a:r>
              <a:rPr lang="en-US" sz="2400" dirty="0" smtClean="0">
                <a:solidFill>
                  <a:schemeClr val="tx2">
                    <a:lumMod val="60000"/>
                    <a:lumOff val="40000"/>
                  </a:schemeClr>
                </a:solidFill>
                <a:latin typeface="+mn-lt"/>
                <a:cs typeface="Arial"/>
              </a:rPr>
              <a:t> as a bottom up …</a:t>
            </a:r>
          </a:p>
          <a:p>
            <a:endParaRPr lang="en-US" sz="2800" dirty="0">
              <a:solidFill>
                <a:schemeClr val="tx2">
                  <a:lumMod val="60000"/>
                  <a:lumOff val="40000"/>
                </a:schemeClr>
              </a:solidFill>
              <a:latin typeface="+mn-lt"/>
              <a:cs typeface="Arial"/>
            </a:endParaRPr>
          </a:p>
          <a:p>
            <a:pPr algn="ctr"/>
            <a:r>
              <a:rPr lang="en-US" sz="2800" b="1" dirty="0" smtClean="0">
                <a:solidFill>
                  <a:schemeClr val="bg1">
                    <a:lumMod val="65000"/>
                  </a:schemeClr>
                </a:solidFill>
                <a:latin typeface="+mn-lt"/>
                <a:cs typeface="Arial"/>
              </a:rPr>
              <a:t>Object centric w/ Intelligence and Budget </a:t>
            </a:r>
            <a:r>
              <a:rPr lang="en-US" sz="2000" b="1" dirty="0" smtClean="0">
                <a:solidFill>
                  <a:schemeClr val="bg1">
                    <a:lumMod val="65000"/>
                  </a:schemeClr>
                </a:solidFill>
                <a:latin typeface="+mn-lt"/>
                <a:cs typeface="Arial"/>
              </a:rPr>
              <a:t>approach</a:t>
            </a:r>
          </a:p>
        </p:txBody>
      </p:sp>
      <p:pic>
        <p:nvPicPr>
          <p:cNvPr id="6" name="Picture 3" descr="C:\Users\Peplluis\Desktop\dues_linies_esq_blau.png"/>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l="-11897" t="-7137" r="-6557" b="-7876"/>
          <a:stretch/>
        </p:blipFill>
        <p:spPr bwMode="auto">
          <a:xfrm>
            <a:off x="7951069" y="4474452"/>
            <a:ext cx="991595" cy="594956"/>
          </a:xfrm>
          <a:prstGeom prst="rect">
            <a:avLst/>
          </a:prstGeom>
          <a:solidFill>
            <a:sysClr val="window" lastClr="FFFFFF"/>
          </a:solidFill>
          <a:effectLst>
            <a:softEdge rad="63500"/>
          </a:effectLst>
          <a:extLst/>
        </p:spPr>
      </p:pic>
      <p:pic>
        <p:nvPicPr>
          <p:cNvPr id="8" name="Picture 4" descr="Centre EASY"/>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98135" y="333440"/>
            <a:ext cx="611384" cy="62825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4"/>
          <p:cNvSpPr>
            <a:spLocks noGrp="1"/>
          </p:cNvSpPr>
          <p:nvPr>
            <p:ph type="title"/>
          </p:nvPr>
        </p:nvSpPr>
        <p:spPr>
          <a:xfrm>
            <a:off x="584819" y="333440"/>
            <a:ext cx="7772400" cy="613172"/>
          </a:xfrm>
        </p:spPr>
        <p:txBody>
          <a:bodyPr>
            <a:normAutofit/>
          </a:bodyPr>
          <a:lstStyle/>
          <a:p>
            <a:r>
              <a:rPr lang="en-US" sz="3200" b="1" dirty="0" smtClean="0"/>
              <a:t>Self-Preserving Object</a:t>
            </a:r>
          </a:p>
        </p:txBody>
      </p:sp>
      <p:pic>
        <p:nvPicPr>
          <p:cNvPr id="10" name="Imatge 9"/>
          <p:cNvPicPr>
            <a:picLocks noChangeAspect="1"/>
          </p:cNvPicPr>
          <p:nvPr/>
        </p:nvPicPr>
        <p:blipFill rotWithShape="1">
          <a:blip r:embed="rId6">
            <a:extLst>
              <a:ext uri="{28A0092B-C50C-407E-A947-70E740481C1C}">
                <a14:useLocalDpi xmlns:a14="http://schemas.microsoft.com/office/drawing/2010/main" val="0"/>
              </a:ext>
            </a:extLst>
          </a:blip>
          <a:srcRect l="7955" t="18298" r="9155" b="17051"/>
          <a:stretch/>
        </p:blipFill>
        <p:spPr>
          <a:xfrm>
            <a:off x="7708816" y="320949"/>
            <a:ext cx="1277738" cy="387560"/>
          </a:xfrm>
          <a:prstGeom prst="rect">
            <a:avLst/>
          </a:prstGeom>
          <a:ln>
            <a:noFill/>
          </a:ln>
          <a:effectLst>
            <a:softEdge rad="112500"/>
          </a:effectLst>
        </p:spPr>
      </p:pic>
    </p:spTree>
    <p:extLst>
      <p:ext uri="{BB962C8B-B14F-4D97-AF65-F5344CB8AC3E}">
        <p14:creationId xmlns:p14="http://schemas.microsoft.com/office/powerpoint/2010/main" val="233767307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hlinkClick r:id="rId3"/>
          </p:cNvPr>
          <p:cNvSpPr/>
          <p:nvPr/>
        </p:nvSpPr>
        <p:spPr>
          <a:xfrm>
            <a:off x="1083365" y="1202635"/>
            <a:ext cx="7291015" cy="3400931"/>
          </a:xfrm>
          <a:prstGeom prst="rect">
            <a:avLst/>
          </a:prstGeom>
        </p:spPr>
        <p:txBody>
          <a:bodyPr wrap="square">
            <a:spAutoFit/>
          </a:bodyPr>
          <a:lstStyle/>
          <a:p>
            <a:r>
              <a:rPr lang="en-US" sz="2400" dirty="0" smtClean="0">
                <a:solidFill>
                  <a:schemeClr val="tx2">
                    <a:lumMod val="60000"/>
                    <a:lumOff val="40000"/>
                  </a:schemeClr>
                </a:solidFill>
                <a:latin typeface="+mn-lt"/>
                <a:cs typeface="Arial"/>
              </a:rPr>
              <a:t>An agent handles its preservation by purchases in a curation market meeting its individual budget</a:t>
            </a:r>
          </a:p>
          <a:p>
            <a:endParaRPr lang="en-US" b="1" dirty="0" smtClean="0">
              <a:solidFill>
                <a:schemeClr val="tx2">
                  <a:lumMod val="60000"/>
                  <a:lumOff val="40000"/>
                </a:schemeClr>
              </a:solidFill>
              <a:latin typeface="+mn-lt"/>
              <a:cs typeface="Arial"/>
            </a:endParaRPr>
          </a:p>
          <a:p>
            <a:endParaRPr lang="en-US" sz="2800" b="1" dirty="0">
              <a:solidFill>
                <a:schemeClr val="tx2">
                  <a:lumMod val="60000"/>
                  <a:lumOff val="40000"/>
                </a:schemeClr>
              </a:solidFill>
              <a:latin typeface="+mn-lt"/>
              <a:cs typeface="Arial"/>
            </a:endParaRPr>
          </a:p>
          <a:p>
            <a:endParaRPr lang="en-US" sz="100" b="1" dirty="0">
              <a:solidFill>
                <a:schemeClr val="tx2">
                  <a:lumMod val="60000"/>
                  <a:lumOff val="40000"/>
                </a:schemeClr>
              </a:solidFill>
              <a:latin typeface="+mn-lt"/>
              <a:cs typeface="Arial"/>
            </a:endParaRPr>
          </a:p>
          <a:p>
            <a:r>
              <a:rPr lang="en-US" sz="2800" b="1" dirty="0" smtClean="0">
                <a:solidFill>
                  <a:schemeClr val="bg1">
                    <a:lumMod val="65000"/>
                  </a:schemeClr>
                </a:solidFill>
                <a:latin typeface="+mn-lt"/>
                <a:cs typeface="Arial"/>
              </a:rPr>
              <a:t>1 Preserva  = preservation cost for 100 years</a:t>
            </a:r>
          </a:p>
          <a:p>
            <a:r>
              <a:rPr lang="en-US" sz="2800" b="1" dirty="0" smtClean="0">
                <a:solidFill>
                  <a:schemeClr val="bg1">
                    <a:lumMod val="65000"/>
                  </a:schemeClr>
                </a:solidFill>
                <a:latin typeface="+mn-lt"/>
                <a:cs typeface="Arial"/>
              </a:rPr>
              <a:t>  (PRE / </a:t>
            </a:r>
            <a:r>
              <a:rPr lang="en-GB" sz="2800" b="1" dirty="0" smtClean="0">
                <a:solidFill>
                  <a:schemeClr val="bg1">
                    <a:lumMod val="65000"/>
                  </a:schemeClr>
                </a:solidFill>
                <a:latin typeface="+mn-lt"/>
                <a:cs typeface="Arial"/>
              </a:rPr>
              <a:t>₱)</a:t>
            </a:r>
          </a:p>
          <a:p>
            <a:endParaRPr lang="en-GB" sz="1600" b="1" dirty="0" smtClean="0">
              <a:solidFill>
                <a:schemeClr val="tx2">
                  <a:lumMod val="60000"/>
                  <a:lumOff val="40000"/>
                </a:schemeClr>
              </a:solidFill>
              <a:latin typeface="+mn-lt"/>
              <a:cs typeface="Arial"/>
            </a:endParaRPr>
          </a:p>
          <a:p>
            <a:endParaRPr lang="en-GB" sz="2800" b="1" dirty="0">
              <a:solidFill>
                <a:schemeClr val="tx2">
                  <a:lumMod val="60000"/>
                  <a:lumOff val="40000"/>
                </a:schemeClr>
              </a:solidFill>
              <a:latin typeface="+mn-lt"/>
              <a:cs typeface="Arial"/>
            </a:endParaRPr>
          </a:p>
          <a:p>
            <a:r>
              <a:rPr lang="en-GB" sz="2000" b="1" dirty="0" smtClean="0">
                <a:solidFill>
                  <a:schemeClr val="tx2">
                    <a:lumMod val="40000"/>
                    <a:lumOff val="60000"/>
                  </a:schemeClr>
                </a:solidFill>
                <a:latin typeface="+mn-lt"/>
                <a:cs typeface="Arial"/>
              </a:rPr>
              <a:t>(in experiments, we use </a:t>
            </a:r>
            <a:r>
              <a:rPr lang="en-GB" sz="2000" b="1" dirty="0" err="1" smtClean="0">
                <a:solidFill>
                  <a:schemeClr val="tx2">
                    <a:lumMod val="40000"/>
                    <a:lumOff val="60000"/>
                  </a:schemeClr>
                </a:solidFill>
                <a:latin typeface="+mn-lt"/>
                <a:cs typeface="Arial"/>
              </a:rPr>
              <a:t>mPRE</a:t>
            </a:r>
            <a:r>
              <a:rPr lang="en-GB" sz="2000" b="1" dirty="0" smtClean="0">
                <a:solidFill>
                  <a:schemeClr val="tx2">
                    <a:lumMod val="40000"/>
                    <a:lumOff val="60000"/>
                  </a:schemeClr>
                </a:solidFill>
                <a:latin typeface="+mn-lt"/>
                <a:cs typeface="Arial"/>
              </a:rPr>
              <a:t> / m₱)</a:t>
            </a:r>
            <a:endParaRPr lang="en-US" sz="2000" b="1" dirty="0" smtClean="0">
              <a:solidFill>
                <a:schemeClr val="tx2">
                  <a:lumMod val="60000"/>
                  <a:lumOff val="40000"/>
                </a:schemeClr>
              </a:solidFill>
              <a:latin typeface="Ink Free" panose="03080402000500000000" pitchFamily="66" charset="0"/>
              <a:cs typeface="Arial"/>
            </a:endParaRPr>
          </a:p>
        </p:txBody>
      </p:sp>
      <p:pic>
        <p:nvPicPr>
          <p:cNvPr id="6" name="Picture 3" descr="C:\Users\Peplluis\Desktop\dues_linies_esq_blau.png"/>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l="-11897" t="-7137" r="-6557" b="-7876"/>
          <a:stretch/>
        </p:blipFill>
        <p:spPr bwMode="auto">
          <a:xfrm>
            <a:off x="7951069" y="4474452"/>
            <a:ext cx="991595" cy="594956"/>
          </a:xfrm>
          <a:prstGeom prst="rect">
            <a:avLst/>
          </a:prstGeom>
          <a:solidFill>
            <a:sysClr val="window" lastClr="FFFFFF"/>
          </a:solidFill>
          <a:effectLst>
            <a:softEdge rad="63500"/>
          </a:effectLst>
          <a:extLst/>
        </p:spPr>
      </p:pic>
      <p:pic>
        <p:nvPicPr>
          <p:cNvPr id="8" name="Picture 4" descr="Centre EASY"/>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98135" y="333440"/>
            <a:ext cx="611384" cy="62825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4"/>
          <p:cNvSpPr>
            <a:spLocks noGrp="1"/>
          </p:cNvSpPr>
          <p:nvPr>
            <p:ph type="title"/>
          </p:nvPr>
        </p:nvSpPr>
        <p:spPr>
          <a:xfrm>
            <a:off x="584819" y="333440"/>
            <a:ext cx="7772400" cy="613172"/>
          </a:xfrm>
        </p:spPr>
        <p:txBody>
          <a:bodyPr>
            <a:normAutofit/>
          </a:bodyPr>
          <a:lstStyle/>
          <a:p>
            <a:r>
              <a:rPr lang="en-US" sz="3200" b="1" dirty="0" smtClean="0"/>
              <a:t>The Currency of Preservation</a:t>
            </a:r>
          </a:p>
        </p:txBody>
      </p:sp>
      <p:pic>
        <p:nvPicPr>
          <p:cNvPr id="10" name="Imatge 9"/>
          <p:cNvPicPr>
            <a:picLocks noChangeAspect="1"/>
          </p:cNvPicPr>
          <p:nvPr/>
        </p:nvPicPr>
        <p:blipFill rotWithShape="1">
          <a:blip r:embed="rId6">
            <a:extLst>
              <a:ext uri="{28A0092B-C50C-407E-A947-70E740481C1C}">
                <a14:useLocalDpi xmlns:a14="http://schemas.microsoft.com/office/drawing/2010/main" val="0"/>
              </a:ext>
            </a:extLst>
          </a:blip>
          <a:srcRect l="7955" t="18298" r="9155" b="17051"/>
          <a:stretch/>
        </p:blipFill>
        <p:spPr>
          <a:xfrm>
            <a:off x="7708816" y="320949"/>
            <a:ext cx="1277738" cy="387560"/>
          </a:xfrm>
          <a:prstGeom prst="rect">
            <a:avLst/>
          </a:prstGeom>
          <a:ln>
            <a:noFill/>
          </a:ln>
          <a:effectLst>
            <a:softEdge rad="112500"/>
          </a:effectLst>
        </p:spPr>
      </p:pic>
    </p:spTree>
    <p:extLst>
      <p:ext uri="{BB962C8B-B14F-4D97-AF65-F5344CB8AC3E}">
        <p14:creationId xmlns:p14="http://schemas.microsoft.com/office/powerpoint/2010/main" val="1890477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hlinkClick r:id="rId3"/>
          </p:cNvPr>
          <p:cNvSpPr/>
          <p:nvPr/>
        </p:nvSpPr>
        <p:spPr>
          <a:xfrm>
            <a:off x="1083365" y="1202635"/>
            <a:ext cx="7291015" cy="2985433"/>
          </a:xfrm>
          <a:prstGeom prst="rect">
            <a:avLst/>
          </a:prstGeom>
        </p:spPr>
        <p:txBody>
          <a:bodyPr wrap="square">
            <a:spAutoFit/>
          </a:bodyPr>
          <a:lstStyle/>
          <a:p>
            <a:r>
              <a:rPr lang="en-US" sz="2800" dirty="0" smtClean="0">
                <a:solidFill>
                  <a:schemeClr val="tx2">
                    <a:lumMod val="60000"/>
                    <a:lumOff val="40000"/>
                  </a:schemeClr>
                </a:solidFill>
                <a:latin typeface="+mn-lt"/>
                <a:cs typeface="Arial"/>
              </a:rPr>
              <a:t>The tested algorithms are</a:t>
            </a:r>
          </a:p>
          <a:p>
            <a:endParaRPr lang="en-US" sz="2800" b="1" dirty="0" smtClean="0">
              <a:solidFill>
                <a:schemeClr val="tx2">
                  <a:lumMod val="60000"/>
                  <a:lumOff val="40000"/>
                </a:schemeClr>
              </a:solidFill>
              <a:latin typeface="+mn-lt"/>
              <a:cs typeface="Arial"/>
            </a:endParaRPr>
          </a:p>
          <a:p>
            <a:pPr marL="457200" indent="-457200">
              <a:buFontTx/>
              <a:buChar char="-"/>
            </a:pPr>
            <a:r>
              <a:rPr lang="en-US" sz="2800" b="1" dirty="0" smtClean="0">
                <a:solidFill>
                  <a:schemeClr val="tx2">
                    <a:lumMod val="60000"/>
                    <a:lumOff val="40000"/>
                  </a:schemeClr>
                </a:solidFill>
                <a:latin typeface="+mn-lt"/>
                <a:cs typeface="Arial"/>
              </a:rPr>
              <a:t>Multiunit auctions</a:t>
            </a:r>
          </a:p>
          <a:p>
            <a:pPr marL="457200" indent="-457200">
              <a:buFontTx/>
              <a:buChar char="-"/>
            </a:pPr>
            <a:r>
              <a:rPr lang="en-US" sz="2800" b="1" dirty="0" smtClean="0">
                <a:solidFill>
                  <a:schemeClr val="bg1">
                    <a:lumMod val="65000"/>
                  </a:schemeClr>
                </a:solidFill>
                <a:latin typeface="+mn-lt"/>
                <a:cs typeface="Arial"/>
              </a:rPr>
              <a:t>Combinatorial auctions</a:t>
            </a:r>
          </a:p>
          <a:p>
            <a:pPr marL="457200" indent="-457200">
              <a:buFontTx/>
              <a:buChar char="-"/>
            </a:pPr>
            <a:r>
              <a:rPr lang="en-US" sz="2800" b="1" dirty="0" smtClean="0">
                <a:solidFill>
                  <a:schemeClr val="tx2">
                    <a:lumMod val="60000"/>
                    <a:lumOff val="40000"/>
                  </a:schemeClr>
                </a:solidFill>
                <a:latin typeface="+mn-lt"/>
                <a:cs typeface="Arial"/>
              </a:rPr>
              <a:t>Baseline : best price at every moment</a:t>
            </a:r>
          </a:p>
          <a:p>
            <a:pPr algn="ctr"/>
            <a:endParaRPr lang="en-US" sz="2800" b="1" dirty="0" smtClean="0">
              <a:solidFill>
                <a:schemeClr val="tx2">
                  <a:lumMod val="60000"/>
                  <a:lumOff val="40000"/>
                </a:schemeClr>
              </a:solidFill>
              <a:latin typeface="Ink Free" panose="03080402000500000000" pitchFamily="66" charset="0"/>
              <a:cs typeface="Arial"/>
            </a:endParaRPr>
          </a:p>
          <a:p>
            <a:pPr algn="just"/>
            <a:endParaRPr lang="en-US" sz="2000" b="1" dirty="0" smtClean="0">
              <a:solidFill>
                <a:schemeClr val="tx2">
                  <a:lumMod val="60000"/>
                  <a:lumOff val="40000"/>
                </a:schemeClr>
              </a:solidFill>
              <a:latin typeface="Ink Free" panose="03080402000500000000" pitchFamily="66" charset="0"/>
              <a:cs typeface="Arial"/>
            </a:endParaRPr>
          </a:p>
        </p:txBody>
      </p:sp>
      <p:pic>
        <p:nvPicPr>
          <p:cNvPr id="6" name="Picture 3" descr="C:\Users\Peplluis\Desktop\dues_linies_esq_blau.png"/>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l="-11897" t="-7137" r="-6557" b="-7876"/>
          <a:stretch/>
        </p:blipFill>
        <p:spPr bwMode="auto">
          <a:xfrm>
            <a:off x="7951069" y="4474452"/>
            <a:ext cx="991595" cy="594956"/>
          </a:xfrm>
          <a:prstGeom prst="rect">
            <a:avLst/>
          </a:prstGeom>
          <a:solidFill>
            <a:sysClr val="window" lastClr="FFFFFF"/>
          </a:solidFill>
          <a:effectLst>
            <a:softEdge rad="63500"/>
          </a:effectLst>
          <a:extLst/>
        </p:spPr>
      </p:pic>
      <p:pic>
        <p:nvPicPr>
          <p:cNvPr id="8" name="Picture 4" descr="Centre EASY"/>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98135" y="333440"/>
            <a:ext cx="611384" cy="62825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4"/>
          <p:cNvSpPr>
            <a:spLocks noGrp="1"/>
          </p:cNvSpPr>
          <p:nvPr>
            <p:ph type="title"/>
          </p:nvPr>
        </p:nvSpPr>
        <p:spPr>
          <a:xfrm>
            <a:off x="584819" y="333440"/>
            <a:ext cx="7772400" cy="613172"/>
          </a:xfrm>
        </p:spPr>
        <p:txBody>
          <a:bodyPr>
            <a:normAutofit/>
          </a:bodyPr>
          <a:lstStyle/>
          <a:p>
            <a:r>
              <a:rPr lang="en-US" sz="3200" b="1" dirty="0" smtClean="0"/>
              <a:t>E-auctions</a:t>
            </a:r>
          </a:p>
        </p:txBody>
      </p:sp>
    </p:spTree>
    <p:extLst>
      <p:ext uri="{BB962C8B-B14F-4D97-AF65-F5344CB8AC3E}">
        <p14:creationId xmlns:p14="http://schemas.microsoft.com/office/powerpoint/2010/main" val="274939724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C:\Users\Peplluis\Desktop\dues_linies_esq_blau.png"/>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l="-11897" t="-7137" r="-6557" b="-7876"/>
          <a:stretch/>
        </p:blipFill>
        <p:spPr bwMode="auto">
          <a:xfrm>
            <a:off x="7951069" y="4474452"/>
            <a:ext cx="991595" cy="594956"/>
          </a:xfrm>
          <a:prstGeom prst="rect">
            <a:avLst/>
          </a:prstGeom>
          <a:solidFill>
            <a:sysClr val="window" lastClr="FFFFFF"/>
          </a:solidFill>
          <a:effectLst>
            <a:softEdge rad="63500"/>
          </a:effectLst>
          <a:extLst/>
        </p:spPr>
      </p:pic>
      <p:pic>
        <p:nvPicPr>
          <p:cNvPr id="8" name="Picture 4" descr="Centre EASY"/>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98135" y="333440"/>
            <a:ext cx="611384" cy="62825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4"/>
          <p:cNvSpPr>
            <a:spLocks noGrp="1"/>
          </p:cNvSpPr>
          <p:nvPr>
            <p:ph type="title"/>
          </p:nvPr>
        </p:nvSpPr>
        <p:spPr>
          <a:xfrm>
            <a:off x="584819" y="333440"/>
            <a:ext cx="7772400" cy="613172"/>
          </a:xfrm>
        </p:spPr>
        <p:txBody>
          <a:bodyPr>
            <a:normAutofit/>
          </a:bodyPr>
          <a:lstStyle/>
          <a:p>
            <a:r>
              <a:rPr lang="en-US" sz="3200" b="1" dirty="0" smtClean="0"/>
              <a:t>Self-Preserving Object</a:t>
            </a:r>
          </a:p>
        </p:txBody>
      </p:sp>
      <p:pic>
        <p:nvPicPr>
          <p:cNvPr id="10" name="Picture 5" descr="low.png"/>
          <p:cNvPicPr/>
          <p:nvPr/>
        </p:nvPicPr>
        <p:blipFill rotWithShape="1">
          <a:blip r:embed="rId5" cstate="print">
            <a:extLst>
              <a:ext uri="{28A0092B-C50C-407E-A947-70E740481C1C}">
                <a14:useLocalDpi xmlns:a14="http://schemas.microsoft.com/office/drawing/2010/main"/>
              </a:ext>
            </a:extLst>
          </a:blip>
          <a:srcRect/>
          <a:stretch/>
        </p:blipFill>
        <p:spPr bwMode="auto">
          <a:xfrm>
            <a:off x="853844" y="1252330"/>
            <a:ext cx="7018474" cy="3222122"/>
          </a:xfrm>
          <a:prstGeom prst="rect">
            <a:avLst/>
          </a:prstGeom>
          <a:ln>
            <a:noFill/>
          </a:ln>
          <a:extLst>
            <a:ext uri="{53640926-AAD7-44D8-BBD7-CCE9431645EC}">
              <a14:shadowObscured xmlns:a14="http://schemas.microsoft.com/office/drawing/2010/main"/>
            </a:ext>
          </a:extLst>
        </p:spPr>
      </p:pic>
      <p:pic>
        <p:nvPicPr>
          <p:cNvPr id="9" name="Imatge 8"/>
          <p:cNvPicPr>
            <a:picLocks noChangeAspect="1"/>
          </p:cNvPicPr>
          <p:nvPr/>
        </p:nvPicPr>
        <p:blipFill rotWithShape="1">
          <a:blip r:embed="rId6">
            <a:extLst>
              <a:ext uri="{28A0092B-C50C-407E-A947-70E740481C1C}">
                <a14:useLocalDpi xmlns:a14="http://schemas.microsoft.com/office/drawing/2010/main" val="0"/>
              </a:ext>
            </a:extLst>
          </a:blip>
          <a:srcRect l="7955" t="18298" r="9155" b="17051"/>
          <a:stretch/>
        </p:blipFill>
        <p:spPr>
          <a:xfrm>
            <a:off x="7708816" y="320949"/>
            <a:ext cx="1277738" cy="387560"/>
          </a:xfrm>
          <a:prstGeom prst="rect">
            <a:avLst/>
          </a:prstGeom>
          <a:ln>
            <a:noFill/>
          </a:ln>
          <a:effectLst>
            <a:softEdge rad="112500"/>
          </a:effectLst>
        </p:spPr>
      </p:pic>
    </p:spTree>
    <p:extLst>
      <p:ext uri="{BB962C8B-B14F-4D97-AF65-F5344CB8AC3E}">
        <p14:creationId xmlns:p14="http://schemas.microsoft.com/office/powerpoint/2010/main" val="60983260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descr="low.png"/>
          <p:cNvPicPr/>
          <p:nvPr/>
        </p:nvPicPr>
        <p:blipFill rotWithShape="1">
          <a:blip r:embed="rId2" cstate="print">
            <a:extLst>
              <a:ext uri="{28A0092B-C50C-407E-A947-70E740481C1C}">
                <a14:useLocalDpi xmlns:a14="http://schemas.microsoft.com/office/drawing/2010/main"/>
              </a:ext>
            </a:extLst>
          </a:blip>
          <a:srcRect/>
          <a:stretch/>
        </p:blipFill>
        <p:spPr bwMode="auto">
          <a:xfrm>
            <a:off x="684285" y="1169987"/>
            <a:ext cx="7599815" cy="3304465"/>
          </a:xfrm>
          <a:prstGeom prst="rect">
            <a:avLst/>
          </a:prstGeom>
          <a:ln>
            <a:noFill/>
          </a:ln>
          <a:extLst>
            <a:ext uri="{53640926-AAD7-44D8-BBD7-CCE9431645EC}">
              <a14:shadowObscured xmlns:a14="http://schemas.microsoft.com/office/drawing/2010/main"/>
            </a:ext>
          </a:extLst>
        </p:spPr>
      </p:pic>
      <p:pic>
        <p:nvPicPr>
          <p:cNvPr id="4" name="Picture 3" descr="C:\Users\Peplluis\Desktop\dues_linies_esq_blau.png"/>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l="-11897" t="-7137" r="-6557" b="-7876"/>
          <a:stretch/>
        </p:blipFill>
        <p:spPr bwMode="auto">
          <a:xfrm>
            <a:off x="7951069" y="4474452"/>
            <a:ext cx="991595" cy="594956"/>
          </a:xfrm>
          <a:prstGeom prst="rect">
            <a:avLst/>
          </a:prstGeom>
          <a:solidFill>
            <a:sysClr val="window" lastClr="FFFFFF"/>
          </a:solidFill>
          <a:effectLst>
            <a:softEdge rad="63500"/>
          </a:effectLst>
          <a:extLst/>
        </p:spPr>
      </p:pic>
      <p:pic>
        <p:nvPicPr>
          <p:cNvPr id="5" name="Picture 4" descr="Centre EASY"/>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98135" y="333440"/>
            <a:ext cx="611384" cy="628250"/>
          </a:xfrm>
          <a:prstGeom prst="rect">
            <a:avLst/>
          </a:prstGeom>
          <a:noFill/>
          <a:extLst>
            <a:ext uri="{909E8E84-426E-40DD-AFC4-6F175D3DCCD1}">
              <a14:hiddenFill xmlns:a14="http://schemas.microsoft.com/office/drawing/2010/main">
                <a:solidFill>
                  <a:srgbClr val="FFFFFF"/>
                </a:solidFill>
              </a14:hiddenFill>
            </a:ext>
          </a:extLst>
        </p:spPr>
      </p:pic>
      <p:pic>
        <p:nvPicPr>
          <p:cNvPr id="6" name="Imatge 5"/>
          <p:cNvPicPr>
            <a:picLocks noChangeAspect="1"/>
          </p:cNvPicPr>
          <p:nvPr/>
        </p:nvPicPr>
        <p:blipFill rotWithShape="1">
          <a:blip r:embed="rId5">
            <a:extLst>
              <a:ext uri="{28A0092B-C50C-407E-A947-70E740481C1C}">
                <a14:useLocalDpi xmlns:a14="http://schemas.microsoft.com/office/drawing/2010/main" val="0"/>
              </a:ext>
            </a:extLst>
          </a:blip>
          <a:srcRect l="7955" t="18298" r="9155" b="17051"/>
          <a:stretch/>
        </p:blipFill>
        <p:spPr>
          <a:xfrm>
            <a:off x="7708816" y="320949"/>
            <a:ext cx="1277738" cy="387560"/>
          </a:xfrm>
          <a:prstGeom prst="rect">
            <a:avLst/>
          </a:prstGeom>
          <a:ln>
            <a:noFill/>
          </a:ln>
          <a:effectLst>
            <a:softEdge rad="112500"/>
          </a:effectLst>
        </p:spPr>
      </p:pic>
    </p:spTree>
    <p:extLst>
      <p:ext uri="{BB962C8B-B14F-4D97-AF65-F5344CB8AC3E}">
        <p14:creationId xmlns:p14="http://schemas.microsoft.com/office/powerpoint/2010/main" val="316807421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4604471" y="4387531"/>
            <a:ext cx="4066957" cy="276999"/>
          </a:xfrm>
          <a:prstGeom prst="rect">
            <a:avLst/>
          </a:prstGeom>
        </p:spPr>
        <p:txBody>
          <a:bodyPr wrap="square">
            <a:spAutoFit/>
          </a:bodyPr>
          <a:lstStyle/>
          <a:p>
            <a:pPr algn="ctr">
              <a:buClr>
                <a:srgbClr val="FF6600"/>
              </a:buClr>
              <a:tabLst>
                <a:tab pos="3495675" algn="l"/>
              </a:tabLst>
              <a:defRPr sz="3000">
                <a:latin typeface="+mn-lt"/>
                <a:ea typeface="+mn-ea"/>
                <a:cs typeface="+mn-cs"/>
                <a:sym typeface="Arial"/>
              </a:defRPr>
            </a:pPr>
            <a:r>
              <a:rPr lang="en-US" sz="1200" dirty="0">
                <a:latin typeface="Arial" charset="0"/>
                <a:ea typeface="Arial" charset="0"/>
                <a:cs typeface="Arial" charset="0"/>
              </a:rPr>
              <a:t>Target Market: Manufacturing Enterprise Companies </a:t>
            </a:r>
          </a:p>
        </p:txBody>
      </p:sp>
      <p:sp>
        <p:nvSpPr>
          <p:cNvPr id="9" name="Rectangle 8">
            <a:hlinkClick r:id="rId3"/>
          </p:cNvPr>
          <p:cNvSpPr/>
          <p:nvPr/>
        </p:nvSpPr>
        <p:spPr>
          <a:xfrm>
            <a:off x="1131838" y="317630"/>
            <a:ext cx="7134592" cy="3323987"/>
          </a:xfrm>
          <a:prstGeom prst="rect">
            <a:avLst/>
          </a:prstGeom>
        </p:spPr>
        <p:txBody>
          <a:bodyPr wrap="square">
            <a:spAutoFit/>
          </a:bodyPr>
          <a:lstStyle/>
          <a:p>
            <a:r>
              <a:rPr lang="en-US" sz="4000" dirty="0" smtClean="0">
                <a:solidFill>
                  <a:schemeClr val="tx2">
                    <a:lumMod val="60000"/>
                    <a:lumOff val="40000"/>
                  </a:schemeClr>
                </a:solidFill>
                <a:latin typeface="+mn-lt"/>
                <a:cs typeface="Arial"/>
              </a:rPr>
              <a:t>Second Research axe</a:t>
            </a:r>
            <a:r>
              <a:rPr lang="en-US" sz="4400" dirty="0" smtClean="0">
                <a:solidFill>
                  <a:schemeClr val="tx2">
                    <a:lumMod val="60000"/>
                    <a:lumOff val="40000"/>
                  </a:schemeClr>
                </a:solidFill>
                <a:latin typeface="+mn-lt"/>
                <a:cs typeface="Arial"/>
              </a:rPr>
              <a:t>	</a:t>
            </a:r>
          </a:p>
          <a:p>
            <a:r>
              <a:rPr lang="en-US" sz="5400" dirty="0" smtClean="0">
                <a:solidFill>
                  <a:schemeClr val="tx2">
                    <a:lumMod val="60000"/>
                    <a:lumOff val="40000"/>
                  </a:schemeClr>
                </a:solidFill>
                <a:latin typeface="+mn-lt"/>
                <a:cs typeface="Arial"/>
              </a:rPr>
              <a:t>	</a:t>
            </a:r>
            <a:r>
              <a:rPr lang="en-US" sz="4400" dirty="0" smtClean="0">
                <a:solidFill>
                  <a:schemeClr val="tx2">
                    <a:lumMod val="60000"/>
                    <a:lumOff val="40000"/>
                  </a:schemeClr>
                </a:solidFill>
                <a:latin typeface="+mn-lt"/>
                <a:cs typeface="Arial"/>
              </a:rPr>
              <a:t>	</a:t>
            </a:r>
            <a:endParaRPr lang="en-US" sz="4400" dirty="0">
              <a:solidFill>
                <a:schemeClr val="tx2">
                  <a:lumMod val="60000"/>
                  <a:lumOff val="40000"/>
                </a:schemeClr>
              </a:solidFill>
              <a:latin typeface="+mn-lt"/>
              <a:cs typeface="Arial"/>
            </a:endParaRPr>
          </a:p>
          <a:p>
            <a:r>
              <a:rPr lang="en-US" sz="2800" b="1" dirty="0" smtClean="0">
                <a:solidFill>
                  <a:schemeClr val="bg1">
                    <a:lumMod val="65000"/>
                  </a:schemeClr>
                </a:solidFill>
                <a:latin typeface="+mn-lt"/>
                <a:cs typeface="Arial"/>
              </a:rPr>
              <a:t>How to work on preserving value with a bottom-up approach??</a:t>
            </a:r>
          </a:p>
          <a:p>
            <a:endParaRPr lang="en-US" sz="2800" dirty="0">
              <a:solidFill>
                <a:schemeClr val="tx2">
                  <a:lumMod val="60000"/>
                  <a:lumOff val="40000"/>
                </a:schemeClr>
              </a:solidFill>
              <a:latin typeface="Ink Free" panose="03080402000500000000" pitchFamily="66" charset="0"/>
              <a:cs typeface="Arial"/>
            </a:endParaRPr>
          </a:p>
          <a:p>
            <a:endParaRPr lang="en-US" sz="2800" dirty="0" smtClean="0">
              <a:solidFill>
                <a:schemeClr val="tx2">
                  <a:lumMod val="60000"/>
                  <a:lumOff val="40000"/>
                </a:schemeClr>
              </a:solidFill>
              <a:latin typeface="Ink Free" panose="03080402000500000000" pitchFamily="66" charset="0"/>
              <a:cs typeface="Arial"/>
            </a:endParaRPr>
          </a:p>
        </p:txBody>
      </p:sp>
      <p:pic>
        <p:nvPicPr>
          <p:cNvPr id="6" name="Picture 3" descr="C:\Users\Peplluis\Desktop\dues_linies_esq_blau.png"/>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l="-11897" t="-7137" r="-6557" b="-7876"/>
          <a:stretch/>
        </p:blipFill>
        <p:spPr bwMode="auto">
          <a:xfrm>
            <a:off x="7951069" y="4474452"/>
            <a:ext cx="991595" cy="594956"/>
          </a:xfrm>
          <a:prstGeom prst="rect">
            <a:avLst/>
          </a:prstGeom>
          <a:solidFill>
            <a:sysClr val="window" lastClr="FFFFFF"/>
          </a:solidFill>
          <a:effectLst>
            <a:softEdge rad="63500"/>
          </a:effectLst>
          <a:extLst/>
        </p:spPr>
      </p:pic>
      <p:pic>
        <p:nvPicPr>
          <p:cNvPr id="8" name="Picture 4" descr="Centre EASY"/>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98135" y="333440"/>
            <a:ext cx="611384" cy="628250"/>
          </a:xfrm>
          <a:prstGeom prst="rect">
            <a:avLst/>
          </a:prstGeom>
          <a:noFill/>
          <a:extLst>
            <a:ext uri="{909E8E84-426E-40DD-AFC4-6F175D3DCCD1}">
              <a14:hiddenFill xmlns:a14="http://schemas.microsoft.com/office/drawing/2010/main">
                <a:solidFill>
                  <a:srgbClr val="FFFFFF"/>
                </a:solidFill>
              </a14:hiddenFill>
            </a:ext>
          </a:extLst>
        </p:spPr>
      </p:pic>
      <p:pic>
        <p:nvPicPr>
          <p:cNvPr id="7" name="Imatge 6"/>
          <p:cNvPicPr>
            <a:picLocks noChangeAspect="1"/>
          </p:cNvPicPr>
          <p:nvPr/>
        </p:nvPicPr>
        <p:blipFill rotWithShape="1">
          <a:blip r:embed="rId6">
            <a:extLst>
              <a:ext uri="{28A0092B-C50C-407E-A947-70E740481C1C}">
                <a14:useLocalDpi xmlns:a14="http://schemas.microsoft.com/office/drawing/2010/main" val="0"/>
              </a:ext>
            </a:extLst>
          </a:blip>
          <a:srcRect l="7955" t="18298" r="9155" b="17051"/>
          <a:stretch/>
        </p:blipFill>
        <p:spPr>
          <a:xfrm>
            <a:off x="7708816" y="320949"/>
            <a:ext cx="1277738" cy="387560"/>
          </a:xfrm>
          <a:prstGeom prst="rect">
            <a:avLst/>
          </a:prstGeom>
          <a:ln>
            <a:noFill/>
          </a:ln>
          <a:effectLst>
            <a:softEdge rad="112500"/>
          </a:effectLst>
        </p:spPr>
      </p:pic>
    </p:spTree>
    <p:extLst>
      <p:ext uri="{BB962C8B-B14F-4D97-AF65-F5344CB8AC3E}">
        <p14:creationId xmlns:p14="http://schemas.microsoft.com/office/powerpoint/2010/main" val="379624127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Peplluis\Desktop\dues_linies_esq_blau.png"/>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l="-11897" t="-7137" r="-6557" b="-7876"/>
          <a:stretch/>
        </p:blipFill>
        <p:spPr bwMode="auto">
          <a:xfrm>
            <a:off x="7951069" y="4474452"/>
            <a:ext cx="991595" cy="594956"/>
          </a:xfrm>
          <a:prstGeom prst="rect">
            <a:avLst/>
          </a:prstGeom>
          <a:solidFill>
            <a:sysClr val="window" lastClr="FFFFFF"/>
          </a:solidFill>
          <a:effectLst>
            <a:softEdge rad="63500"/>
          </a:effectLst>
          <a:extLst/>
        </p:spPr>
      </p:pic>
      <p:pic>
        <p:nvPicPr>
          <p:cNvPr id="3" name="Imatge 2"/>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237014" y="928893"/>
            <a:ext cx="6906986" cy="4200311"/>
          </a:xfrm>
          <a:prstGeom prst="rect">
            <a:avLst/>
          </a:prstGeom>
        </p:spPr>
      </p:pic>
      <p:sp>
        <p:nvSpPr>
          <p:cNvPr id="8" name="QuadreDeText 7"/>
          <p:cNvSpPr txBox="1"/>
          <p:nvPr/>
        </p:nvSpPr>
        <p:spPr>
          <a:xfrm>
            <a:off x="1373862" y="278261"/>
            <a:ext cx="2918426" cy="5847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3200" b="1" i="0" u="none" strike="noStrike" cap="none" spc="0" normalizeH="0" baseline="0" dirty="0" smtClean="0">
                <a:ln>
                  <a:noFill/>
                </a:ln>
                <a:solidFill>
                  <a:schemeClr val="tx2">
                    <a:lumMod val="50000"/>
                  </a:schemeClr>
                </a:solidFill>
                <a:effectLst/>
                <a:uFillTx/>
                <a:latin typeface="Open Sans Light"/>
                <a:ea typeface="Open Sans Light"/>
                <a:cs typeface="Open Sans Light"/>
                <a:sym typeface="Open Sans Light"/>
              </a:rPr>
              <a:t>Assets</a:t>
            </a:r>
            <a:r>
              <a:rPr kumimoji="0" lang="en-US" sz="3200" b="1" i="0" u="none" strike="noStrike" cap="none" spc="0" normalizeH="0" dirty="0" smtClean="0">
                <a:ln>
                  <a:noFill/>
                </a:ln>
                <a:solidFill>
                  <a:schemeClr val="tx2">
                    <a:lumMod val="50000"/>
                  </a:schemeClr>
                </a:solidFill>
                <a:effectLst/>
                <a:uFillTx/>
                <a:latin typeface="Open Sans Light"/>
                <a:ea typeface="Open Sans Light"/>
                <a:cs typeface="Open Sans Light"/>
                <a:sym typeface="Open Sans Light"/>
              </a:rPr>
              <a:t> Transfer</a:t>
            </a:r>
            <a:endParaRPr kumimoji="0" lang="en-US" sz="3200" b="1" i="0" u="none" strike="noStrike" cap="none" spc="0" normalizeH="0" baseline="0" dirty="0">
              <a:ln>
                <a:noFill/>
              </a:ln>
              <a:solidFill>
                <a:schemeClr val="tx2">
                  <a:lumMod val="50000"/>
                </a:schemeClr>
              </a:solidFill>
              <a:effectLst/>
              <a:uFillTx/>
              <a:latin typeface="Open Sans Light"/>
              <a:ea typeface="Open Sans Light"/>
              <a:cs typeface="Open Sans Light"/>
              <a:sym typeface="Open Sans Light"/>
            </a:endParaRPr>
          </a:p>
        </p:txBody>
      </p:sp>
      <p:sp>
        <p:nvSpPr>
          <p:cNvPr id="12" name="Rectangle 4"/>
          <p:cNvSpPr txBox="1"/>
          <p:nvPr/>
        </p:nvSpPr>
        <p:spPr>
          <a:xfrm>
            <a:off x="382267" y="748194"/>
            <a:ext cx="1168616" cy="2215991"/>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lvl1pPr>
              <a:defRPr sz="2800">
                <a:latin typeface="Arial"/>
                <a:ea typeface="Arial"/>
                <a:cs typeface="Arial"/>
                <a:sym typeface="Arial"/>
              </a:defRPr>
            </a:lvl1pPr>
          </a:lstStyle>
          <a:p>
            <a:r>
              <a:rPr lang="ca-ES" sz="13800" dirty="0" smtClean="0">
                <a:solidFill>
                  <a:schemeClr val="tx1">
                    <a:lumMod val="50000"/>
                  </a:schemeClr>
                </a:solidFill>
              </a:rPr>
              <a:t>2</a:t>
            </a:r>
            <a:endParaRPr lang="es-ES" sz="13800" dirty="0">
              <a:solidFill>
                <a:schemeClr val="tx1">
                  <a:lumMod val="50000"/>
                </a:schemeClr>
              </a:solidFill>
            </a:endParaRPr>
          </a:p>
        </p:txBody>
      </p:sp>
      <p:pic>
        <p:nvPicPr>
          <p:cNvPr id="6" name="Imatge 5"/>
          <p:cNvPicPr>
            <a:picLocks noChangeAspect="1"/>
          </p:cNvPicPr>
          <p:nvPr/>
        </p:nvPicPr>
        <p:blipFill rotWithShape="1">
          <a:blip r:embed="rId5">
            <a:extLst>
              <a:ext uri="{28A0092B-C50C-407E-A947-70E740481C1C}">
                <a14:useLocalDpi xmlns:a14="http://schemas.microsoft.com/office/drawing/2010/main" val="0"/>
              </a:ext>
            </a:extLst>
          </a:blip>
          <a:srcRect l="11883" t="26401" r="12002" b="24059"/>
          <a:stretch/>
        </p:blipFill>
        <p:spPr>
          <a:xfrm>
            <a:off x="7534793" y="444097"/>
            <a:ext cx="1318537" cy="333738"/>
          </a:xfrm>
          <a:prstGeom prst="rect">
            <a:avLst/>
          </a:prstGeom>
          <a:ln>
            <a:noFill/>
          </a:ln>
          <a:effectLst>
            <a:outerShdw blurRad="190500" algn="tl" rotWithShape="0">
              <a:srgbClr val="000000">
                <a:alpha val="70000"/>
              </a:srgbClr>
            </a:outerShdw>
          </a:effectLst>
        </p:spPr>
      </p:pic>
      <p:pic>
        <p:nvPicPr>
          <p:cNvPr id="7" name="Picture 3" descr="C:\Users\Peplluis\Desktop\dues_linies_esq_blau.png"/>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l="-11897" t="-7137" r="-6557" b="-7876"/>
          <a:stretch/>
        </p:blipFill>
        <p:spPr bwMode="auto">
          <a:xfrm>
            <a:off x="382267" y="4474452"/>
            <a:ext cx="991595" cy="594956"/>
          </a:xfrm>
          <a:prstGeom prst="rect">
            <a:avLst/>
          </a:prstGeom>
          <a:solidFill>
            <a:sysClr val="window" lastClr="FFFFFF"/>
          </a:solidFill>
          <a:effectLst>
            <a:softEdge rad="63500"/>
          </a:effectLst>
          <a:extLst/>
        </p:spPr>
      </p:pic>
      <p:pic>
        <p:nvPicPr>
          <p:cNvPr id="9" name="Picture 4" descr="Centre EASY"/>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62407" y="225745"/>
            <a:ext cx="611384" cy="628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807053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4604471" y="4387531"/>
            <a:ext cx="4066957" cy="276999"/>
          </a:xfrm>
          <a:prstGeom prst="rect">
            <a:avLst/>
          </a:prstGeom>
        </p:spPr>
        <p:txBody>
          <a:bodyPr wrap="square">
            <a:spAutoFit/>
          </a:bodyPr>
          <a:lstStyle/>
          <a:p>
            <a:pPr algn="ctr">
              <a:buClr>
                <a:srgbClr val="FF6600"/>
              </a:buClr>
              <a:tabLst>
                <a:tab pos="3495675" algn="l"/>
              </a:tabLst>
              <a:defRPr sz="3000">
                <a:latin typeface="+mn-lt"/>
                <a:ea typeface="+mn-ea"/>
                <a:cs typeface="+mn-cs"/>
                <a:sym typeface="Arial"/>
              </a:defRPr>
            </a:pPr>
            <a:r>
              <a:rPr lang="en-US" sz="1200" dirty="0">
                <a:latin typeface="Arial" charset="0"/>
                <a:ea typeface="Arial" charset="0"/>
                <a:cs typeface="Arial" charset="0"/>
              </a:rPr>
              <a:t>Target Market: Manufacturing Enterprise Companies </a:t>
            </a:r>
          </a:p>
        </p:txBody>
      </p:sp>
      <p:sp>
        <p:nvSpPr>
          <p:cNvPr id="9" name="Rectangle 8">
            <a:hlinkClick r:id="rId3"/>
          </p:cNvPr>
          <p:cNvSpPr/>
          <p:nvPr/>
        </p:nvSpPr>
        <p:spPr>
          <a:xfrm>
            <a:off x="1712127" y="1350067"/>
            <a:ext cx="5560684" cy="2954655"/>
          </a:xfrm>
          <a:prstGeom prst="rect">
            <a:avLst/>
          </a:prstGeom>
        </p:spPr>
        <p:txBody>
          <a:bodyPr wrap="square">
            <a:spAutoFit/>
          </a:bodyPr>
          <a:lstStyle/>
          <a:p>
            <a:r>
              <a:rPr lang="en-US" sz="4400" b="1" dirty="0" smtClean="0">
                <a:solidFill>
                  <a:schemeClr val="tx2">
                    <a:lumMod val="60000"/>
                    <a:lumOff val="40000"/>
                  </a:schemeClr>
                </a:solidFill>
                <a:latin typeface="Ink Free" panose="03080402000500000000" pitchFamily="66" charset="0"/>
                <a:cs typeface="Arial"/>
              </a:rPr>
              <a:t>Let the </a:t>
            </a:r>
            <a:r>
              <a:rPr lang="en-US" sz="5400" b="1" dirty="0" smtClean="0">
                <a:solidFill>
                  <a:schemeClr val="tx2">
                    <a:lumMod val="60000"/>
                    <a:lumOff val="40000"/>
                  </a:schemeClr>
                </a:solidFill>
                <a:latin typeface="Ink Free" panose="03080402000500000000" pitchFamily="66" charset="0"/>
                <a:cs typeface="Arial"/>
              </a:rPr>
              <a:t>value </a:t>
            </a:r>
            <a:r>
              <a:rPr lang="en-US" sz="4400" b="1" dirty="0" smtClean="0">
                <a:solidFill>
                  <a:schemeClr val="tx2">
                    <a:lumMod val="60000"/>
                    <a:lumOff val="40000"/>
                  </a:schemeClr>
                </a:solidFill>
                <a:latin typeface="Ink Free" panose="03080402000500000000" pitchFamily="66" charset="0"/>
                <a:cs typeface="Arial"/>
              </a:rPr>
              <a:t>be with you</a:t>
            </a:r>
            <a:r>
              <a:rPr lang="en-US" sz="4400" dirty="0" smtClean="0">
                <a:solidFill>
                  <a:schemeClr val="tx2">
                    <a:lumMod val="60000"/>
                    <a:lumOff val="40000"/>
                  </a:schemeClr>
                </a:solidFill>
                <a:latin typeface="Ink Free" panose="03080402000500000000" pitchFamily="66" charset="0"/>
                <a:cs typeface="Arial"/>
              </a:rPr>
              <a:t>…</a:t>
            </a:r>
          </a:p>
          <a:p>
            <a:endParaRPr lang="en-US" sz="4400" dirty="0" smtClean="0">
              <a:solidFill>
                <a:schemeClr val="tx2">
                  <a:lumMod val="60000"/>
                  <a:lumOff val="40000"/>
                </a:schemeClr>
              </a:solidFill>
              <a:latin typeface="Ink Free" panose="03080402000500000000" pitchFamily="66" charset="0"/>
              <a:cs typeface="Arial"/>
            </a:endParaRPr>
          </a:p>
          <a:p>
            <a:r>
              <a:rPr lang="en-US" sz="4400" dirty="0" smtClean="0">
                <a:solidFill>
                  <a:schemeClr val="tx2">
                    <a:lumMod val="60000"/>
                    <a:lumOff val="40000"/>
                  </a:schemeClr>
                </a:solidFill>
                <a:latin typeface="Ink Free" panose="03080402000500000000" pitchFamily="66" charset="0"/>
                <a:cs typeface="Arial"/>
              </a:rPr>
              <a:t>					</a:t>
            </a:r>
          </a:p>
        </p:txBody>
      </p:sp>
      <p:pic>
        <p:nvPicPr>
          <p:cNvPr id="6" name="Picture 3" descr="C:\Users\Peplluis\Desktop\dues_linies_esq_blau.png"/>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l="-11897" t="-7137" r="-6557" b="-7876"/>
          <a:stretch/>
        </p:blipFill>
        <p:spPr bwMode="auto">
          <a:xfrm>
            <a:off x="7951069" y="4474452"/>
            <a:ext cx="991595" cy="594956"/>
          </a:xfrm>
          <a:prstGeom prst="rect">
            <a:avLst/>
          </a:prstGeom>
          <a:solidFill>
            <a:sysClr val="window" lastClr="FFFFFF"/>
          </a:solidFill>
          <a:effectLst>
            <a:softEdge rad="63500"/>
          </a:effectLst>
          <a:extLst/>
        </p:spPr>
      </p:pic>
      <p:pic>
        <p:nvPicPr>
          <p:cNvPr id="8" name="Picture 4" descr="Centre EASY"/>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98135" y="333440"/>
            <a:ext cx="611384" cy="628250"/>
          </a:xfrm>
          <a:prstGeom prst="rect">
            <a:avLst/>
          </a:prstGeom>
          <a:noFill/>
          <a:extLst>
            <a:ext uri="{909E8E84-426E-40DD-AFC4-6F175D3DCCD1}">
              <a14:hiddenFill xmlns:a14="http://schemas.microsoft.com/office/drawing/2010/main">
                <a:solidFill>
                  <a:srgbClr val="FFFFFF"/>
                </a:solidFill>
              </a14:hiddenFill>
            </a:ext>
          </a:extLst>
        </p:spPr>
      </p:pic>
      <p:pic>
        <p:nvPicPr>
          <p:cNvPr id="7" name="Imatge 6"/>
          <p:cNvPicPr>
            <a:picLocks noChangeAspect="1"/>
          </p:cNvPicPr>
          <p:nvPr/>
        </p:nvPicPr>
        <p:blipFill rotWithShape="1">
          <a:blip r:embed="rId6">
            <a:extLst>
              <a:ext uri="{28A0092B-C50C-407E-A947-70E740481C1C}">
                <a14:useLocalDpi xmlns:a14="http://schemas.microsoft.com/office/drawing/2010/main" val="0"/>
              </a:ext>
            </a:extLst>
          </a:blip>
          <a:srcRect l="7955" t="18298" r="9155" b="17051"/>
          <a:stretch/>
        </p:blipFill>
        <p:spPr>
          <a:xfrm>
            <a:off x="7708816" y="320949"/>
            <a:ext cx="1277738" cy="387560"/>
          </a:xfrm>
          <a:prstGeom prst="rect">
            <a:avLst/>
          </a:prstGeom>
          <a:ln>
            <a:noFill/>
          </a:ln>
          <a:effectLst>
            <a:softEdge rad="112500"/>
          </a:effectLst>
        </p:spPr>
      </p:pic>
    </p:spTree>
    <p:extLst>
      <p:ext uri="{BB962C8B-B14F-4D97-AF65-F5344CB8AC3E}">
        <p14:creationId xmlns:p14="http://schemas.microsoft.com/office/powerpoint/2010/main" val="324823489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620"/>
            <a:ext cx="9144000" cy="515112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sym typeface="Open Sans Light"/>
            </a:endParaRPr>
          </a:p>
        </p:txBody>
      </p:sp>
      <p:pic>
        <p:nvPicPr>
          <p:cNvPr id="5" name="Picture 2" descr="D:\Desktop\6f5c51f3b029dc79e2fd02b463433a0a.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281315" y="323856"/>
            <a:ext cx="1534601" cy="2301900"/>
          </a:xfrm>
          <a:prstGeom prst="rect">
            <a:avLst/>
          </a:prstGeom>
          <a:noFill/>
          <a:extLst>
            <a:ext uri="{909E8E84-426E-40DD-AFC4-6F175D3DCCD1}">
              <a14:hiddenFill xmlns:a14="http://schemas.microsoft.com/office/drawing/2010/main">
                <a:solidFill>
                  <a:srgbClr val="FFFFFF"/>
                </a:solidFill>
              </a14:hiddenFill>
            </a:ext>
          </a:extLst>
        </p:spPr>
      </p:pic>
      <p:sp>
        <p:nvSpPr>
          <p:cNvPr id="9" name="8 Rectángulo redondeado"/>
          <p:cNvSpPr/>
          <p:nvPr/>
        </p:nvSpPr>
        <p:spPr bwMode="auto">
          <a:xfrm>
            <a:off x="2271544" y="2215139"/>
            <a:ext cx="4568708" cy="2788181"/>
          </a:xfrm>
          <a:prstGeom prst="roundRect">
            <a:avLst>
              <a:gd name="adj" fmla="val 8730"/>
            </a:avLst>
          </a:prstGeom>
          <a:solidFill>
            <a:schemeClr val="bg1"/>
          </a:solidFill>
          <a:ln w="60325" cap="flat" cmpd="sng" algn="ctr">
            <a:solidFill>
              <a:srgbClr val="F6750A"/>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68580" tIns="34290" rIns="68580" bIns="34290" numCol="1" rtlCol="0"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ca-ES" sz="1350" b="0" i="0" u="none" strike="noStrike" kern="1200" cap="none" spc="0" normalizeH="0" baseline="0" noProof="0">
              <a:ln>
                <a:noFill/>
              </a:ln>
              <a:solidFill>
                <a:prstClr val="black"/>
              </a:solidFill>
              <a:effectLst/>
              <a:uLnTx/>
              <a:uFillTx/>
              <a:latin typeface="Calibri"/>
              <a:ea typeface="Open Sans Light"/>
              <a:cs typeface="Open Sans Light"/>
              <a:sym typeface="Open Sans Light"/>
            </a:endParaRPr>
          </a:p>
        </p:txBody>
      </p:sp>
      <p:pic>
        <p:nvPicPr>
          <p:cNvPr id="1026" name="Picture 2" descr="C:\Users\Comunicacio\Desktop\boto-facebook.png"/>
          <p:cNvPicPr>
            <a:picLocks noChangeAspect="1" noChangeArrowheads="1"/>
          </p:cNvPicPr>
          <p:nvPr/>
        </p:nvPicPr>
        <p:blipFill>
          <a:blip r:embed="rId4"/>
          <a:srcRect/>
          <a:stretch>
            <a:fillRect/>
          </a:stretch>
        </p:blipFill>
        <p:spPr bwMode="auto">
          <a:xfrm>
            <a:off x="3977909" y="3944614"/>
            <a:ext cx="1188182" cy="336652"/>
          </a:xfrm>
          <a:prstGeom prst="rect">
            <a:avLst/>
          </a:prstGeom>
          <a:noFill/>
        </p:spPr>
      </p:pic>
      <p:pic>
        <p:nvPicPr>
          <p:cNvPr id="1027" name="Picture 3" descr="C:\Users\Comunicacio\Desktop\descarga.jpg"/>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2795344" y="3999913"/>
            <a:ext cx="306786" cy="300029"/>
          </a:xfrm>
          <a:prstGeom prst="rect">
            <a:avLst/>
          </a:prstGeom>
          <a:noFill/>
        </p:spPr>
      </p:pic>
      <p:sp>
        <p:nvSpPr>
          <p:cNvPr id="6" name="Text Box 4"/>
          <p:cNvSpPr txBox="1">
            <a:spLocks noChangeArrowheads="1"/>
          </p:cNvSpPr>
          <p:nvPr/>
        </p:nvSpPr>
        <p:spPr bwMode="auto">
          <a:xfrm>
            <a:off x="2573778" y="2463739"/>
            <a:ext cx="4104456" cy="507831"/>
          </a:xfrm>
          <a:prstGeom prst="rect">
            <a:avLst/>
          </a:prstGeom>
          <a:noFill/>
          <a:ln w="9525">
            <a:noFill/>
            <a:miter lim="800000"/>
            <a:headEnd/>
            <a:tailEnd/>
          </a:ln>
        </p:spPr>
        <p:txBody>
          <a:bodyPr wrap="square">
            <a:spAutoFit/>
          </a:bodyPr>
          <a:lstStyle/>
          <a:p>
            <a:pPr marL="0" marR="0" lvl="0" indent="0" algn="l" defTabSz="342900" rtl="0" eaLnBrk="1" fontAlgn="auto" latinLnBrk="0" hangingPunct="1">
              <a:lnSpc>
                <a:spcPct val="100000"/>
              </a:lnSpc>
              <a:spcBef>
                <a:spcPct val="50000"/>
              </a:spcBef>
              <a:spcAft>
                <a:spcPts val="0"/>
              </a:spcAft>
              <a:buClrTx/>
              <a:buSzTx/>
              <a:buFontTx/>
              <a:buNone/>
              <a:tabLst/>
              <a:defRPr/>
            </a:pPr>
            <a:r>
              <a:rPr kumimoji="0" lang="es-ES" sz="2700" b="1" i="0" u="none" strike="noStrike" kern="1200" cap="none" spc="0" normalizeH="0" baseline="0" noProof="0" dirty="0">
                <a:ln>
                  <a:noFill/>
                </a:ln>
                <a:solidFill>
                  <a:prstClr val="white">
                    <a:lumMod val="50000"/>
                  </a:prstClr>
                </a:solidFill>
                <a:effectLst/>
                <a:uLnTx/>
                <a:uFillTx/>
                <a:latin typeface="Arial" panose="020B0604020202020204" pitchFamily="34" charset="0"/>
                <a:ea typeface="Open Sans Light"/>
                <a:cs typeface="Arial" panose="020B0604020202020204" pitchFamily="34" charset="0"/>
                <a:sym typeface="Open Sans Light"/>
              </a:rPr>
              <a:t>TECNIO </a:t>
            </a:r>
            <a:r>
              <a:rPr kumimoji="0" lang="es-ES" sz="2700" b="1" i="0" u="none" strike="noStrike" kern="1200" cap="none" spc="0" normalizeH="0" baseline="0" noProof="0" dirty="0">
                <a:ln>
                  <a:noFill/>
                </a:ln>
                <a:solidFill>
                  <a:srgbClr val="FF6600"/>
                </a:solidFill>
                <a:effectLst/>
                <a:uLnTx/>
                <a:uFillTx/>
                <a:latin typeface="Arial" panose="020B0604020202020204" pitchFamily="34" charset="0"/>
                <a:ea typeface="Open Sans Light"/>
                <a:cs typeface="Arial" panose="020B0604020202020204" pitchFamily="34" charset="0"/>
                <a:sym typeface="Open Sans Light"/>
              </a:rPr>
              <a:t>Centre EASY </a:t>
            </a:r>
            <a:endParaRPr kumimoji="0" lang="ca-ES" sz="2700" b="1" i="0" u="none" strike="noStrike" kern="1200" cap="none" spc="0" normalizeH="0" baseline="0" noProof="0" dirty="0">
              <a:ln>
                <a:noFill/>
              </a:ln>
              <a:solidFill>
                <a:srgbClr val="FF6600"/>
              </a:solidFill>
              <a:effectLst/>
              <a:uLnTx/>
              <a:uFillTx/>
              <a:latin typeface="Arial" panose="020B0604020202020204" pitchFamily="34" charset="0"/>
              <a:ea typeface="Open Sans Light"/>
              <a:cs typeface="Arial" panose="020B0604020202020204" pitchFamily="34" charset="0"/>
              <a:sym typeface="Open Sans Light"/>
            </a:endParaRPr>
          </a:p>
        </p:txBody>
      </p:sp>
      <p:pic>
        <p:nvPicPr>
          <p:cNvPr id="3" name="Picture 3" descr="C:\Users\Comunicacio\Desktop\Carta mail.jpg"/>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4395163" y="3623144"/>
            <a:ext cx="321470" cy="321470"/>
          </a:xfrm>
          <a:prstGeom prst="rect">
            <a:avLst/>
          </a:prstGeom>
          <a:noFill/>
        </p:spPr>
      </p:pic>
      <p:pic>
        <p:nvPicPr>
          <p:cNvPr id="1028" name="Picture 4" descr="C:\Users\Comunicacio\Desktop\telefono-icono-de-clip-art_423047.jpg"/>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2782200" y="3590591"/>
            <a:ext cx="331638" cy="332169"/>
          </a:xfrm>
          <a:prstGeom prst="rect">
            <a:avLst/>
          </a:prstGeom>
          <a:noFill/>
        </p:spPr>
      </p:pic>
      <p:sp>
        <p:nvSpPr>
          <p:cNvPr id="10" name="Text Box 4"/>
          <p:cNvSpPr txBox="1">
            <a:spLocks noChangeArrowheads="1"/>
          </p:cNvSpPr>
          <p:nvPr/>
        </p:nvSpPr>
        <p:spPr bwMode="auto">
          <a:xfrm>
            <a:off x="5678101" y="2031690"/>
            <a:ext cx="946127" cy="323165"/>
          </a:xfrm>
          <a:prstGeom prst="rect">
            <a:avLst/>
          </a:prstGeom>
          <a:solidFill>
            <a:schemeClr val="bg1"/>
          </a:solidFill>
          <a:ln w="9525">
            <a:noFill/>
            <a:miter lim="800000"/>
            <a:headEnd/>
            <a:tailEnd/>
          </a:ln>
        </p:spPr>
        <p:txBody>
          <a:bodyPr wrap="square">
            <a:spAutoFit/>
          </a:bodyPr>
          <a:lstStyle/>
          <a:p>
            <a:pPr marL="0" marR="0" lvl="0" indent="0" algn="ctr" defTabSz="342900" rtl="0" eaLnBrk="1" fontAlgn="auto" latinLnBrk="0" hangingPunct="1">
              <a:lnSpc>
                <a:spcPct val="100000"/>
              </a:lnSpc>
              <a:spcBef>
                <a:spcPct val="50000"/>
              </a:spcBef>
              <a:spcAft>
                <a:spcPts val="0"/>
              </a:spcAft>
              <a:buClrTx/>
              <a:buSzTx/>
              <a:buFontTx/>
              <a:buNone/>
              <a:tabLst/>
              <a:defRPr/>
            </a:pPr>
            <a:r>
              <a:rPr kumimoji="0" lang="en-GB" sz="1500" b="1" i="0" u="none" strike="noStrike" kern="1200" cap="none" spc="0" normalizeH="0" baseline="0" noProof="0" dirty="0">
                <a:ln>
                  <a:noFill/>
                </a:ln>
                <a:solidFill>
                  <a:prstClr val="black"/>
                </a:solidFill>
                <a:effectLst/>
                <a:uLnTx/>
                <a:uFillTx/>
                <a:latin typeface="Calibri"/>
                <a:ea typeface="Open Sans Light"/>
                <a:cs typeface="Open Sans Light"/>
                <a:sym typeface="Open Sans Light"/>
              </a:rPr>
              <a:t>Contact</a:t>
            </a:r>
          </a:p>
        </p:txBody>
      </p:sp>
      <p:sp>
        <p:nvSpPr>
          <p:cNvPr id="4" name="3 Llamada rectangular redondeada"/>
          <p:cNvSpPr/>
          <p:nvPr/>
        </p:nvSpPr>
        <p:spPr>
          <a:xfrm>
            <a:off x="3771230" y="323624"/>
            <a:ext cx="3050234" cy="1465457"/>
          </a:xfrm>
          <a:prstGeom prst="wedgeRoundRectCallout">
            <a:avLst>
              <a:gd name="adj1" fmla="val -63213"/>
              <a:gd name="adj2" fmla="val -13630"/>
              <a:gd name="adj3" fmla="val 16667"/>
            </a:avLst>
          </a:prstGeom>
          <a:solidFill>
            <a:schemeClr val="bg1"/>
          </a:solidFill>
          <a:ln w="34925">
            <a:solidFill>
              <a:schemeClr val="accent6">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GB" sz="2100" b="0" i="0" u="none" strike="noStrike" kern="1200" cap="none" spc="0" normalizeH="0" baseline="0" noProof="0" dirty="0">
                <a:ln>
                  <a:noFill/>
                </a:ln>
                <a:solidFill>
                  <a:prstClr val="black"/>
                </a:solidFill>
                <a:effectLst/>
                <a:uLnTx/>
                <a:uFillTx/>
                <a:latin typeface="Gabriola" pitchFamily="82" charset="0"/>
                <a:ea typeface="+mn-ea"/>
                <a:cs typeface="+mn-cs"/>
                <a:sym typeface="Open Sans Light"/>
              </a:rPr>
              <a:t>I’m Peplluis de la Rosa. </a:t>
            </a:r>
          </a:p>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GB" sz="2550" b="1" i="0" u="none" strike="noStrike" kern="1200" cap="none" spc="0" normalizeH="0" baseline="0" noProof="0" dirty="0">
                <a:ln>
                  <a:noFill/>
                </a:ln>
                <a:solidFill>
                  <a:prstClr val="black"/>
                </a:solidFill>
                <a:effectLst/>
                <a:uLnTx/>
                <a:uFillTx/>
                <a:latin typeface="Gabriola" pitchFamily="82" charset="0"/>
                <a:ea typeface="+mn-ea"/>
                <a:cs typeface="+mn-cs"/>
                <a:sym typeface="Open Sans Light"/>
              </a:rPr>
              <a:t>Feel free to contact </a:t>
            </a:r>
            <a:r>
              <a:rPr kumimoji="0" lang="en-GB" sz="2550" b="1" i="0" u="none" strike="noStrike" kern="1200" cap="none" spc="0" normalizeH="0" baseline="0" noProof="0" dirty="0" smtClean="0">
                <a:ln>
                  <a:noFill/>
                </a:ln>
                <a:solidFill>
                  <a:prstClr val="black"/>
                </a:solidFill>
                <a:effectLst/>
                <a:uLnTx/>
                <a:uFillTx/>
                <a:latin typeface="Gabriola" pitchFamily="82" charset="0"/>
                <a:ea typeface="+mn-ea"/>
                <a:cs typeface="+mn-cs"/>
                <a:sym typeface="Open Sans Light"/>
              </a:rPr>
              <a:t>me </a:t>
            </a:r>
            <a:r>
              <a:rPr kumimoji="0" lang="en-GB" sz="2550" b="1" i="0" u="none" strike="noStrike" kern="1200" cap="none" spc="0" normalizeH="0" baseline="0" noProof="0" dirty="0">
                <a:ln>
                  <a:noFill/>
                </a:ln>
                <a:solidFill>
                  <a:prstClr val="black"/>
                </a:solidFill>
                <a:effectLst/>
                <a:uLnTx/>
                <a:uFillTx/>
                <a:latin typeface="Gabriola" pitchFamily="82" charset="0"/>
                <a:ea typeface="+mn-ea"/>
                <a:cs typeface="+mn-cs"/>
                <a:sym typeface="Open Sans Light"/>
              </a:rPr>
              <a:t>to KNOW MORE! </a:t>
            </a:r>
          </a:p>
        </p:txBody>
      </p:sp>
      <p:pic>
        <p:nvPicPr>
          <p:cNvPr id="12" name="Picture 2" descr="D:\Mis Documentos\Documents\EASY\Logos\Logo EASY definitiu_sense text - negatiu.jpg"/>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556316" y="273270"/>
            <a:ext cx="741996" cy="783082"/>
          </a:xfrm>
          <a:prstGeom prst="rect">
            <a:avLst/>
          </a:prstGeom>
          <a:noFill/>
          <a:extLst>
            <a:ext uri="{909E8E84-426E-40DD-AFC4-6F175D3DCCD1}">
              <a14:hiddenFill xmlns:a14="http://schemas.microsoft.com/office/drawing/2010/main">
                <a:solidFill>
                  <a:srgbClr val="FFFFFF"/>
                </a:solidFill>
              </a14:hiddenFill>
            </a:ext>
          </a:extLst>
        </p:spPr>
      </p:pic>
      <p:sp>
        <p:nvSpPr>
          <p:cNvPr id="8195" name="Text Box 5"/>
          <p:cNvSpPr txBox="1">
            <a:spLocks noChangeArrowheads="1"/>
          </p:cNvSpPr>
          <p:nvPr/>
        </p:nvSpPr>
        <p:spPr bwMode="auto">
          <a:xfrm>
            <a:off x="2303749" y="2035388"/>
            <a:ext cx="4320479" cy="2881943"/>
          </a:xfrm>
          <a:prstGeom prst="rect">
            <a:avLst/>
          </a:prstGeom>
          <a:noFill/>
          <a:ln w="9525">
            <a:noFill/>
            <a:miter lim="800000"/>
            <a:headEnd/>
            <a:tailEnd/>
          </a:ln>
        </p:spPr>
        <p:txBody>
          <a:bodyPr wrap="square">
            <a:spAutoFit/>
          </a:bodyPr>
          <a:lstStyle/>
          <a:p>
            <a:pPr marL="342900" marR="0" lvl="1" indent="0" algn="just" defTabSz="342900" rtl="0" eaLnBrk="1" fontAlgn="auto" latinLnBrk="0" hangingPunct="1">
              <a:lnSpc>
                <a:spcPct val="120000"/>
              </a:lnSpc>
              <a:spcBef>
                <a:spcPct val="50000"/>
              </a:spcBef>
              <a:spcAft>
                <a:spcPts val="0"/>
              </a:spcAft>
              <a:buClr>
                <a:srgbClr val="FF9933"/>
              </a:buClr>
              <a:buSzTx/>
              <a:buFontTx/>
              <a:buNone/>
              <a:tabLst/>
              <a:defRPr/>
            </a:pPr>
            <a:endParaRPr kumimoji="0" lang="ca-ES" sz="1200" b="0" i="0" u="none" strike="noStrike" kern="1200" cap="none" spc="0" normalizeH="0" baseline="0" noProof="0" dirty="0">
              <a:ln>
                <a:noFill/>
              </a:ln>
              <a:solidFill>
                <a:prstClr val="black"/>
              </a:solidFill>
              <a:effectLst/>
              <a:uLnTx/>
              <a:uFillTx/>
              <a:latin typeface="Calibri"/>
              <a:ea typeface="Open Sans Light"/>
              <a:cs typeface="Open Sans Light"/>
              <a:sym typeface="Open Sans Light"/>
            </a:endParaRPr>
          </a:p>
          <a:p>
            <a:pPr marL="342900" marR="0" lvl="1" indent="0" algn="just" defTabSz="342900" rtl="0" eaLnBrk="1" fontAlgn="auto" latinLnBrk="0" hangingPunct="1">
              <a:lnSpc>
                <a:spcPct val="120000"/>
              </a:lnSpc>
              <a:spcBef>
                <a:spcPct val="50000"/>
              </a:spcBef>
              <a:spcAft>
                <a:spcPts val="0"/>
              </a:spcAft>
              <a:buClr>
                <a:srgbClr val="FF9933"/>
              </a:buClr>
              <a:buSzTx/>
              <a:buFontTx/>
              <a:buNone/>
              <a:tabLst/>
              <a:defRPr/>
            </a:pPr>
            <a:endParaRPr kumimoji="0" lang="ca-ES" sz="1200" b="0" i="0" u="none" strike="noStrike" kern="1200" cap="none" spc="0" normalizeH="0" baseline="0" noProof="0" dirty="0">
              <a:ln>
                <a:noFill/>
              </a:ln>
              <a:solidFill>
                <a:prstClr val="black"/>
              </a:solidFill>
              <a:effectLst/>
              <a:uLnTx/>
              <a:uFillTx/>
              <a:latin typeface="Calibri"/>
              <a:ea typeface="Open Sans Light"/>
              <a:cs typeface="Open Sans Light"/>
              <a:sym typeface="Open Sans Light"/>
            </a:endParaRPr>
          </a:p>
          <a:p>
            <a:pPr marL="342900" marR="0" lvl="1" indent="0" algn="just" defTabSz="342900" rtl="0" eaLnBrk="1" fontAlgn="auto" latinLnBrk="0" hangingPunct="1">
              <a:lnSpc>
                <a:spcPct val="120000"/>
              </a:lnSpc>
              <a:spcBef>
                <a:spcPct val="50000"/>
              </a:spcBef>
              <a:spcAft>
                <a:spcPts val="0"/>
              </a:spcAft>
              <a:buClr>
                <a:srgbClr val="FF9933"/>
              </a:buClr>
              <a:buSzTx/>
              <a:buFontTx/>
              <a:buNone/>
              <a:tabLst/>
              <a:defRPr/>
            </a:pPr>
            <a:endParaRPr kumimoji="0" lang="ca-ES" sz="1200" b="0" i="0" u="none" strike="noStrike" kern="1200" cap="none" spc="0" normalizeH="0" baseline="0" noProof="0" dirty="0">
              <a:ln>
                <a:noFill/>
              </a:ln>
              <a:solidFill>
                <a:prstClr val="black"/>
              </a:solidFill>
              <a:effectLst/>
              <a:uLnTx/>
              <a:uFillTx/>
              <a:latin typeface="Calibri"/>
              <a:ea typeface="Open Sans Light"/>
              <a:cs typeface="Open Sans Light"/>
              <a:sym typeface="Open Sans Light"/>
            </a:endParaRPr>
          </a:p>
          <a:p>
            <a:pPr marL="342900" marR="0" lvl="1" indent="0" algn="l" defTabSz="342900" rtl="0" eaLnBrk="1" fontAlgn="auto" latinLnBrk="0" hangingPunct="1">
              <a:lnSpc>
                <a:spcPct val="120000"/>
              </a:lnSpc>
              <a:spcBef>
                <a:spcPct val="50000"/>
              </a:spcBef>
              <a:spcAft>
                <a:spcPts val="0"/>
              </a:spcAft>
              <a:buClr>
                <a:srgbClr val="FF9933"/>
              </a:buClr>
              <a:buSzTx/>
              <a:buFontTx/>
              <a:buNone/>
              <a:tabLst/>
              <a:defRPr/>
            </a:pPr>
            <a:r>
              <a:rPr kumimoji="0" lang="ca-ES" sz="1200" b="0" i="0" u="none" strike="noStrike" kern="1200" cap="none" spc="0" normalizeH="0" baseline="0" noProof="0" dirty="0">
                <a:ln>
                  <a:noFill/>
                </a:ln>
                <a:solidFill>
                  <a:prstClr val="black">
                    <a:lumMod val="75000"/>
                    <a:lumOff val="25000"/>
                  </a:prstClr>
                </a:solidFill>
                <a:effectLst/>
                <a:uLnTx/>
                <a:uFillTx/>
                <a:latin typeface="Calibri"/>
                <a:ea typeface="Open Sans Light"/>
                <a:cs typeface="Open Sans Light"/>
                <a:sym typeface="Open Sans Light"/>
              </a:rPr>
              <a:t>Parc Científic i Tecnològic de la Universitat de Girona</a:t>
            </a:r>
            <a:br>
              <a:rPr kumimoji="0" lang="ca-ES" sz="1200" b="0" i="0" u="none" strike="noStrike" kern="1200" cap="none" spc="0" normalizeH="0" baseline="0" noProof="0" dirty="0">
                <a:ln>
                  <a:noFill/>
                </a:ln>
                <a:solidFill>
                  <a:prstClr val="black">
                    <a:lumMod val="75000"/>
                    <a:lumOff val="25000"/>
                  </a:prstClr>
                </a:solidFill>
                <a:effectLst/>
                <a:uLnTx/>
                <a:uFillTx/>
                <a:latin typeface="Calibri"/>
                <a:ea typeface="Open Sans Light"/>
                <a:cs typeface="Open Sans Light"/>
                <a:sym typeface="Open Sans Light"/>
              </a:rPr>
            </a:br>
            <a:r>
              <a:rPr kumimoji="0" lang="ca-ES" sz="1200" b="0" i="0" u="none" strike="noStrike" kern="1200" cap="none" spc="0" normalizeH="0" baseline="0" noProof="0" dirty="0">
                <a:ln>
                  <a:noFill/>
                </a:ln>
                <a:solidFill>
                  <a:prstClr val="black">
                    <a:lumMod val="75000"/>
                    <a:lumOff val="25000"/>
                  </a:prstClr>
                </a:solidFill>
                <a:effectLst/>
                <a:uLnTx/>
                <a:uFillTx/>
                <a:latin typeface="Calibri"/>
                <a:ea typeface="Open Sans Light"/>
                <a:cs typeface="Open Sans Light"/>
                <a:sym typeface="Open Sans Light"/>
              </a:rPr>
              <a:t>Edifici Narcís </a:t>
            </a:r>
            <a:r>
              <a:rPr kumimoji="0" lang="ca-ES" sz="1200" b="0" i="0" u="none" strike="noStrike" kern="1200" cap="none" spc="0" normalizeH="0" baseline="0" noProof="0" dirty="0" err="1">
                <a:ln>
                  <a:noFill/>
                </a:ln>
                <a:solidFill>
                  <a:prstClr val="black">
                    <a:lumMod val="75000"/>
                    <a:lumOff val="25000"/>
                  </a:prstClr>
                </a:solidFill>
                <a:effectLst/>
                <a:uLnTx/>
                <a:uFillTx/>
                <a:latin typeface="Calibri"/>
                <a:ea typeface="Open Sans Light"/>
                <a:cs typeface="Open Sans Light"/>
                <a:sym typeface="Open Sans Light"/>
              </a:rPr>
              <a:t>Monturiol</a:t>
            </a:r>
            <a:r>
              <a:rPr kumimoji="0" lang="ca-ES" sz="1200" b="0" i="0" u="none" strike="noStrike" kern="1200" cap="none" spc="0" normalizeH="0" baseline="0" noProof="0" dirty="0">
                <a:ln>
                  <a:noFill/>
                </a:ln>
                <a:solidFill>
                  <a:prstClr val="black">
                    <a:lumMod val="75000"/>
                    <a:lumOff val="25000"/>
                  </a:prstClr>
                </a:solidFill>
                <a:effectLst/>
                <a:uLnTx/>
                <a:uFillTx/>
                <a:latin typeface="Calibri"/>
                <a:ea typeface="Open Sans Light"/>
                <a:cs typeface="Open Sans Light"/>
                <a:sym typeface="Open Sans Light"/>
              </a:rPr>
              <a:t>, Emili </a:t>
            </a:r>
            <a:r>
              <a:rPr kumimoji="0" lang="ca-ES" sz="1200" b="0" i="0" u="none" strike="noStrike" kern="1200" cap="none" spc="0" normalizeH="0" baseline="0" noProof="0" dirty="0" err="1">
                <a:ln>
                  <a:noFill/>
                </a:ln>
                <a:solidFill>
                  <a:prstClr val="black">
                    <a:lumMod val="75000"/>
                    <a:lumOff val="25000"/>
                  </a:prstClr>
                </a:solidFill>
                <a:effectLst/>
                <a:uLnTx/>
                <a:uFillTx/>
                <a:latin typeface="Calibri"/>
                <a:ea typeface="Open Sans Light"/>
                <a:cs typeface="Open Sans Light"/>
                <a:sym typeface="Open Sans Light"/>
              </a:rPr>
              <a:t>Grahit</a:t>
            </a:r>
            <a:r>
              <a:rPr kumimoji="0" lang="ca-ES" sz="1200" b="0" i="0" u="none" strike="noStrike" kern="1200" cap="none" spc="0" normalizeH="0" baseline="0" noProof="0" dirty="0">
                <a:ln>
                  <a:noFill/>
                </a:ln>
                <a:solidFill>
                  <a:prstClr val="black">
                    <a:lumMod val="75000"/>
                    <a:lumOff val="25000"/>
                  </a:prstClr>
                </a:solidFill>
                <a:effectLst/>
                <a:uLnTx/>
                <a:uFillTx/>
                <a:latin typeface="Calibri"/>
                <a:ea typeface="Open Sans Light"/>
                <a:cs typeface="Open Sans Light"/>
                <a:sym typeface="Open Sans Light"/>
              </a:rPr>
              <a:t> 91, 17003 Girona</a:t>
            </a:r>
            <a:br>
              <a:rPr kumimoji="0" lang="ca-ES" sz="1200" b="0" i="0" u="none" strike="noStrike" kern="1200" cap="none" spc="0" normalizeH="0" baseline="0" noProof="0" dirty="0">
                <a:ln>
                  <a:noFill/>
                </a:ln>
                <a:solidFill>
                  <a:prstClr val="black">
                    <a:lumMod val="75000"/>
                    <a:lumOff val="25000"/>
                  </a:prstClr>
                </a:solidFill>
                <a:effectLst/>
                <a:uLnTx/>
                <a:uFillTx/>
                <a:latin typeface="Calibri"/>
                <a:ea typeface="Open Sans Light"/>
                <a:cs typeface="Open Sans Light"/>
                <a:sym typeface="Open Sans Light"/>
              </a:rPr>
            </a:br>
            <a:r>
              <a:rPr kumimoji="0" lang="ca-ES" sz="1200" b="0" i="0" u="none" strike="noStrike" kern="1200" cap="none" spc="0" normalizeH="0" baseline="0" noProof="0" dirty="0">
                <a:ln>
                  <a:noFill/>
                </a:ln>
                <a:solidFill>
                  <a:prstClr val="black">
                    <a:lumMod val="75000"/>
                    <a:lumOff val="25000"/>
                  </a:prstClr>
                </a:solidFill>
                <a:effectLst/>
                <a:uLnTx/>
                <a:uFillTx/>
                <a:latin typeface="Calibri"/>
                <a:ea typeface="Open Sans Light"/>
                <a:cs typeface="Open Sans Light"/>
                <a:sym typeface="Open Sans Light"/>
              </a:rPr>
              <a:t/>
            </a:r>
            <a:br>
              <a:rPr kumimoji="0" lang="ca-ES" sz="1200" b="0" i="0" u="none" strike="noStrike" kern="1200" cap="none" spc="0" normalizeH="0" baseline="0" noProof="0" dirty="0">
                <a:ln>
                  <a:noFill/>
                </a:ln>
                <a:solidFill>
                  <a:prstClr val="black">
                    <a:lumMod val="75000"/>
                    <a:lumOff val="25000"/>
                  </a:prstClr>
                </a:solidFill>
                <a:effectLst/>
                <a:uLnTx/>
                <a:uFillTx/>
                <a:latin typeface="Calibri"/>
                <a:ea typeface="Open Sans Light"/>
                <a:cs typeface="Open Sans Light"/>
                <a:sym typeface="Open Sans Light"/>
              </a:rPr>
            </a:br>
            <a:r>
              <a:rPr kumimoji="0" lang="ca-ES" sz="1200" b="0" i="0" u="none" strike="noStrike" kern="1200" cap="none" spc="0" normalizeH="0" baseline="0" noProof="0" dirty="0">
                <a:ln>
                  <a:noFill/>
                </a:ln>
                <a:solidFill>
                  <a:prstClr val="black">
                    <a:lumMod val="75000"/>
                    <a:lumOff val="25000"/>
                  </a:prstClr>
                </a:solidFill>
                <a:effectLst/>
                <a:uLnTx/>
                <a:uFillTx/>
                <a:latin typeface="Calibri"/>
                <a:ea typeface="Open Sans Light"/>
                <a:cs typeface="Open Sans Light"/>
                <a:sym typeface="Open Sans Light"/>
              </a:rPr>
              <a:t>            </a:t>
            </a:r>
            <a:r>
              <a:rPr kumimoji="0" lang="ca-ES" sz="1050" b="1" i="0" u="none" strike="noStrike" kern="1200" cap="none" spc="0" normalizeH="0" baseline="0" noProof="0" dirty="0" smtClean="0">
                <a:ln>
                  <a:noFill/>
                </a:ln>
                <a:solidFill>
                  <a:prstClr val="black">
                    <a:lumMod val="75000"/>
                    <a:lumOff val="25000"/>
                  </a:prstClr>
                </a:solidFill>
                <a:effectLst/>
                <a:uLnTx/>
                <a:uFillTx/>
                <a:latin typeface="Calibri"/>
                <a:ea typeface="Open Sans Light"/>
                <a:cs typeface="Open Sans Light"/>
                <a:sym typeface="Open Sans Light"/>
                <a:hlinkClick r:id="rId9"/>
              </a:rPr>
              <a:t>www.centreeasy.com</a:t>
            </a:r>
            <a:r>
              <a:rPr kumimoji="0" lang="ca-ES" sz="1000" b="1" i="0" u="none" strike="noStrike" kern="1200" cap="none" spc="0" normalizeH="0" baseline="0" noProof="0" dirty="0" smtClean="0">
                <a:ln>
                  <a:noFill/>
                </a:ln>
                <a:solidFill>
                  <a:prstClr val="black">
                    <a:lumMod val="75000"/>
                    <a:lumOff val="25000"/>
                  </a:prstClr>
                </a:solidFill>
                <a:effectLst/>
                <a:uLnTx/>
                <a:uFillTx/>
                <a:latin typeface="Calibri"/>
                <a:ea typeface="Open Sans Light"/>
                <a:cs typeface="Open Sans Light"/>
                <a:sym typeface="Open Sans Light"/>
              </a:rPr>
              <a:t>             </a:t>
            </a:r>
            <a:r>
              <a:rPr kumimoji="0" lang="ca-ES" sz="1200" b="0" i="0" u="none" strike="noStrike" kern="1200" cap="none" spc="0" normalizeH="0" baseline="0" noProof="0" dirty="0" smtClean="0">
                <a:ln>
                  <a:noFill/>
                </a:ln>
                <a:solidFill>
                  <a:prstClr val="black">
                    <a:lumMod val="75000"/>
                    <a:lumOff val="25000"/>
                  </a:prstClr>
                </a:solidFill>
                <a:effectLst/>
                <a:uLnTx/>
                <a:uFillTx/>
                <a:latin typeface="Calibri"/>
                <a:ea typeface="Open Sans Light"/>
                <a:cs typeface="Open Sans Light"/>
                <a:sym typeface="Open Sans Light"/>
              </a:rPr>
              <a:t>peplluis@eia.udg.edu</a:t>
            </a:r>
            <a:endParaRPr kumimoji="0" lang="ca-ES" sz="1200" b="0" i="0" u="none" strike="noStrike" kern="1200" cap="none" spc="0" normalizeH="0" baseline="0" noProof="0" dirty="0">
              <a:ln>
                <a:noFill/>
              </a:ln>
              <a:solidFill>
                <a:prstClr val="black">
                  <a:lumMod val="75000"/>
                  <a:lumOff val="25000"/>
                </a:prstClr>
              </a:solidFill>
              <a:effectLst/>
              <a:uLnTx/>
              <a:uFillTx/>
              <a:latin typeface="Calibri"/>
              <a:ea typeface="Open Sans Light"/>
              <a:cs typeface="Open Sans Light"/>
              <a:sym typeface="Open Sans Light"/>
            </a:endParaRPr>
          </a:p>
          <a:p>
            <a:pPr marL="685800" marR="0" lvl="2" indent="0" algn="l" defTabSz="342900" rtl="0" eaLnBrk="1" fontAlgn="auto" latinLnBrk="0" hangingPunct="1">
              <a:lnSpc>
                <a:spcPct val="120000"/>
              </a:lnSpc>
              <a:spcBef>
                <a:spcPct val="50000"/>
              </a:spcBef>
              <a:spcAft>
                <a:spcPts val="0"/>
              </a:spcAft>
              <a:buClr>
                <a:srgbClr val="FF9933"/>
              </a:buClr>
              <a:buSzTx/>
              <a:buFontTx/>
              <a:buNone/>
              <a:tabLst/>
              <a:defRPr/>
            </a:pPr>
            <a:r>
              <a:rPr kumimoji="0" lang="ca-ES" sz="1200" b="0" i="0" u="none" strike="noStrike" kern="1200" cap="none" spc="0" normalizeH="0" baseline="0" noProof="0" dirty="0" smtClean="0">
                <a:ln>
                  <a:noFill/>
                </a:ln>
                <a:solidFill>
                  <a:prstClr val="black">
                    <a:lumMod val="75000"/>
                    <a:lumOff val="25000"/>
                  </a:prstClr>
                </a:solidFill>
                <a:effectLst/>
                <a:uLnTx/>
                <a:uFillTx/>
                <a:latin typeface="Calibri"/>
                <a:ea typeface="Open Sans Light"/>
                <a:cs typeface="Open Sans Light"/>
                <a:sym typeface="Open Sans Light"/>
              </a:rPr>
              <a:t>   </a:t>
            </a:r>
            <a:r>
              <a:rPr kumimoji="0" lang="ca-ES" sz="1200" b="0" i="0" u="none" strike="noStrike" kern="1200" cap="none" spc="0" normalizeH="0" baseline="0" noProof="0" dirty="0">
                <a:ln>
                  <a:noFill/>
                </a:ln>
                <a:solidFill>
                  <a:prstClr val="black">
                    <a:lumMod val="75000"/>
                    <a:lumOff val="25000"/>
                  </a:prstClr>
                </a:solidFill>
                <a:effectLst/>
                <a:uLnTx/>
                <a:uFillTx/>
                <a:latin typeface="Calibri"/>
                <a:ea typeface="Open Sans Light"/>
                <a:cs typeface="Open Sans Light"/>
                <a:sym typeface="Open Sans Light"/>
              </a:rPr>
              <a:t>@</a:t>
            </a:r>
            <a:r>
              <a:rPr kumimoji="0" lang="ca-ES" sz="1200" b="0" i="0" u="none" strike="noStrike" kern="1200" cap="none" spc="0" normalizeH="0" baseline="0" noProof="0" dirty="0" err="1">
                <a:ln>
                  <a:noFill/>
                </a:ln>
                <a:solidFill>
                  <a:prstClr val="black">
                    <a:lumMod val="75000"/>
                    <a:lumOff val="25000"/>
                  </a:prstClr>
                </a:solidFill>
                <a:effectLst/>
                <a:uLnTx/>
                <a:uFillTx/>
                <a:latin typeface="Calibri"/>
                <a:ea typeface="Open Sans Light"/>
                <a:cs typeface="Open Sans Light"/>
                <a:sym typeface="Open Sans Light"/>
              </a:rPr>
              <a:t>CentreEasy</a:t>
            </a:r>
            <a:r>
              <a:rPr kumimoji="0" lang="ca-ES" sz="1200" b="0" i="0" u="none" strike="noStrike" kern="1200" cap="none" spc="0" normalizeH="0" baseline="0" noProof="0" dirty="0">
                <a:ln>
                  <a:noFill/>
                </a:ln>
                <a:solidFill>
                  <a:prstClr val="black">
                    <a:lumMod val="75000"/>
                    <a:lumOff val="25000"/>
                  </a:prstClr>
                </a:solidFill>
                <a:effectLst/>
                <a:uLnTx/>
                <a:uFillTx/>
                <a:latin typeface="Calibri"/>
                <a:ea typeface="Open Sans Light"/>
                <a:cs typeface="Open Sans Light"/>
                <a:sym typeface="Open Sans Light"/>
              </a:rPr>
              <a:t>                      </a:t>
            </a:r>
            <a:r>
              <a:rPr kumimoji="0" lang="ca-ES" sz="1200" b="0" i="0" u="none" strike="noStrike" kern="1200" cap="none" spc="0" normalizeH="0" baseline="0" noProof="0" dirty="0" err="1">
                <a:ln>
                  <a:noFill/>
                </a:ln>
                <a:solidFill>
                  <a:prstClr val="black">
                    <a:lumMod val="75000"/>
                    <a:lumOff val="25000"/>
                  </a:prstClr>
                </a:solidFill>
                <a:effectLst/>
                <a:uLnTx/>
                <a:uFillTx/>
                <a:latin typeface="Calibri"/>
                <a:ea typeface="Open Sans Light"/>
                <a:cs typeface="Open Sans Light"/>
                <a:sym typeface="Open Sans Light"/>
              </a:rPr>
              <a:t>centreeasyinnova</a:t>
            </a:r>
            <a:endParaRPr kumimoji="0" lang="ca-ES" sz="1200" b="0" i="0" u="none" strike="noStrike" kern="1200" cap="none" spc="0" normalizeH="0" baseline="0" noProof="0" dirty="0">
              <a:ln>
                <a:noFill/>
              </a:ln>
              <a:solidFill>
                <a:prstClr val="black">
                  <a:lumMod val="75000"/>
                  <a:lumOff val="25000"/>
                </a:prstClr>
              </a:solidFill>
              <a:effectLst/>
              <a:uLnTx/>
              <a:uFillTx/>
              <a:latin typeface="Calibri"/>
              <a:ea typeface="Open Sans Light"/>
              <a:cs typeface="Open Sans Light"/>
              <a:sym typeface="Open Sans Light"/>
            </a:endParaRPr>
          </a:p>
          <a:p>
            <a:pPr marL="685800" marR="0" lvl="2" indent="0" algn="l" defTabSz="342900" rtl="0" eaLnBrk="1" fontAlgn="auto" latinLnBrk="0" hangingPunct="1">
              <a:lnSpc>
                <a:spcPct val="120000"/>
              </a:lnSpc>
              <a:spcBef>
                <a:spcPct val="50000"/>
              </a:spcBef>
              <a:spcAft>
                <a:spcPts val="0"/>
              </a:spcAft>
              <a:buClr>
                <a:srgbClr val="FF9933"/>
              </a:buClr>
              <a:buSzTx/>
              <a:buFontTx/>
              <a:buNone/>
              <a:tabLst/>
              <a:defRPr/>
            </a:pPr>
            <a:r>
              <a:rPr kumimoji="0" lang="ca-ES" sz="1200" b="0" i="0" u="none" strike="noStrike" kern="1200" cap="none" spc="0" normalizeH="0" baseline="0" noProof="0" dirty="0">
                <a:ln>
                  <a:noFill/>
                </a:ln>
                <a:solidFill>
                  <a:prstClr val="black">
                    <a:lumMod val="75000"/>
                    <a:lumOff val="25000"/>
                  </a:prstClr>
                </a:solidFill>
                <a:effectLst/>
                <a:uLnTx/>
                <a:uFillTx/>
                <a:latin typeface="Calibri"/>
                <a:ea typeface="Open Sans Light"/>
                <a:cs typeface="Open Sans Light"/>
                <a:sym typeface="Open Sans Light"/>
              </a:rPr>
              <a:t>   @peplluis7</a:t>
            </a:r>
            <a:r>
              <a:rPr kumimoji="0" lang="ca-ES" sz="675" b="0" i="0" u="none" strike="noStrike" kern="1200" cap="none" spc="0" normalizeH="0" baseline="0" noProof="0" dirty="0">
                <a:ln>
                  <a:noFill/>
                </a:ln>
                <a:solidFill>
                  <a:prstClr val="black">
                    <a:lumMod val="75000"/>
                    <a:lumOff val="25000"/>
                  </a:prstClr>
                </a:solidFill>
                <a:effectLst/>
                <a:uLnTx/>
                <a:uFillTx/>
                <a:latin typeface="Calibri"/>
                <a:ea typeface="Open Sans Light"/>
                <a:cs typeface="Open Sans Light"/>
                <a:sym typeface="Open Sans Light"/>
              </a:rPr>
              <a:t/>
            </a:r>
            <a:br>
              <a:rPr kumimoji="0" lang="ca-ES" sz="675" b="0" i="0" u="none" strike="noStrike" kern="1200" cap="none" spc="0" normalizeH="0" baseline="0" noProof="0" dirty="0">
                <a:ln>
                  <a:noFill/>
                </a:ln>
                <a:solidFill>
                  <a:prstClr val="black">
                    <a:lumMod val="75000"/>
                    <a:lumOff val="25000"/>
                  </a:prstClr>
                </a:solidFill>
                <a:effectLst/>
                <a:uLnTx/>
                <a:uFillTx/>
                <a:latin typeface="Calibri"/>
                <a:ea typeface="Open Sans Light"/>
                <a:cs typeface="Open Sans Light"/>
                <a:sym typeface="Open Sans Light"/>
              </a:rPr>
            </a:br>
            <a:r>
              <a:rPr kumimoji="0" lang="ca-ES" sz="1350" b="1" i="0" u="none" strike="noStrike" kern="1200" cap="none" spc="0" normalizeH="0" baseline="0" noProof="0" dirty="0">
                <a:ln>
                  <a:noFill/>
                </a:ln>
                <a:solidFill>
                  <a:prstClr val="black">
                    <a:lumMod val="75000"/>
                    <a:lumOff val="25000"/>
                  </a:prstClr>
                </a:solidFill>
                <a:effectLst/>
                <a:uLnTx/>
                <a:uFillTx/>
                <a:latin typeface="Calibri"/>
                <a:ea typeface="Open Sans Light"/>
                <a:cs typeface="Open Sans Light"/>
                <a:sym typeface="Open Sans Light"/>
              </a:rPr>
              <a:t>          </a:t>
            </a:r>
            <a:endParaRPr kumimoji="0" lang="ca-ES" sz="1500" b="1" i="0" u="none" strike="noStrike" kern="1200" cap="none" spc="0" normalizeH="0" baseline="0" noProof="0" dirty="0">
              <a:ln>
                <a:noFill/>
              </a:ln>
              <a:solidFill>
                <a:prstClr val="black">
                  <a:lumMod val="75000"/>
                  <a:lumOff val="25000"/>
                </a:prstClr>
              </a:solidFill>
              <a:effectLst/>
              <a:uLnTx/>
              <a:uFillTx/>
              <a:latin typeface="Calibri"/>
              <a:ea typeface="Open Sans Light"/>
              <a:cs typeface="Open Sans Light"/>
              <a:sym typeface="Open Sans Light"/>
            </a:endParaRPr>
          </a:p>
        </p:txBody>
      </p:sp>
      <p:pic>
        <p:nvPicPr>
          <p:cNvPr id="2050" name="Picture 2" descr="Master in Smart Cities"/>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7747461" y="542589"/>
            <a:ext cx="1025567" cy="56406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C:\Users\Peplluis\Desktop\dues_linies_esq_blau.png"/>
          <p:cNvPicPr>
            <a:picLocks noChangeAspect="1" noChangeArrowheads="1"/>
          </p:cNvPicPr>
          <p:nvPr/>
        </p:nvPicPr>
        <p:blipFill>
          <a:blip r:embed="rId11">
            <a:extLst>
              <a:ext uri="{28A0092B-C50C-407E-A947-70E740481C1C}">
                <a14:useLocalDpi xmlns:a14="http://schemas.microsoft.com/office/drawing/2010/main"/>
              </a:ext>
            </a:extLst>
          </a:blip>
          <a:srcRect/>
          <a:stretch>
            <a:fillRect/>
          </a:stretch>
        </p:blipFill>
        <p:spPr bwMode="auto">
          <a:xfrm>
            <a:off x="7640496" y="4281266"/>
            <a:ext cx="1020338" cy="630519"/>
          </a:xfrm>
          <a:prstGeom prst="rect">
            <a:avLst/>
          </a:prstGeom>
          <a:solidFill>
            <a:schemeClr val="bg1"/>
          </a:solidFill>
          <a:extLst/>
        </p:spPr>
      </p:pic>
      <p:pic>
        <p:nvPicPr>
          <p:cNvPr id="17" name="Imatge 16"/>
          <p:cNvPicPr>
            <a:picLocks noChangeAspect="1"/>
          </p:cNvPicPr>
          <p:nvPr/>
        </p:nvPicPr>
        <p:blipFill rotWithShape="1">
          <a:blip r:embed="rId12" cstate="print">
            <a:extLst>
              <a:ext uri="{28A0092B-C50C-407E-A947-70E740481C1C}">
                <a14:useLocalDpi xmlns:a14="http://schemas.microsoft.com/office/drawing/2010/main"/>
              </a:ext>
            </a:extLst>
          </a:blip>
          <a:srcRect/>
          <a:stretch/>
        </p:blipFill>
        <p:spPr>
          <a:xfrm>
            <a:off x="2573778" y="4510440"/>
            <a:ext cx="4044908" cy="402337"/>
          </a:xfrm>
          <a:prstGeom prst="rect">
            <a:avLst/>
          </a:prstGeom>
        </p:spPr>
      </p:pic>
      <p:sp>
        <p:nvSpPr>
          <p:cNvPr id="7" name="QuadreDeText 6"/>
          <p:cNvSpPr txBox="1"/>
          <p:nvPr/>
        </p:nvSpPr>
        <p:spPr>
          <a:xfrm>
            <a:off x="3247505" y="4530021"/>
            <a:ext cx="2189019" cy="369332"/>
          </a:xfrm>
          <a:prstGeom prst="rect">
            <a:avLst/>
          </a:prstGeom>
          <a:noFill/>
        </p:spPr>
        <p:txBody>
          <a:bodyPr wrap="square" rtlCol="0">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FFFFFF"/>
                </a:solidFill>
                <a:effectLst/>
                <a:uLnTx/>
                <a:uFillTx/>
                <a:latin typeface="Open Sans Light"/>
                <a:ea typeface="Open Sans Light"/>
                <a:cs typeface="Open Sans Light"/>
                <a:sym typeface="Open Sans Light"/>
              </a:rPr>
              <a:t>http://dltai.udg.edu</a:t>
            </a:r>
            <a:endParaRPr kumimoji="0" lang="en-US" sz="1800" b="0" i="0" u="none" strike="noStrike" kern="0" cap="none" spc="0" normalizeH="0" baseline="0" noProof="0" dirty="0">
              <a:ln>
                <a:noFill/>
              </a:ln>
              <a:solidFill>
                <a:srgbClr val="FFFFFF"/>
              </a:solidFill>
              <a:effectLst/>
              <a:uLnTx/>
              <a:uFillTx/>
              <a:latin typeface="Open Sans Light"/>
              <a:ea typeface="Open Sans Light"/>
              <a:cs typeface="Open Sans Light"/>
              <a:sym typeface="Open Sans Light"/>
            </a:endParaRPr>
          </a:p>
        </p:txBody>
      </p:sp>
      <p:pic>
        <p:nvPicPr>
          <p:cNvPr id="18" name="Imatge 17"/>
          <p:cNvPicPr>
            <a:picLocks noChangeAspect="1"/>
          </p:cNvPicPr>
          <p:nvPr/>
        </p:nvPicPr>
        <p:blipFill rotWithShape="1">
          <a:blip r:embed="rId13">
            <a:extLst>
              <a:ext uri="{28A0092B-C50C-407E-A947-70E740481C1C}">
                <a14:useLocalDpi xmlns:a14="http://schemas.microsoft.com/office/drawing/2010/main" val="0"/>
              </a:ext>
            </a:extLst>
          </a:blip>
          <a:srcRect l="7955" t="18298" r="9155" b="17051"/>
          <a:stretch/>
        </p:blipFill>
        <p:spPr>
          <a:xfrm>
            <a:off x="371040" y="4402745"/>
            <a:ext cx="1277738" cy="387560"/>
          </a:xfrm>
          <a:prstGeom prst="rect">
            <a:avLst/>
          </a:prstGeom>
          <a:ln>
            <a:noFill/>
          </a:ln>
          <a:effectLst>
            <a:softEdge rad="112500"/>
          </a:effectLst>
        </p:spPr>
      </p:pic>
    </p:spTree>
    <p:extLst>
      <p:ext uri="{BB962C8B-B14F-4D97-AF65-F5344CB8AC3E}">
        <p14:creationId xmlns:p14="http://schemas.microsoft.com/office/powerpoint/2010/main" val="3098361804"/>
      </p:ext>
    </p:extLst>
  </p:cSld>
  <p:clrMapOvr>
    <a:masterClrMapping/>
  </p:clrMapOvr>
  <mc:AlternateContent xmlns:mc="http://schemas.openxmlformats.org/markup-compatibility/2006" xmlns:p14="http://schemas.microsoft.com/office/powerpoint/2010/main">
    <mc:Choice Requires="p14">
      <p:transition spd="slow" p14:dur="1200" advTm="5512">
        <p14:prism/>
      </p:transition>
    </mc:Choice>
    <mc:Fallback xmlns="">
      <p:transition spd="slow" advTm="5512">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4604471" y="4387531"/>
            <a:ext cx="4066957" cy="276999"/>
          </a:xfrm>
          <a:prstGeom prst="rect">
            <a:avLst/>
          </a:prstGeom>
        </p:spPr>
        <p:txBody>
          <a:bodyPr wrap="square">
            <a:spAutoFit/>
          </a:bodyPr>
          <a:lstStyle/>
          <a:p>
            <a:pPr algn="ctr">
              <a:buClr>
                <a:srgbClr val="FF6600"/>
              </a:buClr>
              <a:tabLst>
                <a:tab pos="3495675" algn="l"/>
              </a:tabLst>
              <a:defRPr sz="3000">
                <a:latin typeface="+mn-lt"/>
                <a:ea typeface="+mn-ea"/>
                <a:cs typeface="+mn-cs"/>
                <a:sym typeface="Arial"/>
              </a:defRPr>
            </a:pPr>
            <a:r>
              <a:rPr lang="en-US" sz="1200" dirty="0">
                <a:latin typeface="Arial" charset="0"/>
                <a:ea typeface="Arial" charset="0"/>
                <a:cs typeface="Arial" charset="0"/>
              </a:rPr>
              <a:t>Target Market: Manufacturing Enterprise Companies </a:t>
            </a:r>
          </a:p>
        </p:txBody>
      </p:sp>
      <p:sp>
        <p:nvSpPr>
          <p:cNvPr id="9" name="Rectangle 8">
            <a:hlinkClick r:id="rId3"/>
          </p:cNvPr>
          <p:cNvSpPr/>
          <p:nvPr/>
        </p:nvSpPr>
        <p:spPr>
          <a:xfrm>
            <a:off x="1239788" y="1350067"/>
            <a:ext cx="7134592" cy="2800767"/>
          </a:xfrm>
          <a:prstGeom prst="rect">
            <a:avLst/>
          </a:prstGeom>
        </p:spPr>
        <p:txBody>
          <a:bodyPr wrap="square">
            <a:spAutoFit/>
          </a:bodyPr>
          <a:lstStyle/>
          <a:p>
            <a:r>
              <a:rPr lang="en-US" sz="4400" b="1" dirty="0" smtClean="0">
                <a:solidFill>
                  <a:schemeClr val="tx2">
                    <a:lumMod val="60000"/>
                    <a:lumOff val="40000"/>
                  </a:schemeClr>
                </a:solidFill>
                <a:latin typeface="Ink Free" panose="03080402000500000000" pitchFamily="66" charset="0"/>
                <a:cs typeface="Arial"/>
              </a:rPr>
              <a:t>Value</a:t>
            </a:r>
            <a:r>
              <a:rPr lang="en-US" sz="4400" dirty="0" smtClean="0">
                <a:solidFill>
                  <a:schemeClr val="tx2">
                    <a:lumMod val="60000"/>
                    <a:lumOff val="40000"/>
                  </a:schemeClr>
                </a:solidFill>
                <a:latin typeface="Ink Free" panose="03080402000500000000" pitchFamily="66" charset="0"/>
                <a:cs typeface="Arial"/>
              </a:rPr>
              <a:t> doesn't make me happy…</a:t>
            </a:r>
          </a:p>
          <a:p>
            <a:endParaRPr lang="en-US" sz="4400" dirty="0" smtClean="0">
              <a:solidFill>
                <a:schemeClr val="tx2">
                  <a:lumMod val="60000"/>
                  <a:lumOff val="40000"/>
                </a:schemeClr>
              </a:solidFill>
              <a:latin typeface="Ink Free" panose="03080402000500000000" pitchFamily="66" charset="0"/>
              <a:cs typeface="Arial"/>
            </a:endParaRPr>
          </a:p>
          <a:p>
            <a:r>
              <a:rPr lang="en-US" sz="4400" dirty="0" smtClean="0">
                <a:solidFill>
                  <a:schemeClr val="tx2">
                    <a:lumMod val="60000"/>
                    <a:lumOff val="40000"/>
                  </a:schemeClr>
                </a:solidFill>
                <a:latin typeface="Ink Free" panose="03080402000500000000" pitchFamily="66" charset="0"/>
                <a:cs typeface="Arial"/>
              </a:rPr>
              <a:t>					I need it</a:t>
            </a:r>
          </a:p>
        </p:txBody>
      </p:sp>
      <p:pic>
        <p:nvPicPr>
          <p:cNvPr id="6" name="Picture 3" descr="C:\Users\Peplluis\Desktop\dues_linies_esq_blau.png"/>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l="-11897" t="-7137" r="-6557" b="-7876"/>
          <a:stretch/>
        </p:blipFill>
        <p:spPr bwMode="auto">
          <a:xfrm>
            <a:off x="7951069" y="4474452"/>
            <a:ext cx="991595" cy="594956"/>
          </a:xfrm>
          <a:prstGeom prst="rect">
            <a:avLst/>
          </a:prstGeom>
          <a:solidFill>
            <a:sysClr val="window" lastClr="FFFFFF"/>
          </a:solidFill>
          <a:effectLst>
            <a:softEdge rad="63500"/>
          </a:effectLst>
          <a:extLst/>
        </p:spPr>
      </p:pic>
      <p:pic>
        <p:nvPicPr>
          <p:cNvPr id="8" name="Picture 4" descr="Centre EASY"/>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98135" y="333440"/>
            <a:ext cx="611384" cy="628250"/>
          </a:xfrm>
          <a:prstGeom prst="rect">
            <a:avLst/>
          </a:prstGeom>
          <a:noFill/>
          <a:extLst>
            <a:ext uri="{909E8E84-426E-40DD-AFC4-6F175D3DCCD1}">
              <a14:hiddenFill xmlns:a14="http://schemas.microsoft.com/office/drawing/2010/main">
                <a:solidFill>
                  <a:srgbClr val="FFFFFF"/>
                </a:solidFill>
              </a14:hiddenFill>
            </a:ext>
          </a:extLst>
        </p:spPr>
      </p:pic>
      <p:pic>
        <p:nvPicPr>
          <p:cNvPr id="7" name="Imatge 6"/>
          <p:cNvPicPr>
            <a:picLocks noChangeAspect="1"/>
          </p:cNvPicPr>
          <p:nvPr/>
        </p:nvPicPr>
        <p:blipFill rotWithShape="1">
          <a:blip r:embed="rId6">
            <a:extLst>
              <a:ext uri="{28A0092B-C50C-407E-A947-70E740481C1C}">
                <a14:useLocalDpi xmlns:a14="http://schemas.microsoft.com/office/drawing/2010/main" val="0"/>
              </a:ext>
            </a:extLst>
          </a:blip>
          <a:srcRect l="7955" t="18298" r="9155" b="17051"/>
          <a:stretch/>
        </p:blipFill>
        <p:spPr>
          <a:xfrm>
            <a:off x="7708816" y="320949"/>
            <a:ext cx="1277738" cy="387560"/>
          </a:xfrm>
          <a:prstGeom prst="rect">
            <a:avLst/>
          </a:prstGeom>
          <a:ln>
            <a:noFill/>
          </a:ln>
          <a:effectLst>
            <a:softEdge rad="112500"/>
          </a:effectLst>
        </p:spPr>
      </p:pic>
    </p:spTree>
    <p:extLst>
      <p:ext uri="{BB962C8B-B14F-4D97-AF65-F5344CB8AC3E}">
        <p14:creationId xmlns:p14="http://schemas.microsoft.com/office/powerpoint/2010/main" val="253802488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QuadreDeText 7"/>
          <p:cNvSpPr txBox="1"/>
          <p:nvPr/>
        </p:nvSpPr>
        <p:spPr>
          <a:xfrm>
            <a:off x="1373862" y="278261"/>
            <a:ext cx="1257715" cy="5847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3200" b="1" i="0" u="none" strike="noStrike" cap="none" spc="0" normalizeH="0" baseline="0" dirty="0" smtClean="0">
                <a:ln>
                  <a:noFill/>
                </a:ln>
                <a:solidFill>
                  <a:schemeClr val="tx2">
                    <a:lumMod val="50000"/>
                  </a:schemeClr>
                </a:solidFill>
                <a:effectLst/>
                <a:uFillTx/>
                <a:latin typeface="Open Sans Light"/>
                <a:ea typeface="Open Sans Light"/>
                <a:cs typeface="Open Sans Light"/>
                <a:sym typeface="Open Sans Light"/>
              </a:rPr>
              <a:t>Voting</a:t>
            </a:r>
            <a:endParaRPr kumimoji="0" lang="en-US" sz="3200" b="1" i="0" u="none" strike="noStrike" cap="none" spc="0" normalizeH="0" baseline="0" dirty="0">
              <a:ln>
                <a:noFill/>
              </a:ln>
              <a:solidFill>
                <a:schemeClr val="tx2">
                  <a:lumMod val="50000"/>
                </a:schemeClr>
              </a:solidFill>
              <a:effectLst/>
              <a:uFillTx/>
              <a:latin typeface="Open Sans Light"/>
              <a:ea typeface="Open Sans Light"/>
              <a:cs typeface="Open Sans Light"/>
              <a:sym typeface="Open Sans Light"/>
            </a:endParaRPr>
          </a:p>
        </p:txBody>
      </p:sp>
      <p:pic>
        <p:nvPicPr>
          <p:cNvPr id="2" name="Imatge 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1208697"/>
            <a:ext cx="4916813" cy="3944257"/>
          </a:xfrm>
          <a:prstGeom prst="rect">
            <a:avLst/>
          </a:prstGeom>
        </p:spPr>
      </p:pic>
      <p:sp>
        <p:nvSpPr>
          <p:cNvPr id="11" name="Rectangle 4"/>
          <p:cNvSpPr txBox="1"/>
          <p:nvPr/>
        </p:nvSpPr>
        <p:spPr>
          <a:xfrm>
            <a:off x="6901772" y="-15877"/>
            <a:ext cx="1168616" cy="2215991"/>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lvl1pPr>
              <a:defRPr sz="2800">
                <a:latin typeface="Arial"/>
                <a:ea typeface="Arial"/>
                <a:cs typeface="Arial"/>
                <a:sym typeface="Arial"/>
              </a:defRPr>
            </a:lvl1pPr>
          </a:lstStyle>
          <a:p>
            <a:r>
              <a:rPr lang="ca-ES" sz="13800" dirty="0" smtClean="0">
                <a:solidFill>
                  <a:schemeClr val="tx1">
                    <a:lumMod val="50000"/>
                  </a:schemeClr>
                </a:solidFill>
              </a:rPr>
              <a:t>3</a:t>
            </a:r>
            <a:endParaRPr lang="es-ES" sz="13800" dirty="0">
              <a:solidFill>
                <a:schemeClr val="tx1">
                  <a:lumMod val="50000"/>
                </a:schemeClr>
              </a:solidFill>
            </a:endParaRPr>
          </a:p>
        </p:txBody>
      </p:sp>
      <p:sp>
        <p:nvSpPr>
          <p:cNvPr id="12" name="QuadreDeText 11"/>
          <p:cNvSpPr txBox="1"/>
          <p:nvPr/>
        </p:nvSpPr>
        <p:spPr>
          <a:xfrm>
            <a:off x="5192826" y="1907728"/>
            <a:ext cx="3259865" cy="5847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3200" b="1" i="0" u="none" strike="noStrike" cap="none" spc="0" normalizeH="0" baseline="0" dirty="0" smtClean="0">
                <a:ln>
                  <a:noFill/>
                </a:ln>
                <a:solidFill>
                  <a:schemeClr val="tx2">
                    <a:lumMod val="50000"/>
                  </a:schemeClr>
                </a:solidFill>
                <a:effectLst/>
                <a:uFillTx/>
                <a:latin typeface="Open Sans Light"/>
                <a:ea typeface="Open Sans Light"/>
                <a:cs typeface="Open Sans Light"/>
                <a:sym typeface="Open Sans Light"/>
              </a:rPr>
              <a:t>Switzerland - Zug</a:t>
            </a:r>
            <a:endParaRPr kumimoji="0" lang="en-US" sz="3200" b="1" i="0" u="none" strike="noStrike" cap="none" spc="0" normalizeH="0" baseline="0" dirty="0">
              <a:ln>
                <a:noFill/>
              </a:ln>
              <a:solidFill>
                <a:schemeClr val="tx2">
                  <a:lumMod val="50000"/>
                </a:schemeClr>
              </a:solidFill>
              <a:effectLst/>
              <a:uFillTx/>
              <a:latin typeface="Open Sans Light"/>
              <a:ea typeface="Open Sans Light"/>
              <a:cs typeface="Open Sans Light"/>
              <a:sym typeface="Open Sans Light"/>
            </a:endParaRPr>
          </a:p>
        </p:txBody>
      </p:sp>
      <p:pic>
        <p:nvPicPr>
          <p:cNvPr id="7" name="Imatge 6"/>
          <p:cNvPicPr>
            <a:picLocks noChangeAspect="1"/>
          </p:cNvPicPr>
          <p:nvPr/>
        </p:nvPicPr>
        <p:blipFill rotWithShape="1">
          <a:blip r:embed="rId4">
            <a:extLst>
              <a:ext uri="{28A0092B-C50C-407E-A947-70E740481C1C}">
                <a14:useLocalDpi xmlns:a14="http://schemas.microsoft.com/office/drawing/2010/main" val="0"/>
              </a:ext>
            </a:extLst>
          </a:blip>
          <a:srcRect l="11883" t="26401" r="12002" b="24059"/>
          <a:stretch/>
        </p:blipFill>
        <p:spPr>
          <a:xfrm>
            <a:off x="6216256" y="4585482"/>
            <a:ext cx="1318537" cy="333738"/>
          </a:xfrm>
          <a:prstGeom prst="rect">
            <a:avLst/>
          </a:prstGeom>
          <a:ln>
            <a:noFill/>
          </a:ln>
          <a:effectLst>
            <a:outerShdw blurRad="190500" algn="tl" rotWithShape="0">
              <a:srgbClr val="000000">
                <a:alpha val="70000"/>
              </a:srgbClr>
            </a:outerShdw>
          </a:effectLst>
        </p:spPr>
      </p:pic>
      <p:pic>
        <p:nvPicPr>
          <p:cNvPr id="10" name="Picture 3" descr="C:\Users\Peplluis\Desktop\dues_linies_esq_blau.png"/>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l="-11897" t="-7137" r="-6557" b="-7876"/>
          <a:stretch/>
        </p:blipFill>
        <p:spPr bwMode="auto">
          <a:xfrm>
            <a:off x="7951069" y="4474452"/>
            <a:ext cx="991595" cy="594956"/>
          </a:xfrm>
          <a:prstGeom prst="rect">
            <a:avLst/>
          </a:prstGeom>
          <a:solidFill>
            <a:sysClr val="window" lastClr="FFFFFF"/>
          </a:solidFill>
          <a:effectLst>
            <a:softEdge rad="63500"/>
          </a:effectLst>
          <a:extLst/>
        </p:spPr>
      </p:pic>
      <p:pic>
        <p:nvPicPr>
          <p:cNvPr id="13" name="Picture 4" descr="Centre EASY"/>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62407" y="225745"/>
            <a:ext cx="611384" cy="628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775853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esultat d'imatges de â¢ Austriaâs government in October  2018, uses an Ethereum-based blockchain notarization service to issue â¬1.15 billion ($1.35 billion) of government bonds in a Federal Bond Auction"/>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342992" y="863033"/>
            <a:ext cx="5495966" cy="3668929"/>
          </a:xfrm>
          <a:prstGeom prst="rect">
            <a:avLst/>
          </a:prstGeom>
          <a:noFill/>
          <a:extLst>
            <a:ext uri="{909E8E84-426E-40DD-AFC4-6F175D3DCCD1}">
              <a14:hiddenFill xmlns:a14="http://schemas.microsoft.com/office/drawing/2010/main">
                <a:solidFill>
                  <a:srgbClr val="FFFFFF"/>
                </a:solidFill>
              </a14:hiddenFill>
            </a:ext>
          </a:extLst>
        </p:spPr>
      </p:pic>
      <p:sp>
        <p:nvSpPr>
          <p:cNvPr id="8" name="QuadreDeText 7"/>
          <p:cNvSpPr txBox="1"/>
          <p:nvPr/>
        </p:nvSpPr>
        <p:spPr>
          <a:xfrm>
            <a:off x="1373862" y="278261"/>
            <a:ext cx="3711912" cy="5847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3200" b="1" i="0" u="none" strike="noStrike" cap="none" spc="0" normalizeH="0" baseline="0" dirty="0" smtClean="0">
                <a:ln>
                  <a:noFill/>
                </a:ln>
                <a:solidFill>
                  <a:schemeClr val="tx2">
                    <a:lumMod val="50000"/>
                  </a:schemeClr>
                </a:solidFill>
                <a:effectLst/>
                <a:uFillTx/>
                <a:latin typeface="Open Sans Light"/>
                <a:ea typeface="Open Sans Light"/>
                <a:cs typeface="Open Sans Light"/>
                <a:sym typeface="Open Sans Light"/>
              </a:rPr>
              <a:t>Tokenization - 2018</a:t>
            </a:r>
            <a:endParaRPr kumimoji="0" lang="en-US" sz="3200" b="1" i="0" u="none" strike="noStrike" cap="none" spc="0" normalizeH="0" baseline="0" dirty="0">
              <a:ln>
                <a:noFill/>
              </a:ln>
              <a:solidFill>
                <a:schemeClr val="tx2">
                  <a:lumMod val="50000"/>
                </a:schemeClr>
              </a:solidFill>
              <a:effectLst/>
              <a:uFillTx/>
              <a:latin typeface="Open Sans Light"/>
              <a:ea typeface="Open Sans Light"/>
              <a:cs typeface="Open Sans Light"/>
              <a:sym typeface="Open Sans Light"/>
            </a:endParaRPr>
          </a:p>
        </p:txBody>
      </p:sp>
      <p:sp>
        <p:nvSpPr>
          <p:cNvPr id="13" name="Rectangle 4"/>
          <p:cNvSpPr txBox="1"/>
          <p:nvPr/>
        </p:nvSpPr>
        <p:spPr>
          <a:xfrm>
            <a:off x="7487962" y="-212837"/>
            <a:ext cx="1168616" cy="2215991"/>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lvl1pPr>
              <a:defRPr sz="2800">
                <a:latin typeface="Arial"/>
                <a:ea typeface="Arial"/>
                <a:cs typeface="Arial"/>
                <a:sym typeface="Arial"/>
              </a:defRPr>
            </a:lvl1pPr>
          </a:lstStyle>
          <a:p>
            <a:r>
              <a:rPr lang="ca-ES" sz="13800" dirty="0" smtClean="0">
                <a:solidFill>
                  <a:schemeClr val="tx1">
                    <a:lumMod val="50000"/>
                  </a:schemeClr>
                </a:solidFill>
              </a:rPr>
              <a:t>4</a:t>
            </a:r>
            <a:endParaRPr lang="es-ES" sz="13800" dirty="0">
              <a:solidFill>
                <a:schemeClr val="tx1">
                  <a:lumMod val="50000"/>
                </a:schemeClr>
              </a:solidFill>
            </a:endParaRPr>
          </a:p>
        </p:txBody>
      </p:sp>
      <p:sp>
        <p:nvSpPr>
          <p:cNvPr id="4" name="Rectangle 3"/>
          <p:cNvSpPr/>
          <p:nvPr/>
        </p:nvSpPr>
        <p:spPr>
          <a:xfrm>
            <a:off x="387926" y="1472512"/>
            <a:ext cx="2955065" cy="1631216"/>
          </a:xfrm>
          <a:prstGeom prst="rect">
            <a:avLst/>
          </a:prstGeom>
        </p:spPr>
        <p:txBody>
          <a:bodyPr wrap="square">
            <a:spAutoFit/>
          </a:bodyPr>
          <a:lstStyle/>
          <a:p>
            <a:r>
              <a:rPr lang="en-US" sz="2000" dirty="0">
                <a:solidFill>
                  <a:schemeClr val="tx1"/>
                </a:solidFill>
                <a:sym typeface="Calibri"/>
              </a:rPr>
              <a:t>T</a:t>
            </a:r>
            <a:r>
              <a:rPr lang="en-US" sz="2000" dirty="0" smtClean="0">
                <a:solidFill>
                  <a:schemeClr val="tx1"/>
                </a:solidFill>
                <a:sym typeface="Calibri"/>
              </a:rPr>
              <a:t>he </a:t>
            </a:r>
            <a:r>
              <a:rPr lang="en-US" sz="2000" dirty="0">
                <a:solidFill>
                  <a:schemeClr val="tx1"/>
                </a:solidFill>
                <a:sym typeface="Calibri"/>
              </a:rPr>
              <a:t>government of Austria decided to use Ethereum (ETH) to issue around €1.15 </a:t>
            </a:r>
            <a:r>
              <a:rPr lang="en-US" sz="2000" dirty="0" smtClean="0">
                <a:solidFill>
                  <a:schemeClr val="tx1"/>
                </a:solidFill>
                <a:sym typeface="Calibri"/>
              </a:rPr>
              <a:t>billion bonds, October 2, 2018</a:t>
            </a:r>
            <a:endParaRPr lang="en-US" sz="2000" dirty="0">
              <a:solidFill>
                <a:schemeClr val="tx1"/>
              </a:solidFill>
            </a:endParaRPr>
          </a:p>
        </p:txBody>
      </p:sp>
      <p:pic>
        <p:nvPicPr>
          <p:cNvPr id="6" name="Imatge 5"/>
          <p:cNvPicPr>
            <a:picLocks noChangeAspect="1"/>
          </p:cNvPicPr>
          <p:nvPr/>
        </p:nvPicPr>
        <p:blipFill rotWithShape="1">
          <a:blip r:embed="rId4">
            <a:extLst>
              <a:ext uri="{28A0092B-C50C-407E-A947-70E740481C1C}">
                <a14:useLocalDpi xmlns:a14="http://schemas.microsoft.com/office/drawing/2010/main" val="0"/>
              </a:ext>
            </a:extLst>
          </a:blip>
          <a:srcRect l="11883" t="26401" r="12002" b="24059"/>
          <a:stretch/>
        </p:blipFill>
        <p:spPr>
          <a:xfrm>
            <a:off x="470203" y="4474452"/>
            <a:ext cx="1318537" cy="333738"/>
          </a:xfrm>
          <a:prstGeom prst="rect">
            <a:avLst/>
          </a:prstGeom>
          <a:ln>
            <a:noFill/>
          </a:ln>
          <a:effectLst>
            <a:outerShdw blurRad="190500" algn="tl" rotWithShape="0">
              <a:srgbClr val="000000">
                <a:alpha val="70000"/>
              </a:srgbClr>
            </a:outerShdw>
          </a:effectLst>
        </p:spPr>
      </p:pic>
      <p:pic>
        <p:nvPicPr>
          <p:cNvPr id="7" name="Picture 3" descr="C:\Users\Peplluis\Desktop\dues_linies_esq_blau.png"/>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l="-11897" t="-7137" r="-6557" b="-7876"/>
          <a:stretch/>
        </p:blipFill>
        <p:spPr bwMode="auto">
          <a:xfrm>
            <a:off x="7951069" y="4511396"/>
            <a:ext cx="991595" cy="594956"/>
          </a:xfrm>
          <a:prstGeom prst="rect">
            <a:avLst/>
          </a:prstGeom>
          <a:solidFill>
            <a:sysClr val="window" lastClr="FFFFFF"/>
          </a:solidFill>
          <a:effectLst>
            <a:softEdge rad="63500"/>
          </a:effectLst>
          <a:extLst/>
        </p:spPr>
      </p:pic>
      <p:pic>
        <p:nvPicPr>
          <p:cNvPr id="9" name="Picture 4" descr="Centre EASY"/>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62407" y="225745"/>
            <a:ext cx="611384" cy="628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305400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tge 1"/>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665561" y="853995"/>
            <a:ext cx="4787848" cy="4122399"/>
          </a:xfrm>
          <a:prstGeom prst="rect">
            <a:avLst/>
          </a:prstGeom>
        </p:spPr>
      </p:pic>
      <p:sp>
        <p:nvSpPr>
          <p:cNvPr id="8" name="QuadreDeText 7"/>
          <p:cNvSpPr txBox="1"/>
          <p:nvPr/>
        </p:nvSpPr>
        <p:spPr>
          <a:xfrm>
            <a:off x="1373862" y="278261"/>
            <a:ext cx="6079547" cy="5847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3200" b="1" i="0" u="none" strike="noStrike" cap="none" spc="0" normalizeH="0" baseline="0" dirty="0" smtClean="0">
                <a:ln>
                  <a:noFill/>
                </a:ln>
                <a:solidFill>
                  <a:schemeClr val="tx2">
                    <a:lumMod val="50000"/>
                  </a:schemeClr>
                </a:solidFill>
                <a:effectLst/>
                <a:uFillTx/>
                <a:latin typeface="Open Sans Light"/>
                <a:ea typeface="Open Sans Light"/>
                <a:cs typeface="Open Sans Light"/>
                <a:sym typeface="Open Sans Light"/>
              </a:rPr>
              <a:t>Tokenization – 2018  - </a:t>
            </a:r>
            <a:r>
              <a:rPr kumimoji="0" lang="en-US" sz="3200" b="1" i="0" u="none" strike="noStrike" cap="none" spc="0" normalizeH="0" baseline="0" dirty="0" err="1" smtClean="0">
                <a:ln>
                  <a:noFill/>
                </a:ln>
                <a:solidFill>
                  <a:schemeClr val="tx2">
                    <a:lumMod val="50000"/>
                  </a:schemeClr>
                </a:solidFill>
                <a:effectLst/>
                <a:uFillTx/>
                <a:latin typeface="Open Sans Light"/>
                <a:ea typeface="Open Sans Light"/>
                <a:cs typeface="Open Sans Light"/>
                <a:sym typeface="Open Sans Light"/>
              </a:rPr>
              <a:t>OpenVino</a:t>
            </a:r>
            <a:endParaRPr kumimoji="0" lang="en-US" sz="3200" b="1" i="0" u="none" strike="noStrike" cap="none" spc="0" normalizeH="0" baseline="0" dirty="0">
              <a:ln>
                <a:noFill/>
              </a:ln>
              <a:solidFill>
                <a:schemeClr val="tx2">
                  <a:lumMod val="50000"/>
                </a:schemeClr>
              </a:solidFill>
              <a:effectLst/>
              <a:uFillTx/>
              <a:latin typeface="Open Sans Light"/>
              <a:ea typeface="Open Sans Light"/>
              <a:cs typeface="Open Sans Light"/>
              <a:sym typeface="Open Sans Light"/>
            </a:endParaRPr>
          </a:p>
        </p:txBody>
      </p:sp>
      <p:sp>
        <p:nvSpPr>
          <p:cNvPr id="13" name="Rectangle 4"/>
          <p:cNvSpPr txBox="1"/>
          <p:nvPr/>
        </p:nvSpPr>
        <p:spPr>
          <a:xfrm>
            <a:off x="7576492" y="-23893"/>
            <a:ext cx="1168616" cy="2215991"/>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lvl1pPr>
              <a:defRPr sz="2800">
                <a:latin typeface="Arial"/>
                <a:ea typeface="Arial"/>
                <a:cs typeface="Arial"/>
                <a:sym typeface="Arial"/>
              </a:defRPr>
            </a:lvl1pPr>
          </a:lstStyle>
          <a:p>
            <a:r>
              <a:rPr lang="ca-ES" sz="13800" dirty="0" smtClean="0">
                <a:solidFill>
                  <a:schemeClr val="tx1">
                    <a:lumMod val="50000"/>
                  </a:schemeClr>
                </a:solidFill>
              </a:rPr>
              <a:t>5</a:t>
            </a:r>
            <a:endParaRPr lang="es-ES" sz="13800" dirty="0">
              <a:solidFill>
                <a:schemeClr val="tx1">
                  <a:lumMod val="50000"/>
                </a:schemeClr>
              </a:solidFill>
            </a:endParaRPr>
          </a:p>
        </p:txBody>
      </p:sp>
      <p:sp>
        <p:nvSpPr>
          <p:cNvPr id="4" name="Rectangle 3"/>
          <p:cNvSpPr/>
          <p:nvPr/>
        </p:nvSpPr>
        <p:spPr>
          <a:xfrm>
            <a:off x="151375" y="1386339"/>
            <a:ext cx="3120950" cy="2831544"/>
          </a:xfrm>
          <a:prstGeom prst="rect">
            <a:avLst/>
          </a:prstGeom>
        </p:spPr>
        <p:txBody>
          <a:bodyPr wrap="square">
            <a:spAutoFit/>
          </a:bodyPr>
          <a:lstStyle/>
          <a:p>
            <a:r>
              <a:rPr lang="en-US" sz="2000" dirty="0" smtClean="0">
                <a:solidFill>
                  <a:schemeClr val="tx1"/>
                </a:solidFill>
                <a:sym typeface="Calibri"/>
              </a:rPr>
              <a:t>1 token</a:t>
            </a:r>
          </a:p>
          <a:p>
            <a:r>
              <a:rPr lang="en-US" sz="2000" dirty="0" smtClean="0">
                <a:solidFill>
                  <a:schemeClr val="tx1"/>
                </a:solidFill>
                <a:sym typeface="Calibri"/>
              </a:rPr>
              <a:t> = 1 bottle of wine</a:t>
            </a:r>
          </a:p>
          <a:p>
            <a:endParaRPr lang="en-US" sz="2000" dirty="0">
              <a:solidFill>
                <a:schemeClr val="tx1"/>
              </a:solidFill>
              <a:sym typeface="Calibri"/>
            </a:endParaRPr>
          </a:p>
          <a:p>
            <a:endParaRPr lang="en-US" sz="2000" dirty="0" smtClean="0">
              <a:solidFill>
                <a:schemeClr val="tx1"/>
              </a:solidFill>
              <a:sym typeface="Calibri"/>
            </a:endParaRPr>
          </a:p>
          <a:p>
            <a:r>
              <a:rPr lang="en-US" sz="2000" dirty="0" smtClean="0">
                <a:solidFill>
                  <a:schemeClr val="tx1"/>
                </a:solidFill>
                <a:sym typeface="Calibri"/>
              </a:rPr>
              <a:t>Cash-in in advance</a:t>
            </a:r>
          </a:p>
          <a:p>
            <a:r>
              <a:rPr lang="en-US" sz="2000" dirty="0" smtClean="0">
                <a:solidFill>
                  <a:schemeClr val="tx1"/>
                </a:solidFill>
                <a:sym typeface="Calibri"/>
              </a:rPr>
              <a:t>Direct Sales</a:t>
            </a:r>
          </a:p>
          <a:p>
            <a:r>
              <a:rPr lang="en-US" sz="2000" dirty="0" smtClean="0">
                <a:solidFill>
                  <a:schemeClr val="tx1"/>
                </a:solidFill>
                <a:sym typeface="Calibri"/>
              </a:rPr>
              <a:t>Automatic Pricing</a:t>
            </a:r>
          </a:p>
          <a:p>
            <a:r>
              <a:rPr lang="en-US" sz="2000" dirty="0" smtClean="0">
                <a:solidFill>
                  <a:schemeClr val="tx1"/>
                </a:solidFill>
                <a:sym typeface="Calibri"/>
              </a:rPr>
              <a:t>New Loyalty scheme</a:t>
            </a:r>
          </a:p>
          <a:p>
            <a:endParaRPr lang="en-US" dirty="0">
              <a:solidFill>
                <a:schemeClr val="tx1"/>
              </a:solidFill>
            </a:endParaRPr>
          </a:p>
        </p:txBody>
      </p:sp>
      <p:pic>
        <p:nvPicPr>
          <p:cNvPr id="6" name="Imatge 5"/>
          <p:cNvPicPr>
            <a:picLocks noChangeAspect="1"/>
          </p:cNvPicPr>
          <p:nvPr/>
        </p:nvPicPr>
        <p:blipFill rotWithShape="1">
          <a:blip r:embed="rId4">
            <a:extLst>
              <a:ext uri="{28A0092B-C50C-407E-A947-70E740481C1C}">
                <a14:useLocalDpi xmlns:a14="http://schemas.microsoft.com/office/drawing/2010/main" val="0"/>
              </a:ext>
            </a:extLst>
          </a:blip>
          <a:srcRect l="11883" t="26401" r="12002" b="24059"/>
          <a:stretch/>
        </p:blipFill>
        <p:spPr>
          <a:xfrm>
            <a:off x="393313" y="4505750"/>
            <a:ext cx="1318537" cy="333738"/>
          </a:xfrm>
          <a:prstGeom prst="rect">
            <a:avLst/>
          </a:prstGeom>
          <a:ln>
            <a:noFill/>
          </a:ln>
          <a:effectLst>
            <a:outerShdw blurRad="190500" algn="tl" rotWithShape="0">
              <a:srgbClr val="000000">
                <a:alpha val="70000"/>
              </a:srgbClr>
            </a:outerShdw>
          </a:effectLst>
        </p:spPr>
      </p:pic>
      <p:pic>
        <p:nvPicPr>
          <p:cNvPr id="7" name="Picture 4" descr="Centre EASY"/>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62407" y="225745"/>
            <a:ext cx="611384" cy="628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966128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Peplluis\Desktop\1111 Workshop DP\flickr_prints.jpe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0642" y="-35279"/>
            <a:ext cx="9214642" cy="529406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3" descr="C:\Users\Peplluis\Desktop\dues_linies_esq_blau.png"/>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l="-11897" t="-7137" r="-6557" b="-7876"/>
          <a:stretch/>
        </p:blipFill>
        <p:spPr bwMode="auto">
          <a:xfrm>
            <a:off x="7951069" y="4474452"/>
            <a:ext cx="991595" cy="594956"/>
          </a:xfrm>
          <a:prstGeom prst="rect">
            <a:avLst/>
          </a:prstGeom>
          <a:solidFill>
            <a:sysClr val="window" lastClr="FFFFFF"/>
          </a:solidFill>
          <a:effectLst>
            <a:softEdge rad="63500"/>
          </a:effectLst>
          <a:extLst/>
        </p:spPr>
      </p:pic>
      <p:pic>
        <p:nvPicPr>
          <p:cNvPr id="6" name="Picture 4" descr="Centre EASY"/>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31691" y="299913"/>
            <a:ext cx="611384" cy="628250"/>
          </a:xfrm>
          <a:prstGeom prst="rect">
            <a:avLst/>
          </a:prstGeom>
          <a:noFill/>
          <a:extLst>
            <a:ext uri="{909E8E84-426E-40DD-AFC4-6F175D3DCCD1}">
              <a14:hiddenFill xmlns:a14="http://schemas.microsoft.com/office/drawing/2010/main">
                <a:solidFill>
                  <a:srgbClr val="FFFFFF"/>
                </a:solidFill>
              </a14:hiddenFill>
            </a:ext>
          </a:extLst>
        </p:spPr>
      </p:pic>
      <p:pic>
        <p:nvPicPr>
          <p:cNvPr id="9" name="Imatge 8"/>
          <p:cNvPicPr>
            <a:picLocks noChangeAspect="1"/>
          </p:cNvPicPr>
          <p:nvPr/>
        </p:nvPicPr>
        <p:blipFill rotWithShape="1">
          <a:blip r:embed="rId6">
            <a:extLst>
              <a:ext uri="{28A0092B-C50C-407E-A947-70E740481C1C}">
                <a14:useLocalDpi xmlns:a14="http://schemas.microsoft.com/office/drawing/2010/main" val="0"/>
              </a:ext>
            </a:extLst>
          </a:blip>
          <a:srcRect l="11883" t="26401" r="12002" b="24059"/>
          <a:stretch/>
        </p:blipFill>
        <p:spPr>
          <a:xfrm>
            <a:off x="7624127" y="369529"/>
            <a:ext cx="1318537" cy="33373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86070805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tge 2"/>
          <p:cNvPicPr>
            <a:picLocks noChangeAspect="1"/>
          </p:cNvPicPr>
          <p:nvPr/>
        </p:nvPicPr>
        <p:blipFill rotWithShape="1">
          <a:blip r:embed="rId3" cstate="print">
            <a:extLst>
              <a:ext uri="{28A0092B-C50C-407E-A947-70E740481C1C}">
                <a14:useLocalDpi xmlns:a14="http://schemas.microsoft.com/office/drawing/2010/main"/>
              </a:ext>
            </a:extLst>
          </a:blip>
          <a:srcRect b="13873"/>
          <a:stretch/>
        </p:blipFill>
        <p:spPr>
          <a:xfrm>
            <a:off x="1637256" y="80409"/>
            <a:ext cx="5767897" cy="4776205"/>
          </a:xfrm>
          <a:prstGeom prst="rect">
            <a:avLst/>
          </a:prstGeom>
        </p:spPr>
      </p:pic>
      <p:pic>
        <p:nvPicPr>
          <p:cNvPr id="4" name="Picture 3" descr="C:\Users\Peplluis\Desktop\dues_linies_esq_blau.png"/>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l="-11897" t="-7137" r="-6557" b="-7876"/>
          <a:stretch/>
        </p:blipFill>
        <p:spPr bwMode="auto">
          <a:xfrm>
            <a:off x="7951069" y="4474452"/>
            <a:ext cx="991595" cy="594956"/>
          </a:xfrm>
          <a:prstGeom prst="rect">
            <a:avLst/>
          </a:prstGeom>
          <a:solidFill>
            <a:sysClr val="window" lastClr="FFFFFF"/>
          </a:solidFill>
          <a:effectLst>
            <a:softEdge rad="63500"/>
          </a:effectLst>
          <a:extLst/>
        </p:spPr>
      </p:pic>
      <p:pic>
        <p:nvPicPr>
          <p:cNvPr id="5" name="Picture 4" descr="Centre EASY"/>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62407" y="225745"/>
            <a:ext cx="611384" cy="628250"/>
          </a:xfrm>
          <a:prstGeom prst="rect">
            <a:avLst/>
          </a:prstGeom>
          <a:noFill/>
          <a:extLst>
            <a:ext uri="{909E8E84-426E-40DD-AFC4-6F175D3DCCD1}">
              <a14:hiddenFill xmlns:a14="http://schemas.microsoft.com/office/drawing/2010/main">
                <a:solidFill>
                  <a:srgbClr val="FFFFFF"/>
                </a:solidFill>
              </a14:hiddenFill>
            </a:ext>
          </a:extLst>
        </p:spPr>
      </p:pic>
      <p:pic>
        <p:nvPicPr>
          <p:cNvPr id="6" name="Imatge 5"/>
          <p:cNvPicPr>
            <a:picLocks noChangeAspect="1"/>
          </p:cNvPicPr>
          <p:nvPr/>
        </p:nvPicPr>
        <p:blipFill rotWithShape="1">
          <a:blip r:embed="rId6">
            <a:extLst>
              <a:ext uri="{28A0092B-C50C-407E-A947-70E740481C1C}">
                <a14:useLocalDpi xmlns:a14="http://schemas.microsoft.com/office/drawing/2010/main" val="0"/>
              </a:ext>
            </a:extLst>
          </a:blip>
          <a:srcRect l="7955" t="18298" r="9155" b="17051"/>
          <a:stretch/>
        </p:blipFill>
        <p:spPr>
          <a:xfrm>
            <a:off x="7708816" y="320949"/>
            <a:ext cx="1277738" cy="387560"/>
          </a:xfrm>
          <a:prstGeom prst="rect">
            <a:avLst/>
          </a:prstGeom>
          <a:ln>
            <a:noFill/>
          </a:ln>
          <a:effectLst>
            <a:softEdge rad="112500"/>
          </a:effectLst>
        </p:spPr>
      </p:pic>
    </p:spTree>
    <p:extLst>
      <p:ext uri="{BB962C8B-B14F-4D97-AF65-F5344CB8AC3E}">
        <p14:creationId xmlns:p14="http://schemas.microsoft.com/office/powerpoint/2010/main" val="153425962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LICENSED PPT">
  <a:themeElements>
    <a:clrScheme name="LICENSED PPT">
      <a:dk1>
        <a:srgbClr val="000000"/>
      </a:dk1>
      <a:lt1>
        <a:srgbClr val="FFFFFF"/>
      </a:lt1>
      <a:dk2>
        <a:srgbClr val="A7A7A7"/>
      </a:dk2>
      <a:lt2>
        <a:srgbClr val="535353"/>
      </a:lt2>
      <a:accent1>
        <a:srgbClr val="4DB3C7"/>
      </a:accent1>
      <a:accent2>
        <a:srgbClr val="85CA46"/>
      </a:accent2>
      <a:accent3>
        <a:srgbClr val="F49D00"/>
      </a:accent3>
      <a:accent4>
        <a:srgbClr val="D2326B"/>
      </a:accent4>
      <a:accent5>
        <a:srgbClr val="1D6E9B"/>
      </a:accent5>
      <a:accent6>
        <a:srgbClr val="6F4EA4"/>
      </a:accent6>
      <a:hlink>
        <a:srgbClr val="0000FF"/>
      </a:hlink>
      <a:folHlink>
        <a:srgbClr val="FF00FF"/>
      </a:folHlink>
    </a:clrScheme>
    <a:fontScheme name="LICENSED PPT">
      <a:majorFont>
        <a:latin typeface="Helvetica"/>
        <a:ea typeface="Helvetica"/>
        <a:cs typeface="Helvetica"/>
      </a:majorFont>
      <a:minorFont>
        <a:latin typeface="Calibri"/>
        <a:ea typeface="Calibri"/>
        <a:cs typeface="Calibri"/>
      </a:minorFont>
    </a:fontScheme>
    <a:fmtScheme name="LICENSED PP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2B2B2D"/>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FFFFFF"/>
            </a:solidFill>
            <a:effectLst/>
            <a:uFillTx/>
            <a:latin typeface="Open Sans Light"/>
            <a:ea typeface="Open Sans Light"/>
            <a:cs typeface="Open Sans Light"/>
            <a:sym typeface="Open Sans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FFFFFF"/>
            </a:solidFill>
            <a:effectLst/>
            <a:uFillTx/>
            <a:latin typeface="Open Sans Light"/>
            <a:ea typeface="Open Sans Light"/>
            <a:cs typeface="Open Sans Light"/>
            <a:sym typeface="Open Sans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793</Words>
  <Application>Microsoft Office PowerPoint</Application>
  <PresentationFormat>Bildschirmpräsentation (16:9)</PresentationFormat>
  <Paragraphs>163</Paragraphs>
  <Slides>42</Slides>
  <Notes>31</Notes>
  <HiddenSlides>0</HiddenSlides>
  <MMClips>0</MMClips>
  <ScaleCrop>false</ScaleCrop>
  <HeadingPairs>
    <vt:vector size="6" baseType="variant">
      <vt:variant>
        <vt:lpstr>Verwendete Schriftarten</vt:lpstr>
      </vt:variant>
      <vt:variant>
        <vt:i4>10</vt:i4>
      </vt:variant>
      <vt:variant>
        <vt:lpstr>Design</vt:lpstr>
      </vt:variant>
      <vt:variant>
        <vt:i4>1</vt:i4>
      </vt:variant>
      <vt:variant>
        <vt:lpstr>Folientitel</vt:lpstr>
      </vt:variant>
      <vt:variant>
        <vt:i4>42</vt:i4>
      </vt:variant>
    </vt:vector>
  </HeadingPairs>
  <TitlesOfParts>
    <vt:vector size="53" baseType="lpstr">
      <vt:lpstr>Arial</vt:lpstr>
      <vt:lpstr>Calibri</vt:lpstr>
      <vt:lpstr>Gabriola</vt:lpstr>
      <vt:lpstr>Georgia</vt:lpstr>
      <vt:lpstr>Ink Free</vt:lpstr>
      <vt:lpstr>Open Sans</vt:lpstr>
      <vt:lpstr>Open Sans Light</vt:lpstr>
      <vt:lpstr>Symbol</vt:lpstr>
      <vt:lpstr>Times New Roman</vt:lpstr>
      <vt:lpstr>Wingdings</vt:lpstr>
      <vt:lpstr>1_Tema de 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Forecast</vt:lpstr>
      <vt:lpstr>Value         can fade,            evaporate,   demurrage</vt:lpstr>
      <vt:lpstr>PowerPoint-Präsentation</vt:lpstr>
      <vt:lpstr>Value vs Digital Preservation</vt:lpstr>
      <vt:lpstr>Digital Preservation</vt:lpstr>
      <vt:lpstr>On Value</vt:lpstr>
      <vt:lpstr>This is a general problem</vt:lpstr>
      <vt:lpstr>(Value vs Digital) Preservation</vt:lpstr>
      <vt:lpstr>PowerPoint-Präsentation</vt:lpstr>
      <vt:lpstr>PowerPoint-Präsentation</vt:lpstr>
      <vt:lpstr>Value Preservation</vt:lpstr>
      <vt:lpstr>Value Preservation with DLT</vt:lpstr>
      <vt:lpstr>PowerPoint-Präsentation</vt:lpstr>
      <vt:lpstr>Types of Value/Dig. Preservation</vt:lpstr>
      <vt:lpstr>PowerPoint-Präsentation</vt:lpstr>
      <vt:lpstr>Types of Threat </vt:lpstr>
      <vt:lpstr>Scientific questions</vt:lpstr>
      <vt:lpstr>Scientific questions</vt:lpstr>
      <vt:lpstr>PowerPoint-Präsentation</vt:lpstr>
      <vt:lpstr>Scientific questions</vt:lpstr>
      <vt:lpstr>Self-Preserving Object</vt:lpstr>
      <vt:lpstr>The Currency of Preservation</vt:lpstr>
      <vt:lpstr>E-auctions</vt:lpstr>
      <vt:lpstr>Self-Preserving Object</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Blockchain protection of 3D files</dc:title>
  <dc:creator>Peplluís</dc:creator>
  <cp:lastModifiedBy>Ammann  Noémie</cp:lastModifiedBy>
  <cp:revision>111</cp:revision>
  <cp:lastPrinted>2018-10-10T05:54:35Z</cp:lastPrinted>
  <dcterms:modified xsi:type="dcterms:W3CDTF">2019-10-01T13:54:02Z</dcterms:modified>
</cp:coreProperties>
</file>