
<file path=[Content_Types].xml><?xml version="1.0" encoding="utf-8"?>
<Types xmlns="http://schemas.openxmlformats.org/package/2006/content-types">
  <Override PartName="/_rels/.rels" ContentType="application/vnd.openxmlformats-package.relationships+xml"/>
  <Override PartName="/ppt/notesSlides/_rels/notesSlide34.xml.rels" ContentType="application/vnd.openxmlformats-package.relationships+xml"/>
  <Override PartName="/ppt/notesSlides/notesSlide34.xml" ContentType="application/vnd.openxmlformats-officedocument.presentationml.notesSlide+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charts/chart2.xml" ContentType="application/vnd.openxmlformats-officedocument.drawingml.chart+xml"/>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07.png" ContentType="image/png"/>
  <Override PartName="/ppt/media/image106.wmf" ContentType="image/x-wmf"/>
  <Override PartName="/ppt/media/image105.wmf" ContentType="image/x-wmf"/>
  <Override PartName="/ppt/media/image104.wmf" ContentType="image/x-wmf"/>
  <Override PartName="/ppt/media/image99.wmf" ContentType="image/x-wmf"/>
  <Override PartName="/ppt/media/image103.wmf" ContentType="image/x-wmf"/>
  <Override PartName="/ppt/media/image98.wmf" ContentType="image/x-wmf"/>
  <Override PartName="/ppt/media/image102.wmf" ContentType="image/x-wmf"/>
  <Override PartName="/ppt/media/image97.wmf" ContentType="image/x-wmf"/>
  <Override PartName="/ppt/media/image45.png" ContentType="image/png"/>
  <Override PartName="/ppt/media/image37.png" ContentType="image/png"/>
  <Override PartName="/ppt/media/image26.wmf" ContentType="image/x-wmf"/>
  <Override PartName="/ppt/media/image36.png" ContentType="image/png"/>
  <Override PartName="/ppt/media/image25.wmf" ContentType="image/x-wmf"/>
  <Override PartName="/ppt/media/image35.png" ContentType="image/png"/>
  <Override PartName="/ppt/media/image24.wmf" ContentType="image/x-wmf"/>
  <Override PartName="/ppt/media/image34.png" ContentType="image/png"/>
  <Override PartName="/ppt/media/image23.wmf" ContentType="image/x-wmf"/>
  <Override PartName="/ppt/media/image43.png" ContentType="image/png"/>
  <Override PartName="/ppt/media/image29.wmf" ContentType="image/x-wmf"/>
  <Override PartName="/ppt/media/image42.png" ContentType="image/png"/>
  <Override PartName="/ppt/media/image28.wmf" ContentType="image/x-wmf"/>
  <Override PartName="/ppt/media/image40.png" ContentType="image/png"/>
  <Override PartName="/ppt/media/image88.wmf" ContentType="image/x-wmf"/>
  <Override PartName="/ppt/media/image59.wmf" ContentType="image/x-wmf"/>
  <Override PartName="/ppt/media/image44.png" ContentType="image/png"/>
  <Override PartName="/ppt/media/image10.wmf" ContentType="image/x-wmf"/>
  <Override PartName="/ppt/media/image69.wmf" ContentType="image/x-wmf"/>
  <Override PartName="/ppt/media/image58.wmf" ContentType="image/x-wmf"/>
  <Override PartName="/ppt/media/image7.png" ContentType="image/png"/>
  <Override PartName="/ppt/media/image6.png" ContentType="image/png"/>
  <Override PartName="/ppt/media/image30.wmf" ContentType="image/x-wmf"/>
  <Override PartName="/ppt/media/image89.wmf" ContentType="image/x-wmf"/>
  <Override PartName="/ppt/media/image27.wmf" ContentType="image/x-wmf"/>
  <Override PartName="/ppt/media/image72.wmf" ContentType="image/x-wmf"/>
  <Override PartName="/ppt/media/image3.png" ContentType="image/png"/>
  <Override PartName="/ppt/media/image82.wmf" ContentType="image/x-wmf"/>
  <Override PartName="/ppt/media/image21.wmf" ContentType="image/x-wmf"/>
  <Override PartName="/ppt/media/image32.png" ContentType="image/png"/>
  <Override PartName="/ppt/media/image4.png" ContentType="image/png"/>
  <Override PartName="/ppt/media/image46.png" ContentType="image/png"/>
  <Override PartName="/ppt/media/image12.wmf" ContentType="image/x-wmf"/>
  <Override PartName="/ppt/media/image13.wmf" ContentType="image/x-wmf"/>
  <Override PartName="/ppt/media/image41.png" ContentType="image/png"/>
  <Override PartName="/ppt/media/image5.jpeg" ContentType="image/jpeg"/>
  <Override PartName="/ppt/media/image14.wmf" ContentType="image/x-wmf"/>
  <Override PartName="/ppt/media/image15.wmf" ContentType="image/x-wmf"/>
  <Override PartName="/ppt/media/image90.wmf" ContentType="image/x-wmf"/>
  <Override PartName="/ppt/media/image16.wmf" ContentType="image/x-wmf"/>
  <Override PartName="/ppt/media/image91.wmf" ContentType="image/x-wmf"/>
  <Override PartName="/ppt/media/image31.png" ContentType="image/png"/>
  <Override PartName="/ppt/media/image20.wmf" ContentType="image/x-wmf"/>
  <Override PartName="/ppt/media/image79.wmf" ContentType="image/x-wmf"/>
  <Override PartName="/ppt/media/image17.wmf" ContentType="image/x-wmf"/>
  <Override PartName="/ppt/media/image92.wmf" ContentType="image/x-wmf"/>
  <Override PartName="/ppt/media/image18.wmf" ContentType="image/x-wmf"/>
  <Override PartName="/ppt/media/image8.wmf" ContentType="image/x-wmf"/>
  <Override PartName="/ppt/media/image93.wmf" ContentType="image/x-wmf"/>
  <Override PartName="/ppt/media/image33.png" ContentType="image/png"/>
  <Override PartName="/ppt/media/image22.wmf" ContentType="image/x-wmf"/>
  <Override PartName="/ppt/media/image19.wmf" ContentType="image/x-wmf"/>
  <Override PartName="/ppt/media/image9.wmf" ContentType="image/x-wmf"/>
  <Override PartName="/ppt/media/image94.wmf" ContentType="image/x-wmf"/>
  <Override PartName="/ppt/media/image47.png" ContentType="image/png"/>
  <Override PartName="/ppt/media/image38.png" ContentType="image/png"/>
  <Override PartName="/ppt/media/image50.wmf" ContentType="image/x-wmf"/>
  <Override PartName="/ppt/media/image39.png" ContentType="image/png"/>
  <Override PartName="/ppt/media/image51.wmf" ContentType="image/x-wmf"/>
  <Override PartName="/ppt/media/image52.wmf" ContentType="image/x-wmf"/>
  <Override PartName="/ppt/media/image53.wmf" ContentType="image/x-wmf"/>
  <Override PartName="/ppt/media/image54.wmf" ContentType="image/x-wmf"/>
  <Override PartName="/ppt/media/image55.wmf" ContentType="image/x-wmf"/>
  <Override PartName="/ppt/media/image56.wmf" ContentType="image/x-wmf"/>
  <Override PartName="/ppt/media/image57.wmf" ContentType="image/x-wmf"/>
  <Override PartName="/ppt/media/image48.png" ContentType="image/png"/>
  <Override PartName="/ppt/media/image60.wmf" ContentType="image/x-wmf"/>
  <Override PartName="/ppt/media/image49.png" ContentType="image/png"/>
  <Override PartName="/ppt/media/image61.wmf" ContentType="image/x-wmf"/>
  <Override PartName="/ppt/media/image62.wmf" ContentType="image/x-wmf"/>
  <Override PartName="/ppt/media/image63.wmf" ContentType="image/x-wmf"/>
  <Override PartName="/ppt/media/image64.wmf" ContentType="image/x-wmf"/>
  <Override PartName="/ppt/media/image65.wmf" ContentType="image/x-wmf"/>
  <Override PartName="/ppt/media/image66.wmf" ContentType="image/x-wmf"/>
  <Override PartName="/ppt/media/image67.wmf" ContentType="image/x-wmf"/>
  <Override PartName="/ppt/media/image68.wmf" ContentType="image/x-wmf"/>
  <Override PartName="/ppt/media/image70.wmf" ContentType="image/x-wmf"/>
  <Override PartName="/ppt/media/image71.wmf" ContentType="image/x-wmf"/>
  <Override PartName="/ppt/media/image73.wmf" ContentType="image/x-wmf"/>
  <Override PartName="/ppt/media/image74.wmf" ContentType="image/x-wmf"/>
  <Override PartName="/ppt/media/image75.wmf" ContentType="image/x-wmf"/>
  <Override PartName="/ppt/media/image76.wmf" ContentType="image/x-wmf"/>
  <Override PartName="/ppt/media/image1.jpeg" ContentType="image/jpeg"/>
  <Override PartName="/ppt/media/image77.wmf" ContentType="image/x-wmf"/>
  <Override PartName="/ppt/media/image78.wmf" ContentType="image/x-wmf"/>
  <Override PartName="/ppt/media/image80.wmf" ContentType="image/x-wmf"/>
  <Override PartName="/ppt/media/image81.wmf" ContentType="image/x-wmf"/>
  <Override PartName="/ppt/media/image83.wmf" ContentType="image/x-wmf"/>
  <Override PartName="/ppt/media/image84.wmf" ContentType="image/x-wmf"/>
  <Override PartName="/ppt/media/image85.wmf" ContentType="image/x-wmf"/>
  <Override PartName="/ppt/media/image86.wmf" ContentType="image/x-wmf"/>
  <Override PartName="/ppt/media/image11.png" ContentType="image/png"/>
  <Override PartName="/ppt/media/image2.jpeg" ContentType="image/jpeg"/>
  <Override PartName="/ppt/media/image87.wmf" ContentType="image/x-wmf"/>
  <Override PartName="/ppt/media/image100.wmf" ContentType="image/x-wmf"/>
  <Override PartName="/ppt/media/image95.wmf" ContentType="image/x-wmf"/>
  <Override PartName="/ppt/media/image101.wmf" ContentType="image/x-wmf"/>
  <Override PartName="/ppt/media/image96.wmf" ContentType="image/x-wmf"/>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946778196525416"/>
          <c:y val="0.0262204482652748"/>
          <c:w val="0.881790605754205"/>
          <c:h val="0.889468836352472"/>
        </c:manualLayout>
      </c:layout>
      <c:lineChart>
        <c:grouping val="standard"/>
        <c:ser>
          <c:idx val="0"/>
          <c:order val="0"/>
          <c:tx>
            <c:strRef>
              <c:f>label 0</c:f>
              <c:strCache>
                <c:ptCount val="1"/>
                <c:pt idx="0">
                  <c:v>Group 1</c:v>
                </c:pt>
              </c:strCache>
            </c:strRef>
          </c:tx>
          <c:spPr>
            <a:solidFill>
              <a:srgbClr val="00b0f0"/>
            </a:solidFill>
            <a:ln w="25560">
              <a:solidFill>
                <a:srgbClr val="00b0f0"/>
              </a:solidFill>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0</c:f>
              <c:numCache>
                <c:formatCode>General</c:formatCode>
                <c:ptCount val="26"/>
                <c:pt idx="0">
                  <c:v>0</c:v>
                </c:pt>
                <c:pt idx="1">
                  <c:v>0.24105</c:v>
                </c:pt>
                <c:pt idx="2">
                  <c:v>0.10395</c:v>
                </c:pt>
                <c:pt idx="3">
                  <c:v>0.0664</c:v>
                </c:pt>
                <c:pt idx="4">
                  <c:v>0.051</c:v>
                </c:pt>
                <c:pt idx="5">
                  <c:v>0.0384</c:v>
                </c:pt>
                <c:pt idx="6">
                  <c:v>0.0323</c:v>
                </c:pt>
                <c:pt idx="7">
                  <c:v>0.02295</c:v>
                </c:pt>
                <c:pt idx="8">
                  <c:v>0.02215</c:v>
                </c:pt>
                <c:pt idx="9">
                  <c:v>0.0196</c:v>
                </c:pt>
                <c:pt idx="10">
                  <c:v>0.0184</c:v>
                </c:pt>
                <c:pt idx="11">
                  <c:v>0.0155</c:v>
                </c:pt>
                <c:pt idx="12">
                  <c:v>0.0154</c:v>
                </c:pt>
                <c:pt idx="13">
                  <c:v>0.01285</c:v>
                </c:pt>
                <c:pt idx="14">
                  <c:v>0.012</c:v>
                </c:pt>
                <c:pt idx="15">
                  <c:v>0.00935</c:v>
                </c:pt>
                <c:pt idx="16">
                  <c:v>0.00985</c:v>
                </c:pt>
                <c:pt idx="17">
                  <c:v>0.01</c:v>
                </c:pt>
                <c:pt idx="18">
                  <c:v>0.0081</c:v>
                </c:pt>
                <c:pt idx="19">
                  <c:v>0.00955</c:v>
                </c:pt>
                <c:pt idx="20">
                  <c:v>0.0071</c:v>
                </c:pt>
                <c:pt idx="21">
                  <c:v/>
                </c:pt>
                <c:pt idx="22">
                  <c:v/>
                </c:pt>
                <c:pt idx="23">
                  <c:v/>
                </c:pt>
                <c:pt idx="24">
                  <c:v/>
                </c:pt>
                <c:pt idx="25">
                  <c:v/>
                </c:pt>
              </c:numCache>
            </c:numRef>
          </c:val>
          <c:smooth val="1"/>
        </c:ser>
        <c:ser>
          <c:idx val="1"/>
          <c:order val="1"/>
          <c:tx>
            <c:strRef>
              <c:f>label 1</c:f>
              <c:strCache>
                <c:ptCount val="1"/>
                <c:pt idx="0">
                  <c:v>Group 2</c:v>
                </c:pt>
              </c:strCache>
            </c:strRef>
          </c:tx>
          <c:spPr>
            <a:solidFill>
              <a:srgbClr val="ee32b8"/>
            </a:solidFill>
            <a:ln w="25560">
              <a:solidFill>
                <a:srgbClr val="ee32b8"/>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1</c:f>
              <c:numCache>
                <c:formatCode>General</c:formatCode>
                <c:ptCount val="26"/>
                <c:pt idx="0">
                  <c:v>0.0086</c:v>
                </c:pt>
                <c:pt idx="1">
                  <c:v>0.0108</c:v>
                </c:pt>
                <c:pt idx="2">
                  <c:v>0.0134</c:v>
                </c:pt>
                <c:pt idx="3">
                  <c:v>0.01615</c:v>
                </c:pt>
                <c:pt idx="4">
                  <c:v>0.02185</c:v>
                </c:pt>
                <c:pt idx="5">
                  <c:v>0.0425</c:v>
                </c:pt>
                <c:pt idx="6">
                  <c:v>0.0648</c:v>
                </c:pt>
                <c:pt idx="7">
                  <c:v>0.0487</c:v>
                </c:pt>
                <c:pt idx="8">
                  <c:v>0.0393</c:v>
                </c:pt>
                <c:pt idx="9">
                  <c:v>0.02985</c:v>
                </c:pt>
                <c:pt idx="10">
                  <c:v>0.0255</c:v>
                </c:pt>
                <c:pt idx="11">
                  <c:v>0.024</c:v>
                </c:pt>
                <c:pt idx="12">
                  <c:v>0.01925</c:v>
                </c:pt>
                <c:pt idx="13">
                  <c:v>0.01875</c:v>
                </c:pt>
                <c:pt idx="14">
                  <c:v>0.01775</c:v>
                </c:pt>
                <c:pt idx="15">
                  <c:v>0.0133</c:v>
                </c:pt>
                <c:pt idx="16">
                  <c:v>0.0128</c:v>
                </c:pt>
                <c:pt idx="17">
                  <c:v>0.0122</c:v>
                </c:pt>
                <c:pt idx="18">
                  <c:v>0.01175</c:v>
                </c:pt>
                <c:pt idx="19">
                  <c:v>0.01045</c:v>
                </c:pt>
                <c:pt idx="20">
                  <c:v>0.01055</c:v>
                </c:pt>
                <c:pt idx="21">
                  <c:v>0.0086</c:v>
                </c:pt>
                <c:pt idx="22">
                  <c:v>0.00895</c:v>
                </c:pt>
                <c:pt idx="23">
                  <c:v>0.0069</c:v>
                </c:pt>
                <c:pt idx="24">
                  <c:v>0.00735</c:v>
                </c:pt>
                <c:pt idx="25">
                  <c:v>0.0069</c:v>
                </c:pt>
              </c:numCache>
            </c:numRef>
          </c:val>
          <c:smooth val="1"/>
        </c:ser>
        <c:ser>
          <c:idx val="2"/>
          <c:order val="2"/>
          <c:tx>
            <c:strRef>
              <c:f>label 2</c:f>
              <c:strCache>
                <c:ptCount val="1"/>
                <c:pt idx="0">
                  <c:v>Group 3</c:v>
                </c:pt>
              </c:strCache>
            </c:strRef>
          </c:tx>
          <c:spPr>
            <a:solidFill>
              <a:srgbClr val="44ca44"/>
            </a:solidFill>
            <a:ln w="19080">
              <a:solidFill>
                <a:srgbClr val="44ca44"/>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2</c:f>
              <c:numCache>
                <c:formatCode>General</c:formatCode>
                <c:ptCount val="26"/>
                <c:pt idx="0">
                  <c:v>0</c:v>
                </c:pt>
                <c:pt idx="1">
                  <c:v>0.09915</c:v>
                </c:pt>
                <c:pt idx="2">
                  <c:v>0.09405</c:v>
                </c:pt>
                <c:pt idx="3">
                  <c:v>0.0712</c:v>
                </c:pt>
                <c:pt idx="4">
                  <c:v>0.05795</c:v>
                </c:pt>
                <c:pt idx="5">
                  <c:v>0.04645</c:v>
                </c:pt>
                <c:pt idx="6">
                  <c:v>0.0375</c:v>
                </c:pt>
                <c:pt idx="7">
                  <c:v>0.03445</c:v>
                </c:pt>
                <c:pt idx="8">
                  <c:v>0.0298</c:v>
                </c:pt>
                <c:pt idx="9">
                  <c:v>0.02445</c:v>
                </c:pt>
                <c:pt idx="10">
                  <c:v>0.02155</c:v>
                </c:pt>
                <c:pt idx="11">
                  <c:v>0.0207</c:v>
                </c:pt>
                <c:pt idx="12">
                  <c:v>0.0175</c:v>
                </c:pt>
                <c:pt idx="13">
                  <c:v>0.01845</c:v>
                </c:pt>
                <c:pt idx="14">
                  <c:v>0.0156</c:v>
                </c:pt>
                <c:pt idx="15">
                  <c:v>0.01325</c:v>
                </c:pt>
                <c:pt idx="16">
                  <c:v>0.0132</c:v>
                </c:pt>
                <c:pt idx="17">
                  <c:v>0.0128</c:v>
                </c:pt>
                <c:pt idx="18">
                  <c:v>0.0105</c:v>
                </c:pt>
                <c:pt idx="19">
                  <c:v>0.00995</c:v>
                </c:pt>
                <c:pt idx="20">
                  <c:v>0.01035</c:v>
                </c:pt>
                <c:pt idx="21">
                  <c:v/>
                </c:pt>
                <c:pt idx="22">
                  <c:v/>
                </c:pt>
                <c:pt idx="23">
                  <c:v/>
                </c:pt>
                <c:pt idx="24">
                  <c:v/>
                </c:pt>
                <c:pt idx="25">
                  <c:v/>
                </c:pt>
              </c:numCache>
            </c:numRef>
          </c:val>
          <c:smooth val="1"/>
        </c:ser>
        <c:ser>
          <c:idx val="3"/>
          <c:order val="3"/>
          <c:tx>
            <c:strRef>
              <c:f>label 3</c:f>
              <c:strCache>
                <c:ptCount val="1"/>
                <c:pt idx="0">
                  <c:v>Model 4</c:v>
                </c:pt>
              </c:strCache>
            </c:strRef>
          </c:tx>
          <c:spPr>
            <a:solidFill>
              <a:srgbClr val="ff0000"/>
            </a:solidFill>
            <a:ln w="19080">
              <a:solidFill>
                <a:srgbClr val="ff0000"/>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3</c:f>
              <c:numCache>
                <c:formatCode>General</c:formatCode>
                <c:ptCount val="26"/>
                <c:pt idx="0">
                  <c:v>0</c:v>
                </c:pt>
                <c:pt idx="1">
                  <c:v>0.1184</c:v>
                </c:pt>
                <c:pt idx="2">
                  <c:v>0.08395</c:v>
                </c:pt>
                <c:pt idx="3">
                  <c:v>0.0671</c:v>
                </c:pt>
                <c:pt idx="4">
                  <c:v>0.05255</c:v>
                </c:pt>
                <c:pt idx="5">
                  <c:v>0.04415</c:v>
                </c:pt>
                <c:pt idx="6">
                  <c:v>0.03845</c:v>
                </c:pt>
                <c:pt idx="7">
                  <c:v>0.0363</c:v>
                </c:pt>
                <c:pt idx="8">
                  <c:v>0.0307</c:v>
                </c:pt>
                <c:pt idx="9">
                  <c:v>0.02585</c:v>
                </c:pt>
                <c:pt idx="10">
                  <c:v>0.0238</c:v>
                </c:pt>
                <c:pt idx="11">
                  <c:v>0.02275</c:v>
                </c:pt>
                <c:pt idx="12">
                  <c:v>0.02105</c:v>
                </c:pt>
                <c:pt idx="13">
                  <c:v>0.0186</c:v>
                </c:pt>
                <c:pt idx="14">
                  <c:v>0.01755</c:v>
                </c:pt>
                <c:pt idx="15">
                  <c:v>0.01575</c:v>
                </c:pt>
                <c:pt idx="16">
                  <c:v>0.01385</c:v>
                </c:pt>
                <c:pt idx="17">
                  <c:v>0.01385</c:v>
                </c:pt>
                <c:pt idx="18">
                  <c:v>0.01285</c:v>
                </c:pt>
                <c:pt idx="19">
                  <c:v>0.01255</c:v>
                </c:pt>
                <c:pt idx="20">
                  <c:v>0.01035</c:v>
                </c:pt>
                <c:pt idx="21">
                  <c:v/>
                </c:pt>
                <c:pt idx="22">
                  <c:v/>
                </c:pt>
                <c:pt idx="23">
                  <c:v/>
                </c:pt>
                <c:pt idx="24">
                  <c:v/>
                </c:pt>
                <c:pt idx="25">
                  <c:v/>
                </c:pt>
              </c:numCache>
            </c:numRef>
          </c:val>
          <c:smooth val="1"/>
        </c:ser>
        <c:ser>
          <c:idx val="4"/>
          <c:order val="4"/>
          <c:tx>
            <c:strRef>
              <c:f>label 4</c:f>
              <c:strCache>
                <c:ptCount val="1"/>
                <c:pt idx="0">
                  <c:v>Model 12</c:v>
                </c:pt>
              </c:strCache>
            </c:strRef>
          </c:tx>
          <c:spPr>
            <a:solidFill>
              <a:srgbClr val="1008b8"/>
            </a:solidFill>
            <a:ln w="19080">
              <a:solidFill>
                <a:srgbClr val="1008b8"/>
              </a:solidFill>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4</c:f>
              <c:numCache>
                <c:formatCode>General</c:formatCode>
                <c:ptCount val="26"/>
                <c:pt idx="0">
                  <c:v>0</c:v>
                </c:pt>
                <c:pt idx="1">
                  <c:v>0.1266</c:v>
                </c:pt>
                <c:pt idx="2">
                  <c:v>0.0685</c:v>
                </c:pt>
                <c:pt idx="3">
                  <c:v>0.0486</c:v>
                </c:pt>
                <c:pt idx="4">
                  <c:v>0.0413</c:v>
                </c:pt>
                <c:pt idx="5">
                  <c:v>0.03215</c:v>
                </c:pt>
                <c:pt idx="6">
                  <c:v>0.0269</c:v>
                </c:pt>
                <c:pt idx="7">
                  <c:v>0.0236</c:v>
                </c:pt>
                <c:pt idx="8">
                  <c:v>0.0213</c:v>
                </c:pt>
                <c:pt idx="9">
                  <c:v>0.0196</c:v>
                </c:pt>
                <c:pt idx="10">
                  <c:v>0.0162</c:v>
                </c:pt>
                <c:pt idx="11">
                  <c:v>0.0161</c:v>
                </c:pt>
                <c:pt idx="12">
                  <c:v>0.0159</c:v>
                </c:pt>
                <c:pt idx="13">
                  <c:v>0.01455</c:v>
                </c:pt>
                <c:pt idx="14">
                  <c:v>0.0136</c:v>
                </c:pt>
                <c:pt idx="15">
                  <c:v>0.0113</c:v>
                </c:pt>
                <c:pt idx="16">
                  <c:v>0.01165</c:v>
                </c:pt>
                <c:pt idx="17">
                  <c:v>0.0091</c:v>
                </c:pt>
                <c:pt idx="18">
                  <c:v>0.00945</c:v>
                </c:pt>
                <c:pt idx="19">
                  <c:v>0.00945</c:v>
                </c:pt>
                <c:pt idx="20">
                  <c:v>0.0089</c:v>
                </c:pt>
                <c:pt idx="21">
                  <c:v/>
                </c:pt>
                <c:pt idx="22">
                  <c:v/>
                </c:pt>
                <c:pt idx="23">
                  <c:v/>
                </c:pt>
                <c:pt idx="24">
                  <c:v/>
                </c:pt>
                <c:pt idx="25">
                  <c:v/>
                </c:pt>
              </c:numCache>
            </c:numRef>
          </c:val>
          <c:smooth val="1"/>
        </c:ser>
        <c:hiLowLines>
          <c:spPr>
            <a:ln>
              <a:noFill/>
            </a:ln>
          </c:spPr>
        </c:hiLowLines>
        <c:marker val="0"/>
        <c:axId val="27905443"/>
        <c:axId val="69655734"/>
      </c:lineChart>
      <c:catAx>
        <c:axId val="27905443"/>
        <c:scaling>
          <c:orientation val="minMax"/>
        </c:scaling>
        <c:delete val="0"/>
        <c:axPos val="b"/>
        <c:majorGridlines>
          <c:spPr>
            <a:ln w="9360">
              <a:solidFill>
                <a:srgbClr val="878787"/>
              </a:solidFill>
              <a:round/>
            </a:ln>
          </c:spPr>
        </c:majorGridlines>
        <c:title>
          <c:tx>
            <c:rich>
              <a:bodyPr rot="0"/>
              <a:lstStyle/>
              <a:p>
                <a:pPr>
                  <a:defRPr b="1" sz="1200" spc="-1" strike="noStrike">
                    <a:solidFill>
                      <a:srgbClr val="000000"/>
                    </a:solidFill>
                    <a:uFill>
                      <a:solidFill>
                        <a:srgbClr val="ffffff"/>
                      </a:solidFill>
                    </a:uFill>
                    <a:latin typeface="Times New Roman"/>
                  </a:defRPr>
                </a:pPr>
                <a:r>
                  <a:rPr b="1" sz="1200" spc="-1" strike="noStrike">
                    <a:solidFill>
                      <a:srgbClr val="000000"/>
                    </a:solidFill>
                    <a:uFill>
                      <a:solidFill>
                        <a:srgbClr val="ffffff"/>
                      </a:solidFill>
                    </a:uFill>
                    <a:latin typeface="Times New Roman"/>
                  </a:rPr>
                  <a:t>VTTS Value</a:t>
                </a:r>
              </a:p>
            </c:rich>
          </c:tx>
          <c:overlay val="0"/>
        </c:title>
        <c:numFmt formatCode="DD/MM/YYYY" sourceLinked="1"/>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Times New Roman"/>
              </a:defRPr>
            </a:pPr>
          </a:p>
        </c:txPr>
        <c:crossAx val="69655734"/>
        <c:crosses val="autoZero"/>
        <c:auto val="1"/>
        <c:lblAlgn val="ctr"/>
        <c:lblOffset val="100"/>
      </c:catAx>
      <c:valAx>
        <c:axId val="69655734"/>
        <c:scaling>
          <c:orientation val="minMax"/>
          <c:max val="0.25"/>
          <c:min val="0"/>
        </c:scaling>
        <c:delete val="0"/>
        <c:axPos val="l"/>
        <c:majorGridlines>
          <c:spPr>
            <a:ln w="9360">
              <a:solidFill>
                <a:srgbClr val="878787"/>
              </a:solidFill>
              <a:round/>
            </a:ln>
          </c:spPr>
        </c:majorGridlines>
        <c:title>
          <c:tx>
            <c:rich>
              <a:bodyPr rot="-5400000"/>
              <a:lstStyle/>
              <a:p>
                <a:pPr>
                  <a:defRPr b="1" sz="1200" spc="-1" strike="noStrike">
                    <a:solidFill>
                      <a:srgbClr val="000000"/>
                    </a:solidFill>
                    <a:uFill>
                      <a:solidFill>
                        <a:srgbClr val="ffffff"/>
                      </a:solidFill>
                    </a:uFill>
                    <a:latin typeface="Times New Roman"/>
                  </a:defRPr>
                </a:pPr>
                <a:r>
                  <a:rPr b="1" sz="1200" spc="-1" strike="noStrike">
                    <a:solidFill>
                      <a:srgbClr val="000000"/>
                    </a:solidFill>
                    <a:uFill>
                      <a:solidFill>
                        <a:srgbClr val="ffffff"/>
                      </a:solidFill>
                    </a:uFill>
                    <a:latin typeface="Times New Roman"/>
                  </a:rPr>
                  <a:t>Probability Density Function</a:t>
                </a:r>
              </a:p>
            </c:rich>
          </c:tx>
          <c:layout>
            <c:manualLayout>
              <c:xMode val="edge"/>
              <c:yMode val="edge"/>
              <c:x val="0.00211416490486258"/>
              <c:y val="0.273626036229659"/>
            </c:manualLayout>
          </c:layout>
          <c:overlay val="0"/>
        </c:title>
        <c:numFmt formatCode="General" sourceLinked="0"/>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Times New Roman"/>
              </a:defRPr>
            </a:pPr>
          </a:p>
        </c:txPr>
        <c:crossAx val="27905443"/>
        <c:crosses val="autoZero"/>
        <c:crossBetween val="midCat"/>
      </c:valAx>
      <c:spPr>
        <a:solidFill>
          <a:srgbClr val="ffffff"/>
        </a:solidFill>
        <a:ln>
          <a:noFill/>
        </a:ln>
      </c:spPr>
    </c:plotArea>
    <c:legend>
      <c:legendPos val="r"/>
      <c:layout>
        <c:manualLayout>
          <c:xMode val="edge"/>
          <c:yMode val="edge"/>
          <c:x val="0.719338651577951"/>
          <c:y val="0.0662957566635702"/>
        </c:manualLayout>
      </c:layout>
      <c:overlay val="0"/>
      <c:spPr>
        <a:solidFill>
          <a:srgbClr val="ffffff"/>
        </a:solidFill>
        <a:ln>
          <a:solidFill>
            <a:srgbClr val="000000"/>
          </a:solidFill>
        </a:ln>
      </c:spPr>
    </c:legend>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833433553818401"/>
          <c:y val="0.0305679525585376"/>
          <c:w val="0.881779915814792"/>
          <c:h val="0.889466283548328"/>
        </c:manualLayout>
      </c:layout>
      <c:lineChart>
        <c:grouping val="standard"/>
        <c:ser>
          <c:idx val="0"/>
          <c:order val="0"/>
          <c:tx>
            <c:strRef>
              <c:f>label 0</c:f>
              <c:strCache>
                <c:ptCount val="1"/>
                <c:pt idx="0">
                  <c:v>Group 1</c:v>
                </c:pt>
              </c:strCache>
            </c:strRef>
          </c:tx>
          <c:spPr>
            <a:solidFill>
              <a:srgbClr val="00b0f0"/>
            </a:solidFill>
            <a:ln w="25560">
              <a:solidFill>
                <a:srgbClr val="00b0f0"/>
              </a:solidFill>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0</c:f>
              <c:numCache>
                <c:formatCode>General</c:formatCode>
                <c:ptCount val="26"/>
                <c:pt idx="0">
                  <c:v>0</c:v>
                </c:pt>
                <c:pt idx="1">
                  <c:v>0.24105</c:v>
                </c:pt>
                <c:pt idx="2">
                  <c:v>0.10395</c:v>
                </c:pt>
                <c:pt idx="3">
                  <c:v>0.0664</c:v>
                </c:pt>
                <c:pt idx="4">
                  <c:v>0.051</c:v>
                </c:pt>
                <c:pt idx="5">
                  <c:v>0.0384</c:v>
                </c:pt>
                <c:pt idx="6">
                  <c:v>0.0323</c:v>
                </c:pt>
                <c:pt idx="7">
                  <c:v>0.02295</c:v>
                </c:pt>
                <c:pt idx="8">
                  <c:v>0.02215</c:v>
                </c:pt>
                <c:pt idx="9">
                  <c:v>0.0196</c:v>
                </c:pt>
                <c:pt idx="10">
                  <c:v>0.0184</c:v>
                </c:pt>
                <c:pt idx="11">
                  <c:v>0.0155</c:v>
                </c:pt>
                <c:pt idx="12">
                  <c:v>0.0154</c:v>
                </c:pt>
                <c:pt idx="13">
                  <c:v>0.01285</c:v>
                </c:pt>
                <c:pt idx="14">
                  <c:v>0.012</c:v>
                </c:pt>
                <c:pt idx="15">
                  <c:v>0.00935</c:v>
                </c:pt>
                <c:pt idx="16">
                  <c:v>0.00985</c:v>
                </c:pt>
                <c:pt idx="17">
                  <c:v>0.01</c:v>
                </c:pt>
                <c:pt idx="18">
                  <c:v>0.0081</c:v>
                </c:pt>
                <c:pt idx="19">
                  <c:v>0.00955</c:v>
                </c:pt>
                <c:pt idx="20">
                  <c:v>0.0071</c:v>
                </c:pt>
                <c:pt idx="21">
                  <c:v/>
                </c:pt>
                <c:pt idx="22">
                  <c:v/>
                </c:pt>
                <c:pt idx="23">
                  <c:v/>
                </c:pt>
                <c:pt idx="24">
                  <c:v/>
                </c:pt>
                <c:pt idx="25">
                  <c:v/>
                </c:pt>
              </c:numCache>
            </c:numRef>
          </c:val>
          <c:smooth val="1"/>
        </c:ser>
        <c:ser>
          <c:idx val="1"/>
          <c:order val="1"/>
          <c:tx>
            <c:strRef>
              <c:f>label 1</c:f>
              <c:strCache>
                <c:ptCount val="1"/>
                <c:pt idx="0">
                  <c:v>Group 2</c:v>
                </c:pt>
              </c:strCache>
            </c:strRef>
          </c:tx>
          <c:spPr>
            <a:solidFill>
              <a:srgbClr val="ee32b8"/>
            </a:solidFill>
            <a:ln w="25560">
              <a:solidFill>
                <a:srgbClr val="ee32b8"/>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1</c:f>
              <c:numCache>
                <c:formatCode>General</c:formatCode>
                <c:ptCount val="26"/>
                <c:pt idx="0">
                  <c:v>0.0086</c:v>
                </c:pt>
                <c:pt idx="1">
                  <c:v>0.0108</c:v>
                </c:pt>
                <c:pt idx="2">
                  <c:v>0.0134</c:v>
                </c:pt>
                <c:pt idx="3">
                  <c:v>0.01615</c:v>
                </c:pt>
                <c:pt idx="4">
                  <c:v>0.02185</c:v>
                </c:pt>
                <c:pt idx="5">
                  <c:v>0.0425</c:v>
                </c:pt>
                <c:pt idx="6">
                  <c:v>0.0648</c:v>
                </c:pt>
                <c:pt idx="7">
                  <c:v>0.0487</c:v>
                </c:pt>
                <c:pt idx="8">
                  <c:v>0.0393</c:v>
                </c:pt>
                <c:pt idx="9">
                  <c:v>0.02985</c:v>
                </c:pt>
                <c:pt idx="10">
                  <c:v>0.0255</c:v>
                </c:pt>
                <c:pt idx="11">
                  <c:v>0.024</c:v>
                </c:pt>
                <c:pt idx="12">
                  <c:v>0.01925</c:v>
                </c:pt>
                <c:pt idx="13">
                  <c:v>0.01875</c:v>
                </c:pt>
                <c:pt idx="14">
                  <c:v>0.01775</c:v>
                </c:pt>
                <c:pt idx="15">
                  <c:v>0.0133</c:v>
                </c:pt>
                <c:pt idx="16">
                  <c:v>0.0128</c:v>
                </c:pt>
                <c:pt idx="17">
                  <c:v>0.0122</c:v>
                </c:pt>
                <c:pt idx="18">
                  <c:v>0.01175</c:v>
                </c:pt>
                <c:pt idx="19">
                  <c:v>0.01045</c:v>
                </c:pt>
                <c:pt idx="20">
                  <c:v>0.01055</c:v>
                </c:pt>
                <c:pt idx="21">
                  <c:v>0.0086</c:v>
                </c:pt>
                <c:pt idx="22">
                  <c:v>0.00895</c:v>
                </c:pt>
                <c:pt idx="23">
                  <c:v>0.0069</c:v>
                </c:pt>
                <c:pt idx="24">
                  <c:v>0.00735</c:v>
                </c:pt>
                <c:pt idx="25">
                  <c:v>0.0069</c:v>
                </c:pt>
              </c:numCache>
            </c:numRef>
          </c:val>
          <c:smooth val="1"/>
        </c:ser>
        <c:ser>
          <c:idx val="2"/>
          <c:order val="2"/>
          <c:tx>
            <c:strRef>
              <c:f>label 2</c:f>
              <c:strCache>
                <c:ptCount val="1"/>
                <c:pt idx="0">
                  <c:v>Group 3</c:v>
                </c:pt>
              </c:strCache>
            </c:strRef>
          </c:tx>
          <c:spPr>
            <a:solidFill>
              <a:srgbClr val="44ca44"/>
            </a:solidFill>
            <a:ln w="19080">
              <a:solidFill>
                <a:srgbClr val="44ca44"/>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2</c:f>
              <c:numCache>
                <c:formatCode>General</c:formatCode>
                <c:ptCount val="26"/>
                <c:pt idx="0">
                  <c:v>0</c:v>
                </c:pt>
                <c:pt idx="1">
                  <c:v>0.09915</c:v>
                </c:pt>
                <c:pt idx="2">
                  <c:v>0.09405</c:v>
                </c:pt>
                <c:pt idx="3">
                  <c:v>0.0712</c:v>
                </c:pt>
                <c:pt idx="4">
                  <c:v>0.05795</c:v>
                </c:pt>
                <c:pt idx="5">
                  <c:v>0.04645</c:v>
                </c:pt>
                <c:pt idx="6">
                  <c:v>0.0375</c:v>
                </c:pt>
                <c:pt idx="7">
                  <c:v>0.03445</c:v>
                </c:pt>
                <c:pt idx="8">
                  <c:v>0.0298</c:v>
                </c:pt>
                <c:pt idx="9">
                  <c:v>0.02445</c:v>
                </c:pt>
                <c:pt idx="10">
                  <c:v>0.02155</c:v>
                </c:pt>
                <c:pt idx="11">
                  <c:v>0.0207</c:v>
                </c:pt>
                <c:pt idx="12">
                  <c:v>0.0175</c:v>
                </c:pt>
                <c:pt idx="13">
                  <c:v>0.01845</c:v>
                </c:pt>
                <c:pt idx="14">
                  <c:v>0.0156</c:v>
                </c:pt>
                <c:pt idx="15">
                  <c:v>0.01325</c:v>
                </c:pt>
                <c:pt idx="16">
                  <c:v>0.0132</c:v>
                </c:pt>
                <c:pt idx="17">
                  <c:v>0.0128</c:v>
                </c:pt>
                <c:pt idx="18">
                  <c:v>0.0105</c:v>
                </c:pt>
                <c:pt idx="19">
                  <c:v>0.00995</c:v>
                </c:pt>
                <c:pt idx="20">
                  <c:v>0.01035</c:v>
                </c:pt>
                <c:pt idx="21">
                  <c:v/>
                </c:pt>
                <c:pt idx="22">
                  <c:v/>
                </c:pt>
                <c:pt idx="23">
                  <c:v/>
                </c:pt>
                <c:pt idx="24">
                  <c:v/>
                </c:pt>
                <c:pt idx="25">
                  <c:v/>
                </c:pt>
              </c:numCache>
            </c:numRef>
          </c:val>
          <c:smooth val="1"/>
        </c:ser>
        <c:ser>
          <c:idx val="3"/>
          <c:order val="3"/>
          <c:tx>
            <c:strRef>
              <c:f>label 3</c:f>
              <c:strCache>
                <c:ptCount val="1"/>
                <c:pt idx="0">
                  <c:v>Model 4</c:v>
                </c:pt>
              </c:strCache>
            </c:strRef>
          </c:tx>
          <c:spPr>
            <a:solidFill>
              <a:srgbClr val="ff0000"/>
            </a:solidFill>
            <a:ln w="19080">
              <a:solidFill>
                <a:srgbClr val="ff0000"/>
              </a:solidFill>
              <a:custDash/>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3</c:f>
              <c:numCache>
                <c:formatCode>General</c:formatCode>
                <c:ptCount val="26"/>
                <c:pt idx="0">
                  <c:v>0</c:v>
                </c:pt>
                <c:pt idx="1">
                  <c:v>0.1184</c:v>
                </c:pt>
                <c:pt idx="2">
                  <c:v>0.08395</c:v>
                </c:pt>
                <c:pt idx="3">
                  <c:v>0.0671</c:v>
                </c:pt>
                <c:pt idx="4">
                  <c:v>0.05255</c:v>
                </c:pt>
                <c:pt idx="5">
                  <c:v>0.04415</c:v>
                </c:pt>
                <c:pt idx="6">
                  <c:v>0.03845</c:v>
                </c:pt>
                <c:pt idx="7">
                  <c:v>0.0363</c:v>
                </c:pt>
                <c:pt idx="8">
                  <c:v>0.0307</c:v>
                </c:pt>
                <c:pt idx="9">
                  <c:v>0.02585</c:v>
                </c:pt>
                <c:pt idx="10">
                  <c:v>0.0238</c:v>
                </c:pt>
                <c:pt idx="11">
                  <c:v>0.02275</c:v>
                </c:pt>
                <c:pt idx="12">
                  <c:v>0.02105</c:v>
                </c:pt>
                <c:pt idx="13">
                  <c:v>0.0186</c:v>
                </c:pt>
                <c:pt idx="14">
                  <c:v>0.01755</c:v>
                </c:pt>
                <c:pt idx="15">
                  <c:v>0.01575</c:v>
                </c:pt>
                <c:pt idx="16">
                  <c:v>0.01385</c:v>
                </c:pt>
                <c:pt idx="17">
                  <c:v>0.01385</c:v>
                </c:pt>
                <c:pt idx="18">
                  <c:v>0.01285</c:v>
                </c:pt>
                <c:pt idx="19">
                  <c:v>0.01255</c:v>
                </c:pt>
                <c:pt idx="20">
                  <c:v>0.01035</c:v>
                </c:pt>
                <c:pt idx="21">
                  <c:v/>
                </c:pt>
                <c:pt idx="22">
                  <c:v/>
                </c:pt>
                <c:pt idx="23">
                  <c:v/>
                </c:pt>
                <c:pt idx="24">
                  <c:v/>
                </c:pt>
                <c:pt idx="25">
                  <c:v/>
                </c:pt>
              </c:numCache>
            </c:numRef>
          </c:val>
          <c:smooth val="1"/>
        </c:ser>
        <c:ser>
          <c:idx val="4"/>
          <c:order val="4"/>
          <c:tx>
            <c:strRef>
              <c:f>label 4</c:f>
              <c:strCache>
                <c:ptCount val="1"/>
                <c:pt idx="0">
                  <c:v>Model 12</c:v>
                </c:pt>
              </c:strCache>
            </c:strRef>
          </c:tx>
          <c:spPr>
            <a:solidFill>
              <a:srgbClr val="1008b8"/>
            </a:solidFill>
            <a:ln w="19080">
              <a:solidFill>
                <a:srgbClr val="1008b8"/>
              </a:solidFill>
              <a:round/>
            </a:ln>
          </c:spPr>
          <c:marker>
            <c:symbol val="none"/>
          </c:marker>
          <c:dLbls>
            <c:dLblPos val="r"/>
            <c:showLegendKey val="0"/>
            <c:showVal val="0"/>
            <c:showCatName val="0"/>
            <c:showSerName val="0"/>
            <c:showPercent val="0"/>
            <c:showLeaderLines val="0"/>
          </c:dLbls>
          <c:cat>
            <c:strRef>
              <c:f>categories</c:f>
              <c:strCache>
                <c:ptCount val="26"/>
                <c:pt idx="0">
                  <c:v>-2.5</c:v>
                </c:pt>
                <c:pt idx="1">
                  <c:v>-2</c:v>
                </c:pt>
                <c:pt idx="2">
                  <c:v>-1.5</c:v>
                </c:pt>
                <c:pt idx="3">
                  <c:v>-1</c:v>
                </c:pt>
                <c:pt idx="4">
                  <c:v>-0.5</c:v>
                </c:pt>
                <c:pt idx="5">
                  <c:v>0</c:v>
                </c:pt>
                <c:pt idx="6">
                  <c:v>0.5</c:v>
                </c:pt>
                <c:pt idx="7">
                  <c:v>1</c:v>
                </c:pt>
                <c:pt idx="8">
                  <c:v>1.5</c:v>
                </c:pt>
                <c:pt idx="9">
                  <c:v>2</c:v>
                </c:pt>
                <c:pt idx="10">
                  <c:v>2.5</c:v>
                </c:pt>
                <c:pt idx="11">
                  <c:v>3</c:v>
                </c:pt>
                <c:pt idx="12">
                  <c:v>3.5</c:v>
                </c:pt>
                <c:pt idx="13">
                  <c:v>4</c:v>
                </c:pt>
                <c:pt idx="14">
                  <c:v>4.5</c:v>
                </c:pt>
                <c:pt idx="15">
                  <c:v>5</c:v>
                </c:pt>
                <c:pt idx="16">
                  <c:v>5.5</c:v>
                </c:pt>
                <c:pt idx="17">
                  <c:v>6</c:v>
                </c:pt>
                <c:pt idx="18">
                  <c:v>6.5</c:v>
                </c:pt>
                <c:pt idx="19">
                  <c:v>7</c:v>
                </c:pt>
                <c:pt idx="20">
                  <c:v>7.5</c:v>
                </c:pt>
                <c:pt idx="21">
                  <c:v>8</c:v>
                </c:pt>
                <c:pt idx="22">
                  <c:v>8.5</c:v>
                </c:pt>
                <c:pt idx="23">
                  <c:v>9</c:v>
                </c:pt>
                <c:pt idx="24">
                  <c:v>9.5</c:v>
                </c:pt>
                <c:pt idx="25">
                  <c:v>10</c:v>
                </c:pt>
              </c:strCache>
            </c:strRef>
          </c:cat>
          <c:val>
            <c:numRef>
              <c:f>4</c:f>
              <c:numCache>
                <c:formatCode>General</c:formatCode>
                <c:ptCount val="26"/>
                <c:pt idx="0">
                  <c:v>0</c:v>
                </c:pt>
                <c:pt idx="1">
                  <c:v>0.1266</c:v>
                </c:pt>
                <c:pt idx="2">
                  <c:v>0.0685</c:v>
                </c:pt>
                <c:pt idx="3">
                  <c:v>0.0486</c:v>
                </c:pt>
                <c:pt idx="4">
                  <c:v>0.0413</c:v>
                </c:pt>
                <c:pt idx="5">
                  <c:v>0.03215</c:v>
                </c:pt>
                <c:pt idx="6">
                  <c:v>0.0269</c:v>
                </c:pt>
                <c:pt idx="7">
                  <c:v>0.0236</c:v>
                </c:pt>
                <c:pt idx="8">
                  <c:v>0.0213</c:v>
                </c:pt>
                <c:pt idx="9">
                  <c:v>0.0196</c:v>
                </c:pt>
                <c:pt idx="10">
                  <c:v>0.0162</c:v>
                </c:pt>
                <c:pt idx="11">
                  <c:v>0.0161</c:v>
                </c:pt>
                <c:pt idx="12">
                  <c:v>0.0159</c:v>
                </c:pt>
                <c:pt idx="13">
                  <c:v>0.01455</c:v>
                </c:pt>
                <c:pt idx="14">
                  <c:v>0.0136</c:v>
                </c:pt>
                <c:pt idx="15">
                  <c:v>0.0113</c:v>
                </c:pt>
                <c:pt idx="16">
                  <c:v>0.01165</c:v>
                </c:pt>
                <c:pt idx="17">
                  <c:v>0.0091</c:v>
                </c:pt>
                <c:pt idx="18">
                  <c:v>0.00945</c:v>
                </c:pt>
                <c:pt idx="19">
                  <c:v>0.00945</c:v>
                </c:pt>
                <c:pt idx="20">
                  <c:v>0.0089</c:v>
                </c:pt>
                <c:pt idx="21">
                  <c:v/>
                </c:pt>
                <c:pt idx="22">
                  <c:v/>
                </c:pt>
                <c:pt idx="23">
                  <c:v/>
                </c:pt>
                <c:pt idx="24">
                  <c:v/>
                </c:pt>
                <c:pt idx="25">
                  <c:v/>
                </c:pt>
              </c:numCache>
            </c:numRef>
          </c:val>
          <c:smooth val="1"/>
        </c:ser>
        <c:hiLowLines>
          <c:spPr>
            <a:ln>
              <a:noFill/>
            </a:ln>
          </c:spPr>
        </c:hiLowLines>
        <c:marker val="0"/>
        <c:axId val="23352248"/>
        <c:axId val="4036241"/>
      </c:lineChart>
      <c:catAx>
        <c:axId val="23352248"/>
        <c:scaling>
          <c:orientation val="minMax"/>
        </c:scaling>
        <c:delete val="0"/>
        <c:axPos val="b"/>
        <c:majorGridlines>
          <c:spPr>
            <a:ln w="9360">
              <a:solidFill>
                <a:srgbClr val="878787"/>
              </a:solidFill>
              <a:round/>
            </a:ln>
          </c:spPr>
        </c:majorGridlines>
        <c:title>
          <c:tx>
            <c:rich>
              <a:bodyPr rot="0"/>
              <a:lstStyle/>
              <a:p>
                <a:pPr>
                  <a:defRPr b="1" sz="1200" spc="-1" strike="noStrike">
                    <a:solidFill>
                      <a:srgbClr val="000000"/>
                    </a:solidFill>
                    <a:uFill>
                      <a:solidFill>
                        <a:srgbClr val="ffffff"/>
                      </a:solidFill>
                    </a:uFill>
                    <a:latin typeface="Times New Roman"/>
                  </a:defRPr>
                </a:pPr>
                <a:r>
                  <a:rPr b="1" sz="1200" spc="-1" strike="noStrike">
                    <a:solidFill>
                      <a:srgbClr val="000000"/>
                    </a:solidFill>
                    <a:uFill>
                      <a:solidFill>
                        <a:srgbClr val="ffffff"/>
                      </a:solidFill>
                    </a:uFill>
                    <a:latin typeface="Times New Roman"/>
                  </a:rPr>
                  <a:t>VTTS Value</a:t>
                </a:r>
              </a:p>
            </c:rich>
          </c:tx>
          <c:overlay val="0"/>
        </c:title>
        <c:numFmt formatCode="DD/MM/YYYY" sourceLinked="1"/>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Times New Roman"/>
              </a:defRPr>
            </a:pPr>
          </a:p>
        </c:txPr>
        <c:crossAx val="4036241"/>
        <c:crosses val="autoZero"/>
        <c:auto val="1"/>
        <c:lblAlgn val="ctr"/>
        <c:lblOffset val="100"/>
      </c:catAx>
      <c:valAx>
        <c:axId val="4036241"/>
        <c:scaling>
          <c:orientation val="minMax"/>
          <c:max val="0.25"/>
          <c:min val="0"/>
        </c:scaling>
        <c:delete val="0"/>
        <c:axPos val="l"/>
        <c:majorGridlines>
          <c:spPr>
            <a:ln w="9360">
              <a:solidFill>
                <a:srgbClr val="878787"/>
              </a:solidFill>
              <a:round/>
            </a:ln>
          </c:spPr>
        </c:majorGridlines>
        <c:title>
          <c:tx>
            <c:rich>
              <a:bodyPr rot="-5400000"/>
              <a:lstStyle/>
              <a:p>
                <a:pPr>
                  <a:defRPr b="1" sz="1200" spc="-1" strike="noStrike">
                    <a:solidFill>
                      <a:srgbClr val="000000"/>
                    </a:solidFill>
                    <a:uFill>
                      <a:solidFill>
                        <a:srgbClr val="ffffff"/>
                      </a:solidFill>
                    </a:uFill>
                    <a:latin typeface="Times New Roman"/>
                  </a:defRPr>
                </a:pPr>
                <a:r>
                  <a:rPr b="1" sz="1200" spc="-1" strike="noStrike">
                    <a:solidFill>
                      <a:srgbClr val="000000"/>
                    </a:solidFill>
                    <a:uFill>
                      <a:solidFill>
                        <a:srgbClr val="ffffff"/>
                      </a:solidFill>
                    </a:uFill>
                    <a:latin typeface="Times New Roman"/>
                  </a:rPr>
                  <a:t>Probability Density Function</a:t>
                </a:r>
              </a:p>
            </c:rich>
          </c:tx>
          <c:layout>
            <c:manualLayout>
              <c:xMode val="edge"/>
              <c:yMode val="edge"/>
              <c:x val="0.00208458608939667"/>
              <c:y val="0.273644311304029"/>
            </c:manualLayout>
          </c:layout>
          <c:overlay val="0"/>
        </c:title>
        <c:numFmt formatCode="General" sourceLinked="0"/>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Times New Roman"/>
              </a:defRPr>
            </a:pPr>
          </a:p>
        </c:txPr>
        <c:crossAx val="23352248"/>
        <c:crosses val="autoZero"/>
        <c:crossBetween val="midCat"/>
      </c:valAx>
      <c:spPr>
        <a:solidFill>
          <a:srgbClr val="ffffff"/>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body"/>
          </p:nvPr>
        </p:nvSpPr>
        <p:spPr>
          <a:xfrm>
            <a:off x="756000" y="5078520"/>
            <a:ext cx="6047640" cy="4811040"/>
          </a:xfrm>
          <a:prstGeom prst="rect">
            <a:avLst/>
          </a:prstGeom>
        </p:spPr>
        <p:txBody>
          <a:bodyPr lIns="0" rIns="0" tIns="0" bIns="0"/>
          <a:p>
            <a:r>
              <a:rPr b="0" lang="en-GB" sz="2000" spc="-1" strike="noStrike">
                <a:solidFill>
                  <a:srgbClr val="000000"/>
                </a:solidFill>
                <a:uFill>
                  <a:solidFill>
                    <a:srgbClr val="ffffff"/>
                  </a:solidFill>
                </a:uFill>
                <a:latin typeface="Arial"/>
              </a:rPr>
              <a:t>Click to edit the notes' format</a:t>
            </a:r>
            <a:endParaRPr b="0" lang="en-GB" sz="2000" spc="-1" strike="noStrike">
              <a:solidFill>
                <a:srgbClr val="000000"/>
              </a:solidFill>
              <a:uFill>
                <a:solidFill>
                  <a:srgbClr val="ffffff"/>
                </a:solidFill>
              </a:uFill>
              <a:latin typeface="Arial"/>
            </a:endParaRPr>
          </a:p>
        </p:txBody>
      </p:sp>
      <p:sp>
        <p:nvSpPr>
          <p:cNvPr id="91" name="PlaceHolder 2"/>
          <p:cNvSpPr>
            <a:spLocks noGrp="1"/>
          </p:cNvSpPr>
          <p:nvPr>
            <p:ph type="hdr"/>
          </p:nvPr>
        </p:nvSpPr>
        <p:spPr>
          <a:xfrm>
            <a:off x="0" y="0"/>
            <a:ext cx="3280680" cy="534240"/>
          </a:xfrm>
          <a:prstGeom prst="rect">
            <a:avLst/>
          </a:prstGeom>
        </p:spPr>
        <p:txBody>
          <a:bodyPr lIns="0" rIns="0" tIns="0" bIns="0"/>
          <a:p>
            <a:r>
              <a:rPr b="0" lang="en-GB" sz="1400" spc="-1" strike="noStrike">
                <a:solidFill>
                  <a:srgbClr val="000000"/>
                </a:solidFill>
                <a:uFill>
                  <a:solidFill>
                    <a:srgbClr val="ffffff"/>
                  </a:solidFill>
                </a:uFill>
                <a:latin typeface="Times New Roman"/>
              </a:rPr>
              <a:t>&lt;header&gt;</a:t>
            </a:r>
            <a:endParaRPr b="0" lang="en-GB" sz="1400" spc="-1" strike="noStrike">
              <a:solidFill>
                <a:srgbClr val="000000"/>
              </a:solidFill>
              <a:uFill>
                <a:solidFill>
                  <a:srgbClr val="ffffff"/>
                </a:solidFill>
              </a:uFill>
              <a:latin typeface="Times New Roman"/>
            </a:endParaRPr>
          </a:p>
        </p:txBody>
      </p:sp>
      <p:sp>
        <p:nvSpPr>
          <p:cNvPr id="92" name="PlaceHolder 3"/>
          <p:cNvSpPr>
            <a:spLocks noGrp="1"/>
          </p:cNvSpPr>
          <p:nvPr>
            <p:ph type="dt"/>
          </p:nvPr>
        </p:nvSpPr>
        <p:spPr>
          <a:xfrm>
            <a:off x="4278960" y="0"/>
            <a:ext cx="3280680" cy="534240"/>
          </a:xfrm>
          <a:prstGeom prst="rect">
            <a:avLst/>
          </a:prstGeom>
        </p:spPr>
        <p:txBody>
          <a:bodyPr lIns="0" rIns="0" tIns="0" bIns="0"/>
          <a:p>
            <a:pPr algn="r"/>
            <a:r>
              <a:rPr b="0" lang="en-GB" sz="1400" spc="-1" strike="noStrike">
                <a:solidFill>
                  <a:srgbClr val="000000"/>
                </a:solidFill>
                <a:uFill>
                  <a:solidFill>
                    <a:srgbClr val="ffffff"/>
                  </a:solidFill>
                </a:uFill>
                <a:latin typeface="Times New Roman"/>
              </a:rPr>
              <a:t>&lt;date/time&gt;</a:t>
            </a:r>
            <a:endParaRPr b="0" lang="en-GB" sz="1400" spc="-1" strike="noStrike">
              <a:solidFill>
                <a:srgbClr val="000000"/>
              </a:solidFill>
              <a:uFill>
                <a:solidFill>
                  <a:srgbClr val="ffffff"/>
                </a:solidFill>
              </a:uFill>
              <a:latin typeface="Times New Roman"/>
            </a:endParaRPr>
          </a:p>
        </p:txBody>
      </p:sp>
      <p:sp>
        <p:nvSpPr>
          <p:cNvPr id="93" name="PlaceHolder 4"/>
          <p:cNvSpPr>
            <a:spLocks noGrp="1"/>
          </p:cNvSpPr>
          <p:nvPr>
            <p:ph type="ftr"/>
          </p:nvPr>
        </p:nvSpPr>
        <p:spPr>
          <a:xfrm>
            <a:off x="0" y="10157400"/>
            <a:ext cx="3280680" cy="534240"/>
          </a:xfrm>
          <a:prstGeom prst="rect">
            <a:avLst/>
          </a:prstGeom>
        </p:spPr>
        <p:txBody>
          <a:bodyPr lIns="0" rIns="0" tIns="0" bIns="0" anchor="b"/>
          <a:p>
            <a:r>
              <a:rPr b="0" lang="en-GB" sz="1400" spc="-1" strike="noStrike">
                <a:solidFill>
                  <a:srgbClr val="000000"/>
                </a:solidFill>
                <a:uFill>
                  <a:solidFill>
                    <a:srgbClr val="ffffff"/>
                  </a:solidFill>
                </a:uFill>
                <a:latin typeface="Times New Roman"/>
              </a:rPr>
              <a:t>&lt;footer&gt;</a:t>
            </a:r>
            <a:endParaRPr b="0" lang="en-GB" sz="1400" spc="-1" strike="noStrike">
              <a:solidFill>
                <a:srgbClr val="000000"/>
              </a:solidFill>
              <a:uFill>
                <a:solidFill>
                  <a:srgbClr val="ffffff"/>
                </a:solidFill>
              </a:uFill>
              <a:latin typeface="Times New Roman"/>
            </a:endParaRPr>
          </a:p>
        </p:txBody>
      </p:sp>
      <p:sp>
        <p:nvSpPr>
          <p:cNvPr id="94" name="PlaceHolder 5"/>
          <p:cNvSpPr>
            <a:spLocks noGrp="1"/>
          </p:cNvSpPr>
          <p:nvPr>
            <p:ph type="sldNum"/>
          </p:nvPr>
        </p:nvSpPr>
        <p:spPr>
          <a:xfrm>
            <a:off x="4278960" y="10157400"/>
            <a:ext cx="3280680" cy="534240"/>
          </a:xfrm>
          <a:prstGeom prst="rect">
            <a:avLst/>
          </a:prstGeom>
        </p:spPr>
        <p:txBody>
          <a:bodyPr lIns="0" rIns="0" tIns="0" bIns="0" anchor="b"/>
          <a:p>
            <a:pPr algn="r"/>
            <a:fld id="{616F34DC-9FE2-4537-B586-91839948CE84}" type="slidenum">
              <a:rPr b="0" lang="en-GB" sz="1400" spc="-1" strike="noStrike">
                <a:solidFill>
                  <a:srgbClr val="000000"/>
                </a:solidFill>
                <a:uFill>
                  <a:solidFill>
                    <a:srgbClr val="ffffff"/>
                  </a:solidFill>
                </a:uFill>
                <a:latin typeface="Times New Roman"/>
              </a:rPr>
              <a:t>&lt;number&gt;</a:t>
            </a:fld>
            <a:endParaRPr b="0" lang="en-GB"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700920" y="4415760"/>
            <a:ext cx="5608080" cy="4183200"/>
          </a:xfrm>
          <a:prstGeom prst="rect">
            <a:avLst/>
          </a:prstGeom>
        </p:spPr>
        <p:txBody>
          <a:bodyPr lIns="93240" rIns="93240" tIns="46440" bIns="46440"/>
          <a:p>
            <a:endParaRPr b="0" lang="en-GB" sz="2000" spc="-1" strike="noStrike">
              <a:solidFill>
                <a:srgbClr val="000000"/>
              </a:solidFill>
              <a:uFill>
                <a:solidFill>
                  <a:srgbClr val="ffffff"/>
                </a:solidFill>
              </a:uFill>
              <a:latin typeface="Arial"/>
            </a:endParaRPr>
          </a:p>
        </p:txBody>
      </p:sp>
      <p:sp>
        <p:nvSpPr>
          <p:cNvPr id="507" name="TextShape 2"/>
          <p:cNvSpPr txBox="1"/>
          <p:nvPr/>
        </p:nvSpPr>
        <p:spPr>
          <a:xfrm>
            <a:off x="3970800" y="8830080"/>
            <a:ext cx="3037320" cy="464400"/>
          </a:xfrm>
          <a:prstGeom prst="rect">
            <a:avLst/>
          </a:prstGeom>
          <a:noFill/>
          <a:ln>
            <a:noFill/>
          </a:ln>
        </p:spPr>
        <p:txBody>
          <a:bodyPr lIns="93240" rIns="93240" tIns="46440" bIns="46440" anchor="b"/>
          <a:p>
            <a:pPr algn="r">
              <a:lnSpc>
                <a:spcPct val="100000"/>
              </a:lnSpc>
            </a:pPr>
            <a:fld id="{BAF977B8-BDC7-4026-A382-DA68A438427B}" type="slidenum">
              <a:rPr b="0" lang="en-GB" sz="1200" spc="-1" strike="noStrike">
                <a:solidFill>
                  <a:srgbClr val="000000"/>
                </a:solidFill>
                <a:uFill>
                  <a:solidFill>
                    <a:srgbClr val="ffffff"/>
                  </a:solidFill>
                </a:uFill>
                <a:latin typeface="+mn-lt"/>
                <a:ea typeface="+mn-ea"/>
              </a:rPr>
              <a:t>&lt;number&gt;</a:t>
            </a:fld>
            <a:endParaRPr b="0" lang="en-GB"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4" name="PlaceHolder 2"/>
          <p:cNvSpPr>
            <a:spLocks noGrp="1"/>
          </p:cNvSpPr>
          <p:nvPr>
            <p:ph type="body"/>
          </p:nvPr>
        </p:nvSpPr>
        <p:spPr>
          <a:xfrm>
            <a:off x="457200" y="160020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5" name="PlaceHolder 3"/>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7"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8"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9"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40" name="PlaceHolder 5"/>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43" name="PlaceHolder 3"/>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pic>
        <p:nvPicPr>
          <p:cNvPr id="44" name="" descr=""/>
          <p:cNvPicPr/>
          <p:nvPr/>
        </p:nvPicPr>
        <p:blipFill>
          <a:blip r:embed="rId2"/>
          <a:stretch/>
        </p:blipFill>
        <p:spPr>
          <a:xfrm>
            <a:off x="1735560" y="1599840"/>
            <a:ext cx="5671800" cy="4525560"/>
          </a:xfrm>
          <a:prstGeom prst="rect">
            <a:avLst/>
          </a:prstGeom>
          <a:ln>
            <a:noFill/>
          </a:ln>
        </p:spPr>
      </p:pic>
      <p:pic>
        <p:nvPicPr>
          <p:cNvPr id="45"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9"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2" name="PlaceHolder 3"/>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68" name="PlaceHolder 4"/>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0"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6" name="PlaceHolder 4"/>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8" name="PlaceHolder 2"/>
          <p:cNvSpPr>
            <a:spLocks noGrp="1"/>
          </p:cNvSpPr>
          <p:nvPr>
            <p:ph type="body"/>
          </p:nvPr>
        </p:nvSpPr>
        <p:spPr>
          <a:xfrm>
            <a:off x="457200" y="160020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79" name="PlaceHolder 3"/>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1"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82"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83"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84" name="PlaceHolder 5"/>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87" name="PlaceHolder 3"/>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pic>
        <p:nvPicPr>
          <p:cNvPr id="88" name="" descr=""/>
          <p:cNvPicPr/>
          <p:nvPr/>
        </p:nvPicPr>
        <p:blipFill>
          <a:blip r:embed="rId2"/>
          <a:stretch/>
        </p:blipFill>
        <p:spPr>
          <a:xfrm>
            <a:off x="1735560" y="1599840"/>
            <a:ext cx="5671800" cy="4525560"/>
          </a:xfrm>
          <a:prstGeom prst="rect">
            <a:avLst/>
          </a:prstGeom>
          <a:ln>
            <a:noFill/>
          </a:ln>
        </p:spPr>
      </p:pic>
      <p:pic>
        <p:nvPicPr>
          <p:cNvPr id="89"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822924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7"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18" name="PlaceHolder 3"/>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2"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3" name="PlaceHolder 3"/>
          <p:cNvSpPr>
            <a:spLocks noGrp="1"/>
          </p:cNvSpPr>
          <p:nvPr>
            <p:ph type="body"/>
          </p:nvPr>
        </p:nvSpPr>
        <p:spPr>
          <a:xfrm>
            <a:off x="45720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4" name="PlaceHolder 4"/>
          <p:cNvSpPr>
            <a:spLocks noGrp="1"/>
          </p:cNvSpPr>
          <p:nvPr>
            <p:ph type="body"/>
          </p:nvPr>
        </p:nvSpPr>
        <p:spPr>
          <a:xfrm>
            <a:off x="467424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6" name="PlaceHolder 2"/>
          <p:cNvSpPr>
            <a:spLocks noGrp="1"/>
          </p:cNvSpPr>
          <p:nvPr>
            <p:ph type="body"/>
          </p:nvPr>
        </p:nvSpPr>
        <p:spPr>
          <a:xfrm>
            <a:off x="457200" y="1600200"/>
            <a:ext cx="4015800" cy="4525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7"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28" name="PlaceHolder 4"/>
          <p:cNvSpPr>
            <a:spLocks noGrp="1"/>
          </p:cNvSpPr>
          <p:nvPr>
            <p:ph type="body"/>
          </p:nvPr>
        </p:nvSpPr>
        <p:spPr>
          <a:xfrm>
            <a:off x="4674240" y="396432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57200" y="3964320"/>
            <a:ext cx="8229240" cy="2158560"/>
          </a:xfrm>
          <a:prstGeom prst="rect">
            <a:avLst/>
          </a:prstGeom>
        </p:spPr>
        <p:txBody>
          <a:bodyPr lIns="0" rIns="0" tIns="0" bIns="0"/>
          <a:p>
            <a:endParaRPr b="0" lang="en-US"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2730240" y="334080"/>
            <a:ext cx="6414840" cy="360"/>
          </a:xfrm>
          <a:prstGeom prst="line">
            <a:avLst/>
          </a:prstGeom>
          <a:ln w="76320">
            <a:solidFill>
              <a:srgbClr val="474746"/>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2705040" y="185760"/>
            <a:ext cx="79560" cy="24876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10" descr=""/>
          <p:cNvPicPr/>
          <p:nvPr/>
        </p:nvPicPr>
        <p:blipFill>
          <a:blip r:embed="rId2"/>
          <a:stretch/>
        </p:blipFill>
        <p:spPr>
          <a:xfrm>
            <a:off x="127080" y="91440"/>
            <a:ext cx="2613240" cy="510840"/>
          </a:xfrm>
          <a:prstGeom prst="rect">
            <a:avLst/>
          </a:prstGeom>
          <a:ln>
            <a:noFill/>
          </a:ln>
        </p:spPr>
      </p:pic>
      <p:sp>
        <p:nvSpPr>
          <p:cNvPr id="3" name="CustomShape 3"/>
          <p:cNvSpPr/>
          <p:nvPr/>
        </p:nvSpPr>
        <p:spPr>
          <a:xfrm>
            <a:off x="0" y="6519600"/>
            <a:ext cx="9151920" cy="249480"/>
          </a:xfrm>
          <a:prstGeom prst="rect">
            <a:avLst/>
          </a:prstGeom>
          <a:solidFill>
            <a:srgbClr val="0089bc"/>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4"/>
          <p:cNvSpPr/>
          <p:nvPr/>
        </p:nvSpPr>
        <p:spPr>
          <a:xfrm>
            <a:off x="5136120" y="6482160"/>
            <a:ext cx="4046760" cy="303480"/>
          </a:xfrm>
          <a:prstGeom prst="rect">
            <a:avLst/>
          </a:prstGeom>
          <a:noFill/>
          <a:ln>
            <a:noFill/>
          </a:ln>
        </p:spPr>
        <p:style>
          <a:lnRef idx="0"/>
          <a:fillRef idx="0"/>
          <a:effectRef idx="0"/>
          <a:fontRef idx="minor"/>
        </p:style>
        <p:txBody>
          <a:bodyPr lIns="90000" rIns="90000" tIns="45000" bIns="45000"/>
          <a:p>
            <a:pPr algn="r">
              <a:lnSpc>
                <a:spcPct val="100000"/>
              </a:lnSpc>
            </a:pPr>
            <a:r>
              <a:rPr b="1" lang="en-GB" sz="1400" spc="-1" strike="noStrike">
                <a:solidFill>
                  <a:srgbClr val="ffffff"/>
                </a:solidFill>
                <a:uFill>
                  <a:solidFill>
                    <a:srgbClr val="ffffff"/>
                  </a:solidFill>
                </a:uFill>
                <a:latin typeface="Arial"/>
              </a:rPr>
              <a:t>COLLABORATE. INNOVATE. EDUCATE.</a:t>
            </a:r>
            <a:endParaRPr b="0" lang="en-GB" sz="1800" spc="-1" strike="noStrike">
              <a:solidFill>
                <a:srgbClr val="000000"/>
              </a:solidFill>
              <a:uFill>
                <a:solidFill>
                  <a:srgbClr val="ffffff"/>
                </a:solidFill>
              </a:uFill>
              <a:latin typeface="Arial"/>
            </a:endParaRPr>
          </a:p>
        </p:txBody>
      </p:sp>
      <p:sp>
        <p:nvSpPr>
          <p:cNvPr id="5" name="PlaceHolder 5"/>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000000"/>
                </a:solidFill>
                <a:uFill>
                  <a:solidFill>
                    <a:srgbClr val="ffffff"/>
                  </a:solidFill>
                </a:uFill>
                <a:latin typeface="Arial Black"/>
              </a:rPr>
              <a:t>Click to edit Master title style</a:t>
            </a:r>
            <a:endParaRPr b="0" lang="en-US" sz="1800" spc="-1" strike="noStrike">
              <a:solidFill>
                <a:srgbClr val="000000"/>
              </a:solidFill>
              <a:uFill>
                <a:solidFill>
                  <a:srgbClr val="ffffff"/>
                </a:solidFill>
              </a:uFill>
              <a:latin typeface="Calibri"/>
            </a:endParaRPr>
          </a:p>
        </p:txBody>
      </p:sp>
      <p:sp>
        <p:nvSpPr>
          <p:cNvPr id="6" name="CustomShape 6"/>
          <p:cNvSpPr/>
          <p:nvPr/>
        </p:nvSpPr>
        <p:spPr>
          <a:xfrm>
            <a:off x="2705040" y="185760"/>
            <a:ext cx="79560" cy="24876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7"/>
          <p:cNvSpPr/>
          <p:nvPr/>
        </p:nvSpPr>
        <p:spPr>
          <a:xfrm>
            <a:off x="6120" y="0"/>
            <a:ext cx="9143640" cy="1082880"/>
          </a:xfrm>
          <a:prstGeom prst="rect">
            <a:avLst/>
          </a:prstGeom>
          <a:solidFill>
            <a:srgbClr val="ffffff"/>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 name="Picture 8" descr=""/>
          <p:cNvPicPr/>
          <p:nvPr/>
        </p:nvPicPr>
        <p:blipFill>
          <a:blip r:embed="rId3"/>
          <a:stretch/>
        </p:blipFill>
        <p:spPr>
          <a:xfrm>
            <a:off x="127080" y="371520"/>
            <a:ext cx="6696000" cy="1309680"/>
          </a:xfrm>
          <a:prstGeom prst="rect">
            <a:avLst/>
          </a:prstGeom>
          <a:ln>
            <a:noFill/>
          </a:ln>
        </p:spPr>
      </p:pic>
      <p:sp>
        <p:nvSpPr>
          <p:cNvPr id="9" name="Line 8"/>
          <p:cNvSpPr/>
          <p:nvPr/>
        </p:nvSpPr>
        <p:spPr>
          <a:xfrm>
            <a:off x="6936480" y="1014840"/>
            <a:ext cx="2217600" cy="360"/>
          </a:xfrm>
          <a:prstGeom prst="line">
            <a:avLst/>
          </a:prstGeom>
          <a:ln w="457200">
            <a:solidFill>
              <a:srgbClr val="474746"/>
            </a:solidFill>
            <a:round/>
          </a:ln>
        </p:spPr>
        <p:style>
          <a:lnRef idx="2">
            <a:schemeClr val="accent1"/>
          </a:lnRef>
          <a:fillRef idx="0">
            <a:schemeClr val="accent1"/>
          </a:fillRef>
          <a:effectRef idx="1">
            <a:schemeClr val="accent1"/>
          </a:effectRef>
          <a:fontRef idx="minor"/>
        </p:style>
      </p:sp>
      <p:sp>
        <p:nvSpPr>
          <p:cNvPr id="10" name="CustomShape 9"/>
          <p:cNvSpPr/>
          <p:nvPr/>
        </p:nvSpPr>
        <p:spPr>
          <a:xfrm>
            <a:off x="6842520" y="755640"/>
            <a:ext cx="118080" cy="495360"/>
          </a:xfrm>
          <a:prstGeom prst="rect">
            <a:avLst/>
          </a:prstGeom>
          <a:solidFill>
            <a:srgbClr val="ffffff"/>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 name="PlaceHolder 10"/>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Click to edit the outline text format</a:t>
            </a:r>
            <a:endParaRPr b="0" lang="en-U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400" spc="-1" strike="noStrike">
                <a:solidFill>
                  <a:srgbClr val="000000"/>
                </a:solidFill>
                <a:uFill>
                  <a:solidFill>
                    <a:srgbClr val="ffffff"/>
                  </a:solidFill>
                </a:uFill>
                <a:latin typeface="Calibri"/>
              </a:rPr>
              <a:t>Second Outline Level</a:t>
            </a:r>
            <a:endParaRPr b="0" lang="en-US"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Third Outline Level</a:t>
            </a:r>
            <a:endParaRPr b="0" lang="en-US"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Calibri"/>
              </a:rPr>
              <a:t>Fourth Outline Level</a:t>
            </a:r>
            <a:endParaRPr b="0" lang="en-US"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Outline Level</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Sixth Outline Level</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Seventh Outline Level</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Line 1"/>
          <p:cNvSpPr/>
          <p:nvPr/>
        </p:nvSpPr>
        <p:spPr>
          <a:xfrm>
            <a:off x="2730240" y="334080"/>
            <a:ext cx="6414840" cy="360"/>
          </a:xfrm>
          <a:prstGeom prst="line">
            <a:avLst/>
          </a:prstGeom>
          <a:ln w="76320">
            <a:solidFill>
              <a:srgbClr val="474746"/>
            </a:solidFill>
            <a:round/>
          </a:ln>
        </p:spPr>
        <p:style>
          <a:lnRef idx="2">
            <a:schemeClr val="accent1"/>
          </a:lnRef>
          <a:fillRef idx="0">
            <a:schemeClr val="accent1"/>
          </a:fillRef>
          <a:effectRef idx="1">
            <a:schemeClr val="accent1"/>
          </a:effectRef>
          <a:fontRef idx="minor"/>
        </p:style>
      </p:sp>
      <p:sp>
        <p:nvSpPr>
          <p:cNvPr id="47" name="CustomShape 2"/>
          <p:cNvSpPr/>
          <p:nvPr/>
        </p:nvSpPr>
        <p:spPr>
          <a:xfrm>
            <a:off x="2705040" y="185760"/>
            <a:ext cx="79560" cy="24876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8" name="Picture 10" descr=""/>
          <p:cNvPicPr/>
          <p:nvPr/>
        </p:nvPicPr>
        <p:blipFill>
          <a:blip r:embed="rId2"/>
          <a:stretch/>
        </p:blipFill>
        <p:spPr>
          <a:xfrm>
            <a:off x="127080" y="91440"/>
            <a:ext cx="2613240" cy="510840"/>
          </a:xfrm>
          <a:prstGeom prst="rect">
            <a:avLst/>
          </a:prstGeom>
          <a:ln>
            <a:noFill/>
          </a:ln>
        </p:spPr>
      </p:pic>
      <p:sp>
        <p:nvSpPr>
          <p:cNvPr id="49" name="CustomShape 3"/>
          <p:cNvSpPr/>
          <p:nvPr/>
        </p:nvSpPr>
        <p:spPr>
          <a:xfrm>
            <a:off x="0" y="6519600"/>
            <a:ext cx="9151920" cy="249480"/>
          </a:xfrm>
          <a:prstGeom prst="rect">
            <a:avLst/>
          </a:prstGeom>
          <a:solidFill>
            <a:srgbClr val="0089bc"/>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 name="CustomShape 4"/>
          <p:cNvSpPr/>
          <p:nvPr/>
        </p:nvSpPr>
        <p:spPr>
          <a:xfrm>
            <a:off x="5136120" y="6482160"/>
            <a:ext cx="4046760" cy="303480"/>
          </a:xfrm>
          <a:prstGeom prst="rect">
            <a:avLst/>
          </a:prstGeom>
          <a:noFill/>
          <a:ln>
            <a:noFill/>
          </a:ln>
        </p:spPr>
        <p:style>
          <a:lnRef idx="0"/>
          <a:fillRef idx="0"/>
          <a:effectRef idx="0"/>
          <a:fontRef idx="minor"/>
        </p:style>
        <p:txBody>
          <a:bodyPr lIns="90000" rIns="90000" tIns="45000" bIns="45000"/>
          <a:p>
            <a:pPr algn="r">
              <a:lnSpc>
                <a:spcPct val="100000"/>
              </a:lnSpc>
            </a:pPr>
            <a:r>
              <a:rPr b="1" lang="en-GB" sz="1400" spc="-1" strike="noStrike">
                <a:solidFill>
                  <a:srgbClr val="ffffff"/>
                </a:solidFill>
                <a:uFill>
                  <a:solidFill>
                    <a:srgbClr val="ffffff"/>
                  </a:solidFill>
                </a:uFill>
                <a:latin typeface="Arial"/>
              </a:rPr>
              <a:t>COLLABORATE. INNOVATE. EDUCATE.</a:t>
            </a:r>
            <a:endParaRPr b="0" lang="en-GB" sz="1800" spc="-1" strike="noStrike">
              <a:solidFill>
                <a:srgbClr val="000000"/>
              </a:solidFill>
              <a:uFill>
                <a:solidFill>
                  <a:srgbClr val="ffffff"/>
                </a:solidFill>
              </a:uFill>
              <a:latin typeface="Arial"/>
            </a:endParaRPr>
          </a:p>
        </p:txBody>
      </p:sp>
      <p:sp>
        <p:nvSpPr>
          <p:cNvPr id="51" name="PlaceHolder 5"/>
          <p:cNvSpPr>
            <a:spLocks noGrp="1"/>
          </p:cNvSpPr>
          <p:nvPr>
            <p:ph type="title"/>
          </p:nvPr>
        </p:nvSpPr>
        <p:spPr>
          <a:xfrm>
            <a:off x="457200" y="274680"/>
            <a:ext cx="8229240" cy="1142640"/>
          </a:xfrm>
          <a:prstGeom prst="rect">
            <a:avLst/>
          </a:prstGeom>
        </p:spPr>
        <p:txBody>
          <a:bodyPr anchor="ctr"/>
          <a:p>
            <a:pPr algn="ctr">
              <a:lnSpc>
                <a:spcPct val="100000"/>
              </a:lnSpc>
            </a:pPr>
            <a:r>
              <a:rPr b="0" lang="en-US" sz="3200" spc="-1" strike="noStrike">
                <a:solidFill>
                  <a:srgbClr val="000000"/>
                </a:solidFill>
                <a:uFill>
                  <a:solidFill>
                    <a:srgbClr val="ffffff"/>
                  </a:solidFill>
                </a:uFill>
                <a:latin typeface="Arial Black"/>
              </a:rPr>
              <a:t>Click to edit Master title style</a:t>
            </a:r>
            <a:endParaRPr b="0" lang="en-US" sz="1800" spc="-1" strike="noStrike">
              <a:solidFill>
                <a:srgbClr val="000000"/>
              </a:solidFill>
              <a:uFill>
                <a:solidFill>
                  <a:srgbClr val="ffffff"/>
                </a:solidFill>
              </a:uFill>
              <a:latin typeface="Calibri"/>
            </a:endParaRPr>
          </a:p>
        </p:txBody>
      </p:sp>
      <p:sp>
        <p:nvSpPr>
          <p:cNvPr id="52" name="PlaceHolder 6"/>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Click to edit the outline text format</a:t>
            </a:r>
            <a:endParaRPr b="0" lang="en-US"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3200" spc="-1" strike="noStrike">
                <a:solidFill>
                  <a:srgbClr val="000000"/>
                </a:solidFill>
                <a:uFill>
                  <a:solidFill>
                    <a:srgbClr val="ffffff"/>
                  </a:solidFill>
                </a:uFill>
                <a:latin typeface="Calibri"/>
              </a:rPr>
              <a:t>Second Outline Level</a:t>
            </a:r>
            <a:endParaRPr b="0" lang="en-US"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Third Outline Level</a:t>
            </a:r>
            <a:endParaRPr b="0" lang="en-US"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3200" spc="-1" strike="noStrike">
                <a:solidFill>
                  <a:srgbClr val="000000"/>
                </a:solidFill>
                <a:uFill>
                  <a:solidFill>
                    <a:srgbClr val="ffffff"/>
                  </a:solidFill>
                </a:uFill>
                <a:latin typeface="Calibri"/>
              </a:rPr>
              <a:t>Fourth Outline Level</a:t>
            </a:r>
            <a:endParaRPr b="0" lang="en-US"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Fifth Outline Level</a:t>
            </a:r>
            <a:endParaRPr b="0" lang="en-US"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3200" spc="-1" strike="noStrike">
                <a:solidFill>
                  <a:srgbClr val="000000"/>
                </a:solidFill>
                <a:uFill>
                  <a:solidFill>
                    <a:srgbClr val="ffffff"/>
                  </a:solidFill>
                </a:uFill>
                <a:latin typeface="Calibri"/>
              </a:rPr>
              <a:t>Sixth Outline Level</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Seventh Outline LevelClick to edit Master text styles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Second level</a:t>
            </a:r>
            <a:endParaRPr b="0" lang="en-US"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Third level</a:t>
            </a:r>
            <a:endParaRPr b="0" lang="en-US"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Fourth level</a:t>
            </a:r>
            <a:endParaRPr b="0" lang="en-US"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Fifth level</a:t>
            </a:r>
            <a:endParaRPr b="0" lang="en-US" sz="3200" spc="-1" strike="noStrike">
              <a:solidFill>
                <a:srgbClr val="000000"/>
              </a:solidFill>
              <a:uFill>
                <a:solidFill>
                  <a:srgbClr val="ffffff"/>
                </a:solidFill>
              </a:uFill>
              <a:latin typeface="Calibri"/>
            </a:endParaRPr>
          </a:p>
        </p:txBody>
      </p:sp>
      <p:sp>
        <p:nvSpPr>
          <p:cNvPr id="53" name="PlaceHolder 7"/>
          <p:cNvSpPr>
            <a:spLocks noGrp="1"/>
          </p:cNvSpPr>
          <p:nvPr>
            <p:ph type="dt"/>
          </p:nvPr>
        </p:nvSpPr>
        <p:spPr>
          <a:xfrm>
            <a:off x="457200" y="6356520"/>
            <a:ext cx="2133360" cy="364680"/>
          </a:xfrm>
          <a:prstGeom prst="rect">
            <a:avLst/>
          </a:prstGeom>
        </p:spPr>
        <p:txBody>
          <a:bodyPr lIns="90000" rIns="90000" tIns="45000" bIns="45000"/>
          <a:p>
            <a:pPr>
              <a:lnSpc>
                <a:spcPct val="100000"/>
              </a:lnSpc>
            </a:pPr>
            <a:r>
              <a:rPr b="0" lang="en-GB" sz="1800" spc="-1" strike="noStrike">
                <a:solidFill>
                  <a:srgbClr val="000000"/>
                </a:solidFill>
                <a:uFill>
                  <a:solidFill>
                    <a:srgbClr val="ffffff"/>
                  </a:solidFill>
                </a:uFill>
                <a:latin typeface="Calibri"/>
              </a:rPr>
              <a:t>04/07/17</a:t>
            </a:r>
            <a:endParaRPr b="0" lang="en-GB" sz="1400" spc="-1" strike="noStrike">
              <a:solidFill>
                <a:srgbClr val="000000"/>
              </a:solidFill>
              <a:uFill>
                <a:solidFill>
                  <a:srgbClr val="ffffff"/>
                </a:solidFill>
              </a:uFill>
              <a:latin typeface="Times New Roman"/>
            </a:endParaRPr>
          </a:p>
        </p:txBody>
      </p:sp>
      <p:sp>
        <p:nvSpPr>
          <p:cNvPr id="54" name="PlaceHolder 8"/>
          <p:cNvSpPr>
            <a:spLocks noGrp="1"/>
          </p:cNvSpPr>
          <p:nvPr>
            <p:ph type="ftr"/>
          </p:nvPr>
        </p:nvSpPr>
        <p:spPr>
          <a:xfrm>
            <a:off x="3124080" y="6356520"/>
            <a:ext cx="2895120" cy="364680"/>
          </a:xfrm>
          <a:prstGeom prst="rect">
            <a:avLst/>
          </a:prstGeom>
        </p:spPr>
        <p:txBody>
          <a:bodyPr lIns="90000" rIns="90000" tIns="45000" bIns="45000"/>
          <a:p>
            <a:endParaRPr b="0" lang="en-GB" sz="2400" spc="-1" strike="noStrike">
              <a:solidFill>
                <a:srgbClr val="000000"/>
              </a:solidFill>
              <a:uFill>
                <a:solidFill>
                  <a:srgbClr val="ffffff"/>
                </a:solidFill>
              </a:uFill>
              <a:latin typeface="Times New Roman"/>
            </a:endParaRPr>
          </a:p>
        </p:txBody>
      </p:sp>
      <p:sp>
        <p:nvSpPr>
          <p:cNvPr id="55" name="PlaceHolder 9"/>
          <p:cNvSpPr>
            <a:spLocks noGrp="1"/>
          </p:cNvSpPr>
          <p:nvPr>
            <p:ph type="sldNum"/>
          </p:nvPr>
        </p:nvSpPr>
        <p:spPr>
          <a:xfrm>
            <a:off x="6553080" y="6356520"/>
            <a:ext cx="2133360" cy="364680"/>
          </a:xfrm>
          <a:prstGeom prst="rect">
            <a:avLst/>
          </a:prstGeom>
        </p:spPr>
        <p:txBody>
          <a:bodyPr lIns="90000" rIns="90000" tIns="45000" bIns="45000"/>
          <a:p>
            <a:pPr>
              <a:lnSpc>
                <a:spcPct val="100000"/>
              </a:lnSpc>
            </a:pPr>
            <a:fld id="{C4914612-843B-4D69-8DD6-1B8878AB19F7}" type="slidenum">
              <a:rPr b="0" lang="en-GB" sz="1800" spc="-1" strike="noStrike">
                <a:solidFill>
                  <a:srgbClr val="000000"/>
                </a:solidFill>
                <a:uFill>
                  <a:solidFill>
                    <a:srgbClr val="ffffff"/>
                  </a:solidFill>
                </a:uFill>
                <a:latin typeface="Calibri"/>
              </a:rPr>
              <a:t>&lt;number&gt;</a:t>
            </a:fld>
            <a:endParaRPr b="0" lang="en-GB"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7" Type="http://schemas.openxmlformats.org/officeDocument/2006/relationships/image" Target="../media/image68.wmf"/><Relationship Id="rId8" Type="http://schemas.openxmlformats.org/officeDocument/2006/relationships/image" Target="../media/image69.wmf"/><Relationship Id="rId9" Type="http://schemas.openxmlformats.org/officeDocument/2006/relationships/image" Target="../media/image70.wmf"/><Relationship Id="rId10" Type="http://schemas.openxmlformats.org/officeDocument/2006/relationships/image" Target="../media/image71.wmf"/><Relationship Id="rId1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7" Type="http://schemas.openxmlformats.org/officeDocument/2006/relationships/image" Target="../media/image80.wmf"/><Relationship Id="rId8" Type="http://schemas.openxmlformats.org/officeDocument/2006/relationships/image" Target="../media/image81.wmf"/><Relationship Id="rId9" Type="http://schemas.openxmlformats.org/officeDocument/2006/relationships/image" Target="../media/image82.wmf"/><Relationship Id="rId10" Type="http://schemas.openxmlformats.org/officeDocument/2006/relationships/image" Target="../media/image83.wmf"/><Relationship Id="rId11" Type="http://schemas.openxmlformats.org/officeDocument/2006/relationships/image" Target="../media/image84.wmf"/><Relationship Id="rId1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85.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86.wm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87.wmf"/><Relationship Id="rId2" Type="http://schemas.openxmlformats.org/officeDocument/2006/relationships/image" Target="../media/image88.wmf"/><Relationship Id="rId3" Type="http://schemas.openxmlformats.org/officeDocument/2006/relationships/image" Target="../media/image89.wmf"/><Relationship Id="rId4" Type="http://schemas.openxmlformats.org/officeDocument/2006/relationships/image" Target="../media/image90.wmf"/><Relationship Id="rId5" Type="http://schemas.openxmlformats.org/officeDocument/2006/relationships/image" Target="../media/image91.wmf"/><Relationship Id="rId6" Type="http://schemas.openxmlformats.org/officeDocument/2006/relationships/image" Target="../media/image92.wmf"/><Relationship Id="rId7" Type="http://schemas.openxmlformats.org/officeDocument/2006/relationships/image" Target="../media/image93.wmf"/><Relationship Id="rId8" Type="http://schemas.openxmlformats.org/officeDocument/2006/relationships/image" Target="../media/image94.wmf"/><Relationship Id="rId9" Type="http://schemas.openxmlformats.org/officeDocument/2006/relationships/image" Target="../media/image95.wmf"/><Relationship Id="rId10" Type="http://schemas.openxmlformats.org/officeDocument/2006/relationships/image" Target="../media/image96.wmf"/><Relationship Id="rId1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wmf"/><Relationship Id="rId3" Type="http://schemas.openxmlformats.org/officeDocument/2006/relationships/image" Target="../media/image99.wmf"/><Relationship Id="rId4" Type="http://schemas.openxmlformats.org/officeDocument/2006/relationships/image" Target="../media/image100.wmf"/><Relationship Id="rId5" Type="http://schemas.openxmlformats.org/officeDocument/2006/relationships/image" Target="../media/image101.wmf"/><Relationship Id="rId6" Type="http://schemas.openxmlformats.org/officeDocument/2006/relationships/image" Target="../media/image102.wmf"/><Relationship Id="rId7" Type="http://schemas.openxmlformats.org/officeDocument/2006/relationships/image" Target="../media/image103.wmf"/><Relationship Id="rId8" Type="http://schemas.openxmlformats.org/officeDocument/2006/relationships/image" Target="../media/image104.wmf"/><Relationship Id="rId9" Type="http://schemas.openxmlformats.org/officeDocument/2006/relationships/image" Target="../media/image105.wmf"/><Relationship Id="rId10" Type="http://schemas.openxmlformats.org/officeDocument/2006/relationships/image" Target="../media/image106.wmf"/><Relationship Id="rId1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07.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wmf"/><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556560" y="1904760"/>
            <a:ext cx="8000640" cy="19544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A New Mixed MNP Model Accommodating a Variety of Dependent Non-Normal Coefficient Distributions</a:t>
            </a:r>
            <a:endParaRPr b="0" lang="en-US" sz="1800" spc="-1" strike="noStrike">
              <a:solidFill>
                <a:srgbClr val="000000"/>
              </a:solidFill>
              <a:uFill>
                <a:solidFill>
                  <a:srgbClr val="ffffff"/>
                </a:solidFill>
              </a:uFill>
              <a:latin typeface="Calibri"/>
            </a:endParaRPr>
          </a:p>
        </p:txBody>
      </p:sp>
      <p:sp>
        <p:nvSpPr>
          <p:cNvPr id="96" name="CustomShape 2"/>
          <p:cNvSpPr/>
          <p:nvPr/>
        </p:nvSpPr>
        <p:spPr>
          <a:xfrm>
            <a:off x="380880" y="4267080"/>
            <a:ext cx="8351640" cy="2226600"/>
          </a:xfrm>
          <a:prstGeom prst="rect">
            <a:avLst/>
          </a:prstGeom>
          <a:noFill/>
          <a:ln w="9360">
            <a:noFill/>
          </a:ln>
        </p:spPr>
        <p:style>
          <a:lnRef idx="0"/>
          <a:fillRef idx="0"/>
          <a:effectRef idx="0"/>
          <a:fontRef idx="minor"/>
        </p:style>
        <p:txBody>
          <a:bodyPr lIns="90000" rIns="90000" tIns="45000" bIns="45000"/>
          <a:p>
            <a:pPr marL="343080" indent="-342720" algn="ctr">
              <a:lnSpc>
                <a:spcPct val="100000"/>
              </a:lnSpc>
            </a:pPr>
            <a:r>
              <a:rPr b="1" lang="en-GB" sz="2400" spc="-1" strike="noStrike">
                <a:solidFill>
                  <a:srgbClr val="e46c0a"/>
                </a:solidFill>
                <a:uFill>
                  <a:solidFill>
                    <a:srgbClr val="ffffff"/>
                  </a:solidFill>
                </a:uFill>
                <a:latin typeface="Calibri"/>
              </a:rPr>
              <a:t>Chandra R. Bhat and Patricia Lavieri</a:t>
            </a:r>
            <a:endParaRPr b="0" lang="en-GB" sz="1800" spc="-1" strike="noStrike">
              <a:solidFill>
                <a:srgbClr val="000000"/>
              </a:solidFill>
              <a:uFill>
                <a:solidFill>
                  <a:srgbClr val="ffffff"/>
                </a:solidFill>
              </a:uFill>
              <a:latin typeface="Arial"/>
            </a:endParaRPr>
          </a:p>
          <a:p>
            <a:pPr marL="343080" indent="-342720" algn="ctr">
              <a:lnSpc>
                <a:spcPct val="100000"/>
              </a:lnSpc>
            </a:pPr>
            <a:endParaRPr b="0" lang="en-GB" sz="1800" spc="-1" strike="noStrike">
              <a:solidFill>
                <a:srgbClr val="000000"/>
              </a:solidFill>
              <a:uFill>
                <a:solidFill>
                  <a:srgbClr val="ffffff"/>
                </a:solidFill>
              </a:uFill>
              <a:latin typeface="Arial"/>
            </a:endParaRPr>
          </a:p>
          <a:p>
            <a:pPr marL="343080" indent="-342720" algn="ctr">
              <a:lnSpc>
                <a:spcPct val="100000"/>
              </a:lnSpc>
            </a:pPr>
            <a:endParaRPr b="0" lang="en-GB" sz="1800" spc="-1" strike="noStrike">
              <a:solidFill>
                <a:srgbClr val="000000"/>
              </a:solidFill>
              <a:uFill>
                <a:solidFill>
                  <a:srgbClr val="ffffff"/>
                </a:solidFill>
              </a:uFill>
              <a:latin typeface="Arial"/>
            </a:endParaRPr>
          </a:p>
          <a:p>
            <a:pPr marL="343080" indent="-342720" algn="ctr">
              <a:lnSpc>
                <a:spcPct val="100000"/>
              </a:lnSpc>
            </a:pPr>
            <a:endParaRPr b="0" lang="en-GB" sz="1800" spc="-1" strike="noStrike">
              <a:solidFill>
                <a:srgbClr val="000000"/>
              </a:solidFill>
              <a:uFill>
                <a:solidFill>
                  <a:srgbClr val="ffffff"/>
                </a:solidFill>
              </a:uFill>
              <a:latin typeface="Arial"/>
            </a:endParaRPr>
          </a:p>
          <a:p>
            <a:pPr marL="343080" indent="-342720" algn="ctr">
              <a:lnSpc>
                <a:spcPct val="100000"/>
              </a:lnSpc>
            </a:pPr>
            <a:r>
              <a:rPr b="0" lang="en-GB" sz="2200" spc="-1" strike="noStrike">
                <a:solidFill>
                  <a:srgbClr val="000000"/>
                </a:solidFill>
                <a:uFill>
                  <a:solidFill>
                    <a:srgbClr val="ffffff"/>
                  </a:solidFill>
                </a:uFill>
                <a:latin typeface="Calibri"/>
              </a:rPr>
              <a:t>July 3</a:t>
            </a:r>
            <a:r>
              <a:rPr b="0" lang="en-GB" sz="2200" spc="-1" strike="noStrike" baseline="30000">
                <a:solidFill>
                  <a:srgbClr val="000000"/>
                </a:solidFill>
                <a:uFill>
                  <a:solidFill>
                    <a:srgbClr val="ffffff"/>
                  </a:solidFill>
                </a:uFill>
                <a:latin typeface="Calibri"/>
              </a:rPr>
              <a:t>rd</a:t>
            </a:r>
            <a:r>
              <a:rPr b="0" lang="en-GB" sz="2200" spc="-1" strike="noStrike">
                <a:solidFill>
                  <a:srgbClr val="000000"/>
                </a:solidFill>
                <a:uFill>
                  <a:solidFill>
                    <a:srgbClr val="ffffff"/>
                  </a:solidFill>
                </a:uFill>
                <a:latin typeface="Calibri"/>
              </a:rPr>
              <a:t>, 2017</a:t>
            </a:r>
            <a:endParaRPr b="0" lang="en-GB"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457200" y="657360"/>
            <a:ext cx="8229240" cy="5695560"/>
          </a:xfrm>
          <a:prstGeom prst="rect">
            <a:avLst/>
          </a:prstGeom>
          <a:noFill/>
          <a:ln>
            <a:noFill/>
          </a:ln>
        </p:spPr>
        <p:txBody>
          <a:bodyPr/>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The Gaussian copula </a:t>
            </a:r>
            <a:r>
              <a:rPr b="0" lang="en-US" sz="2000" spc="-1" strike="noStrike">
                <a:solidFill>
                  <a:srgbClr val="000000"/>
                </a:solidFill>
                <a:uFill>
                  <a:solidFill>
                    <a:srgbClr val="ffffff"/>
                  </a:solidFill>
                </a:uFill>
                <a:latin typeface="Calibri"/>
              </a:rPr>
              <a:t>is particularly appealing because: </a:t>
            </a:r>
            <a:r>
              <a:rPr b="1" lang="en-US" sz="2000" spc="-1" strike="noStrike">
                <a:solidFill>
                  <a:srgbClr val="376092"/>
                </a:solidFill>
                <a:uFill>
                  <a:solidFill>
                    <a:srgbClr val="ffffff"/>
                  </a:solidFill>
                </a:uFill>
                <a:latin typeface="Calibri"/>
              </a:rPr>
              <a:t>parameterizes the full range of dependence</a:t>
            </a:r>
            <a:r>
              <a:rPr b="0" lang="en-US" sz="2000" spc="-1" strike="noStrike">
                <a:solidFill>
                  <a:srgbClr val="000000"/>
                </a:solidFill>
                <a:uFill>
                  <a:solidFill>
                    <a:srgbClr val="ffffff"/>
                  </a:solidFill>
                </a:uFill>
                <a:latin typeface="Calibri"/>
              </a:rPr>
              <a:t> from perfect negative dependence to zero dependence to perfect positive dependence.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000" spc="-1" strike="noStrike">
                <a:solidFill>
                  <a:srgbClr val="000000"/>
                </a:solidFill>
                <a:uFill>
                  <a:solidFill>
                    <a:srgbClr val="ffffff"/>
                  </a:solidFill>
                </a:uFill>
                <a:latin typeface="Calibri"/>
              </a:rPr>
              <a:t>Other advantages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Includes the case of </a:t>
            </a:r>
            <a:r>
              <a:rPr b="1" lang="en-US" sz="1600" spc="-1" strike="noStrike">
                <a:solidFill>
                  <a:srgbClr val="376092"/>
                </a:solidFill>
                <a:uFill>
                  <a:solidFill>
                    <a:srgbClr val="ffffff"/>
                  </a:solidFill>
                </a:uFill>
                <a:latin typeface="Calibri"/>
              </a:rPr>
              <a:t>independence across specific coefficients.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Allows a </a:t>
            </a:r>
            <a:r>
              <a:rPr b="1" lang="en-US" sz="1600" spc="-1" strike="noStrike">
                <a:solidFill>
                  <a:srgbClr val="376092"/>
                </a:solidFill>
                <a:uFill>
                  <a:solidFill>
                    <a:srgbClr val="ffffff"/>
                  </a:solidFill>
                </a:uFill>
                <a:latin typeface="Calibri"/>
              </a:rPr>
              <a:t>flexible </a:t>
            </a:r>
            <a:r>
              <a:rPr b="0" lang="en-US" sz="1600" spc="-1" strike="noStrike">
                <a:solidFill>
                  <a:srgbClr val="000000"/>
                </a:solidFill>
                <a:uFill>
                  <a:solidFill>
                    <a:srgbClr val="ffffff"/>
                  </a:solidFill>
                </a:uFill>
                <a:latin typeface="Calibri"/>
              </a:rPr>
              <a:t>and </a:t>
            </a:r>
            <a:r>
              <a:rPr b="1" lang="en-US" sz="1600" spc="-1" strike="noStrike">
                <a:solidFill>
                  <a:srgbClr val="376092"/>
                </a:solidFill>
                <a:uFill>
                  <a:solidFill>
                    <a:srgbClr val="ffffff"/>
                  </a:solidFill>
                </a:uFill>
                <a:latin typeface="Calibri"/>
              </a:rPr>
              <a:t>wide range </a:t>
            </a:r>
            <a:r>
              <a:rPr b="0" lang="en-US" sz="1600" spc="-1" strike="noStrike">
                <a:solidFill>
                  <a:srgbClr val="000000"/>
                </a:solidFill>
                <a:uFill>
                  <a:solidFill>
                    <a:srgbClr val="ffffff"/>
                  </a:solidFill>
                </a:uFill>
                <a:latin typeface="Calibri"/>
              </a:rPr>
              <a:t>of </a:t>
            </a:r>
            <a:r>
              <a:rPr b="1" lang="en-US" sz="1600" spc="-1" strike="noStrike">
                <a:solidFill>
                  <a:srgbClr val="376092"/>
                </a:solidFill>
                <a:uFill>
                  <a:solidFill>
                    <a:srgbClr val="ffffff"/>
                  </a:solidFill>
                </a:uFill>
                <a:latin typeface="Calibri"/>
              </a:rPr>
              <a:t>dependence across coefficients.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Is relatively </a:t>
            </a:r>
            <a:r>
              <a:rPr b="1" lang="en-US" sz="1600" spc="-1" strike="noStrike">
                <a:solidFill>
                  <a:srgbClr val="376092"/>
                </a:solidFill>
                <a:uFill>
                  <a:solidFill>
                    <a:srgbClr val="ffffff"/>
                  </a:solidFill>
                </a:uFill>
                <a:latin typeface="Calibri"/>
              </a:rPr>
              <a:t>easy to simulate </a:t>
            </a:r>
            <a:r>
              <a:rPr b="0" lang="en-US" sz="1600" spc="-1" strike="noStrike">
                <a:solidFill>
                  <a:srgbClr val="000000"/>
                </a:solidFill>
                <a:uFill>
                  <a:solidFill>
                    <a:srgbClr val="ffffff"/>
                  </a:solidFill>
                </a:uFill>
                <a:latin typeface="Calibri"/>
              </a:rPr>
              <a:t>relative to other copula types.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Allows </a:t>
            </a:r>
            <a:r>
              <a:rPr b="1" lang="en-US" sz="1600" spc="-1" strike="noStrike">
                <a:solidFill>
                  <a:srgbClr val="376092"/>
                </a:solidFill>
                <a:uFill>
                  <a:solidFill>
                    <a:srgbClr val="ffffff"/>
                  </a:solidFill>
                </a:uFill>
                <a:latin typeface="Calibri"/>
              </a:rPr>
              <a:t>dependence across the random coefficients</a:t>
            </a:r>
            <a:r>
              <a:rPr b="0" lang="en-US" sz="1600" spc="-1" strike="noStrike">
                <a:solidFill>
                  <a:srgbClr val="000000"/>
                </a:solidFill>
                <a:uFill>
                  <a:solidFill>
                    <a:srgbClr val="ffffff"/>
                  </a:solidFill>
                </a:uFill>
                <a:latin typeface="Calibri"/>
              </a:rPr>
              <a:t>, even if the random coefficients take different marginal distributions.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Is the </a:t>
            </a:r>
            <a:r>
              <a:rPr b="1" lang="en-US" sz="1600" spc="-1" strike="noStrike">
                <a:solidFill>
                  <a:srgbClr val="376092"/>
                </a:solidFill>
                <a:uFill>
                  <a:solidFill>
                    <a:srgbClr val="ffffff"/>
                  </a:solidFill>
                </a:uFill>
                <a:latin typeface="Calibri"/>
              </a:rPr>
              <a:t>best copula to work with </a:t>
            </a:r>
            <a:r>
              <a:rPr b="0" lang="en-US" sz="1600" spc="-1" strike="noStrike">
                <a:solidFill>
                  <a:srgbClr val="000000"/>
                </a:solidFill>
                <a:uFill>
                  <a:solidFill>
                    <a:srgbClr val="ffffff"/>
                  </a:solidFill>
                </a:uFill>
                <a:latin typeface="Calibri"/>
              </a:rPr>
              <a:t>in situations where the analyst is prepared to accept a </a:t>
            </a:r>
            <a:r>
              <a:rPr b="1" lang="en-US" sz="1600" spc="-1" strike="noStrike">
                <a:solidFill>
                  <a:srgbClr val="376092"/>
                </a:solidFill>
                <a:uFill>
                  <a:solidFill>
                    <a:srgbClr val="ffffff"/>
                  </a:solidFill>
                </a:uFill>
                <a:latin typeface="Calibri"/>
              </a:rPr>
              <a:t>normal density function for many coefficients,</a:t>
            </a:r>
            <a:r>
              <a:rPr b="0" lang="en-US" sz="1600" spc="-1" strike="noStrike">
                <a:solidFill>
                  <a:srgbClr val="000000"/>
                </a:solidFill>
                <a:uFill>
                  <a:solidFill>
                    <a:srgbClr val="ffffff"/>
                  </a:solidFill>
                </a:uFill>
                <a:latin typeface="Calibri"/>
              </a:rPr>
              <a:t> with </a:t>
            </a:r>
            <a:r>
              <a:rPr b="1" lang="en-US" sz="1600" spc="-1" strike="noStrike">
                <a:solidFill>
                  <a:srgbClr val="376092"/>
                </a:solidFill>
                <a:uFill>
                  <a:solidFill>
                    <a:srgbClr val="ffffff"/>
                  </a:solidFill>
                </a:uFill>
                <a:latin typeface="Calibri"/>
              </a:rPr>
              <a:t>only a few selected coefficients </a:t>
            </a:r>
            <a:r>
              <a:rPr b="0" lang="en-US" sz="1600" spc="-1" strike="noStrike">
                <a:solidFill>
                  <a:srgbClr val="000000"/>
                </a:solidFill>
                <a:uFill>
                  <a:solidFill>
                    <a:srgbClr val="ffffff"/>
                  </a:solidFill>
                </a:uFill>
                <a:latin typeface="Calibri"/>
              </a:rPr>
              <a:t>specified to have a </a:t>
            </a:r>
            <a:r>
              <a:rPr b="1" lang="en-US" sz="1600" spc="-1" strike="noStrike">
                <a:solidFill>
                  <a:srgbClr val="376092"/>
                </a:solidFill>
                <a:uFill>
                  <a:solidFill>
                    <a:srgbClr val="ffffff"/>
                  </a:solidFill>
                </a:uFill>
                <a:latin typeface="Calibri"/>
              </a:rPr>
              <a:t>non-normal parametric univariate density </a:t>
            </a:r>
            <a:r>
              <a:rPr b="0" lang="en-US" sz="1600" spc="-1" strike="noStrike">
                <a:solidFill>
                  <a:srgbClr val="000000"/>
                </a:solidFill>
                <a:uFill>
                  <a:solidFill>
                    <a:srgbClr val="ffffff"/>
                  </a:solidFill>
                </a:uFill>
                <a:latin typeface="Calibri"/>
              </a:rPr>
              <a:t>function.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r>
              <a:rPr b="0" lang="en-US" sz="1600" spc="-1" strike="noStrike">
                <a:solidFill>
                  <a:srgbClr val="000000"/>
                </a:solidFill>
                <a:uFill>
                  <a:solidFill>
                    <a:srgbClr val="ffffff"/>
                  </a:solidFill>
                </a:uFill>
                <a:latin typeface="Calibri"/>
              </a:rPr>
              <a:t>   </a:t>
            </a:r>
            <a:r>
              <a:rPr b="1" lang="en-US" sz="1600" spc="-1" strike="noStrike">
                <a:solidFill>
                  <a:srgbClr val="376092"/>
                </a:solidFill>
                <a:uFill>
                  <a:solidFill>
                    <a:srgbClr val="ffffff"/>
                  </a:solidFill>
                </a:uFill>
                <a:latin typeface="Calibri"/>
              </a:rPr>
              <a:t>    </a:t>
            </a:r>
            <a:r>
              <a:rPr b="1" lang="en-US" sz="1600" spc="-1" strike="noStrike">
                <a:solidFill>
                  <a:srgbClr val="376092"/>
                </a:solidFill>
                <a:uFill>
                  <a:solidFill>
                    <a:srgbClr val="ffffff"/>
                  </a:solidFill>
                </a:uFill>
                <a:latin typeface="Calibri"/>
              </a:rPr>
              <a:t>Note: </a:t>
            </a:r>
            <a:r>
              <a:rPr b="0" lang="en-US" sz="1600" spc="-1" strike="noStrike">
                <a:solidFill>
                  <a:srgbClr val="000000"/>
                </a:solidFill>
                <a:uFill>
                  <a:solidFill>
                    <a:srgbClr val="ffffff"/>
                  </a:solidFill>
                </a:uFill>
                <a:latin typeface="Calibri"/>
              </a:rPr>
              <a:t>It may be quite acceptable to use a </a:t>
            </a:r>
            <a:r>
              <a:rPr b="1" lang="en-US" sz="1600" spc="-1" strike="noStrike">
                <a:solidFill>
                  <a:srgbClr val="376092"/>
                </a:solidFill>
                <a:uFill>
                  <a:solidFill>
                    <a:srgbClr val="ffffff"/>
                  </a:solidFill>
                </a:uFill>
                <a:latin typeface="Calibri"/>
              </a:rPr>
              <a:t>normal density function as a default</a:t>
            </a:r>
            <a:r>
              <a:rPr b="0" lang="en-US" sz="1600" spc="-1" strike="noStrike">
                <a:solidFill>
                  <a:srgbClr val="000000"/>
                </a:solidFill>
                <a:uFill>
                  <a:solidFill>
                    <a:srgbClr val="ffffff"/>
                  </a:solidFill>
                </a:uFill>
                <a:latin typeface="Calibri"/>
              </a:rPr>
              <a:t>, simply because </a:t>
            </a:r>
            <a:r>
              <a:rPr b="1" lang="en-US" sz="1600" spc="-1" strike="noStrike">
                <a:solidFill>
                  <a:srgbClr val="376092"/>
                </a:solidFill>
                <a:uFill>
                  <a:solidFill>
                    <a:srgbClr val="ffffff"/>
                  </a:solidFill>
                </a:uFill>
                <a:latin typeface="Calibri"/>
              </a:rPr>
              <a:t>the central limit theorem </a:t>
            </a:r>
            <a:r>
              <a:rPr b="0" lang="en-US" sz="1600" spc="-1" strike="noStrike">
                <a:solidFill>
                  <a:srgbClr val="000000"/>
                </a:solidFill>
                <a:uFill>
                  <a:solidFill>
                    <a:srgbClr val="ffffff"/>
                  </a:solidFill>
                </a:uFill>
                <a:latin typeface="Calibri"/>
              </a:rPr>
              <a:t>indicates that the cumulative effect of a large number of unobserved factors that affect sensitivity should collapse to a normal distribution. </a:t>
            </a:r>
            <a:endParaRPr b="0" lang="en-US" sz="32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r>
              <a:rPr b="0" lang="en-US" sz="1600" spc="-1" strike="noStrike">
                <a:solidFill>
                  <a:srgbClr val="000000"/>
                </a:solidFill>
                <a:uFill>
                  <a:solidFill>
                    <a:srgbClr val="ffffff"/>
                  </a:solidFill>
                </a:uFill>
                <a:latin typeface="Calibri"/>
              </a:rPr>
              <a:t>For </a:t>
            </a:r>
            <a:r>
              <a:rPr b="1" lang="en-US" sz="1600" spc="-1" strike="noStrike">
                <a:solidFill>
                  <a:srgbClr val="376092"/>
                </a:solidFill>
                <a:uFill>
                  <a:solidFill>
                    <a:srgbClr val="ffffff"/>
                  </a:solidFill>
                </a:uFill>
                <a:latin typeface="Calibri"/>
              </a:rPr>
              <a:t>example</a:t>
            </a:r>
            <a:r>
              <a:rPr b="0" lang="en-US" sz="1600" spc="-1" strike="noStrike">
                <a:solidFill>
                  <a:srgbClr val="000000"/>
                </a:solidFill>
                <a:uFill>
                  <a:solidFill>
                    <a:srgbClr val="ffffff"/>
                  </a:solidFill>
                </a:uFill>
                <a:latin typeface="Calibri"/>
              </a:rPr>
              <a:t>, in many cases, the </a:t>
            </a:r>
            <a:r>
              <a:rPr b="1" lang="en-US" sz="1600" spc="-1" strike="noStrike">
                <a:solidFill>
                  <a:srgbClr val="376092"/>
                </a:solidFill>
                <a:uFill>
                  <a:solidFill>
                    <a:srgbClr val="ffffff"/>
                  </a:solidFill>
                </a:uFill>
                <a:latin typeface="Calibri"/>
              </a:rPr>
              <a:t>only coefficient considered non-normal is the cost coefficient</a:t>
            </a:r>
            <a:endParaRPr b="0" lang="en-US" sz="3200" spc="-1" strike="noStrike">
              <a:solidFill>
                <a:srgbClr val="000000"/>
              </a:solidFill>
              <a:uFill>
                <a:solidFill>
                  <a:srgbClr val="ffffff"/>
                </a:solidFill>
              </a:uFill>
              <a:latin typeface="Calibri"/>
            </a:endParaRPr>
          </a:p>
        </p:txBody>
      </p:sp>
    </p:spTree>
  </p:cSld>
  <p:timing>
    <p:tnLst>
      <p:par>
        <p:cTn id="157" dur="indefinite" restart="never" nodeType="tmRoot">
          <p:childTnLst>
            <p:seq>
              <p:cTn id="158" dur="indefinite" nodeType="mainSeq">
                <p:childTnLst>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139">
                                            <p:txEl>
                                              <p:pRg st="0" end="183"/>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139">
                                            <p:txEl>
                                              <p:pRg st="184" end="201"/>
                                            </p:txEl>
                                          </p:spTgt>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139">
                                            <p:txEl>
                                              <p:pRg st="201" end="265"/>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139">
                                            <p:txEl>
                                              <p:pRg st="266" end="334"/>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139">
                                            <p:txEl>
                                              <p:pRg st="335" end="399"/>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
                                  <p:stCondLst>
                                    <p:cond delay="0"/>
                                  </p:stCondLst>
                                  <p:childTnLst>
                                    <p:set>
                                      <p:cBhvr>
                                        <p:cTn id="180" dur="1" fill="hold">
                                          <p:stCondLst>
                                            <p:cond delay="0"/>
                                          </p:stCondLst>
                                        </p:cTn>
                                        <p:tgtEl>
                                          <p:spTgt spid="139">
                                            <p:txEl>
                                              <p:pRg st="400" end="522"/>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139">
                                            <p:txEl>
                                              <p:pRg st="523" end="768"/>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139">
                                            <p:txEl>
                                              <p:pRg st="769" end="1041"/>
                                            </p:txEl>
                                          </p:spTgt>
                                        </p:tgtEl>
                                        <p:attrNameLst>
                                          <p:attrName>style.visibility</p:attrName>
                                        </p:attrNameLst>
                                      </p:cBhvr>
                                      <p:to>
                                        <p:strVal val="visible"/>
                                      </p:to>
                                    </p:set>
                                  </p:childTnLst>
                                </p:cTn>
                              </p:par>
                              <p:par>
                                <p:cTn id="189" nodeType="withEffect" fill="hold" presetClass="entr" presetID="1">
                                  <p:stCondLst>
                                    <p:cond delay="0"/>
                                  </p:stCondLst>
                                  <p:childTnLst>
                                    <p:set>
                                      <p:cBhvr>
                                        <p:cTn id="190" dur="1" fill="hold">
                                          <p:stCondLst>
                                            <p:cond delay="0"/>
                                          </p:stCondLst>
                                        </p:cTn>
                                        <p:tgtEl>
                                          <p:spTgt spid="139">
                                            <p:txEl>
                                              <p:pRg st="1042" end="11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457200" y="33084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The proposed model</a:t>
            </a:r>
            <a:endParaRPr b="0" lang="en-US" sz="1800" spc="-1" strike="noStrike">
              <a:solidFill>
                <a:srgbClr val="000000"/>
              </a:solidFill>
              <a:uFill>
                <a:solidFill>
                  <a:srgbClr val="ffffff"/>
                </a:solidFill>
              </a:uFill>
              <a:latin typeface="Calibri"/>
            </a:endParaRPr>
          </a:p>
        </p:txBody>
      </p:sp>
      <p:sp>
        <p:nvSpPr>
          <p:cNvPr id="141" name="TextShape 2"/>
          <p:cNvSpPr txBox="1"/>
          <p:nvPr/>
        </p:nvSpPr>
        <p:spPr>
          <a:xfrm>
            <a:off x="457200" y="1310040"/>
            <a:ext cx="8229240" cy="5027040"/>
          </a:xfrm>
          <a:prstGeom prst="rect">
            <a:avLst/>
          </a:prstGeom>
          <a:noFill/>
          <a:ln>
            <a:noFill/>
          </a:ln>
        </p:spPr>
        <p:txBody>
          <a:bodyPr/>
          <a:p>
            <a:pPr>
              <a:lnSpc>
                <a:spcPct val="100000"/>
              </a:lnSpc>
            </a:pPr>
            <a:r>
              <a:rPr b="0" lang="en-US" sz="1800" spc="-1" strike="noStrike">
                <a:solidFill>
                  <a:srgbClr val="000000"/>
                </a:solidFill>
                <a:uFill>
                  <a:solidFill>
                    <a:srgbClr val="ffffff"/>
                  </a:solidFill>
                </a:uFill>
                <a:latin typeface="Calibri"/>
              </a:rPr>
              <a:t>Consider the random-coefficients formulation in which </a:t>
            </a:r>
            <a:r>
              <a:rPr b="1" lang="en-US" sz="1800" spc="-1" strike="noStrike">
                <a:solidFill>
                  <a:srgbClr val="376092"/>
                </a:solidFill>
                <a:uFill>
                  <a:solidFill>
                    <a:srgbClr val="ffffff"/>
                  </a:solidFill>
                </a:uFill>
                <a:latin typeface="Calibri"/>
              </a:rPr>
              <a:t>the utility that an individual </a:t>
            </a:r>
            <a:r>
              <a:rPr b="1" i="1" lang="en-US" sz="1800" spc="-1" strike="noStrike">
                <a:solidFill>
                  <a:srgbClr val="376092"/>
                </a:solidFill>
                <a:uFill>
                  <a:solidFill>
                    <a:srgbClr val="ffffff"/>
                  </a:solidFill>
                </a:uFill>
                <a:latin typeface="Times New Roman"/>
              </a:rPr>
              <a:t>q</a:t>
            </a:r>
            <a:r>
              <a:rPr b="1" lang="en-US" sz="1800" spc="-1" strike="noStrike">
                <a:solidFill>
                  <a:srgbClr val="376092"/>
                </a:solidFill>
                <a:uFill>
                  <a:solidFill>
                    <a:srgbClr val="ffffff"/>
                  </a:solidFill>
                </a:uFill>
                <a:latin typeface="Calibri"/>
              </a:rPr>
              <a:t> associates at time period </a:t>
            </a:r>
            <a:r>
              <a:rPr b="1" i="1" lang="en-US" sz="1800" spc="-1" strike="noStrike">
                <a:solidFill>
                  <a:srgbClr val="376092"/>
                </a:solidFill>
                <a:uFill>
                  <a:solidFill>
                    <a:srgbClr val="ffffff"/>
                  </a:solidFill>
                </a:uFill>
                <a:latin typeface="Times New Roman"/>
              </a:rPr>
              <a:t>t</a:t>
            </a:r>
            <a:r>
              <a:rPr b="1" lang="en-US" sz="1800" spc="-1" strike="noStrike">
                <a:solidFill>
                  <a:srgbClr val="376092"/>
                </a:solidFill>
                <a:uFill>
                  <a:solidFill>
                    <a:srgbClr val="ffffff"/>
                  </a:solidFill>
                </a:uFill>
                <a:latin typeface="Calibri"/>
              </a:rPr>
              <a:t>  with alternative </a:t>
            </a:r>
            <a:r>
              <a:rPr b="1" i="1" lang="en-US" sz="1800" spc="-1" strike="noStrike">
                <a:solidFill>
                  <a:srgbClr val="376092"/>
                </a:solidFill>
                <a:uFill>
                  <a:solidFill>
                    <a:srgbClr val="ffffff"/>
                  </a:solidFill>
                </a:uFill>
                <a:latin typeface="Times New Roman"/>
              </a:rPr>
              <a:t>i</a:t>
            </a:r>
            <a:r>
              <a:rPr b="0" lang="en-US" sz="1800" spc="-1" strike="noStrike">
                <a:solidFill>
                  <a:srgbClr val="000000"/>
                </a:solidFill>
                <a:uFill>
                  <a:solidFill>
                    <a:srgbClr val="ffffff"/>
                  </a:solidFill>
                </a:uFill>
                <a:latin typeface="Calibri"/>
              </a:rPr>
              <a:t> is written as:</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Times New Roman"/>
              </a:rPr>
              <a:t>E</a:t>
            </a:r>
            <a:r>
              <a:rPr b="0" i="1" lang="en-US" sz="1800" spc="-1" strike="noStrike">
                <a:solidFill>
                  <a:srgbClr val="000000"/>
                </a:solidFill>
                <a:uFill>
                  <a:solidFill>
                    <a:srgbClr val="ffffff"/>
                  </a:solidFill>
                </a:uFill>
                <a:latin typeface="Calibri"/>
              </a:rPr>
              <a:t>x</a:t>
            </a:r>
            <a:r>
              <a:rPr b="0" lang="en-US" sz="1800" spc="-1" strike="noStrike">
                <a:solidFill>
                  <a:srgbClr val="000000"/>
                </a:solidFill>
                <a:uFill>
                  <a:solidFill>
                    <a:srgbClr val="ffffff"/>
                  </a:solidFill>
                </a:uFill>
                <a:latin typeface="Times New Roman"/>
              </a:rPr>
              <a:t>1</a:t>
            </a:r>
            <a:r>
              <a:rPr b="0" lang="en-US" sz="1800" spc="-1" strike="noStrike">
                <a:solidFill>
                  <a:srgbClr val="000000"/>
                </a:solidFill>
                <a:uFill>
                  <a:solidFill>
                    <a:srgbClr val="ffffff"/>
                  </a:solidFill>
                </a:uFill>
                <a:latin typeface="Calibri"/>
              </a:rPr>
              <a:t>)-column </a:t>
            </a:r>
            <a:r>
              <a:rPr b="1" lang="en-US" sz="1800" spc="-1" strike="noStrike">
                <a:solidFill>
                  <a:srgbClr val="376092"/>
                </a:solidFill>
                <a:uFill>
                  <a:solidFill>
                    <a:srgbClr val="ffffff"/>
                  </a:solidFill>
                </a:uFill>
                <a:latin typeface="Calibri"/>
              </a:rPr>
              <a:t>vector of exogenous attributes </a:t>
            </a:r>
            <a:r>
              <a:rPr b="0" lang="en-US" sz="1800" spc="-1" strike="noStrike">
                <a:solidFill>
                  <a:srgbClr val="000000"/>
                </a:solidFill>
                <a:uFill>
                  <a:solidFill>
                    <a:srgbClr val="ffffff"/>
                  </a:solidFill>
                </a:uFill>
                <a:latin typeface="Calibri"/>
              </a:rPr>
              <a:t>(without including constants),</a:t>
            </a: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Times New Roman"/>
              </a:rPr>
              <a:t>L</a:t>
            </a:r>
            <a:r>
              <a:rPr b="0" i="1" lang="en-US" sz="1800" spc="-1" strike="noStrike">
                <a:solidFill>
                  <a:srgbClr val="000000"/>
                </a:solidFill>
                <a:uFill>
                  <a:solidFill>
                    <a:srgbClr val="ffffff"/>
                  </a:solidFill>
                </a:uFill>
                <a:latin typeface="Calibri"/>
              </a:rPr>
              <a:t>x</a:t>
            </a:r>
            <a:r>
              <a:rPr b="0" lang="en-US" sz="1800" spc="-1" strike="noStrike">
                <a:solidFill>
                  <a:srgbClr val="000000"/>
                </a:solidFill>
                <a:uFill>
                  <a:solidFill>
                    <a:srgbClr val="ffffff"/>
                  </a:solidFill>
                </a:uFill>
                <a:latin typeface="Times New Roman"/>
              </a:rPr>
              <a:t>1</a:t>
            </a:r>
            <a:r>
              <a:rPr b="0" lang="en-US" sz="1800" spc="-1" strike="noStrike">
                <a:solidFill>
                  <a:srgbClr val="000000"/>
                </a:solidFill>
                <a:uFill>
                  <a:solidFill>
                    <a:srgbClr val="ffffff"/>
                  </a:solidFill>
                </a:uFill>
                <a:latin typeface="Calibri"/>
              </a:rPr>
              <a:t>)- column </a:t>
            </a:r>
            <a:r>
              <a:rPr b="1" lang="en-US" sz="1800" spc="-1" strike="noStrike">
                <a:solidFill>
                  <a:srgbClr val="376092"/>
                </a:solidFill>
                <a:uFill>
                  <a:solidFill>
                    <a:srgbClr val="ffffff"/>
                  </a:solidFill>
                </a:uFill>
                <a:latin typeface="Calibri"/>
              </a:rPr>
              <a:t>vector of exogenous attributes </a:t>
            </a:r>
            <a:r>
              <a:rPr b="0" lang="en-US" sz="1800" spc="-1" strike="noStrike">
                <a:solidFill>
                  <a:srgbClr val="000000"/>
                </a:solidFill>
                <a:uFill>
                  <a:solidFill>
                    <a:srgbClr val="ffffff"/>
                  </a:solidFill>
                </a:uFill>
                <a:latin typeface="Calibri"/>
              </a:rPr>
              <a:t>(including dummy variables for constants, except in one alternative)</a:t>
            </a: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Times New Roman"/>
              </a:rPr>
              <a:t>E</a:t>
            </a:r>
            <a:r>
              <a:rPr b="0" i="1" lang="en-US" sz="1800" spc="-1" strike="noStrike">
                <a:solidFill>
                  <a:srgbClr val="000000"/>
                </a:solidFill>
                <a:uFill>
                  <a:solidFill>
                    <a:srgbClr val="ffffff"/>
                  </a:solidFill>
                </a:uFill>
                <a:latin typeface="Calibri"/>
              </a:rPr>
              <a:t>x</a:t>
            </a:r>
            <a:r>
              <a:rPr b="0" lang="en-US" sz="1800" spc="-1" strike="noStrike">
                <a:solidFill>
                  <a:srgbClr val="000000"/>
                </a:solidFill>
                <a:uFill>
                  <a:solidFill>
                    <a:srgbClr val="ffffff"/>
                  </a:solidFill>
                </a:uFill>
                <a:latin typeface="Times New Roman"/>
              </a:rPr>
              <a:t>1</a:t>
            </a:r>
            <a:r>
              <a:rPr b="0" lang="en-US" sz="1800" spc="-1" strike="noStrike">
                <a:solidFill>
                  <a:srgbClr val="000000"/>
                </a:solidFill>
                <a:uFill>
                  <a:solidFill>
                    <a:srgbClr val="ffffff"/>
                  </a:solidFill>
                </a:uFill>
                <a:latin typeface="Calibri"/>
              </a:rPr>
              <a:t>)- </a:t>
            </a:r>
            <a:r>
              <a:rPr b="1" lang="en-US" sz="1800" spc="-1" strike="noStrike">
                <a:solidFill>
                  <a:srgbClr val="376092"/>
                </a:solidFill>
                <a:uFill>
                  <a:solidFill>
                    <a:srgbClr val="ffffff"/>
                  </a:solidFill>
                </a:uFill>
                <a:latin typeface="Calibri"/>
              </a:rPr>
              <a:t>column vector of coefficients that varies across individuals based on unobserved individual attributes </a:t>
            </a:r>
            <a:r>
              <a:rPr b="0" lang="en-US" sz="1800" spc="-1" strike="noStrike">
                <a:solidFill>
                  <a:srgbClr val="000000"/>
                </a:solidFill>
                <a:uFill>
                  <a:solidFill>
                    <a:srgbClr val="ffffff"/>
                  </a:solidFill>
                </a:uFill>
                <a:latin typeface="Calibri"/>
              </a:rPr>
              <a:t>and with each element having a </a:t>
            </a:r>
            <a:r>
              <a:rPr b="1" lang="en-US" sz="1800" spc="-1" strike="noStrike">
                <a:solidFill>
                  <a:srgbClr val="376092"/>
                </a:solidFill>
                <a:uFill>
                  <a:solidFill>
                    <a:srgbClr val="ffffff"/>
                  </a:solidFill>
                </a:uFill>
                <a:latin typeface="Calibri"/>
              </a:rPr>
              <a:t>non-normal univariate distribution function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Times New Roman"/>
              </a:rPr>
              <a:t>L</a:t>
            </a:r>
            <a:r>
              <a:rPr b="0" i="1" lang="en-US" sz="1800" spc="-1" strike="noStrike">
                <a:solidFill>
                  <a:srgbClr val="000000"/>
                </a:solidFill>
                <a:uFill>
                  <a:solidFill>
                    <a:srgbClr val="ffffff"/>
                  </a:solidFill>
                </a:uFill>
                <a:latin typeface="Calibri"/>
              </a:rPr>
              <a:t>x</a:t>
            </a:r>
            <a:r>
              <a:rPr b="0" lang="en-US" sz="1800" spc="-1" strike="noStrike">
                <a:solidFill>
                  <a:srgbClr val="000000"/>
                </a:solidFill>
                <a:uFill>
                  <a:solidFill>
                    <a:srgbClr val="ffffff"/>
                  </a:solidFill>
                </a:uFill>
                <a:latin typeface="Times New Roman"/>
              </a:rPr>
              <a:t>1</a:t>
            </a:r>
            <a:r>
              <a:rPr b="0" lang="en-US" sz="1800" spc="-1" strike="noStrike">
                <a:solidFill>
                  <a:srgbClr val="000000"/>
                </a:solidFill>
                <a:uFill>
                  <a:solidFill>
                    <a:srgbClr val="ffffff"/>
                  </a:solidFill>
                </a:uFill>
                <a:latin typeface="Calibri"/>
              </a:rPr>
              <a:t>)- column vector </a:t>
            </a:r>
            <a:r>
              <a:rPr b="1" lang="en-US" sz="1800" spc="-1" strike="noStrike">
                <a:solidFill>
                  <a:srgbClr val="376092"/>
                </a:solidFill>
                <a:uFill>
                  <a:solidFill>
                    <a:srgbClr val="ffffff"/>
                  </a:solidFill>
                </a:uFill>
                <a:latin typeface="Calibri"/>
              </a:rPr>
              <a:t>of MVN-distributed coefficients that varies across individuals based on unobserved individual attributes</a:t>
            </a:r>
            <a:r>
              <a:rPr b="0" lang="en-US" sz="1800" spc="-1" strike="noStrike">
                <a:solidFill>
                  <a:srgbClr val="000000"/>
                </a:solidFill>
                <a:uFill>
                  <a:solidFill>
                    <a:srgbClr val="ffffff"/>
                  </a:solidFill>
                </a:uFill>
                <a:latin typeface="Calibri"/>
              </a:rPr>
              <a:t>, with each it its elements having a </a:t>
            </a:r>
            <a:r>
              <a:rPr b="1" lang="en-US" sz="1800" spc="-1" strike="noStrike">
                <a:solidFill>
                  <a:srgbClr val="376092"/>
                </a:solidFill>
                <a:uFill>
                  <a:solidFill>
                    <a:srgbClr val="ffffff"/>
                  </a:solidFill>
                </a:uFill>
                <a:latin typeface="Calibri"/>
              </a:rPr>
              <a:t>normal univariate distribution function</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142" name="CustomShape 3"/>
          <p:cNvSpPr/>
          <p:nvPr/>
        </p:nvSpPr>
        <p:spPr>
          <a:xfrm>
            <a:off x="0" y="0"/>
            <a:ext cx="9143640" cy="360"/>
          </a:xfrm>
          <a:prstGeom prst="rect">
            <a:avLst/>
          </a:prstGeom>
          <a:noFill/>
          <a:ln>
            <a:noFill/>
          </a:ln>
        </p:spPr>
        <p:style>
          <a:lnRef idx="0"/>
          <a:fillRef idx="0"/>
          <a:effectRef idx="0"/>
          <a:fontRef idx="minor"/>
        </p:style>
      </p:sp>
      <p:sp>
        <p:nvSpPr>
          <p:cNvPr id="143" name="CustomShape 4"/>
          <p:cNvSpPr/>
          <p:nvPr/>
        </p:nvSpPr>
        <p:spPr>
          <a:xfrm>
            <a:off x="0" y="0"/>
            <a:ext cx="9143640" cy="360"/>
          </a:xfrm>
          <a:prstGeom prst="rect">
            <a:avLst/>
          </a:prstGeom>
          <a:noFill/>
          <a:ln>
            <a:noFill/>
          </a:ln>
        </p:spPr>
        <p:style>
          <a:lnRef idx="0"/>
          <a:fillRef idx="0"/>
          <a:effectRef idx="0"/>
          <a:fontRef idx="minor"/>
        </p:style>
      </p:sp>
      <p:sp>
        <p:nvSpPr>
          <p:cNvPr id="144" name="CustomShape 5"/>
          <p:cNvSpPr/>
          <p:nvPr/>
        </p:nvSpPr>
        <p:spPr>
          <a:xfrm>
            <a:off x="0" y="0"/>
            <a:ext cx="9143640" cy="360"/>
          </a:xfrm>
          <a:prstGeom prst="rect">
            <a:avLst/>
          </a:prstGeom>
          <a:noFill/>
          <a:ln>
            <a:noFill/>
          </a:ln>
        </p:spPr>
        <p:style>
          <a:lnRef idx="0"/>
          <a:fillRef idx="0"/>
          <a:effectRef idx="0"/>
          <a:fontRef idx="minor"/>
        </p:style>
      </p:sp>
      <p:sp>
        <p:nvSpPr>
          <p:cNvPr id="145" name="CustomShape 6"/>
          <p:cNvSpPr/>
          <p:nvPr/>
        </p:nvSpPr>
        <p:spPr>
          <a:xfrm>
            <a:off x="0" y="0"/>
            <a:ext cx="9143640" cy="360"/>
          </a:xfrm>
          <a:prstGeom prst="rect">
            <a:avLst/>
          </a:prstGeom>
          <a:noFill/>
          <a:ln>
            <a:noFill/>
          </a:ln>
        </p:spPr>
        <p:style>
          <a:lnRef idx="0"/>
          <a:fillRef idx="0"/>
          <a:effectRef idx="0"/>
          <a:fontRef idx="minor"/>
        </p:style>
      </p:sp>
      <p:sp>
        <p:nvSpPr>
          <p:cNvPr id="146" name="CustomShape 7"/>
          <p:cNvSpPr/>
          <p:nvPr/>
        </p:nvSpPr>
        <p:spPr>
          <a:xfrm>
            <a:off x="0" y="0"/>
            <a:ext cx="9143640" cy="360"/>
          </a:xfrm>
          <a:prstGeom prst="rect">
            <a:avLst/>
          </a:prstGeom>
          <a:noFill/>
          <a:ln>
            <a:noFill/>
          </a:ln>
        </p:spPr>
        <p:style>
          <a:lnRef idx="0"/>
          <a:fillRef idx="0"/>
          <a:effectRef idx="0"/>
          <a:fontRef idx="minor"/>
        </p:style>
      </p:sp>
      <p:sp>
        <p:nvSpPr>
          <p:cNvPr id="147" name="CustomShape 8"/>
          <p:cNvSpPr/>
          <p:nvPr/>
        </p:nvSpPr>
        <p:spPr>
          <a:xfrm>
            <a:off x="0" y="0"/>
            <a:ext cx="9143640" cy="360"/>
          </a:xfrm>
          <a:prstGeom prst="rect">
            <a:avLst/>
          </a:prstGeom>
          <a:noFill/>
          <a:ln>
            <a:noFill/>
          </a:ln>
        </p:spPr>
        <p:style>
          <a:lnRef idx="0"/>
          <a:fillRef idx="0"/>
          <a:effectRef idx="0"/>
          <a:fontRef idx="minor"/>
        </p:style>
      </p:sp>
      <p:sp>
        <p:nvSpPr>
          <p:cNvPr id="148" name="CustomShape 9"/>
          <p:cNvSpPr/>
          <p:nvPr/>
        </p:nvSpPr>
        <p:spPr>
          <a:xfrm>
            <a:off x="0" y="0"/>
            <a:ext cx="9143640" cy="360"/>
          </a:xfrm>
          <a:prstGeom prst="rect">
            <a:avLst/>
          </a:prstGeom>
          <a:noFill/>
          <a:ln>
            <a:noFill/>
          </a:ln>
        </p:spPr>
        <p:style>
          <a:lnRef idx="0"/>
          <a:fillRef idx="0"/>
          <a:effectRef idx="0"/>
          <a:fontRef idx="minor"/>
        </p:style>
      </p:sp>
      <p:sp>
        <p:nvSpPr>
          <p:cNvPr id="149" name="CustomShape 10"/>
          <p:cNvSpPr/>
          <p:nvPr/>
        </p:nvSpPr>
        <p:spPr>
          <a:xfrm>
            <a:off x="0" y="0"/>
            <a:ext cx="9143640" cy="360"/>
          </a:xfrm>
          <a:prstGeom prst="rect">
            <a:avLst/>
          </a:prstGeom>
          <a:noFill/>
          <a:ln>
            <a:noFill/>
          </a:ln>
        </p:spPr>
        <p:style>
          <a:lnRef idx="0"/>
          <a:fillRef idx="0"/>
          <a:effectRef idx="0"/>
          <a:fontRef idx="minor"/>
        </p:style>
      </p:sp>
      <p:sp>
        <p:nvSpPr>
          <p:cNvPr id="150" name="CustomShape 11"/>
          <p:cNvSpPr/>
          <p:nvPr/>
        </p:nvSpPr>
        <p:spPr>
          <a:xfrm>
            <a:off x="0" y="0"/>
            <a:ext cx="9143640" cy="360"/>
          </a:xfrm>
          <a:prstGeom prst="rect">
            <a:avLst/>
          </a:prstGeom>
          <a:noFill/>
          <a:ln>
            <a:noFill/>
          </a:ln>
        </p:spPr>
        <p:style>
          <a:lnRef idx="0"/>
          <a:fillRef idx="0"/>
          <a:effectRef idx="0"/>
          <a:fontRef idx="minor"/>
        </p:style>
      </p:sp>
      <p:sp>
        <p:nvSpPr>
          <p:cNvPr id="151" name="CustomShape 12"/>
          <p:cNvSpPr/>
          <p:nvPr/>
        </p:nvSpPr>
        <p:spPr>
          <a:xfrm>
            <a:off x="0" y="0"/>
            <a:ext cx="9143640" cy="360"/>
          </a:xfrm>
          <a:prstGeom prst="rect">
            <a:avLst/>
          </a:prstGeom>
          <a:noFill/>
          <a:ln>
            <a:noFill/>
          </a:ln>
        </p:spPr>
        <p:style>
          <a:lnRef idx="0"/>
          <a:fillRef idx="0"/>
          <a:effectRef idx="0"/>
          <a:fontRef idx="minor"/>
        </p:style>
      </p:sp>
      <p:sp>
        <p:nvSpPr>
          <p:cNvPr id="152" name="CustomShape 13"/>
          <p:cNvSpPr/>
          <p:nvPr/>
        </p:nvSpPr>
        <p:spPr>
          <a:xfrm>
            <a:off x="0" y="0"/>
            <a:ext cx="9143640" cy="360"/>
          </a:xfrm>
          <a:prstGeom prst="rect">
            <a:avLst/>
          </a:prstGeom>
          <a:noFill/>
          <a:ln>
            <a:noFill/>
          </a:ln>
        </p:spPr>
        <p:style>
          <a:lnRef idx="0"/>
          <a:fillRef idx="0"/>
          <a:effectRef idx="0"/>
          <a:fontRef idx="minor"/>
        </p:style>
      </p:sp>
      <p:sp>
        <p:nvSpPr>
          <p:cNvPr id="153" name="CustomShape 14"/>
          <p:cNvSpPr/>
          <p:nvPr/>
        </p:nvSpPr>
        <p:spPr>
          <a:xfrm>
            <a:off x="0" y="0"/>
            <a:ext cx="9143640" cy="360"/>
          </a:xfrm>
          <a:prstGeom prst="rect">
            <a:avLst/>
          </a:prstGeom>
          <a:noFill/>
          <a:ln>
            <a:noFill/>
          </a:ln>
        </p:spPr>
        <p:style>
          <a:lnRef idx="0"/>
          <a:fillRef idx="0"/>
          <a:effectRef idx="0"/>
          <a:fontRef idx="minor"/>
        </p:style>
      </p:sp>
      <p:pic>
        <p:nvPicPr>
          <p:cNvPr id="154" name="" descr=""/>
          <p:cNvPicPr/>
          <p:nvPr/>
        </p:nvPicPr>
        <p:blipFill>
          <a:blip r:embed="rId1"/>
          <a:stretch/>
        </p:blipFill>
        <p:spPr>
          <a:xfrm>
            <a:off x="2755800" y="1968480"/>
            <a:ext cx="2959200" cy="495360"/>
          </a:xfrm>
          <a:prstGeom prst="rect">
            <a:avLst/>
          </a:prstGeom>
          <a:ln>
            <a:noFill/>
          </a:ln>
        </p:spPr>
      </p:pic>
      <p:pic>
        <p:nvPicPr>
          <p:cNvPr id="155" name="" descr=""/>
          <p:cNvPicPr/>
          <p:nvPr/>
        </p:nvPicPr>
        <p:blipFill>
          <a:blip r:embed="rId2"/>
          <a:stretch/>
        </p:blipFill>
        <p:spPr>
          <a:xfrm>
            <a:off x="520560" y="2552760"/>
            <a:ext cx="368280" cy="368280"/>
          </a:xfrm>
          <a:prstGeom prst="rect">
            <a:avLst/>
          </a:prstGeom>
          <a:ln>
            <a:noFill/>
          </a:ln>
        </p:spPr>
      </p:pic>
      <p:pic>
        <p:nvPicPr>
          <p:cNvPr id="156" name="" descr=""/>
          <p:cNvPicPr/>
          <p:nvPr/>
        </p:nvPicPr>
        <p:blipFill>
          <a:blip r:embed="rId3"/>
          <a:stretch/>
        </p:blipFill>
        <p:spPr>
          <a:xfrm>
            <a:off x="520560" y="2870280"/>
            <a:ext cx="343080" cy="380880"/>
          </a:xfrm>
          <a:prstGeom prst="rect">
            <a:avLst/>
          </a:prstGeom>
          <a:ln>
            <a:noFill/>
          </a:ln>
        </p:spPr>
      </p:pic>
      <p:pic>
        <p:nvPicPr>
          <p:cNvPr id="157" name="" descr=""/>
          <p:cNvPicPr/>
          <p:nvPr/>
        </p:nvPicPr>
        <p:blipFill>
          <a:blip r:embed="rId4"/>
          <a:stretch/>
        </p:blipFill>
        <p:spPr>
          <a:xfrm>
            <a:off x="558720" y="3543480"/>
            <a:ext cx="266760" cy="330120"/>
          </a:xfrm>
          <a:prstGeom prst="rect">
            <a:avLst/>
          </a:prstGeom>
          <a:ln>
            <a:noFill/>
          </a:ln>
        </p:spPr>
      </p:pic>
      <p:pic>
        <p:nvPicPr>
          <p:cNvPr id="158" name="" descr=""/>
          <p:cNvPicPr/>
          <p:nvPr/>
        </p:nvPicPr>
        <p:blipFill>
          <a:blip r:embed="rId5"/>
          <a:stretch/>
        </p:blipFill>
        <p:spPr>
          <a:xfrm>
            <a:off x="3162240" y="4457880"/>
            <a:ext cx="2209680" cy="393840"/>
          </a:xfrm>
          <a:prstGeom prst="rect">
            <a:avLst/>
          </a:prstGeom>
          <a:ln>
            <a:noFill/>
          </a:ln>
        </p:spPr>
      </p:pic>
      <p:pic>
        <p:nvPicPr>
          <p:cNvPr id="159" name="" descr=""/>
          <p:cNvPicPr/>
          <p:nvPr/>
        </p:nvPicPr>
        <p:blipFill>
          <a:blip r:embed="rId6"/>
          <a:stretch/>
        </p:blipFill>
        <p:spPr>
          <a:xfrm>
            <a:off x="558720" y="4952880"/>
            <a:ext cx="330120" cy="419040"/>
          </a:xfrm>
          <a:prstGeom prst="rect">
            <a:avLst/>
          </a:prstGeom>
          <a:ln>
            <a:noFill/>
          </a:ln>
        </p:spPr>
      </p:pic>
      <p:pic>
        <p:nvPicPr>
          <p:cNvPr id="160" name="" descr=""/>
          <p:cNvPicPr/>
          <p:nvPr/>
        </p:nvPicPr>
        <p:blipFill>
          <a:blip r:embed="rId7"/>
          <a:stretch/>
        </p:blipFill>
        <p:spPr>
          <a:xfrm>
            <a:off x="2895480" y="5918040"/>
            <a:ext cx="2997360" cy="596880"/>
          </a:xfrm>
          <a:prstGeom prst="rect">
            <a:avLst/>
          </a:prstGeom>
          <a:ln>
            <a:noFill/>
          </a:ln>
        </p:spPr>
      </p:pic>
    </p:spTree>
  </p:cSld>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141">
                                            <p:txEl>
                                              <p:pRg st="0" end="150"/>
                                            </p:txEl>
                                          </p:spTgt>
                                        </p:tgtEl>
                                        <p:attrNameLst>
                                          <p:attrName>style.visibility</p:attrName>
                                        </p:attrNameLst>
                                      </p:cBhvr>
                                      <p:to>
                                        <p:strVal val="visible"/>
                                      </p:to>
                                    </p:set>
                                  </p:childTnLst>
                                </p:cTn>
                              </p:par>
                              <p:par>
                                <p:cTn id="197" nodeType="withEffect" fill="hold" presetClass="entr" presetID="1">
                                  <p:stCondLst>
                                    <p:cond delay="0"/>
                                  </p:stCondLst>
                                  <p:childTnLst>
                                    <p:set>
                                      <p:cBhvr>
                                        <p:cTn id="198" dur="1" fill="hold">
                                          <p:stCondLst>
                                            <p:cond delay="0"/>
                                          </p:stCondLst>
                                        </p:cTn>
                                        <p:tgtEl>
                                          <p:spTgt spid="-1"/>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141">
                                            <p:txEl>
                                              <p:pRg st="152" end="237"/>
                                            </p:txEl>
                                          </p:spTgt>
                                        </p:tgtEl>
                                        <p:attrNameLst>
                                          <p:attrName>style.visibility</p:attrName>
                                        </p:attrNameLst>
                                      </p:cBhvr>
                                      <p:to>
                                        <p:strVal val="visible"/>
                                      </p:to>
                                    </p:set>
                                  </p:childTnLst>
                                </p:cTn>
                              </p:par>
                              <p:par>
                                <p:cTn id="203" nodeType="withEffect" fill="hold" presetClass="entr" presetID="1">
                                  <p:stCondLst>
                                    <p:cond delay="0"/>
                                  </p:stCondLst>
                                  <p:childTnLst>
                                    <p:set>
                                      <p:cBhvr>
                                        <p:cTn id="204" dur="1" fill="hold">
                                          <p:stCondLst>
                                            <p:cond delay="0"/>
                                          </p:stCondLst>
                                        </p:cTn>
                                        <p:tgtEl>
                                          <p:spTgt spid="-1"/>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141">
                                            <p:txEl>
                                              <p:pRg st="237" end="360"/>
                                            </p:txEl>
                                          </p:spTgt>
                                        </p:tgtEl>
                                        <p:attrNameLst>
                                          <p:attrName>style.visibility</p:attrName>
                                        </p:attrNameLst>
                                      </p:cBhvr>
                                      <p:to>
                                        <p:strVal val="visible"/>
                                      </p:to>
                                    </p:set>
                                  </p:childTnLst>
                                </p:cTn>
                              </p:par>
                              <p:par>
                                <p:cTn id="209" nodeType="withEffect" fill="hold" presetClass="entr" presetID="1">
                                  <p:stCondLst>
                                    <p:cond delay="0"/>
                                  </p:stCondLst>
                                  <p:childTnLst>
                                    <p:set>
                                      <p:cBhvr>
                                        <p:cTn id="210" dur="1" fill="hold">
                                          <p:stCondLst>
                                            <p:cond delay="0"/>
                                          </p:stCondLst>
                                        </p:cTn>
                                        <p:tgtEl>
                                          <p:spTgt spid="-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141">
                                            <p:txEl>
                                              <p:pRg st="360" end="555"/>
                                            </p:txEl>
                                          </p:spTgt>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1"/>
                                        </p:tgtEl>
                                        <p:attrNameLst>
                                          <p:attrName>style.visibility</p:attrName>
                                        </p:attrNameLst>
                                      </p:cBhvr>
                                      <p:to>
                                        <p:strVal val="visible"/>
                                      </p:to>
                                    </p:set>
                                  </p:childTnLst>
                                </p:cTn>
                              </p:par>
                              <p:par>
                                <p:cTn id="217" nodeType="withEffect" fill="hold" presetClass="entr" presetID="1">
                                  <p:stCondLst>
                                    <p:cond delay="0"/>
                                  </p:stCondLst>
                                  <p:childTnLst>
                                    <p:set>
                                      <p:cBhvr>
                                        <p:cTn id="218" dur="1" fill="hold">
                                          <p:stCondLst>
                                            <p:cond delay="0"/>
                                          </p:stCondLst>
                                        </p:cTn>
                                        <p:tgtEl>
                                          <p:spTgt spid="-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
                                  <p:stCondLst>
                                    <p:cond delay="0"/>
                                  </p:stCondLst>
                                  <p:childTnLst>
                                    <p:set>
                                      <p:cBhvr>
                                        <p:cTn id="222" dur="1" fill="hold">
                                          <p:stCondLst>
                                            <p:cond delay="0"/>
                                          </p:stCondLst>
                                        </p:cTn>
                                        <p:tgtEl>
                                          <p:spTgt spid="141">
                                            <p:txEl>
                                              <p:pRg st="557" end="768"/>
                                            </p:txEl>
                                          </p:spTgt>
                                        </p:tgtEl>
                                        <p:attrNameLst>
                                          <p:attrName>style.visibility</p:attrName>
                                        </p:attrNameLst>
                                      </p:cBhvr>
                                      <p:to>
                                        <p:strVal val="visible"/>
                                      </p:to>
                                    </p:set>
                                  </p:childTnLst>
                                </p:cTn>
                              </p:par>
                              <p:par>
                                <p:cTn id="223" nodeType="withEffect" fill="hold" presetClass="entr" presetID="1">
                                  <p:stCondLst>
                                    <p:cond delay="0"/>
                                  </p:stCondLst>
                                  <p:childTnLst>
                                    <p:set>
                                      <p:cBhvr>
                                        <p:cTn id="224" dur="1" fill="hold">
                                          <p:stCondLst>
                                            <p:cond delay="0"/>
                                          </p:stCondLst>
                                        </p:cTn>
                                        <p:tgtEl>
                                          <p:spTgt spid="-1"/>
                                        </p:tgtEl>
                                        <p:attrNameLst>
                                          <p:attrName>style.visibility</p:attrName>
                                        </p:attrNameLst>
                                      </p:cBhvr>
                                      <p:to>
                                        <p:strVal val="visible"/>
                                      </p:to>
                                    </p:set>
                                  </p:childTnLst>
                                </p:cTn>
                              </p:par>
                              <p:par>
                                <p:cTn id="225" nodeType="withEffect" fill="hold" presetClass="entr" presetID="1">
                                  <p:stCondLst>
                                    <p:cond delay="0"/>
                                  </p:stCondLst>
                                  <p:childTnLst>
                                    <p:set>
                                      <p:cBhvr>
                                        <p:cTn id="226"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200160" y="1069200"/>
            <a:ext cx="8743680" cy="5027040"/>
          </a:xfrm>
          <a:prstGeom prst="rect">
            <a:avLst/>
          </a:prstGeom>
          <a:noFill/>
          <a:ln>
            <a:noFill/>
          </a:ln>
        </p:spPr>
        <p:txBody>
          <a:bodyPr/>
          <a:p>
            <a:pPr>
              <a:lnSpc>
                <a:spcPct val="100000"/>
              </a:lnSpc>
            </a:pPr>
            <a:r>
              <a:rPr b="0" lang="en-US" sz="1800" spc="-1" strike="noStrike">
                <a:solidFill>
                  <a:srgbClr val="000000"/>
                </a:solidFill>
                <a:uFill>
                  <a:solidFill>
                    <a:srgbClr val="ffffff"/>
                  </a:solidFill>
                </a:uFill>
                <a:latin typeface="Calibri"/>
              </a:rPr>
              <a:t>Using the properties of the Gaussian copula:</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The (</a:t>
            </a:r>
            <a:r>
              <a:rPr b="0" i="1" lang="en-US" sz="1800" spc="-1" strike="noStrike">
                <a:solidFill>
                  <a:srgbClr val="000000"/>
                </a:solidFill>
                <a:uFill>
                  <a:solidFill>
                    <a:srgbClr val="ffffff"/>
                  </a:solidFill>
                </a:uFill>
                <a:latin typeface="Times New Roman"/>
              </a:rPr>
              <a:t>I</a:t>
            </a:r>
            <a:r>
              <a:rPr b="0" lang="en-US" sz="1800" spc="-1" strike="noStrike">
                <a:solidFill>
                  <a:srgbClr val="000000"/>
                </a:solidFill>
                <a:uFill>
                  <a:solidFill>
                    <a:srgbClr val="ffffff"/>
                  </a:solidFill>
                </a:uFill>
                <a:latin typeface="Calibri"/>
              </a:rPr>
              <a:t>×</a:t>
            </a:r>
            <a:r>
              <a:rPr b="0" lang="en-US" sz="1800" spc="-1" strike="noStrike">
                <a:solidFill>
                  <a:srgbClr val="000000"/>
                </a:solidFill>
                <a:uFill>
                  <a:solidFill>
                    <a:srgbClr val="ffffff"/>
                  </a:solidFill>
                </a:uFill>
                <a:latin typeface="Times New Roman"/>
              </a:rPr>
              <a:t>1</a:t>
            </a:r>
            <a:r>
              <a:rPr b="0" lang="en-US" sz="1800" spc="-1" strike="noStrike">
                <a:solidFill>
                  <a:srgbClr val="000000"/>
                </a:solidFill>
                <a:uFill>
                  <a:solidFill>
                    <a:srgbClr val="ffffff"/>
                  </a:solidFill>
                </a:uFill>
                <a:latin typeface="Calibri"/>
              </a:rPr>
              <a:t>)-</a:t>
            </a:r>
            <a:r>
              <a:rPr b="1" lang="en-US" sz="1800" spc="-1" strike="noStrike">
                <a:solidFill>
                  <a:srgbClr val="376092"/>
                </a:solidFill>
                <a:uFill>
                  <a:solidFill>
                    <a:srgbClr val="ffffff"/>
                  </a:solidFill>
                </a:uFill>
                <a:latin typeface="Calibri"/>
              </a:rPr>
              <a:t>vector of kernel error terms,                                                 </a:t>
            </a:r>
            <a:r>
              <a:rPr b="0" lang="en-US" sz="1800" spc="-1" strike="noStrike">
                <a:solidFill>
                  <a:srgbClr val="000000"/>
                </a:solidFill>
                <a:uFill>
                  <a:solidFill>
                    <a:srgbClr val="ffffff"/>
                  </a:solidFill>
                </a:uFill>
                <a:latin typeface="Calibri"/>
              </a:rPr>
              <a:t>, at each choice occasion is assumed to have a </a:t>
            </a:r>
            <a:r>
              <a:rPr b="1" lang="en-US" sz="1800" spc="-1" strike="noStrike">
                <a:solidFill>
                  <a:srgbClr val="376092"/>
                </a:solidFill>
                <a:uFill>
                  <a:solidFill>
                    <a:srgbClr val="ffffff"/>
                  </a:solidFill>
                </a:uFill>
                <a:latin typeface="Calibri"/>
              </a:rPr>
              <a:t>general covariance structure </a:t>
            </a:r>
            <a:r>
              <a:rPr b="0" lang="en-US" sz="1800" spc="-1" strike="noStrike">
                <a:solidFill>
                  <a:srgbClr val="000000"/>
                </a:solidFill>
                <a:uFill>
                  <a:solidFill>
                    <a:srgbClr val="ffffff"/>
                  </a:solidFill>
                </a:uFill>
                <a:latin typeface="Calibri"/>
              </a:rPr>
              <a:t>subject to identifiability considerations so that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Since </a:t>
            </a:r>
            <a:r>
              <a:rPr b="1" lang="en-US" sz="1800" spc="-1" strike="noStrike">
                <a:solidFill>
                  <a:srgbClr val="376092"/>
                </a:solidFill>
                <a:uFill>
                  <a:solidFill>
                    <a:srgbClr val="ffffff"/>
                  </a:solidFill>
                </a:uFill>
                <a:latin typeface="Calibri"/>
              </a:rPr>
              <a:t>only utility differences matter </a:t>
            </a:r>
            <a:r>
              <a:rPr b="0" lang="en-US" sz="1800" spc="-1" strike="noStrike">
                <a:solidFill>
                  <a:srgbClr val="000000"/>
                </a:solidFill>
                <a:uFill>
                  <a:solidFill>
                    <a:srgbClr val="ffffff"/>
                  </a:solidFill>
                </a:uFill>
                <a:latin typeface="Calibri"/>
              </a:rPr>
              <a:t>in discrete choice models, appropriate </a:t>
            </a:r>
            <a:r>
              <a:rPr b="1" lang="en-US" sz="1800" spc="-1" strike="noStrike">
                <a:solidFill>
                  <a:srgbClr val="376092"/>
                </a:solidFill>
                <a:uFill>
                  <a:solidFill>
                    <a:srgbClr val="ffffff"/>
                  </a:solidFill>
                </a:uFill>
                <a:latin typeface="Calibri"/>
              </a:rPr>
              <a:t>identification conditions </a:t>
            </a:r>
            <a:r>
              <a:rPr b="0" lang="en-US" sz="1800" spc="-1" strike="noStrike">
                <a:solidFill>
                  <a:srgbClr val="000000"/>
                </a:solidFill>
                <a:uFill>
                  <a:solidFill>
                    <a:srgbClr val="ffffff"/>
                  </a:solidFill>
                </a:uFill>
                <a:latin typeface="Calibri"/>
              </a:rPr>
              <a:t>need to be maintained.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1" lang="en-US" sz="1800" spc="-1" strike="noStrike">
                <a:solidFill>
                  <a:srgbClr val="376092"/>
                </a:solidFill>
                <a:uFill>
                  <a:solidFill>
                    <a:srgbClr val="ffffff"/>
                  </a:solidFill>
                </a:uFill>
                <a:latin typeface="Calibri"/>
              </a:rPr>
              <a:t>Take the differences of the error terms with respect to the first error term</a:t>
            </a:r>
            <a:r>
              <a:rPr b="0" lang="en-US" sz="1800" spc="-1" strike="noStrike">
                <a:solidFill>
                  <a:srgbClr val="000000"/>
                </a:solidFill>
                <a:uFill>
                  <a:solidFill>
                    <a:srgbClr val="ffffff"/>
                  </a:solidFill>
                </a:uFill>
                <a:latin typeface="Calibri"/>
              </a:rPr>
              <a:t>.                         Let                              and let                                    . Then, up to a scaling factor, the covariance matrix of          is identifiable.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162" name="CustomShape 2"/>
          <p:cNvSpPr/>
          <p:nvPr/>
        </p:nvSpPr>
        <p:spPr>
          <a:xfrm>
            <a:off x="0" y="0"/>
            <a:ext cx="9143640" cy="360"/>
          </a:xfrm>
          <a:prstGeom prst="rect">
            <a:avLst/>
          </a:prstGeom>
          <a:noFill/>
          <a:ln>
            <a:noFill/>
          </a:ln>
        </p:spPr>
        <p:style>
          <a:lnRef idx="0"/>
          <a:fillRef idx="0"/>
          <a:effectRef idx="0"/>
          <a:fontRef idx="minor"/>
        </p:style>
      </p:sp>
      <p:sp>
        <p:nvSpPr>
          <p:cNvPr id="163" name="CustomShape 3"/>
          <p:cNvSpPr/>
          <p:nvPr/>
        </p:nvSpPr>
        <p:spPr>
          <a:xfrm>
            <a:off x="0" y="0"/>
            <a:ext cx="9143640" cy="360"/>
          </a:xfrm>
          <a:prstGeom prst="rect">
            <a:avLst/>
          </a:prstGeom>
          <a:noFill/>
          <a:ln>
            <a:noFill/>
          </a:ln>
        </p:spPr>
        <p:style>
          <a:lnRef idx="0"/>
          <a:fillRef idx="0"/>
          <a:effectRef idx="0"/>
          <a:fontRef idx="minor"/>
        </p:style>
      </p:sp>
      <p:sp>
        <p:nvSpPr>
          <p:cNvPr id="164" name="CustomShape 4"/>
          <p:cNvSpPr/>
          <p:nvPr/>
        </p:nvSpPr>
        <p:spPr>
          <a:xfrm>
            <a:off x="0" y="0"/>
            <a:ext cx="9143640" cy="360"/>
          </a:xfrm>
          <a:prstGeom prst="rect">
            <a:avLst/>
          </a:prstGeom>
          <a:noFill/>
          <a:ln>
            <a:noFill/>
          </a:ln>
        </p:spPr>
        <p:style>
          <a:lnRef idx="0"/>
          <a:fillRef idx="0"/>
          <a:effectRef idx="0"/>
          <a:fontRef idx="minor"/>
        </p:style>
      </p:sp>
      <p:sp>
        <p:nvSpPr>
          <p:cNvPr id="165" name="CustomShape 5"/>
          <p:cNvSpPr/>
          <p:nvPr/>
        </p:nvSpPr>
        <p:spPr>
          <a:xfrm>
            <a:off x="0" y="0"/>
            <a:ext cx="9143640" cy="360"/>
          </a:xfrm>
          <a:prstGeom prst="rect">
            <a:avLst/>
          </a:prstGeom>
          <a:noFill/>
          <a:ln>
            <a:noFill/>
          </a:ln>
        </p:spPr>
        <p:style>
          <a:lnRef idx="0"/>
          <a:fillRef idx="0"/>
          <a:effectRef idx="0"/>
          <a:fontRef idx="minor"/>
        </p:style>
      </p:sp>
      <p:sp>
        <p:nvSpPr>
          <p:cNvPr id="166" name="CustomShape 6"/>
          <p:cNvSpPr/>
          <p:nvPr/>
        </p:nvSpPr>
        <p:spPr>
          <a:xfrm>
            <a:off x="0" y="0"/>
            <a:ext cx="9143640" cy="360"/>
          </a:xfrm>
          <a:prstGeom prst="rect">
            <a:avLst/>
          </a:prstGeom>
          <a:noFill/>
          <a:ln>
            <a:noFill/>
          </a:ln>
        </p:spPr>
        <p:style>
          <a:lnRef idx="0"/>
          <a:fillRef idx="0"/>
          <a:effectRef idx="0"/>
          <a:fontRef idx="minor"/>
        </p:style>
      </p:sp>
      <p:sp>
        <p:nvSpPr>
          <p:cNvPr id="167" name="CustomShape 7"/>
          <p:cNvSpPr/>
          <p:nvPr/>
        </p:nvSpPr>
        <p:spPr>
          <a:xfrm>
            <a:off x="0" y="0"/>
            <a:ext cx="9143640" cy="360"/>
          </a:xfrm>
          <a:prstGeom prst="rect">
            <a:avLst/>
          </a:prstGeom>
          <a:noFill/>
          <a:ln>
            <a:noFill/>
          </a:ln>
        </p:spPr>
        <p:style>
          <a:lnRef idx="0"/>
          <a:fillRef idx="0"/>
          <a:effectRef idx="0"/>
          <a:fontRef idx="minor"/>
        </p:style>
      </p:sp>
      <p:sp>
        <p:nvSpPr>
          <p:cNvPr id="168" name="CustomShape 8"/>
          <p:cNvSpPr/>
          <p:nvPr/>
        </p:nvSpPr>
        <p:spPr>
          <a:xfrm>
            <a:off x="0" y="0"/>
            <a:ext cx="9143640" cy="360"/>
          </a:xfrm>
          <a:prstGeom prst="rect">
            <a:avLst/>
          </a:prstGeom>
          <a:noFill/>
          <a:ln>
            <a:noFill/>
          </a:ln>
        </p:spPr>
        <p:style>
          <a:lnRef idx="0"/>
          <a:fillRef idx="0"/>
          <a:effectRef idx="0"/>
          <a:fontRef idx="minor"/>
        </p:style>
      </p:sp>
      <p:sp>
        <p:nvSpPr>
          <p:cNvPr id="169" name="CustomShape 9"/>
          <p:cNvSpPr/>
          <p:nvPr/>
        </p:nvSpPr>
        <p:spPr>
          <a:xfrm>
            <a:off x="0" y="0"/>
            <a:ext cx="9143640" cy="360"/>
          </a:xfrm>
          <a:prstGeom prst="rect">
            <a:avLst/>
          </a:prstGeom>
          <a:noFill/>
          <a:ln>
            <a:noFill/>
          </a:ln>
        </p:spPr>
        <p:style>
          <a:lnRef idx="0"/>
          <a:fillRef idx="0"/>
          <a:effectRef idx="0"/>
          <a:fontRef idx="minor"/>
        </p:style>
      </p:sp>
      <p:sp>
        <p:nvSpPr>
          <p:cNvPr id="170" name="CustomShape 10"/>
          <p:cNvSpPr/>
          <p:nvPr/>
        </p:nvSpPr>
        <p:spPr>
          <a:xfrm>
            <a:off x="0" y="0"/>
            <a:ext cx="9143640" cy="360"/>
          </a:xfrm>
          <a:prstGeom prst="rect">
            <a:avLst/>
          </a:prstGeom>
          <a:noFill/>
          <a:ln>
            <a:noFill/>
          </a:ln>
        </p:spPr>
        <p:style>
          <a:lnRef idx="0"/>
          <a:fillRef idx="0"/>
          <a:effectRef idx="0"/>
          <a:fontRef idx="minor"/>
        </p:style>
      </p:sp>
      <p:sp>
        <p:nvSpPr>
          <p:cNvPr id="171" name="CustomShape 11"/>
          <p:cNvSpPr/>
          <p:nvPr/>
        </p:nvSpPr>
        <p:spPr>
          <a:xfrm>
            <a:off x="0" y="0"/>
            <a:ext cx="9143640" cy="360"/>
          </a:xfrm>
          <a:prstGeom prst="rect">
            <a:avLst/>
          </a:prstGeom>
          <a:noFill/>
          <a:ln>
            <a:noFill/>
          </a:ln>
        </p:spPr>
        <p:style>
          <a:lnRef idx="0"/>
          <a:fillRef idx="0"/>
          <a:effectRef idx="0"/>
          <a:fontRef idx="minor"/>
        </p:style>
      </p:sp>
      <p:sp>
        <p:nvSpPr>
          <p:cNvPr id="172" name="CustomShape 12"/>
          <p:cNvSpPr/>
          <p:nvPr/>
        </p:nvSpPr>
        <p:spPr>
          <a:xfrm>
            <a:off x="0" y="0"/>
            <a:ext cx="9143640" cy="360"/>
          </a:xfrm>
          <a:prstGeom prst="rect">
            <a:avLst/>
          </a:prstGeom>
          <a:noFill/>
          <a:ln>
            <a:noFill/>
          </a:ln>
        </p:spPr>
        <p:style>
          <a:lnRef idx="0"/>
          <a:fillRef idx="0"/>
          <a:effectRef idx="0"/>
          <a:fontRef idx="minor"/>
        </p:style>
      </p:sp>
      <p:sp>
        <p:nvSpPr>
          <p:cNvPr id="173" name="CustomShape 13"/>
          <p:cNvSpPr/>
          <p:nvPr/>
        </p:nvSpPr>
        <p:spPr>
          <a:xfrm>
            <a:off x="0" y="0"/>
            <a:ext cx="9143640" cy="360"/>
          </a:xfrm>
          <a:prstGeom prst="rect">
            <a:avLst/>
          </a:prstGeom>
          <a:noFill/>
          <a:ln>
            <a:noFill/>
          </a:ln>
        </p:spPr>
        <p:style>
          <a:lnRef idx="0"/>
          <a:fillRef idx="0"/>
          <a:effectRef idx="0"/>
          <a:fontRef idx="minor"/>
        </p:style>
      </p:sp>
      <p:sp>
        <p:nvSpPr>
          <p:cNvPr id="174" name="CustomShape 14"/>
          <p:cNvSpPr/>
          <p:nvPr/>
        </p:nvSpPr>
        <p:spPr>
          <a:xfrm>
            <a:off x="0" y="0"/>
            <a:ext cx="9143640" cy="360"/>
          </a:xfrm>
          <a:prstGeom prst="rect">
            <a:avLst/>
          </a:prstGeom>
          <a:noFill/>
          <a:ln>
            <a:noFill/>
          </a:ln>
        </p:spPr>
        <p:style>
          <a:lnRef idx="0"/>
          <a:fillRef idx="0"/>
          <a:effectRef idx="0"/>
          <a:fontRef idx="minor"/>
        </p:style>
      </p:sp>
      <p:sp>
        <p:nvSpPr>
          <p:cNvPr id="175" name="CustomShape 15"/>
          <p:cNvSpPr/>
          <p:nvPr/>
        </p:nvSpPr>
        <p:spPr>
          <a:xfrm>
            <a:off x="0" y="0"/>
            <a:ext cx="9143640" cy="360"/>
          </a:xfrm>
          <a:prstGeom prst="rect">
            <a:avLst/>
          </a:prstGeom>
          <a:noFill/>
          <a:ln>
            <a:noFill/>
          </a:ln>
        </p:spPr>
        <p:style>
          <a:lnRef idx="0"/>
          <a:fillRef idx="0"/>
          <a:effectRef idx="0"/>
          <a:fontRef idx="minor"/>
        </p:style>
      </p:sp>
      <p:sp>
        <p:nvSpPr>
          <p:cNvPr id="176" name="CustomShape 16"/>
          <p:cNvSpPr/>
          <p:nvPr/>
        </p:nvSpPr>
        <p:spPr>
          <a:xfrm>
            <a:off x="0" y="0"/>
            <a:ext cx="9143640" cy="360"/>
          </a:xfrm>
          <a:prstGeom prst="rect">
            <a:avLst/>
          </a:prstGeom>
          <a:noFill/>
          <a:ln>
            <a:noFill/>
          </a:ln>
        </p:spPr>
        <p:style>
          <a:lnRef idx="0"/>
          <a:fillRef idx="0"/>
          <a:effectRef idx="0"/>
          <a:fontRef idx="minor"/>
        </p:style>
      </p:sp>
      <p:sp>
        <p:nvSpPr>
          <p:cNvPr id="177" name="CustomShape 17"/>
          <p:cNvSpPr/>
          <p:nvPr/>
        </p:nvSpPr>
        <p:spPr>
          <a:xfrm>
            <a:off x="0" y="0"/>
            <a:ext cx="9143640" cy="360"/>
          </a:xfrm>
          <a:prstGeom prst="rect">
            <a:avLst/>
          </a:prstGeom>
          <a:noFill/>
          <a:ln>
            <a:noFill/>
          </a:ln>
        </p:spPr>
        <p:style>
          <a:lnRef idx="0"/>
          <a:fillRef idx="0"/>
          <a:effectRef idx="0"/>
          <a:fontRef idx="minor"/>
        </p:style>
      </p:sp>
      <p:sp>
        <p:nvSpPr>
          <p:cNvPr id="178" name="CustomShape 18"/>
          <p:cNvSpPr/>
          <p:nvPr/>
        </p:nvSpPr>
        <p:spPr>
          <a:xfrm>
            <a:off x="0" y="0"/>
            <a:ext cx="9143640" cy="360"/>
          </a:xfrm>
          <a:prstGeom prst="rect">
            <a:avLst/>
          </a:prstGeom>
          <a:noFill/>
          <a:ln>
            <a:noFill/>
          </a:ln>
        </p:spPr>
        <p:style>
          <a:lnRef idx="0"/>
          <a:fillRef idx="0"/>
          <a:effectRef idx="0"/>
          <a:fontRef idx="minor"/>
        </p:style>
      </p:sp>
      <p:sp>
        <p:nvSpPr>
          <p:cNvPr id="179" name="CustomShape 19"/>
          <p:cNvSpPr/>
          <p:nvPr/>
        </p:nvSpPr>
        <p:spPr>
          <a:xfrm>
            <a:off x="0" y="0"/>
            <a:ext cx="9143640" cy="360"/>
          </a:xfrm>
          <a:prstGeom prst="rect">
            <a:avLst/>
          </a:prstGeom>
          <a:noFill/>
          <a:ln>
            <a:noFill/>
          </a:ln>
        </p:spPr>
        <p:style>
          <a:lnRef idx="0"/>
          <a:fillRef idx="0"/>
          <a:effectRef idx="0"/>
          <a:fontRef idx="minor"/>
        </p:style>
      </p:sp>
      <p:pic>
        <p:nvPicPr>
          <p:cNvPr id="180" name="" descr=""/>
          <p:cNvPicPr/>
          <p:nvPr/>
        </p:nvPicPr>
        <p:blipFill>
          <a:blip r:embed="rId1"/>
          <a:stretch/>
        </p:blipFill>
        <p:spPr>
          <a:xfrm>
            <a:off x="457200" y="1650960"/>
            <a:ext cx="7937640" cy="380880"/>
          </a:xfrm>
          <a:prstGeom prst="rect">
            <a:avLst/>
          </a:prstGeom>
          <a:ln>
            <a:noFill/>
          </a:ln>
        </p:spPr>
      </p:pic>
      <p:pic>
        <p:nvPicPr>
          <p:cNvPr id="181" name="" descr=""/>
          <p:cNvPicPr/>
          <p:nvPr/>
        </p:nvPicPr>
        <p:blipFill>
          <a:blip r:embed="rId2"/>
          <a:stretch/>
        </p:blipFill>
        <p:spPr>
          <a:xfrm>
            <a:off x="3987720" y="2413080"/>
            <a:ext cx="2413080" cy="330120"/>
          </a:xfrm>
          <a:prstGeom prst="rect">
            <a:avLst/>
          </a:prstGeom>
          <a:ln>
            <a:noFill/>
          </a:ln>
        </p:spPr>
      </p:pic>
      <p:pic>
        <p:nvPicPr>
          <p:cNvPr id="182" name="" descr=""/>
          <p:cNvPicPr/>
          <p:nvPr/>
        </p:nvPicPr>
        <p:blipFill>
          <a:blip r:embed="rId3"/>
          <a:stretch/>
        </p:blipFill>
        <p:spPr>
          <a:xfrm>
            <a:off x="1003320" y="3009960"/>
            <a:ext cx="1511280" cy="330120"/>
          </a:xfrm>
          <a:prstGeom prst="rect">
            <a:avLst/>
          </a:prstGeom>
          <a:ln>
            <a:noFill/>
          </a:ln>
        </p:spPr>
      </p:pic>
      <p:pic>
        <p:nvPicPr>
          <p:cNvPr id="183" name="" descr=""/>
          <p:cNvPicPr/>
          <p:nvPr/>
        </p:nvPicPr>
        <p:blipFill>
          <a:blip r:embed="rId4"/>
          <a:stretch/>
        </p:blipFill>
        <p:spPr>
          <a:xfrm>
            <a:off x="660240" y="4826160"/>
            <a:ext cx="1384200" cy="330120"/>
          </a:xfrm>
          <a:prstGeom prst="rect">
            <a:avLst/>
          </a:prstGeom>
          <a:ln>
            <a:noFill/>
          </a:ln>
        </p:spPr>
      </p:pic>
      <p:pic>
        <p:nvPicPr>
          <p:cNvPr id="184" name="" descr=""/>
          <p:cNvPicPr/>
          <p:nvPr/>
        </p:nvPicPr>
        <p:blipFill>
          <a:blip r:embed="rId5"/>
          <a:stretch/>
        </p:blipFill>
        <p:spPr>
          <a:xfrm>
            <a:off x="2870280" y="4838760"/>
            <a:ext cx="1765440" cy="304920"/>
          </a:xfrm>
          <a:prstGeom prst="rect">
            <a:avLst/>
          </a:prstGeom>
          <a:ln>
            <a:noFill/>
          </a:ln>
        </p:spPr>
      </p:pic>
      <p:pic>
        <p:nvPicPr>
          <p:cNvPr id="185" name="" descr=""/>
          <p:cNvPicPr/>
          <p:nvPr/>
        </p:nvPicPr>
        <p:blipFill>
          <a:blip r:embed="rId6"/>
          <a:stretch/>
        </p:blipFill>
        <p:spPr>
          <a:xfrm>
            <a:off x="1193760" y="5054760"/>
            <a:ext cx="317520" cy="355680"/>
          </a:xfrm>
          <a:prstGeom prst="rect">
            <a:avLst/>
          </a:prstGeom>
          <a:ln>
            <a:noFill/>
          </a:ln>
        </p:spPr>
      </p:pic>
    </p:spTree>
  </p:cSld>
  <p:timing>
    <p:tnLst>
      <p:par>
        <p:cTn id="227" dur="indefinite" restart="never" nodeType="tmRoot">
          <p:childTnLst>
            <p:seq>
              <p:cTn id="228" dur="indefinite" nodeType="mainSeq">
                <p:childTnLst>
                  <p:par>
                    <p:cTn id="229" fill="hold">
                      <p:stCondLst>
                        <p:cond delay="indefinite"/>
                      </p:stCondLst>
                      <p:childTnLst>
                        <p:par>
                          <p:cTn id="230" fill="hold">
                            <p:stCondLst>
                              <p:cond delay="0"/>
                            </p:stCondLst>
                            <p:childTnLst>
                              <p:par>
                                <p:cTn id="231" nodeType="clickEffect" fill="hold" presetClass="entr" presetID="1">
                                  <p:stCondLst>
                                    <p:cond delay="0"/>
                                  </p:stCondLst>
                                  <p:childTnLst>
                                    <p:set>
                                      <p:cBhvr>
                                        <p:cTn id="232" dur="1" fill="hold">
                                          <p:stCondLst>
                                            <p:cond delay="0"/>
                                          </p:stCondLst>
                                        </p:cTn>
                                        <p:tgtEl>
                                          <p:spTgt spid="161">
                                            <p:txEl>
                                              <p:pRg st="0" end="45"/>
                                            </p:txEl>
                                          </p:spTgt>
                                        </p:tgtEl>
                                        <p:attrNameLst>
                                          <p:attrName>style.visibility</p:attrName>
                                        </p:attrNameLst>
                                      </p:cBhvr>
                                      <p:to>
                                        <p:strVal val="visible"/>
                                      </p:to>
                                    </p:set>
                                  </p:childTnLst>
                                </p:cTn>
                              </p:par>
                              <p:par>
                                <p:cTn id="233" nodeType="withEffect" fill="hold" presetClass="entr" presetID="1">
                                  <p:stCondLst>
                                    <p:cond delay="0"/>
                                  </p:stCondLst>
                                  <p:childTnLst>
                                    <p:set>
                                      <p:cBhvr>
                                        <p:cTn id="234" dur="1" fill="hold">
                                          <p:stCondLst>
                                            <p:cond delay="0"/>
                                          </p:stCondLst>
                                        </p:cTn>
                                        <p:tgtEl>
                                          <p:spTgt spid="-1"/>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161">
                                            <p:txEl>
                                              <p:pRg st="48" end="266"/>
                                            </p:txEl>
                                          </p:spTgt>
                                        </p:tgtEl>
                                        <p:attrNameLst>
                                          <p:attrName>style.visibility</p:attrName>
                                        </p:attrNameLst>
                                      </p:cBhvr>
                                      <p:to>
                                        <p:strVal val="visible"/>
                                      </p:to>
                                    </p:set>
                                  </p:childTnLst>
                                </p:cTn>
                              </p:par>
                              <p:par>
                                <p:cTn id="239" nodeType="withEffect" fill="hold" presetClass="entr" presetID="1">
                                  <p:stCondLst>
                                    <p:cond delay="0"/>
                                  </p:stCondLst>
                                  <p:childTnLst>
                                    <p:set>
                                      <p:cBhvr>
                                        <p:cTn id="240" dur="1" fill="hold">
                                          <p:stCondLst>
                                            <p:cond delay="0"/>
                                          </p:stCondLst>
                                        </p:cTn>
                                        <p:tgtEl>
                                          <p:spTgt spid="-1"/>
                                        </p:tgtEl>
                                        <p:attrNameLst>
                                          <p:attrName>style.visibility</p:attrName>
                                        </p:attrNameLst>
                                      </p:cBhvr>
                                      <p:to>
                                        <p:strVal val="visible"/>
                                      </p:to>
                                    </p:set>
                                  </p:childTnLst>
                                </p:cTn>
                              </p:par>
                              <p:par>
                                <p:cTn id="241" nodeType="withEffect" fill="hold" presetClass="entr" presetID="1">
                                  <p:stCondLst>
                                    <p:cond delay="0"/>
                                  </p:stCondLst>
                                  <p:childTnLst>
                                    <p:set>
                                      <p:cBhvr>
                                        <p:cTn id="242" dur="1" fill="hold">
                                          <p:stCondLst>
                                            <p:cond delay="0"/>
                                          </p:stCondLst>
                                        </p:cTn>
                                        <p:tgtEl>
                                          <p:spTgt spid="-1"/>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1">
                                  <p:stCondLst>
                                    <p:cond delay="0"/>
                                  </p:stCondLst>
                                  <p:childTnLst>
                                    <p:set>
                                      <p:cBhvr>
                                        <p:cTn id="246" dur="1" fill="hold">
                                          <p:stCondLst>
                                            <p:cond delay="0"/>
                                          </p:stCondLst>
                                        </p:cTn>
                                        <p:tgtEl>
                                          <p:spTgt spid="161">
                                            <p:txEl>
                                              <p:pRg st="267" end="394"/>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161">
                                            <p:txEl>
                                              <p:pRg st="395" end="657"/>
                                            </p:txEl>
                                          </p:spTgt>
                                        </p:tgtEl>
                                        <p:attrNameLst>
                                          <p:attrName>style.visibility</p:attrName>
                                        </p:attrNameLst>
                                      </p:cBhvr>
                                      <p:to>
                                        <p:strVal val="visible"/>
                                      </p:to>
                                    </p:set>
                                  </p:childTnLst>
                                </p:cTn>
                              </p:par>
                              <p:par>
                                <p:cTn id="251" nodeType="withEffect" fill="hold" presetClass="entr" presetID="1">
                                  <p:stCondLst>
                                    <p:cond delay="0"/>
                                  </p:stCondLst>
                                  <p:childTnLst>
                                    <p:set>
                                      <p:cBhvr>
                                        <p:cTn id="252" dur="1" fill="hold">
                                          <p:stCondLst>
                                            <p:cond delay="0"/>
                                          </p:stCondLst>
                                        </p:cTn>
                                        <p:tgtEl>
                                          <p:spTgt spid="-1"/>
                                        </p:tgtEl>
                                        <p:attrNameLst>
                                          <p:attrName>style.visibility</p:attrName>
                                        </p:attrNameLst>
                                      </p:cBhvr>
                                      <p:to>
                                        <p:strVal val="visible"/>
                                      </p:to>
                                    </p:set>
                                  </p:childTnLst>
                                </p:cTn>
                              </p:par>
                              <p:par>
                                <p:cTn id="253" nodeType="withEffect" fill="hold" presetClass="entr" presetID="1">
                                  <p:stCondLst>
                                    <p:cond delay="0"/>
                                  </p:stCondLst>
                                  <p:childTnLst>
                                    <p:set>
                                      <p:cBhvr>
                                        <p:cTn id="254" dur="1" fill="hold">
                                          <p:stCondLst>
                                            <p:cond delay="0"/>
                                          </p:stCondLst>
                                        </p:cTn>
                                        <p:tgtEl>
                                          <p:spTgt spid="-1"/>
                                        </p:tgtEl>
                                        <p:attrNameLst>
                                          <p:attrName>style.visibility</p:attrName>
                                        </p:attrNameLst>
                                      </p:cBhvr>
                                      <p:to>
                                        <p:strVal val="visible"/>
                                      </p:to>
                                    </p:set>
                                  </p:childTnLst>
                                </p:cTn>
                              </p:par>
                              <p:par>
                                <p:cTn id="255" nodeType="withEffect" fill="hold" presetClass="entr" presetID="1">
                                  <p:stCondLst>
                                    <p:cond delay="0"/>
                                  </p:stCondLst>
                                  <p:childTnLst>
                                    <p:set>
                                      <p:cBhvr>
                                        <p:cTn id="256"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0" y="0"/>
            <a:ext cx="9143640" cy="360"/>
          </a:xfrm>
          <a:prstGeom prst="rect">
            <a:avLst/>
          </a:prstGeom>
          <a:noFill/>
          <a:ln>
            <a:noFill/>
          </a:ln>
        </p:spPr>
        <p:style>
          <a:lnRef idx="0"/>
          <a:fillRef idx="0"/>
          <a:effectRef idx="0"/>
          <a:fontRef idx="minor"/>
        </p:style>
      </p:sp>
      <p:sp>
        <p:nvSpPr>
          <p:cNvPr id="187" name="CustomShape 2"/>
          <p:cNvSpPr/>
          <p:nvPr/>
        </p:nvSpPr>
        <p:spPr>
          <a:xfrm>
            <a:off x="0" y="0"/>
            <a:ext cx="9143640" cy="360"/>
          </a:xfrm>
          <a:prstGeom prst="rect">
            <a:avLst/>
          </a:prstGeom>
          <a:noFill/>
          <a:ln>
            <a:noFill/>
          </a:ln>
        </p:spPr>
        <p:style>
          <a:lnRef idx="0"/>
          <a:fillRef idx="0"/>
          <a:effectRef idx="0"/>
          <a:fontRef idx="minor"/>
        </p:style>
      </p:sp>
      <p:sp>
        <p:nvSpPr>
          <p:cNvPr id="188" name="CustomShape 3"/>
          <p:cNvSpPr/>
          <p:nvPr/>
        </p:nvSpPr>
        <p:spPr>
          <a:xfrm>
            <a:off x="0" y="0"/>
            <a:ext cx="9143640" cy="360"/>
          </a:xfrm>
          <a:prstGeom prst="rect">
            <a:avLst/>
          </a:prstGeom>
          <a:noFill/>
          <a:ln>
            <a:noFill/>
          </a:ln>
        </p:spPr>
        <p:style>
          <a:lnRef idx="0"/>
          <a:fillRef idx="0"/>
          <a:effectRef idx="0"/>
          <a:fontRef idx="minor"/>
        </p:style>
      </p:sp>
      <p:sp>
        <p:nvSpPr>
          <p:cNvPr id="189" name="CustomShape 4"/>
          <p:cNvSpPr/>
          <p:nvPr/>
        </p:nvSpPr>
        <p:spPr>
          <a:xfrm>
            <a:off x="0" y="0"/>
            <a:ext cx="9143640" cy="360"/>
          </a:xfrm>
          <a:prstGeom prst="rect">
            <a:avLst/>
          </a:prstGeom>
          <a:noFill/>
          <a:ln>
            <a:noFill/>
          </a:ln>
        </p:spPr>
        <p:style>
          <a:lnRef idx="0"/>
          <a:fillRef idx="0"/>
          <a:effectRef idx="0"/>
          <a:fontRef idx="minor"/>
        </p:style>
      </p:sp>
      <p:sp>
        <p:nvSpPr>
          <p:cNvPr id="190" name="CustomShape 5"/>
          <p:cNvSpPr/>
          <p:nvPr/>
        </p:nvSpPr>
        <p:spPr>
          <a:xfrm>
            <a:off x="0" y="0"/>
            <a:ext cx="9143640" cy="360"/>
          </a:xfrm>
          <a:prstGeom prst="rect">
            <a:avLst/>
          </a:prstGeom>
          <a:noFill/>
          <a:ln>
            <a:noFill/>
          </a:ln>
        </p:spPr>
        <p:style>
          <a:lnRef idx="0"/>
          <a:fillRef idx="0"/>
          <a:effectRef idx="0"/>
          <a:fontRef idx="minor"/>
        </p:style>
      </p:sp>
      <p:sp>
        <p:nvSpPr>
          <p:cNvPr id="191" name="CustomShape 6"/>
          <p:cNvSpPr/>
          <p:nvPr/>
        </p:nvSpPr>
        <p:spPr>
          <a:xfrm>
            <a:off x="0" y="0"/>
            <a:ext cx="9143640" cy="360"/>
          </a:xfrm>
          <a:prstGeom prst="rect">
            <a:avLst/>
          </a:prstGeom>
          <a:noFill/>
          <a:ln>
            <a:noFill/>
          </a:ln>
        </p:spPr>
        <p:style>
          <a:lnRef idx="0"/>
          <a:fillRef idx="0"/>
          <a:effectRef idx="0"/>
          <a:fontRef idx="minor"/>
        </p:style>
      </p:sp>
      <p:sp>
        <p:nvSpPr>
          <p:cNvPr id="192" name="CustomShape 7"/>
          <p:cNvSpPr/>
          <p:nvPr/>
        </p:nvSpPr>
        <p:spPr>
          <a:xfrm>
            <a:off x="0" y="0"/>
            <a:ext cx="9143640" cy="360"/>
          </a:xfrm>
          <a:prstGeom prst="rect">
            <a:avLst/>
          </a:prstGeom>
          <a:noFill/>
          <a:ln>
            <a:noFill/>
          </a:ln>
        </p:spPr>
        <p:style>
          <a:lnRef idx="0"/>
          <a:fillRef idx="0"/>
          <a:effectRef idx="0"/>
          <a:fontRef idx="minor"/>
        </p:style>
      </p:sp>
      <p:sp>
        <p:nvSpPr>
          <p:cNvPr id="193" name="CustomShape 8"/>
          <p:cNvSpPr/>
          <p:nvPr/>
        </p:nvSpPr>
        <p:spPr>
          <a:xfrm>
            <a:off x="0" y="0"/>
            <a:ext cx="9143640" cy="360"/>
          </a:xfrm>
          <a:prstGeom prst="rect">
            <a:avLst/>
          </a:prstGeom>
          <a:noFill/>
          <a:ln>
            <a:noFill/>
          </a:ln>
        </p:spPr>
        <p:style>
          <a:lnRef idx="0"/>
          <a:fillRef idx="0"/>
          <a:effectRef idx="0"/>
          <a:fontRef idx="minor"/>
        </p:style>
      </p:sp>
      <p:sp>
        <p:nvSpPr>
          <p:cNvPr id="194" name="CustomShape 9"/>
          <p:cNvSpPr/>
          <p:nvPr/>
        </p:nvSpPr>
        <p:spPr>
          <a:xfrm>
            <a:off x="0" y="0"/>
            <a:ext cx="9143640" cy="360"/>
          </a:xfrm>
          <a:prstGeom prst="rect">
            <a:avLst/>
          </a:prstGeom>
          <a:noFill/>
          <a:ln>
            <a:noFill/>
          </a:ln>
        </p:spPr>
        <p:style>
          <a:lnRef idx="0"/>
          <a:fillRef idx="0"/>
          <a:effectRef idx="0"/>
          <a:fontRef idx="minor"/>
        </p:style>
      </p:sp>
      <p:sp>
        <p:nvSpPr>
          <p:cNvPr id="195" name="CustomShape 10"/>
          <p:cNvSpPr/>
          <p:nvPr/>
        </p:nvSpPr>
        <p:spPr>
          <a:xfrm>
            <a:off x="0" y="0"/>
            <a:ext cx="9143640" cy="360"/>
          </a:xfrm>
          <a:prstGeom prst="rect">
            <a:avLst/>
          </a:prstGeom>
          <a:noFill/>
          <a:ln>
            <a:noFill/>
          </a:ln>
        </p:spPr>
        <p:style>
          <a:lnRef idx="0"/>
          <a:fillRef idx="0"/>
          <a:effectRef idx="0"/>
          <a:fontRef idx="minor"/>
        </p:style>
      </p:sp>
      <p:sp>
        <p:nvSpPr>
          <p:cNvPr id="196" name="CustomShape 11"/>
          <p:cNvSpPr/>
          <p:nvPr/>
        </p:nvSpPr>
        <p:spPr>
          <a:xfrm>
            <a:off x="0" y="0"/>
            <a:ext cx="9143640" cy="360"/>
          </a:xfrm>
          <a:prstGeom prst="rect">
            <a:avLst/>
          </a:prstGeom>
          <a:noFill/>
          <a:ln>
            <a:noFill/>
          </a:ln>
        </p:spPr>
        <p:style>
          <a:lnRef idx="0"/>
          <a:fillRef idx="0"/>
          <a:effectRef idx="0"/>
          <a:fontRef idx="minor"/>
        </p:style>
      </p:sp>
      <p:sp>
        <p:nvSpPr>
          <p:cNvPr id="197" name="CustomShape 12"/>
          <p:cNvSpPr/>
          <p:nvPr/>
        </p:nvSpPr>
        <p:spPr>
          <a:xfrm>
            <a:off x="0" y="0"/>
            <a:ext cx="9143640" cy="360"/>
          </a:xfrm>
          <a:prstGeom prst="rect">
            <a:avLst/>
          </a:prstGeom>
          <a:noFill/>
          <a:ln>
            <a:noFill/>
          </a:ln>
        </p:spPr>
        <p:style>
          <a:lnRef idx="0"/>
          <a:fillRef idx="0"/>
          <a:effectRef idx="0"/>
          <a:fontRef idx="minor"/>
        </p:style>
      </p:sp>
      <p:sp>
        <p:nvSpPr>
          <p:cNvPr id="198" name="CustomShape 13"/>
          <p:cNvSpPr/>
          <p:nvPr/>
        </p:nvSpPr>
        <p:spPr>
          <a:xfrm>
            <a:off x="0" y="0"/>
            <a:ext cx="9143640" cy="360"/>
          </a:xfrm>
          <a:prstGeom prst="rect">
            <a:avLst/>
          </a:prstGeom>
          <a:noFill/>
          <a:ln>
            <a:noFill/>
          </a:ln>
        </p:spPr>
        <p:style>
          <a:lnRef idx="0"/>
          <a:fillRef idx="0"/>
          <a:effectRef idx="0"/>
          <a:fontRef idx="minor"/>
        </p:style>
      </p:sp>
      <p:sp>
        <p:nvSpPr>
          <p:cNvPr id="199" name="CustomShape 14"/>
          <p:cNvSpPr/>
          <p:nvPr/>
        </p:nvSpPr>
        <p:spPr>
          <a:xfrm>
            <a:off x="0" y="0"/>
            <a:ext cx="9143640" cy="360"/>
          </a:xfrm>
          <a:prstGeom prst="rect">
            <a:avLst/>
          </a:prstGeom>
          <a:noFill/>
          <a:ln>
            <a:noFill/>
          </a:ln>
        </p:spPr>
        <p:style>
          <a:lnRef idx="0"/>
          <a:fillRef idx="0"/>
          <a:effectRef idx="0"/>
          <a:fontRef idx="minor"/>
        </p:style>
      </p:sp>
      <p:sp>
        <p:nvSpPr>
          <p:cNvPr id="200" name="CustomShape 15"/>
          <p:cNvSpPr/>
          <p:nvPr/>
        </p:nvSpPr>
        <p:spPr>
          <a:xfrm>
            <a:off x="0" y="0"/>
            <a:ext cx="9143640" cy="360"/>
          </a:xfrm>
          <a:prstGeom prst="rect">
            <a:avLst/>
          </a:prstGeom>
          <a:noFill/>
          <a:ln>
            <a:noFill/>
          </a:ln>
        </p:spPr>
        <p:style>
          <a:lnRef idx="0"/>
          <a:fillRef idx="0"/>
          <a:effectRef idx="0"/>
          <a:fontRef idx="minor"/>
        </p:style>
      </p:sp>
      <p:sp>
        <p:nvSpPr>
          <p:cNvPr id="201" name="CustomShape 16"/>
          <p:cNvSpPr/>
          <p:nvPr/>
        </p:nvSpPr>
        <p:spPr>
          <a:xfrm>
            <a:off x="0" y="0"/>
            <a:ext cx="9143640" cy="360"/>
          </a:xfrm>
          <a:prstGeom prst="rect">
            <a:avLst/>
          </a:prstGeom>
          <a:noFill/>
          <a:ln>
            <a:noFill/>
          </a:ln>
        </p:spPr>
        <p:style>
          <a:lnRef idx="0"/>
          <a:fillRef idx="0"/>
          <a:effectRef idx="0"/>
          <a:fontRef idx="minor"/>
        </p:style>
      </p:sp>
      <p:sp>
        <p:nvSpPr>
          <p:cNvPr id="202" name="CustomShape 17"/>
          <p:cNvSpPr/>
          <p:nvPr/>
        </p:nvSpPr>
        <p:spPr>
          <a:xfrm>
            <a:off x="0" y="0"/>
            <a:ext cx="9143640" cy="360"/>
          </a:xfrm>
          <a:prstGeom prst="rect">
            <a:avLst/>
          </a:prstGeom>
          <a:noFill/>
          <a:ln>
            <a:noFill/>
          </a:ln>
        </p:spPr>
        <p:style>
          <a:lnRef idx="0"/>
          <a:fillRef idx="0"/>
          <a:effectRef idx="0"/>
          <a:fontRef idx="minor"/>
        </p:style>
      </p:sp>
      <p:sp>
        <p:nvSpPr>
          <p:cNvPr id="203" name="CustomShape 18"/>
          <p:cNvSpPr/>
          <p:nvPr/>
        </p:nvSpPr>
        <p:spPr>
          <a:xfrm>
            <a:off x="0" y="0"/>
            <a:ext cx="9143640" cy="360"/>
          </a:xfrm>
          <a:prstGeom prst="rect">
            <a:avLst/>
          </a:prstGeom>
          <a:noFill/>
          <a:ln>
            <a:noFill/>
          </a:ln>
        </p:spPr>
        <p:style>
          <a:lnRef idx="0"/>
          <a:fillRef idx="0"/>
          <a:effectRef idx="0"/>
          <a:fontRef idx="minor"/>
        </p:style>
      </p:sp>
      <p:sp>
        <p:nvSpPr>
          <p:cNvPr id="204" name="CustomShape 19"/>
          <p:cNvSpPr/>
          <p:nvPr/>
        </p:nvSpPr>
        <p:spPr>
          <a:xfrm>
            <a:off x="0" y="0"/>
            <a:ext cx="9143640" cy="360"/>
          </a:xfrm>
          <a:prstGeom prst="rect">
            <a:avLst/>
          </a:prstGeom>
          <a:noFill/>
          <a:ln>
            <a:noFill/>
          </a:ln>
        </p:spPr>
        <p:style>
          <a:lnRef idx="0"/>
          <a:fillRef idx="0"/>
          <a:effectRef idx="0"/>
          <a:fontRef idx="minor"/>
        </p:style>
      </p:sp>
      <p:sp>
        <p:nvSpPr>
          <p:cNvPr id="205" name="CustomShape 20"/>
          <p:cNvSpPr/>
          <p:nvPr/>
        </p:nvSpPr>
        <p:spPr>
          <a:xfrm>
            <a:off x="0" y="0"/>
            <a:ext cx="9143640" cy="360"/>
          </a:xfrm>
          <a:prstGeom prst="rect">
            <a:avLst/>
          </a:prstGeom>
          <a:noFill/>
          <a:ln>
            <a:noFill/>
          </a:ln>
        </p:spPr>
        <p:style>
          <a:lnRef idx="0"/>
          <a:fillRef idx="0"/>
          <a:effectRef idx="0"/>
          <a:fontRef idx="minor"/>
        </p:style>
      </p:sp>
      <p:sp>
        <p:nvSpPr>
          <p:cNvPr id="206" name="CustomShape 21"/>
          <p:cNvSpPr/>
          <p:nvPr/>
        </p:nvSpPr>
        <p:spPr>
          <a:xfrm>
            <a:off x="0" y="0"/>
            <a:ext cx="9143640" cy="360"/>
          </a:xfrm>
          <a:prstGeom prst="rect">
            <a:avLst/>
          </a:prstGeom>
          <a:noFill/>
          <a:ln>
            <a:noFill/>
          </a:ln>
        </p:spPr>
        <p:style>
          <a:lnRef idx="0"/>
          <a:fillRef idx="0"/>
          <a:effectRef idx="0"/>
          <a:fontRef idx="minor"/>
        </p:style>
      </p:sp>
      <p:sp>
        <p:nvSpPr>
          <p:cNvPr id="207" name="CustomShape 22"/>
          <p:cNvSpPr/>
          <p:nvPr/>
        </p:nvSpPr>
        <p:spPr>
          <a:xfrm>
            <a:off x="0" y="0"/>
            <a:ext cx="9143640" cy="360"/>
          </a:xfrm>
          <a:prstGeom prst="rect">
            <a:avLst/>
          </a:prstGeom>
          <a:noFill/>
          <a:ln>
            <a:noFill/>
          </a:ln>
        </p:spPr>
        <p:style>
          <a:lnRef idx="0"/>
          <a:fillRef idx="0"/>
          <a:effectRef idx="0"/>
          <a:fontRef idx="minor"/>
        </p:style>
      </p:sp>
      <p:sp>
        <p:nvSpPr>
          <p:cNvPr id="208" name="CustomShape 23"/>
          <p:cNvSpPr/>
          <p:nvPr/>
        </p:nvSpPr>
        <p:spPr>
          <a:xfrm>
            <a:off x="0" y="0"/>
            <a:ext cx="9143640" cy="360"/>
          </a:xfrm>
          <a:prstGeom prst="rect">
            <a:avLst/>
          </a:prstGeom>
          <a:noFill/>
          <a:ln>
            <a:noFill/>
          </a:ln>
        </p:spPr>
        <p:style>
          <a:lnRef idx="0"/>
          <a:fillRef idx="0"/>
          <a:effectRef idx="0"/>
          <a:fontRef idx="minor"/>
        </p:style>
      </p:sp>
      <p:sp>
        <p:nvSpPr>
          <p:cNvPr id="209" name="CustomShape 24"/>
          <p:cNvSpPr/>
          <p:nvPr/>
        </p:nvSpPr>
        <p:spPr>
          <a:xfrm>
            <a:off x="0" y="0"/>
            <a:ext cx="9143640" cy="360"/>
          </a:xfrm>
          <a:prstGeom prst="rect">
            <a:avLst/>
          </a:prstGeom>
          <a:noFill/>
          <a:ln>
            <a:noFill/>
          </a:ln>
        </p:spPr>
        <p:style>
          <a:lnRef idx="0"/>
          <a:fillRef idx="0"/>
          <a:effectRef idx="0"/>
          <a:fontRef idx="minor"/>
        </p:style>
      </p:sp>
      <p:sp>
        <p:nvSpPr>
          <p:cNvPr id="210" name="CustomShape 25"/>
          <p:cNvSpPr/>
          <p:nvPr/>
        </p:nvSpPr>
        <p:spPr>
          <a:xfrm>
            <a:off x="0" y="0"/>
            <a:ext cx="9143640" cy="360"/>
          </a:xfrm>
          <a:prstGeom prst="rect">
            <a:avLst/>
          </a:prstGeom>
          <a:noFill/>
          <a:ln>
            <a:noFill/>
          </a:ln>
        </p:spPr>
        <p:style>
          <a:lnRef idx="0"/>
          <a:fillRef idx="0"/>
          <a:effectRef idx="0"/>
          <a:fontRef idx="minor"/>
        </p:style>
      </p:sp>
      <p:sp>
        <p:nvSpPr>
          <p:cNvPr id="211" name="CustomShape 26"/>
          <p:cNvSpPr/>
          <p:nvPr/>
        </p:nvSpPr>
        <p:spPr>
          <a:xfrm>
            <a:off x="0" y="0"/>
            <a:ext cx="9143640" cy="360"/>
          </a:xfrm>
          <a:prstGeom prst="rect">
            <a:avLst/>
          </a:prstGeom>
          <a:noFill/>
          <a:ln>
            <a:noFill/>
          </a:ln>
        </p:spPr>
        <p:style>
          <a:lnRef idx="0"/>
          <a:fillRef idx="0"/>
          <a:effectRef idx="0"/>
          <a:fontRef idx="minor"/>
        </p:style>
      </p:sp>
      <p:sp>
        <p:nvSpPr>
          <p:cNvPr id="212" name="CustomShape 27"/>
          <p:cNvSpPr/>
          <p:nvPr/>
        </p:nvSpPr>
        <p:spPr>
          <a:xfrm>
            <a:off x="394920" y="603000"/>
            <a:ext cx="8185320" cy="197820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376092"/>
                </a:solidFill>
                <a:uFill>
                  <a:solidFill>
                    <a:srgbClr val="ffffff"/>
                  </a:solidFill>
                </a:uFill>
                <a:latin typeface="Calibri"/>
              </a:rPr>
              <a:t>List of univariate marginal distributions </a:t>
            </a:r>
            <a:r>
              <a:rPr b="0" lang="en-GB" sz="1800" spc="-1" strike="noStrike">
                <a:solidFill>
                  <a:srgbClr val="000000"/>
                </a:solidFill>
                <a:uFill>
                  <a:solidFill>
                    <a:srgbClr val="ffffff"/>
                  </a:solidFill>
                </a:uFill>
                <a:latin typeface="Calibri"/>
              </a:rPr>
              <a:t>that may be considered as they  </a:t>
            </a:r>
            <a:endParaRPr b="0" lang="en-GB" sz="1800" spc="-1" strike="noStrike">
              <a:solidFill>
                <a:srgbClr val="000000"/>
              </a:solidFill>
              <a:uFill>
                <a:solidFill>
                  <a:srgbClr val="ffffff"/>
                </a:solidFill>
              </a:uFill>
              <a:latin typeface="Arial"/>
            </a:endParaRPr>
          </a:p>
          <a:p>
            <a:pPr lvl="1" marL="743040" indent="-285480">
              <a:lnSpc>
                <a:spcPct val="100000"/>
              </a:lnSpc>
              <a:buClr>
                <a:srgbClr val="000000"/>
              </a:buClr>
              <a:buFont typeface="Wingdings" charset="2"/>
              <a:buChar char=""/>
            </a:pPr>
            <a:r>
              <a:rPr b="0" lang="en-GB" sz="1400" spc="-1" strike="noStrike">
                <a:solidFill>
                  <a:srgbClr val="000000"/>
                </a:solidFill>
                <a:uFill>
                  <a:solidFill>
                    <a:srgbClr val="ffffff"/>
                  </a:solidFill>
                </a:uFill>
                <a:latin typeface="Calibri"/>
              </a:rPr>
              <a:t>are strictly restricted to the positive half-line, </a:t>
            </a:r>
            <a:endParaRPr b="0" lang="en-GB" sz="1800" spc="-1" strike="noStrike">
              <a:solidFill>
                <a:srgbClr val="000000"/>
              </a:solidFill>
              <a:uFill>
                <a:solidFill>
                  <a:srgbClr val="ffffff"/>
                </a:solidFill>
              </a:uFill>
              <a:latin typeface="Arial"/>
            </a:endParaRPr>
          </a:p>
          <a:p>
            <a:pPr lvl="1" marL="743040" indent="-285480">
              <a:lnSpc>
                <a:spcPct val="100000"/>
              </a:lnSpc>
              <a:buClr>
                <a:srgbClr val="000000"/>
              </a:buClr>
              <a:buFont typeface="Wingdings" charset="2"/>
              <a:buChar char=""/>
            </a:pPr>
            <a:r>
              <a:rPr b="0" lang="en-GB" sz="1400" spc="-1" strike="noStrike">
                <a:solidFill>
                  <a:srgbClr val="000000"/>
                </a:solidFill>
                <a:uFill>
                  <a:solidFill>
                    <a:srgbClr val="ffffff"/>
                  </a:solidFill>
                </a:uFill>
                <a:latin typeface="Calibri"/>
              </a:rPr>
              <a:t>have at least the first and second inverse moments exist (important for willingness to pay computations where an element appears in the denominator of a ratio), </a:t>
            </a:r>
            <a:endParaRPr b="0" lang="en-GB" sz="1800" spc="-1" strike="noStrike">
              <a:solidFill>
                <a:srgbClr val="000000"/>
              </a:solidFill>
              <a:uFill>
                <a:solidFill>
                  <a:srgbClr val="ffffff"/>
                </a:solidFill>
              </a:uFill>
              <a:latin typeface="Arial"/>
            </a:endParaRPr>
          </a:p>
          <a:p>
            <a:pPr lvl="1" marL="743040" indent="-285480">
              <a:lnSpc>
                <a:spcPct val="100000"/>
              </a:lnSpc>
              <a:buClr>
                <a:srgbClr val="000000"/>
              </a:buClr>
              <a:buFont typeface="Wingdings" charset="2"/>
              <a:buChar char=""/>
            </a:pPr>
            <a:r>
              <a:rPr b="0" lang="en-GB" sz="1400" spc="-1" strike="noStrike">
                <a:solidFill>
                  <a:srgbClr val="000000"/>
                </a:solidFill>
                <a:uFill>
                  <a:solidFill>
                    <a:srgbClr val="ffffff"/>
                  </a:solidFill>
                </a:uFill>
                <a:latin typeface="Calibri"/>
              </a:rPr>
              <a:t>and have closed-form inverse (or quantile) functions.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graphicFrame>
        <p:nvGraphicFramePr>
          <p:cNvPr id="213" name="Table 28"/>
          <p:cNvGraphicFramePr/>
          <p:nvPr/>
        </p:nvGraphicFramePr>
        <p:xfrm>
          <a:off x="289080" y="1933560"/>
          <a:ext cx="8397360" cy="3855960"/>
        </p:xfrm>
        <a:graphic>
          <a:graphicData uri="http://schemas.openxmlformats.org/drawingml/2006/table">
            <a:tbl>
              <a:tblPr/>
              <a:tblGrid>
                <a:gridCol w="1193760"/>
                <a:gridCol w="2649960"/>
                <a:gridCol w="2530800"/>
                <a:gridCol w="2022840"/>
              </a:tblGrid>
              <a:tr h="730440">
                <a:tc>
                  <a:txBody>
                    <a:bodyPr lIns="30960" rIns="30960" tIns="0" bIns="0"/>
                    <a:p>
                      <a:pPr algn="ctr">
                        <a:lnSpc>
                          <a:spcPct val="100000"/>
                        </a:lnSpc>
                      </a:pPr>
                      <a:r>
                        <a:rPr b="1" lang="en-GB" sz="1600" spc="-1" strike="noStrike">
                          <a:solidFill>
                            <a:srgbClr val="ffffff"/>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algn="ctr">
                        <a:lnSpc>
                          <a:spcPct val="100000"/>
                        </a:lnSpc>
                      </a:pPr>
                      <a:r>
                        <a:rPr b="1" lang="en-GB" sz="1600" spc="-1" strike="noStrike">
                          <a:solidFill>
                            <a:srgbClr val="ffffff"/>
                          </a:solidFill>
                          <a:uFill>
                            <a:solidFill>
                              <a:srgbClr val="ffffff"/>
                            </a:solidFill>
                          </a:uFill>
                          <a:latin typeface="Calibri"/>
                        </a:rPr>
                        <a:t>Distribution Name</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30960" rIns="30960" tIns="0" bIns="0"/>
                    <a:p>
                      <a:pPr algn="ctr">
                        <a:lnSpc>
                          <a:spcPct val="100000"/>
                        </a:lnSpc>
                      </a:pPr>
                      <a:r>
                        <a:rPr b="1" lang="en-GB" sz="1600" spc="-1" strike="noStrike">
                          <a:solidFill>
                            <a:srgbClr val="ffffff"/>
                          </a:solidFill>
                          <a:uFill>
                            <a:solidFill>
                              <a:srgbClr val="ffffff"/>
                            </a:solidFill>
                          </a:uFill>
                          <a:latin typeface="Calibri"/>
                        </a:rPr>
                        <a:t>Density Function</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30960" rIns="30960" tIns="0" bIns="0"/>
                    <a:p>
                      <a:pPr algn="ctr">
                        <a:lnSpc>
                          <a:spcPct val="100000"/>
                        </a:lnSpc>
                      </a:pPr>
                      <a:r>
                        <a:rPr b="1" lang="en-GB" sz="1600" spc="-1" strike="noStrike">
                          <a:solidFill>
                            <a:srgbClr val="ffffff"/>
                          </a:solidFill>
                          <a:uFill>
                            <a:solidFill>
                              <a:srgbClr val="ffffff"/>
                            </a:solidFill>
                          </a:uFill>
                          <a:latin typeface="Calibri"/>
                        </a:rPr>
                        <a:t>Cumulative Distribution Function</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30960" rIns="30960" tIns="0" bIns="0"/>
                    <a:p>
                      <a:pPr algn="ctr">
                        <a:lnSpc>
                          <a:spcPct val="100000"/>
                        </a:lnSpc>
                      </a:pPr>
                      <a:r>
                        <a:rPr b="1" lang="en-GB" sz="1600" spc="-1" strike="noStrike">
                          <a:solidFill>
                            <a:srgbClr val="ffffff"/>
                          </a:solidFill>
                          <a:uFill>
                            <a:solidFill>
                              <a:srgbClr val="ffffff"/>
                            </a:solidFill>
                          </a:uFill>
                          <a:latin typeface="Calibri"/>
                        </a:rPr>
                        <a:t>Inverse CDF</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8708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Exponential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4372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Rayleigh</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4372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Weibull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8708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Log-Normal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3044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Power Log-Normal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30960" rIns="30960" tIns="0" bIns="0" anchor="ctr"/>
                    <a:p>
                      <a:pPr algn="ctr">
                        <a:lnSpc>
                          <a:spcPct val="100000"/>
                        </a:lnSpc>
                      </a:pP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graphicFrame>
        <p:nvGraphicFramePr>
          <p:cNvPr id="214" name="Table 29"/>
          <p:cNvGraphicFramePr/>
          <p:nvPr/>
        </p:nvGraphicFramePr>
        <p:xfrm>
          <a:off x="289080" y="1933560"/>
          <a:ext cx="8397360" cy="4505040"/>
        </p:xfrm>
        <a:graphic>
          <a:graphicData uri="http://schemas.openxmlformats.org/drawingml/2006/table">
            <a:tbl>
              <a:tblPr/>
              <a:tblGrid>
                <a:gridCol w="1193760"/>
                <a:gridCol w="2649960"/>
                <a:gridCol w="2530800"/>
                <a:gridCol w="2022840"/>
              </a:tblGrid>
              <a:tr h="802080">
                <a:tc>
                  <a:txBody>
                    <a:bodyPr lIns="30960" rIns="30960" tIns="0" bIns="0"/>
                    <a:p>
                      <a:pPr algn="ctr">
                        <a:lnSpc>
                          <a:spcPct val="100000"/>
                        </a:lnSpc>
                      </a:pPr>
                      <a:r>
                        <a:rPr b="1" lang="en-GB" sz="1600" spc="-1" strike="noStrike">
                          <a:solidFill>
                            <a:srgbClr val="ffffff"/>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algn="ctr">
                        <a:lnSpc>
                          <a:spcPct val="100000"/>
                        </a:lnSpc>
                      </a:pPr>
                      <a:r>
                        <a:rPr b="1" lang="en-GB" sz="1600" spc="-1" strike="noStrike">
                          <a:solidFill>
                            <a:srgbClr val="ffffff"/>
                          </a:solidFill>
                          <a:uFill>
                            <a:solidFill>
                              <a:srgbClr val="ffffff"/>
                            </a:solidFill>
                          </a:uFill>
                          <a:latin typeface="Calibri"/>
                        </a:rPr>
                        <a:t>Distribution Name</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38160">
                      <a:solidFill>
                        <a:srgbClr val="ffffff"/>
                      </a:solidFill>
                    </a:lnB>
                    <a:blipFill>
                      <a:blip r:embed="rId1"/>
                      <a:stretch>
                        <a:fillRect/>
                      </a:stretch>
                    </a:blipFill>
                  </a:tcPr>
                </a:tc>
                <a:tc>
                  <a:tcPr marL="30960" marR="30960">
                    <a:lnL w="12240">
                      <a:solidFill>
                        <a:srgbClr val="ffffff"/>
                      </a:solidFill>
                    </a:lnL>
                    <a:lnR w="12240">
                      <a:solidFill>
                        <a:srgbClr val="ffffff"/>
                      </a:solidFill>
                    </a:lnR>
                    <a:lnT w="12240">
                      <a:solidFill>
                        <a:srgbClr val="ffffff"/>
                      </a:solidFill>
                    </a:lnT>
                    <a:lnB w="38160">
                      <a:solidFill>
                        <a:srgbClr val="ffffff"/>
                      </a:solidFill>
                    </a:lnB>
                    <a:blipFill>
                      <a:blip r:embed="rId2"/>
                      <a:stretch>
                        <a:fillRect/>
                      </a:stretch>
                    </a:blipFill>
                  </a:tcPr>
                </a:tc>
                <a:tc>
                  <a:tcPr marL="30960" marR="30960">
                    <a:lnL w="12240">
                      <a:solidFill>
                        <a:srgbClr val="ffffff"/>
                      </a:solidFill>
                    </a:lnL>
                    <a:lnR w="12240">
                      <a:solidFill>
                        <a:srgbClr val="ffffff"/>
                      </a:solidFill>
                    </a:lnR>
                    <a:lnT w="12240">
                      <a:solidFill>
                        <a:srgbClr val="ffffff"/>
                      </a:solidFill>
                    </a:lnT>
                    <a:lnB w="38160">
                      <a:solidFill>
                        <a:srgbClr val="ffffff"/>
                      </a:solidFill>
                    </a:lnB>
                    <a:blipFill>
                      <a:blip r:embed="rId3"/>
                      <a:stretch>
                        <a:fillRect/>
                      </a:stretch>
                    </a:blipFill>
                  </a:tcPr>
                </a:tc>
              </a:tr>
              <a:tr h="51336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Exponential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4"/>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5"/>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6"/>
                      <a:stretch>
                        <a:fillRect/>
                      </a:stretch>
                    </a:blipFill>
                  </a:tcPr>
                </a:tc>
              </a:tr>
              <a:tr h="72540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Rayleigh</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7"/>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8"/>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9"/>
                      <a:stretch>
                        <a:fillRect/>
                      </a:stretch>
                    </a:blipFill>
                  </a:tcPr>
                </a:tc>
              </a:tr>
              <a:tr h="89496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Weibull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0"/>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1"/>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2"/>
                      <a:stretch>
                        <a:fillRect/>
                      </a:stretch>
                    </a:blipFill>
                  </a:tcPr>
                </a:tc>
              </a:tr>
              <a:tr h="56268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Log-Normal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3"/>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4"/>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5"/>
                      <a:stretch>
                        <a:fillRect/>
                      </a:stretch>
                    </a:blipFill>
                  </a:tcPr>
                </a:tc>
              </a:tr>
              <a:tr h="1006560">
                <a:tc>
                  <a:txBody>
                    <a:bodyPr lIns="30960" rIns="30960" tIns="0" bIns="0" anchor="ctr"/>
                    <a:p>
                      <a:pPr algn="ctr">
                        <a:lnSpc>
                          <a:spcPct val="100000"/>
                        </a:lnSpc>
                      </a:pPr>
                      <a:r>
                        <a:rPr b="1" lang="en-GB" sz="1600" spc="-1" strike="noStrike">
                          <a:solidFill>
                            <a:srgbClr val="ffffff"/>
                          </a:solidFill>
                          <a:uFill>
                            <a:solidFill>
                              <a:srgbClr val="ffffff"/>
                            </a:solidFill>
                          </a:uFill>
                          <a:latin typeface="Calibri"/>
                        </a:rPr>
                        <a:t>Power Log-Normal</a:t>
                      </a:r>
                      <a:endParaRPr b="0" lang="en-GB" sz="1800" spc="-1" strike="noStrike">
                        <a:solidFill>
                          <a:srgbClr val="000000"/>
                        </a:solidFill>
                        <a:uFill>
                          <a:solidFill>
                            <a:srgbClr val="ffffff"/>
                          </a:solidFill>
                        </a:uFill>
                        <a:latin typeface="Arial"/>
                      </a:endParaRPr>
                    </a:p>
                  </a:txBody>
                  <a:tcPr marL="30960" marR="3096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6"/>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7"/>
                      <a:stretch>
                        <a:fillRect/>
                      </a:stretch>
                    </a:blipFill>
                  </a:tcPr>
                </a:tc>
                <a:tc>
                  <a:tcPr marL="30960" marR="30960">
                    <a:lnL w="12240">
                      <a:solidFill>
                        <a:srgbClr val="ffffff"/>
                      </a:solidFill>
                    </a:lnL>
                    <a:lnR w="12240">
                      <a:solidFill>
                        <a:srgbClr val="ffffff"/>
                      </a:solidFill>
                    </a:lnR>
                    <a:lnT w="12240">
                      <a:solidFill>
                        <a:srgbClr val="ffffff"/>
                      </a:solidFill>
                    </a:lnT>
                    <a:lnB w="12240">
                      <a:solidFill>
                        <a:srgbClr val="ffffff"/>
                      </a:solidFill>
                    </a:lnB>
                    <a:blipFill>
                      <a:blip r:embed="rId18"/>
                      <a:stretch>
                        <a:fillRect/>
                      </a:stretch>
                    </a:blipFill>
                  </a:tcPr>
                </a:tc>
              </a:tr>
            </a:tbl>
          </a:graphicData>
        </a:graphic>
      </p:graphicFrame>
      <p:sp>
        <p:nvSpPr>
          <p:cNvPr id="215" name="CustomShape 30"/>
          <p:cNvSpPr/>
          <p:nvPr/>
        </p:nvSpPr>
        <p:spPr>
          <a:xfrm>
            <a:off x="289080" y="5408640"/>
            <a:ext cx="8397360" cy="1029600"/>
          </a:xfrm>
          <a:prstGeom prst="rect">
            <a:avLst/>
          </a:prstGeom>
          <a:noFill/>
          <a:ln w="28440">
            <a:solidFill>
              <a:srgbClr val="ff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57" dur="indefinite" restart="never" nodeType="tmRoot">
          <p:childTnLst>
            <p:seq>
              <p:cTn id="258" dur="indefinite" nodeType="mainSeq">
                <p:childTnLst>
                  <p:par>
                    <p:cTn id="259" fill="hold">
                      <p:stCondLst>
                        <p:cond delay="indefinite"/>
                      </p:stCondLst>
                      <p:childTnLst>
                        <p:par>
                          <p:cTn id="260" fill="hold">
                            <p:stCondLst>
                              <p:cond delay="0"/>
                            </p:stCondLst>
                            <p:childTnLst>
                              <p:par>
                                <p:cTn id="261" nodeType="clickEffect" fill="hold" presetClass="entr" presetID="1">
                                  <p:stCondLst>
                                    <p:cond delay="0"/>
                                  </p:stCondLst>
                                  <p:childTnLst>
                                    <p:set>
                                      <p:cBhvr>
                                        <p:cTn id="26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Power Log-normal</a:t>
            </a:r>
            <a:endParaRPr b="0" lang="en-US" sz="1800" spc="-1" strike="noStrike">
              <a:solidFill>
                <a:srgbClr val="000000"/>
              </a:solidFill>
              <a:uFill>
                <a:solidFill>
                  <a:srgbClr val="ffffff"/>
                </a:solidFill>
              </a:uFill>
              <a:latin typeface="Calibri"/>
            </a:endParaRPr>
          </a:p>
        </p:txBody>
      </p:sp>
      <p:sp>
        <p:nvSpPr>
          <p:cNvPr id="217" name="CustomShape 2"/>
          <p:cNvSpPr/>
          <p:nvPr/>
        </p:nvSpPr>
        <p:spPr>
          <a:xfrm>
            <a:off x="0" y="0"/>
            <a:ext cx="9143640" cy="456840"/>
          </a:xfrm>
          <a:prstGeom prst="rect">
            <a:avLst/>
          </a:prstGeom>
          <a:noFill/>
          <a:ln>
            <a:noFill/>
          </a:ln>
        </p:spPr>
        <p:style>
          <a:lnRef idx="0"/>
          <a:fillRef idx="0"/>
          <a:effectRef idx="0"/>
          <a:fontRef idx="minor"/>
        </p:style>
      </p:sp>
      <p:pic>
        <p:nvPicPr>
          <p:cNvPr id="218" name="Picture 2" descr=""/>
          <p:cNvPicPr/>
          <p:nvPr/>
        </p:nvPicPr>
        <p:blipFill>
          <a:blip r:embed="rId1"/>
          <a:srcRect l="10070" t="0" r="41086" b="0"/>
          <a:stretch/>
        </p:blipFill>
        <p:spPr>
          <a:xfrm>
            <a:off x="362520" y="1196280"/>
            <a:ext cx="6000840" cy="4147560"/>
          </a:xfrm>
          <a:prstGeom prst="rect">
            <a:avLst/>
          </a:prstGeom>
          <a:ln>
            <a:noFill/>
          </a:ln>
        </p:spPr>
      </p:pic>
      <p:sp>
        <p:nvSpPr>
          <p:cNvPr id="219" name="CustomShape 3"/>
          <p:cNvSpPr/>
          <p:nvPr/>
        </p:nvSpPr>
        <p:spPr>
          <a:xfrm>
            <a:off x="124560" y="5387040"/>
            <a:ext cx="8616240" cy="1005480"/>
          </a:xfrm>
          <a:prstGeom prst="rect">
            <a:avLst/>
          </a:prstGeom>
          <a:noFill/>
          <a:ln>
            <a:noFill/>
          </a:ln>
        </p:spPr>
        <p:style>
          <a:lnRef idx="0"/>
          <a:fillRef idx="0"/>
          <a:effectRef idx="0"/>
          <a:fontRef idx="minor"/>
        </p:style>
        <p:txBody>
          <a:bodyPr anchor="ctr"/>
          <a:p>
            <a:pPr algn="ctr">
              <a:lnSpc>
                <a:spcPct val="100000"/>
              </a:lnSpc>
            </a:pPr>
            <a:r>
              <a:rPr b="1" lang="en-GB" sz="2000" spc="-1" strike="noStrike">
                <a:solidFill>
                  <a:srgbClr val="000000"/>
                </a:solidFill>
                <a:uFill>
                  <a:solidFill>
                    <a:srgbClr val="ffffff"/>
                  </a:solidFill>
                </a:uFill>
                <a:latin typeface="Calibri"/>
                <a:ea typeface="Calibri"/>
              </a:rPr>
              <a:t>Comparison of the log-normal (p=1) and the power log-normal distributions for identical values of </a:t>
            </a:r>
            <a:r>
              <a:rPr b="0" i="1" lang="en-GB" sz="2000" spc="-1" strike="noStrike">
                <a:solidFill>
                  <a:srgbClr val="000000"/>
                </a:solidFill>
                <a:uFill>
                  <a:solidFill>
                    <a:srgbClr val="ffffff"/>
                  </a:solidFill>
                </a:uFill>
                <a:latin typeface="Times New Roman"/>
                <a:ea typeface="Calibri"/>
              </a:rPr>
              <a:t>µ</a:t>
            </a:r>
            <a:r>
              <a:rPr b="1" lang="en-GB" sz="2000" spc="-1" strike="noStrike">
                <a:solidFill>
                  <a:srgbClr val="000000"/>
                </a:solidFill>
                <a:uFill>
                  <a:solidFill>
                    <a:srgbClr val="ffffff"/>
                  </a:solidFill>
                </a:uFill>
                <a:latin typeface="Times New Roman"/>
                <a:ea typeface="Calibri"/>
              </a:rPr>
              <a:t> </a:t>
            </a:r>
            <a:r>
              <a:rPr b="1" lang="en-GB" sz="2000" spc="-1" strike="noStrike">
                <a:solidFill>
                  <a:srgbClr val="000000"/>
                </a:solidFill>
                <a:uFill>
                  <a:solidFill>
                    <a:srgbClr val="ffffff"/>
                  </a:solidFill>
                </a:uFill>
                <a:latin typeface="Calibri"/>
                <a:ea typeface="Calibri"/>
              </a:rPr>
              <a:t>and</a:t>
            </a:r>
            <a:r>
              <a:rPr b="1" lang="en-GB" sz="2000" spc="-1" strike="noStrike">
                <a:solidFill>
                  <a:srgbClr val="000000"/>
                </a:solidFill>
                <a:uFill>
                  <a:solidFill>
                    <a:srgbClr val="ffffff"/>
                  </a:solidFill>
                </a:uFill>
                <a:latin typeface="Times New Roman"/>
                <a:ea typeface="Calibri"/>
              </a:rPr>
              <a:t> </a:t>
            </a:r>
            <a:r>
              <a:rPr b="0" i="1" lang="en-GB" sz="2000" spc="-1" strike="noStrike">
                <a:solidFill>
                  <a:srgbClr val="000000"/>
                </a:solidFill>
                <a:uFill>
                  <a:solidFill>
                    <a:srgbClr val="ffffff"/>
                  </a:solidFill>
                </a:uFill>
                <a:latin typeface="Times New Roman"/>
                <a:ea typeface="Calibri"/>
              </a:rPr>
              <a:t>σ</a:t>
            </a:r>
            <a:r>
              <a:rPr b="1" i="1" lang="en-GB" sz="2000" spc="-1" strike="noStrike">
                <a:solidFill>
                  <a:srgbClr val="000000"/>
                </a:solidFill>
                <a:uFill>
                  <a:solidFill>
                    <a:srgbClr val="ffffff"/>
                  </a:solidFill>
                </a:uFill>
                <a:latin typeface="Times New Roman"/>
                <a:ea typeface="Calibri"/>
              </a:rPr>
              <a:t> </a:t>
            </a:r>
            <a:r>
              <a:rPr b="1" lang="en-GB" sz="2000" spc="-1" strike="noStrike">
                <a:solidFill>
                  <a:srgbClr val="000000"/>
                </a:solidFill>
                <a:uFill>
                  <a:solidFill>
                    <a:srgbClr val="ffffff"/>
                  </a:solidFill>
                </a:uFill>
                <a:latin typeface="Times New Roman"/>
                <a:ea typeface="Calibri"/>
              </a:rPr>
              <a:t>(</a:t>
            </a:r>
            <a:r>
              <a:rPr b="0" i="1" lang="en-GB" sz="2000" spc="-1" strike="noStrike">
                <a:solidFill>
                  <a:srgbClr val="000000"/>
                </a:solidFill>
                <a:uFill>
                  <a:solidFill>
                    <a:srgbClr val="ffffff"/>
                  </a:solidFill>
                </a:uFill>
                <a:latin typeface="Times New Roman"/>
                <a:ea typeface="Calibri"/>
              </a:rPr>
              <a:t>µ=</a:t>
            </a:r>
            <a:r>
              <a:rPr b="0" lang="en-GB" sz="2000" spc="-1" strike="noStrike">
                <a:solidFill>
                  <a:srgbClr val="000000"/>
                </a:solidFill>
                <a:uFill>
                  <a:solidFill>
                    <a:srgbClr val="ffffff"/>
                  </a:solidFill>
                </a:uFill>
                <a:latin typeface="Times New Roman"/>
                <a:ea typeface="Calibri"/>
              </a:rPr>
              <a:t>0</a:t>
            </a:r>
            <a:r>
              <a:rPr b="0" i="1" lang="en-GB" sz="2000" spc="-1" strike="noStrike">
                <a:solidFill>
                  <a:srgbClr val="000000"/>
                </a:solidFill>
                <a:uFill>
                  <a:solidFill>
                    <a:srgbClr val="ffffff"/>
                  </a:solidFill>
                </a:uFill>
                <a:latin typeface="Times New Roman"/>
                <a:ea typeface="Calibri"/>
              </a:rPr>
              <a:t> </a:t>
            </a:r>
            <a:r>
              <a:rPr b="0" lang="en-GB" sz="2000" spc="-1" strike="noStrike">
                <a:solidFill>
                  <a:srgbClr val="000000"/>
                </a:solidFill>
                <a:uFill>
                  <a:solidFill>
                    <a:srgbClr val="ffffff"/>
                  </a:solidFill>
                </a:uFill>
                <a:latin typeface="Calibri"/>
                <a:ea typeface="Calibri"/>
              </a:rPr>
              <a:t>and</a:t>
            </a:r>
            <a:r>
              <a:rPr b="0" i="1" lang="en-GB" sz="2000" spc="-1" strike="noStrike">
                <a:solidFill>
                  <a:srgbClr val="000000"/>
                </a:solidFill>
                <a:uFill>
                  <a:solidFill>
                    <a:srgbClr val="ffffff"/>
                  </a:solidFill>
                </a:uFill>
                <a:latin typeface="Times New Roman"/>
                <a:ea typeface="Calibri"/>
              </a:rPr>
              <a:t> σ=</a:t>
            </a:r>
            <a:r>
              <a:rPr b="0" lang="en-GB" sz="2000" spc="-1" strike="noStrike">
                <a:solidFill>
                  <a:srgbClr val="000000"/>
                </a:solidFill>
                <a:uFill>
                  <a:solidFill>
                    <a:srgbClr val="ffffff"/>
                  </a:solidFill>
                </a:uFill>
                <a:latin typeface="Times New Roman"/>
                <a:ea typeface="Calibri"/>
              </a:rPr>
              <a:t>1)</a:t>
            </a:r>
            <a:endParaRPr b="0" lang="en-GB" sz="1800" spc="-1" strike="noStrike">
              <a:solidFill>
                <a:srgbClr val="000000"/>
              </a:solidFill>
              <a:uFill>
                <a:solidFill>
                  <a:srgbClr val="ffffff"/>
                </a:solidFill>
              </a:uFill>
              <a:latin typeface="Arial"/>
            </a:endParaRPr>
          </a:p>
        </p:txBody>
      </p:sp>
      <p:sp>
        <p:nvSpPr>
          <p:cNvPr id="220" name="CustomShape 4"/>
          <p:cNvSpPr/>
          <p:nvPr/>
        </p:nvSpPr>
        <p:spPr>
          <a:xfrm>
            <a:off x="6150600" y="1839240"/>
            <a:ext cx="2751480" cy="36558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Wingdings" charset="2"/>
              <a:buChar char=""/>
            </a:pPr>
            <a:r>
              <a:rPr b="0" lang="en-GB" sz="1800" spc="-1" strike="noStrike">
                <a:solidFill>
                  <a:srgbClr val="000000"/>
                </a:solidFill>
                <a:uFill>
                  <a:solidFill>
                    <a:srgbClr val="ffffff"/>
                  </a:solidFill>
                </a:uFill>
                <a:latin typeface="Calibri"/>
              </a:rPr>
              <a:t>Allows for substantial heterogeneity (large variance parameter) while also  ensuring that the skewed tail is relatively thin.</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en-GB" sz="1800" spc="-1" strike="noStrike">
                <a:solidFill>
                  <a:srgbClr val="000000"/>
                </a:solidFill>
                <a:uFill>
                  <a:solidFill>
                    <a:srgbClr val="ffffff"/>
                  </a:solidFill>
                </a:uFill>
                <a:latin typeface="Calibri"/>
              </a:rPr>
              <a:t>Thin tails make convergence during      estimation much easier.</a:t>
            </a:r>
            <a:endParaRPr b="0" lang="en-GB" sz="1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457200" y="27468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Estimation Approach </a:t>
            </a:r>
            <a:endParaRPr b="0" lang="en-US" sz="1800" spc="-1" strike="noStrike">
              <a:solidFill>
                <a:srgbClr val="000000"/>
              </a:solidFill>
              <a:uFill>
                <a:solidFill>
                  <a:srgbClr val="ffffff"/>
                </a:solidFill>
              </a:uFill>
              <a:latin typeface="Calibri"/>
            </a:endParaRPr>
          </a:p>
        </p:txBody>
      </p:sp>
      <p:sp>
        <p:nvSpPr>
          <p:cNvPr id="222" name="TextShape 2"/>
          <p:cNvSpPr txBox="1"/>
          <p:nvPr/>
        </p:nvSpPr>
        <p:spPr>
          <a:xfrm>
            <a:off x="457200" y="1247040"/>
            <a:ext cx="8229240" cy="4878720"/>
          </a:xfrm>
          <a:prstGeom prst="rect">
            <a:avLst/>
          </a:prstGeom>
          <a:noFill/>
          <a:ln>
            <a:noFill/>
          </a:ln>
        </p:spPr>
        <p:txBody>
          <a:bodyPr/>
          <a:p>
            <a:pPr algn="ctr">
              <a:lnSpc>
                <a:spcPct val="100000"/>
              </a:lnSpc>
            </a:pPr>
            <a:r>
              <a:rPr b="1" lang="en-US" sz="3200" spc="-1" strike="noStrike">
                <a:solidFill>
                  <a:srgbClr val="e46c0a"/>
                </a:solidFill>
                <a:uFill>
                  <a:solidFill>
                    <a:srgbClr val="ffffff"/>
                  </a:solidFill>
                </a:uFill>
                <a:latin typeface="Calibri"/>
              </a:rPr>
              <a:t>Hybrid MSL-MACML</a:t>
            </a:r>
            <a:endParaRPr b="0" lang="en-US" sz="3200" spc="-1" strike="noStrike">
              <a:solidFill>
                <a:srgbClr val="000000"/>
              </a:solidFill>
              <a:uFill>
                <a:solidFill>
                  <a:srgbClr val="ffffff"/>
                </a:solidFill>
              </a:uFill>
              <a:latin typeface="Calibri"/>
            </a:endParaRPr>
          </a:p>
          <a:p>
            <a:pPr algn="ctr">
              <a:lnSpc>
                <a:spcPct val="100000"/>
              </a:lnSpc>
            </a:pPr>
            <a:r>
              <a:rPr b="1" lang="en-US" sz="3200" spc="-1" strike="noStrike">
                <a:solidFill>
                  <a:srgbClr val="000000"/>
                </a:solidFill>
                <a:uFill>
                  <a:solidFill>
                    <a:srgbClr val="ffffff"/>
                  </a:solidFill>
                </a:uFill>
                <a:latin typeface="Calibri"/>
              </a:rPr>
              <a:t>WHY?</a:t>
            </a: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1900" spc="-1" strike="noStrike">
                <a:solidFill>
                  <a:srgbClr val="000000"/>
                </a:solidFill>
                <a:uFill>
                  <a:solidFill>
                    <a:srgbClr val="ffffff"/>
                  </a:solidFill>
                </a:uFill>
                <a:latin typeface="Calibri"/>
              </a:rPr>
              <a:t>MACML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b0f0"/>
              </a:buClr>
              <a:buFont typeface="Wingdings" charset="2"/>
              <a:buChar char=""/>
            </a:pPr>
            <a:r>
              <a:rPr b="1" lang="en-US" sz="2100" spc="-1" strike="noStrike">
                <a:solidFill>
                  <a:srgbClr val="00b0f0"/>
                </a:solidFill>
                <a:uFill>
                  <a:solidFill>
                    <a:srgbClr val="ffffff"/>
                  </a:solidFill>
                </a:uFill>
                <a:latin typeface="Calibri"/>
              </a:rPr>
              <a:t>ADVANTAGE: </a:t>
            </a:r>
            <a:r>
              <a:rPr b="0" lang="en-US" sz="2100" spc="-1" strike="noStrike">
                <a:solidFill>
                  <a:srgbClr val="000000"/>
                </a:solidFill>
                <a:uFill>
                  <a:solidFill>
                    <a:srgbClr val="ffffff"/>
                  </a:solidFill>
                </a:uFill>
                <a:latin typeface="Calibri"/>
              </a:rPr>
              <a:t>simple, computationally very efficient, and simulation-free </a:t>
            </a:r>
            <a:endParaRPr b="0" lang="en-US" sz="2400" spc="-1" strike="noStrike">
              <a:solidFill>
                <a:srgbClr val="000000"/>
              </a:solidFill>
              <a:uFill>
                <a:solidFill>
                  <a:srgbClr val="ffffff"/>
                </a:solidFill>
              </a:uFill>
              <a:latin typeface="Calibri"/>
            </a:endParaRPr>
          </a:p>
          <a:p>
            <a:pPr lvl="2" marL="1143000" indent="-228240">
              <a:lnSpc>
                <a:spcPct val="100000"/>
              </a:lnSpc>
              <a:buClr>
                <a:srgbClr val="000000"/>
              </a:buClr>
              <a:buFont typeface="Wingdings" charset="2"/>
              <a:buChar char=""/>
            </a:pPr>
            <a:r>
              <a:rPr b="1" lang="en-US" sz="2100" spc="-1" strike="noStrike">
                <a:solidFill>
                  <a:srgbClr val="000000"/>
                </a:solidFill>
                <a:uFill>
                  <a:solidFill>
                    <a:srgbClr val="ffffff"/>
                  </a:solidFill>
                </a:uFill>
                <a:latin typeface="Calibri"/>
              </a:rPr>
              <a:t>Smooth analytically-approximated likelihood function </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Wingdings" charset="2"/>
              <a:buChar char=""/>
            </a:pPr>
            <a:r>
              <a:rPr b="1" lang="en-US" sz="2100" spc="-1" strike="noStrike">
                <a:solidFill>
                  <a:srgbClr val="000000"/>
                </a:solidFill>
                <a:uFill>
                  <a:solidFill>
                    <a:srgbClr val="ffffff"/>
                  </a:solidFill>
                </a:uFill>
                <a:latin typeface="Calibri"/>
              </a:rPr>
              <a:t>Ensures convergence during maximization</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Wingdings" charset="2"/>
              <a:buChar char=""/>
            </a:pPr>
            <a:r>
              <a:rPr b="0" lang="en-US" sz="2100" spc="-1" strike="noStrike">
                <a:solidFill>
                  <a:srgbClr val="000000"/>
                </a:solidFill>
                <a:uFill>
                  <a:solidFill>
                    <a:srgbClr val="ffffff"/>
                  </a:solidFill>
                </a:uFill>
                <a:latin typeface="Calibri"/>
              </a:rPr>
              <a:t>Smooth second derivative functions to compute the covariance matrix of the estimator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f0"/>
              </a:buClr>
              <a:buFont typeface="Wingdings" charset="2"/>
              <a:buChar char=""/>
            </a:pPr>
            <a:r>
              <a:rPr b="1" lang="en-US" sz="2100" spc="-1" strike="noStrike">
                <a:solidFill>
                  <a:srgbClr val="00b0f0"/>
                </a:solidFill>
                <a:uFill>
                  <a:solidFill>
                    <a:srgbClr val="ffffff"/>
                  </a:solidFill>
                </a:uFill>
                <a:latin typeface="Calibri"/>
              </a:rPr>
              <a:t>LIMITATION: </a:t>
            </a:r>
            <a:r>
              <a:rPr b="1" lang="en-US" sz="2100" spc="-1" strike="noStrike">
                <a:solidFill>
                  <a:srgbClr val="000000"/>
                </a:solidFill>
                <a:uFill>
                  <a:solidFill>
                    <a:srgbClr val="ffffff"/>
                  </a:solidFill>
                </a:uFill>
                <a:latin typeface="Calibri"/>
              </a:rPr>
              <a:t>restricted to normally distributed coefficients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100" spc="-1" strike="noStrike">
                <a:solidFill>
                  <a:srgbClr val="000000"/>
                </a:solidFill>
                <a:uFill>
                  <a:solidFill>
                    <a:srgbClr val="ffffff"/>
                  </a:solidFill>
                </a:uFill>
                <a:latin typeface="Calibri"/>
              </a:rPr>
              <a:t>MSL</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b0f0"/>
              </a:buClr>
              <a:buFont typeface="Wingdings" charset="2"/>
              <a:buChar char=""/>
            </a:pPr>
            <a:r>
              <a:rPr b="1" lang="en-US" sz="2100" spc="-1" strike="noStrike">
                <a:solidFill>
                  <a:srgbClr val="00b0f0"/>
                </a:solidFill>
                <a:uFill>
                  <a:solidFill>
                    <a:srgbClr val="ffffff"/>
                  </a:solidFill>
                </a:uFill>
                <a:latin typeface="Calibri"/>
              </a:rPr>
              <a:t>ADVANTAGE: </a:t>
            </a:r>
            <a:r>
              <a:rPr b="1" lang="en-US" sz="2100" spc="-1" strike="noStrike">
                <a:solidFill>
                  <a:srgbClr val="000000"/>
                </a:solidFill>
                <a:uFill>
                  <a:solidFill>
                    <a:srgbClr val="ffffff"/>
                  </a:solidFill>
                </a:uFill>
                <a:latin typeface="Calibri"/>
              </a:rPr>
              <a:t>works for any type of coefficient distribution</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b0f0"/>
              </a:buClr>
              <a:buFont typeface="Wingdings" charset="2"/>
              <a:buChar char=""/>
            </a:pPr>
            <a:r>
              <a:rPr b="1" lang="en-US" sz="2100" spc="-1" strike="noStrike">
                <a:solidFill>
                  <a:srgbClr val="00b0f0"/>
                </a:solidFill>
                <a:uFill>
                  <a:solidFill>
                    <a:srgbClr val="ffffff"/>
                  </a:solidFill>
                </a:uFill>
                <a:latin typeface="Calibri"/>
              </a:rPr>
              <a:t>LIMITATION: </a:t>
            </a:r>
            <a:r>
              <a:rPr b="1" lang="en-US" sz="2100" spc="-1" strike="noStrike">
                <a:solidFill>
                  <a:srgbClr val="000000"/>
                </a:solidFill>
                <a:uFill>
                  <a:solidFill>
                    <a:srgbClr val="ffffff"/>
                  </a:solidFill>
                </a:uFill>
                <a:latin typeface="Calibri"/>
              </a:rPr>
              <a:t>Can be computationally expensive</a:t>
            </a:r>
            <a:endParaRPr b="0" lang="en-US" sz="2400" spc="-1" strike="noStrike">
              <a:solidFill>
                <a:srgbClr val="000000"/>
              </a:solidFill>
              <a:uFill>
                <a:solidFill>
                  <a:srgbClr val="ffffff"/>
                </a:solidFill>
              </a:uFill>
              <a:latin typeface="Calibri"/>
            </a:endParaRPr>
          </a:p>
          <a:p>
            <a:pPr lvl="2" marL="1143000" indent="-228240">
              <a:lnSpc>
                <a:spcPct val="100000"/>
              </a:lnSpc>
              <a:buClr>
                <a:srgbClr val="000000"/>
              </a:buClr>
              <a:buFont typeface="Wingdings" charset="2"/>
              <a:buChar char=""/>
            </a:pPr>
            <a:r>
              <a:rPr b="1" lang="en-US" sz="2100" spc="-1" strike="noStrike">
                <a:solidFill>
                  <a:srgbClr val="000000"/>
                </a:solidFill>
                <a:uFill>
                  <a:solidFill>
                    <a:srgbClr val="ffffff"/>
                  </a:solidFill>
                </a:uFill>
                <a:latin typeface="Calibri"/>
              </a:rPr>
              <a:t>Estimation of high number of random coefficients is practically infeasible  </a:t>
            </a:r>
            <a:endParaRPr b="0" lang="en-US" sz="2000" spc="-1" strike="noStrike">
              <a:solidFill>
                <a:srgbClr val="000000"/>
              </a:solidFill>
              <a:uFill>
                <a:solidFill>
                  <a:srgbClr val="ffffff"/>
                </a:solidFill>
              </a:uFill>
              <a:latin typeface="Calibri"/>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57200" y="798120"/>
            <a:ext cx="8229240" cy="100152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When does the </a:t>
            </a:r>
            <a:r>
              <a:rPr b="1" lang="en-US" sz="3200" spc="-1" strike="noStrike">
                <a:solidFill>
                  <a:srgbClr val="e46c0a"/>
                </a:solidFill>
                <a:uFill>
                  <a:solidFill>
                    <a:srgbClr val="ffffff"/>
                  </a:solidFill>
                </a:uFill>
                <a:latin typeface="Arial Black"/>
              </a:rPr>
              <a:t>Hybrid MSL-MACML </a:t>
            </a:r>
            <a:r>
              <a:rPr b="1" lang="en-US" sz="3200" spc="-1" strike="noStrike">
                <a:solidFill>
                  <a:srgbClr val="000000"/>
                </a:solidFill>
                <a:uFill>
                  <a:solidFill>
                    <a:srgbClr val="ffffff"/>
                  </a:solidFill>
                </a:uFill>
                <a:latin typeface="Arial Black"/>
              </a:rPr>
              <a:t>work best?</a:t>
            </a:r>
            <a:r>
              <a:rPr b="0" lang="en-US" sz="3200" spc="-1" strike="noStrike">
                <a:solidFill>
                  <a:srgbClr val="000000"/>
                </a:solidFill>
                <a:uFill>
                  <a:solidFill>
                    <a:srgbClr val="ffffff"/>
                  </a:solidFill>
                </a:uFill>
                <a:latin typeface="Arial Black"/>
              </a:rPr>
              <a:t> </a:t>
            </a:r>
            <a:endParaRPr b="0" lang="en-US" sz="1800" spc="-1" strike="noStrike">
              <a:solidFill>
                <a:srgbClr val="000000"/>
              </a:solidFill>
              <a:uFill>
                <a:solidFill>
                  <a:srgbClr val="ffffff"/>
                </a:solidFill>
              </a:uFill>
              <a:latin typeface="Calibri"/>
            </a:endParaRPr>
          </a:p>
        </p:txBody>
      </p:sp>
      <p:sp>
        <p:nvSpPr>
          <p:cNvPr id="224" name="TextShape 2"/>
          <p:cNvSpPr txBox="1"/>
          <p:nvPr/>
        </p:nvSpPr>
        <p:spPr>
          <a:xfrm>
            <a:off x="541080" y="2188080"/>
            <a:ext cx="8229240" cy="4525560"/>
          </a:xfrm>
          <a:prstGeom prst="rect">
            <a:avLst/>
          </a:prstGeom>
          <a:noFill/>
          <a:ln>
            <a:noFill/>
          </a:ln>
        </p:spPr>
        <p:txBody>
          <a:bodyPr/>
          <a:p>
            <a:pPr marL="343080" indent="-342720">
              <a:lnSpc>
                <a:spcPct val="100000"/>
              </a:lnSpc>
              <a:buClr>
                <a:srgbClr val="000000"/>
              </a:buClr>
              <a:buFont typeface="Wingdings" charset="2"/>
              <a:buChar char=""/>
            </a:pPr>
            <a:r>
              <a:rPr b="1" lang="en-US" sz="2400" spc="-1" strike="noStrike">
                <a:solidFill>
                  <a:srgbClr val="000000"/>
                </a:solidFill>
                <a:uFill>
                  <a:solidFill>
                    <a:srgbClr val="ffffff"/>
                  </a:solidFill>
                </a:uFill>
                <a:latin typeface="Calibri"/>
              </a:rPr>
              <a:t>Few</a:t>
            </a:r>
            <a:r>
              <a:rPr b="0" lang="en-US" sz="2400" spc="-1" strike="noStrike">
                <a:solidFill>
                  <a:srgbClr val="000000"/>
                </a:solidFill>
                <a:uFill>
                  <a:solidFill>
                    <a:srgbClr val="ffffff"/>
                  </a:solidFill>
                </a:uFill>
                <a:latin typeface="Calibri"/>
              </a:rPr>
              <a:t> non-normally distributed coefficients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So that the simulation does not involve very high dimensions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400" spc="-1" strike="noStrike">
                <a:solidFill>
                  <a:srgbClr val="000000"/>
                </a:solidFill>
                <a:uFill>
                  <a:solidFill>
                    <a:srgbClr val="ffffff"/>
                  </a:solidFill>
                </a:uFill>
                <a:latin typeface="Calibri"/>
              </a:rPr>
              <a:t>Many</a:t>
            </a:r>
            <a:r>
              <a:rPr b="0" lang="en-US" sz="2400" spc="-1" strike="noStrike">
                <a:solidFill>
                  <a:srgbClr val="000000"/>
                </a:solidFill>
                <a:uFill>
                  <a:solidFill>
                    <a:srgbClr val="ffffff"/>
                  </a:solidFill>
                </a:uFill>
                <a:latin typeface="Calibri"/>
              </a:rPr>
              <a:t> normally distributed coefficients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So that the MACML computational accuracy and efficiency can be realized</a:t>
            </a:r>
            <a:endParaRPr b="0" lang="en-US" sz="2400" spc="-1" strike="noStrike">
              <a:solidFill>
                <a:srgbClr val="000000"/>
              </a:solidFill>
              <a:uFill>
                <a:solidFill>
                  <a:srgbClr val="ffffff"/>
                </a:solidFill>
              </a:uFill>
              <a:latin typeface="Calibri"/>
            </a:endParaRPr>
          </a:p>
        </p:txBody>
      </p:sp>
    </p:spTree>
  </p:cSld>
  <p:timing>
    <p:tnLst>
      <p:par>
        <p:cTn id="263" dur="indefinite" restart="never" nodeType="tmRoot">
          <p:childTnLst>
            <p:seq>
              <p:cTn id="264" dur="indefinite" nodeType="mainSeq">
                <p:childTnLst>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224">
                                            <p:txEl>
                                              <p:pRg st="0" end="43"/>
                                            </p:txEl>
                                          </p:spTgt>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224">
                                            <p:txEl>
                                              <p:pRg st="43" end="104"/>
                                            </p:tx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nodeType="clickEffect" fill="hold" presetClass="entr" presetID="1">
                                  <p:stCondLst>
                                    <p:cond delay="0"/>
                                  </p:stCondLst>
                                  <p:childTnLst>
                                    <p:set>
                                      <p:cBhvr>
                                        <p:cTn id="274" dur="1" fill="hold">
                                          <p:stCondLst>
                                            <p:cond delay="0"/>
                                          </p:stCondLst>
                                        </p:cTn>
                                        <p:tgtEl>
                                          <p:spTgt spid="224">
                                            <p:txEl>
                                              <p:pRg st="105" end="145"/>
                                            </p:txEl>
                                          </p:spTgt>
                                        </p:tgtEl>
                                        <p:attrNameLst>
                                          <p:attrName>style.visibility</p:attrName>
                                        </p:attrNameLst>
                                      </p:cBhvr>
                                      <p:to>
                                        <p:strVal val="visible"/>
                                      </p:to>
                                    </p:set>
                                  </p:childTnLst>
                                </p:cTn>
                              </p:par>
                              <p:par>
                                <p:cTn id="275" nodeType="withEffect" fill="hold" presetClass="entr" presetID="1">
                                  <p:stCondLst>
                                    <p:cond delay="0"/>
                                  </p:stCondLst>
                                  <p:childTnLst>
                                    <p:set>
                                      <p:cBhvr>
                                        <p:cTn id="276" dur="1" fill="hold">
                                          <p:stCondLst>
                                            <p:cond delay="0"/>
                                          </p:stCondLst>
                                        </p:cTn>
                                        <p:tgtEl>
                                          <p:spTgt spid="224">
                                            <p:txEl>
                                              <p:pRg st="145" end="21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559440"/>
            <a:ext cx="8229240" cy="1142640"/>
          </a:xfrm>
          <a:prstGeom prst="rect">
            <a:avLst/>
          </a:prstGeom>
          <a:noFill/>
          <a:ln>
            <a:noFill/>
          </a:ln>
        </p:spPr>
        <p:txBody>
          <a:bodyPr anchor="ctr"/>
          <a:p>
            <a:pPr algn="ctr">
              <a:lnSpc>
                <a:spcPct val="100000"/>
              </a:lnSpc>
            </a:pPr>
            <a:r>
              <a:rPr b="0" lang="en-US" sz="2800" spc="-1" strike="noStrike">
                <a:solidFill>
                  <a:srgbClr val="000000"/>
                </a:solidFill>
                <a:uFill>
                  <a:solidFill>
                    <a:srgbClr val="ffffff"/>
                  </a:solidFill>
                </a:uFill>
                <a:latin typeface="Arial Black"/>
              </a:rPr>
              <a:t>Model Estimation using the Hybrid MSL-MACML Approach</a:t>
            </a:r>
            <a:endParaRPr b="0" lang="en-US" sz="1800" spc="-1" strike="noStrike">
              <a:solidFill>
                <a:srgbClr val="000000"/>
              </a:solidFill>
              <a:uFill>
                <a:solidFill>
                  <a:srgbClr val="ffffff"/>
                </a:solidFill>
              </a:uFill>
              <a:latin typeface="Calibri"/>
            </a:endParaRPr>
          </a:p>
        </p:txBody>
      </p:sp>
      <p:sp>
        <p:nvSpPr>
          <p:cNvPr id="226" name="TextShape 2"/>
          <p:cNvSpPr txBox="1"/>
          <p:nvPr/>
        </p:nvSpPr>
        <p:spPr>
          <a:xfrm>
            <a:off x="209520" y="1588320"/>
            <a:ext cx="8743680" cy="4749120"/>
          </a:xfrm>
          <a:prstGeom prst="rect">
            <a:avLst/>
          </a:prstGeom>
          <a:noFill/>
          <a:ln>
            <a:noFill/>
          </a:ln>
        </p:spPr>
        <p:txBody>
          <a:bodyPr/>
          <a:p>
            <a:pPr>
              <a:lnSpc>
                <a:spcPct val="100000"/>
              </a:lnSpc>
            </a:pPr>
            <a:r>
              <a:rPr b="0" lang="en-US" sz="1800" spc="-1" strike="noStrike">
                <a:solidFill>
                  <a:srgbClr val="000000"/>
                </a:solidFill>
                <a:uFill>
                  <a:solidFill>
                    <a:srgbClr val="ffffff"/>
                  </a:solidFill>
                </a:uFill>
                <a:latin typeface="Calibri"/>
              </a:rPr>
              <a:t>We can write in matrix form: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and :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where                                                                             and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The likelihood contribution of individual </a:t>
            </a:r>
            <a:r>
              <a:rPr b="0" i="1" lang="en-US" sz="1800" spc="-1" strike="noStrike">
                <a:solidFill>
                  <a:srgbClr val="000000"/>
                </a:solidFill>
                <a:uFill>
                  <a:solidFill>
                    <a:srgbClr val="ffffff"/>
                  </a:solidFill>
                </a:uFill>
                <a:latin typeface="Times New Roman"/>
              </a:rPr>
              <a:t>q</a:t>
            </a:r>
            <a:r>
              <a:rPr b="0" lang="en-US" sz="1800" spc="-1" strike="noStrike">
                <a:solidFill>
                  <a:srgbClr val="000000"/>
                </a:solidFill>
                <a:uFill>
                  <a:solidFill>
                    <a:srgbClr val="ffffff"/>
                  </a:solidFill>
                </a:uFill>
                <a:latin typeface="Calibri"/>
              </a:rPr>
              <a:t> has the form, with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where                           is  the</a:t>
            </a:r>
            <a:r>
              <a:rPr b="0" i="1" lang="en-US" sz="1800" spc="-1" strike="noStrike">
                <a:solidFill>
                  <a:srgbClr val="000000"/>
                </a:solidFill>
                <a:uFill>
                  <a:solidFill>
                    <a:srgbClr val="ffffff"/>
                  </a:solidFill>
                </a:uFill>
                <a:latin typeface="Calibri"/>
              </a:rPr>
              <a:t> </a:t>
            </a:r>
            <a:r>
              <a:rPr b="0" i="1" lang="en-US" sz="1800" spc="-1" strike="noStrike">
                <a:solidFill>
                  <a:srgbClr val="000000"/>
                </a:solidFill>
                <a:uFill>
                  <a:solidFill>
                    <a:srgbClr val="ffffff"/>
                  </a:solidFill>
                </a:uFill>
                <a:latin typeface="Times New Roman"/>
              </a:rPr>
              <a:t>E</a:t>
            </a:r>
            <a:r>
              <a:rPr b="0" i="1" lang="en-US" sz="1800" spc="-1" strike="noStrike">
                <a:solidFill>
                  <a:srgbClr val="000000"/>
                </a:solidFill>
                <a:uFill>
                  <a:solidFill>
                    <a:srgbClr val="ffffff"/>
                  </a:solidFill>
                </a:uFill>
                <a:latin typeface="Calibri"/>
              </a:rPr>
              <a:t>-</a:t>
            </a:r>
            <a:r>
              <a:rPr b="0" lang="en-US" sz="1800" spc="-1" strike="noStrike">
                <a:solidFill>
                  <a:srgbClr val="000000"/>
                </a:solidFill>
                <a:uFill>
                  <a:solidFill>
                    <a:srgbClr val="ffffff"/>
                  </a:solidFill>
                </a:uFill>
                <a:latin typeface="Calibri"/>
              </a:rPr>
              <a:t>variate</a:t>
            </a:r>
            <a:r>
              <a:rPr b="0" i="1"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multivariate standard normal density function.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227" name="CustomShape 3"/>
          <p:cNvSpPr/>
          <p:nvPr/>
        </p:nvSpPr>
        <p:spPr>
          <a:xfrm>
            <a:off x="0" y="0"/>
            <a:ext cx="9143640" cy="360"/>
          </a:xfrm>
          <a:prstGeom prst="rect">
            <a:avLst/>
          </a:prstGeom>
          <a:noFill/>
          <a:ln>
            <a:noFill/>
          </a:ln>
        </p:spPr>
        <p:style>
          <a:lnRef idx="0"/>
          <a:fillRef idx="0"/>
          <a:effectRef idx="0"/>
          <a:fontRef idx="minor"/>
        </p:style>
      </p:sp>
      <p:sp>
        <p:nvSpPr>
          <p:cNvPr id="228" name="CustomShape 4"/>
          <p:cNvSpPr/>
          <p:nvPr/>
        </p:nvSpPr>
        <p:spPr>
          <a:xfrm>
            <a:off x="0" y="0"/>
            <a:ext cx="9143640" cy="360"/>
          </a:xfrm>
          <a:prstGeom prst="rect">
            <a:avLst/>
          </a:prstGeom>
          <a:noFill/>
          <a:ln>
            <a:noFill/>
          </a:ln>
        </p:spPr>
        <p:style>
          <a:lnRef idx="0"/>
          <a:fillRef idx="0"/>
          <a:effectRef idx="0"/>
          <a:fontRef idx="minor"/>
        </p:style>
      </p:sp>
      <p:sp>
        <p:nvSpPr>
          <p:cNvPr id="229" name="CustomShape 5"/>
          <p:cNvSpPr/>
          <p:nvPr/>
        </p:nvSpPr>
        <p:spPr>
          <a:xfrm>
            <a:off x="0" y="0"/>
            <a:ext cx="9143640" cy="360"/>
          </a:xfrm>
          <a:prstGeom prst="rect">
            <a:avLst/>
          </a:prstGeom>
          <a:noFill/>
          <a:ln>
            <a:noFill/>
          </a:ln>
        </p:spPr>
        <p:style>
          <a:lnRef idx="0"/>
          <a:fillRef idx="0"/>
          <a:effectRef idx="0"/>
          <a:fontRef idx="minor"/>
        </p:style>
      </p:sp>
      <p:sp>
        <p:nvSpPr>
          <p:cNvPr id="230" name="CustomShape 6"/>
          <p:cNvSpPr/>
          <p:nvPr/>
        </p:nvSpPr>
        <p:spPr>
          <a:xfrm>
            <a:off x="0" y="0"/>
            <a:ext cx="9143640" cy="360"/>
          </a:xfrm>
          <a:prstGeom prst="rect">
            <a:avLst/>
          </a:prstGeom>
          <a:noFill/>
          <a:ln>
            <a:noFill/>
          </a:ln>
        </p:spPr>
        <p:style>
          <a:lnRef idx="0"/>
          <a:fillRef idx="0"/>
          <a:effectRef idx="0"/>
          <a:fontRef idx="minor"/>
        </p:style>
      </p:sp>
      <p:sp>
        <p:nvSpPr>
          <p:cNvPr id="231" name="CustomShape 7"/>
          <p:cNvSpPr/>
          <p:nvPr/>
        </p:nvSpPr>
        <p:spPr>
          <a:xfrm>
            <a:off x="0" y="0"/>
            <a:ext cx="9143640" cy="360"/>
          </a:xfrm>
          <a:prstGeom prst="rect">
            <a:avLst/>
          </a:prstGeom>
          <a:noFill/>
          <a:ln>
            <a:noFill/>
          </a:ln>
        </p:spPr>
        <p:style>
          <a:lnRef idx="0"/>
          <a:fillRef idx="0"/>
          <a:effectRef idx="0"/>
          <a:fontRef idx="minor"/>
        </p:style>
      </p:sp>
      <p:sp>
        <p:nvSpPr>
          <p:cNvPr id="232" name="CustomShape 8"/>
          <p:cNvSpPr/>
          <p:nvPr/>
        </p:nvSpPr>
        <p:spPr>
          <a:xfrm>
            <a:off x="0" y="0"/>
            <a:ext cx="9143640" cy="360"/>
          </a:xfrm>
          <a:prstGeom prst="rect">
            <a:avLst/>
          </a:prstGeom>
          <a:noFill/>
          <a:ln>
            <a:noFill/>
          </a:ln>
        </p:spPr>
        <p:style>
          <a:lnRef idx="0"/>
          <a:fillRef idx="0"/>
          <a:effectRef idx="0"/>
          <a:fontRef idx="minor"/>
        </p:style>
      </p:sp>
      <p:sp>
        <p:nvSpPr>
          <p:cNvPr id="233" name="CustomShape 9"/>
          <p:cNvSpPr/>
          <p:nvPr/>
        </p:nvSpPr>
        <p:spPr>
          <a:xfrm>
            <a:off x="0" y="0"/>
            <a:ext cx="9143640" cy="360"/>
          </a:xfrm>
          <a:prstGeom prst="rect">
            <a:avLst/>
          </a:prstGeom>
          <a:noFill/>
          <a:ln>
            <a:noFill/>
          </a:ln>
        </p:spPr>
        <p:style>
          <a:lnRef idx="0"/>
          <a:fillRef idx="0"/>
          <a:effectRef idx="0"/>
          <a:fontRef idx="minor"/>
        </p:style>
      </p:sp>
      <p:sp>
        <p:nvSpPr>
          <p:cNvPr id="234" name="CustomShape 10"/>
          <p:cNvSpPr/>
          <p:nvPr/>
        </p:nvSpPr>
        <p:spPr>
          <a:xfrm>
            <a:off x="0" y="0"/>
            <a:ext cx="9143640" cy="360"/>
          </a:xfrm>
          <a:prstGeom prst="rect">
            <a:avLst/>
          </a:prstGeom>
          <a:noFill/>
          <a:ln>
            <a:noFill/>
          </a:ln>
        </p:spPr>
        <p:style>
          <a:lnRef idx="0"/>
          <a:fillRef idx="0"/>
          <a:effectRef idx="0"/>
          <a:fontRef idx="minor"/>
        </p:style>
      </p:sp>
      <p:sp>
        <p:nvSpPr>
          <p:cNvPr id="235" name="CustomShape 11"/>
          <p:cNvSpPr/>
          <p:nvPr/>
        </p:nvSpPr>
        <p:spPr>
          <a:xfrm>
            <a:off x="0" y="0"/>
            <a:ext cx="9143640" cy="360"/>
          </a:xfrm>
          <a:prstGeom prst="rect">
            <a:avLst/>
          </a:prstGeom>
          <a:noFill/>
          <a:ln>
            <a:noFill/>
          </a:ln>
        </p:spPr>
        <p:style>
          <a:lnRef idx="0"/>
          <a:fillRef idx="0"/>
          <a:effectRef idx="0"/>
          <a:fontRef idx="minor"/>
        </p:style>
      </p:sp>
      <p:sp>
        <p:nvSpPr>
          <p:cNvPr id="236" name="CustomShape 12"/>
          <p:cNvSpPr/>
          <p:nvPr/>
        </p:nvSpPr>
        <p:spPr>
          <a:xfrm>
            <a:off x="0" y="0"/>
            <a:ext cx="9143640" cy="360"/>
          </a:xfrm>
          <a:prstGeom prst="rect">
            <a:avLst/>
          </a:prstGeom>
          <a:noFill/>
          <a:ln>
            <a:noFill/>
          </a:ln>
        </p:spPr>
        <p:style>
          <a:lnRef idx="0"/>
          <a:fillRef idx="0"/>
          <a:effectRef idx="0"/>
          <a:fontRef idx="minor"/>
        </p:style>
      </p:sp>
      <p:sp>
        <p:nvSpPr>
          <p:cNvPr id="237" name="CustomShape 13"/>
          <p:cNvSpPr/>
          <p:nvPr/>
        </p:nvSpPr>
        <p:spPr>
          <a:xfrm>
            <a:off x="0" y="0"/>
            <a:ext cx="9143640" cy="360"/>
          </a:xfrm>
          <a:prstGeom prst="rect">
            <a:avLst/>
          </a:prstGeom>
          <a:noFill/>
          <a:ln>
            <a:noFill/>
          </a:ln>
        </p:spPr>
        <p:style>
          <a:lnRef idx="0"/>
          <a:fillRef idx="0"/>
          <a:effectRef idx="0"/>
          <a:fontRef idx="minor"/>
        </p:style>
      </p:sp>
      <p:sp>
        <p:nvSpPr>
          <p:cNvPr id="238" name="CustomShape 14"/>
          <p:cNvSpPr/>
          <p:nvPr/>
        </p:nvSpPr>
        <p:spPr>
          <a:xfrm>
            <a:off x="0" y="0"/>
            <a:ext cx="9143640" cy="360"/>
          </a:xfrm>
          <a:prstGeom prst="rect">
            <a:avLst/>
          </a:prstGeom>
          <a:noFill/>
          <a:ln>
            <a:noFill/>
          </a:ln>
        </p:spPr>
        <p:style>
          <a:lnRef idx="0"/>
          <a:fillRef idx="0"/>
          <a:effectRef idx="0"/>
          <a:fontRef idx="minor"/>
        </p:style>
      </p:sp>
      <p:sp>
        <p:nvSpPr>
          <p:cNvPr id="239" name="CustomShape 15"/>
          <p:cNvSpPr/>
          <p:nvPr/>
        </p:nvSpPr>
        <p:spPr>
          <a:xfrm>
            <a:off x="0" y="0"/>
            <a:ext cx="9143640" cy="360"/>
          </a:xfrm>
          <a:prstGeom prst="rect">
            <a:avLst/>
          </a:prstGeom>
          <a:noFill/>
          <a:ln>
            <a:noFill/>
          </a:ln>
        </p:spPr>
        <p:style>
          <a:lnRef idx="0"/>
          <a:fillRef idx="0"/>
          <a:effectRef idx="0"/>
          <a:fontRef idx="minor"/>
        </p:style>
      </p:sp>
      <p:sp>
        <p:nvSpPr>
          <p:cNvPr id="240" name="CustomShape 16"/>
          <p:cNvSpPr/>
          <p:nvPr/>
        </p:nvSpPr>
        <p:spPr>
          <a:xfrm>
            <a:off x="0" y="0"/>
            <a:ext cx="9143640" cy="360"/>
          </a:xfrm>
          <a:prstGeom prst="rect">
            <a:avLst/>
          </a:prstGeom>
          <a:noFill/>
          <a:ln>
            <a:noFill/>
          </a:ln>
        </p:spPr>
        <p:style>
          <a:lnRef idx="0"/>
          <a:fillRef idx="0"/>
          <a:effectRef idx="0"/>
          <a:fontRef idx="minor"/>
        </p:style>
      </p:sp>
      <p:sp>
        <p:nvSpPr>
          <p:cNvPr id="241" name="CustomShape 17"/>
          <p:cNvSpPr/>
          <p:nvPr/>
        </p:nvSpPr>
        <p:spPr>
          <a:xfrm>
            <a:off x="0" y="0"/>
            <a:ext cx="9143640" cy="360"/>
          </a:xfrm>
          <a:prstGeom prst="rect">
            <a:avLst/>
          </a:prstGeom>
          <a:noFill/>
          <a:ln>
            <a:noFill/>
          </a:ln>
        </p:spPr>
        <p:style>
          <a:lnRef idx="0"/>
          <a:fillRef idx="0"/>
          <a:effectRef idx="0"/>
          <a:fontRef idx="minor"/>
        </p:style>
      </p:sp>
      <p:sp>
        <p:nvSpPr>
          <p:cNvPr id="242" name="CustomShape 18"/>
          <p:cNvSpPr/>
          <p:nvPr/>
        </p:nvSpPr>
        <p:spPr>
          <a:xfrm>
            <a:off x="0" y="0"/>
            <a:ext cx="9143640" cy="360"/>
          </a:xfrm>
          <a:prstGeom prst="rect">
            <a:avLst/>
          </a:prstGeom>
          <a:noFill/>
          <a:ln>
            <a:noFill/>
          </a:ln>
        </p:spPr>
        <p:style>
          <a:lnRef idx="0"/>
          <a:fillRef idx="0"/>
          <a:effectRef idx="0"/>
          <a:fontRef idx="minor"/>
        </p:style>
      </p:sp>
      <p:sp>
        <p:nvSpPr>
          <p:cNvPr id="243" name="CustomShape 19"/>
          <p:cNvSpPr/>
          <p:nvPr/>
        </p:nvSpPr>
        <p:spPr>
          <a:xfrm>
            <a:off x="0" y="0"/>
            <a:ext cx="9143640" cy="360"/>
          </a:xfrm>
          <a:prstGeom prst="rect">
            <a:avLst/>
          </a:prstGeom>
          <a:noFill/>
          <a:ln>
            <a:noFill/>
          </a:ln>
        </p:spPr>
        <p:style>
          <a:lnRef idx="0"/>
          <a:fillRef idx="0"/>
          <a:effectRef idx="0"/>
          <a:fontRef idx="minor"/>
        </p:style>
      </p:sp>
      <p:sp>
        <p:nvSpPr>
          <p:cNvPr id="244" name="CustomShape 20"/>
          <p:cNvSpPr/>
          <p:nvPr/>
        </p:nvSpPr>
        <p:spPr>
          <a:xfrm>
            <a:off x="0" y="0"/>
            <a:ext cx="9143640" cy="360"/>
          </a:xfrm>
          <a:prstGeom prst="rect">
            <a:avLst/>
          </a:prstGeom>
          <a:noFill/>
          <a:ln>
            <a:noFill/>
          </a:ln>
        </p:spPr>
        <p:style>
          <a:lnRef idx="0"/>
          <a:fillRef idx="0"/>
          <a:effectRef idx="0"/>
          <a:fontRef idx="minor"/>
        </p:style>
      </p:sp>
      <p:sp>
        <p:nvSpPr>
          <p:cNvPr id="245" name="CustomShape 21"/>
          <p:cNvSpPr/>
          <p:nvPr/>
        </p:nvSpPr>
        <p:spPr>
          <a:xfrm>
            <a:off x="0" y="0"/>
            <a:ext cx="9143640" cy="360"/>
          </a:xfrm>
          <a:prstGeom prst="rect">
            <a:avLst/>
          </a:prstGeom>
          <a:noFill/>
          <a:ln>
            <a:noFill/>
          </a:ln>
        </p:spPr>
        <p:style>
          <a:lnRef idx="0"/>
          <a:fillRef idx="0"/>
          <a:effectRef idx="0"/>
          <a:fontRef idx="minor"/>
        </p:style>
      </p:sp>
      <p:sp>
        <p:nvSpPr>
          <p:cNvPr id="246" name="CustomShape 22"/>
          <p:cNvSpPr/>
          <p:nvPr/>
        </p:nvSpPr>
        <p:spPr>
          <a:xfrm>
            <a:off x="0" y="0"/>
            <a:ext cx="9143640" cy="360"/>
          </a:xfrm>
          <a:prstGeom prst="rect">
            <a:avLst/>
          </a:prstGeom>
          <a:noFill/>
          <a:ln>
            <a:noFill/>
          </a:ln>
        </p:spPr>
        <p:style>
          <a:lnRef idx="0"/>
          <a:fillRef idx="0"/>
          <a:effectRef idx="0"/>
          <a:fontRef idx="minor"/>
        </p:style>
      </p:sp>
      <p:sp>
        <p:nvSpPr>
          <p:cNvPr id="247" name="CustomShape 23"/>
          <p:cNvSpPr/>
          <p:nvPr/>
        </p:nvSpPr>
        <p:spPr>
          <a:xfrm>
            <a:off x="0" y="0"/>
            <a:ext cx="9143640" cy="360"/>
          </a:xfrm>
          <a:prstGeom prst="rect">
            <a:avLst/>
          </a:prstGeom>
          <a:noFill/>
          <a:ln>
            <a:noFill/>
          </a:ln>
        </p:spPr>
        <p:style>
          <a:lnRef idx="0"/>
          <a:fillRef idx="0"/>
          <a:effectRef idx="0"/>
          <a:fontRef idx="minor"/>
        </p:style>
      </p:sp>
      <p:sp>
        <p:nvSpPr>
          <p:cNvPr id="248" name="CustomShape 24"/>
          <p:cNvSpPr/>
          <p:nvPr/>
        </p:nvSpPr>
        <p:spPr>
          <a:xfrm>
            <a:off x="0" y="0"/>
            <a:ext cx="9143640" cy="360"/>
          </a:xfrm>
          <a:prstGeom prst="rect">
            <a:avLst/>
          </a:prstGeom>
          <a:noFill/>
          <a:ln>
            <a:noFill/>
          </a:ln>
        </p:spPr>
        <p:style>
          <a:lnRef idx="0"/>
          <a:fillRef idx="0"/>
          <a:effectRef idx="0"/>
          <a:fontRef idx="minor"/>
        </p:style>
      </p:sp>
      <p:sp>
        <p:nvSpPr>
          <p:cNvPr id="249" name="CustomShape 25"/>
          <p:cNvSpPr/>
          <p:nvPr/>
        </p:nvSpPr>
        <p:spPr>
          <a:xfrm>
            <a:off x="0" y="0"/>
            <a:ext cx="9143640" cy="360"/>
          </a:xfrm>
          <a:prstGeom prst="rect">
            <a:avLst/>
          </a:prstGeom>
          <a:noFill/>
          <a:ln>
            <a:noFill/>
          </a:ln>
        </p:spPr>
        <p:style>
          <a:lnRef idx="0"/>
          <a:fillRef idx="0"/>
          <a:effectRef idx="0"/>
          <a:fontRef idx="minor"/>
        </p:style>
      </p:sp>
      <p:sp>
        <p:nvSpPr>
          <p:cNvPr id="250" name="CustomShape 26"/>
          <p:cNvSpPr/>
          <p:nvPr/>
        </p:nvSpPr>
        <p:spPr>
          <a:xfrm>
            <a:off x="0" y="0"/>
            <a:ext cx="9143640" cy="360"/>
          </a:xfrm>
          <a:prstGeom prst="rect">
            <a:avLst/>
          </a:prstGeom>
          <a:noFill/>
          <a:ln>
            <a:noFill/>
          </a:ln>
        </p:spPr>
        <p:style>
          <a:lnRef idx="0"/>
          <a:fillRef idx="0"/>
          <a:effectRef idx="0"/>
          <a:fontRef idx="minor"/>
        </p:style>
      </p:sp>
      <p:sp>
        <p:nvSpPr>
          <p:cNvPr id="251" name="CustomShape 27"/>
          <p:cNvSpPr/>
          <p:nvPr/>
        </p:nvSpPr>
        <p:spPr>
          <a:xfrm>
            <a:off x="0" y="0"/>
            <a:ext cx="9143640" cy="360"/>
          </a:xfrm>
          <a:prstGeom prst="rect">
            <a:avLst/>
          </a:prstGeom>
          <a:noFill/>
          <a:ln>
            <a:noFill/>
          </a:ln>
        </p:spPr>
        <p:style>
          <a:lnRef idx="0"/>
          <a:fillRef idx="0"/>
          <a:effectRef idx="0"/>
          <a:fontRef idx="minor"/>
        </p:style>
      </p:sp>
      <p:sp>
        <p:nvSpPr>
          <p:cNvPr id="252" name="CustomShape 28"/>
          <p:cNvSpPr/>
          <p:nvPr/>
        </p:nvSpPr>
        <p:spPr>
          <a:xfrm>
            <a:off x="0" y="0"/>
            <a:ext cx="9143640" cy="360"/>
          </a:xfrm>
          <a:prstGeom prst="rect">
            <a:avLst/>
          </a:prstGeom>
          <a:noFill/>
          <a:ln>
            <a:noFill/>
          </a:ln>
        </p:spPr>
        <p:style>
          <a:lnRef idx="0"/>
          <a:fillRef idx="0"/>
          <a:effectRef idx="0"/>
          <a:fontRef idx="minor"/>
        </p:style>
      </p:sp>
      <p:sp>
        <p:nvSpPr>
          <p:cNvPr id="253" name="CustomShape 29"/>
          <p:cNvSpPr/>
          <p:nvPr/>
        </p:nvSpPr>
        <p:spPr>
          <a:xfrm>
            <a:off x="0" y="0"/>
            <a:ext cx="9143640" cy="360"/>
          </a:xfrm>
          <a:prstGeom prst="rect">
            <a:avLst/>
          </a:prstGeom>
          <a:noFill/>
          <a:ln>
            <a:noFill/>
          </a:ln>
        </p:spPr>
        <p:style>
          <a:lnRef idx="0"/>
          <a:fillRef idx="0"/>
          <a:effectRef idx="0"/>
          <a:fontRef idx="minor"/>
        </p:style>
      </p:sp>
      <p:sp>
        <p:nvSpPr>
          <p:cNvPr id="254" name="CustomShape 30"/>
          <p:cNvSpPr/>
          <p:nvPr/>
        </p:nvSpPr>
        <p:spPr>
          <a:xfrm>
            <a:off x="0" y="0"/>
            <a:ext cx="9143640" cy="360"/>
          </a:xfrm>
          <a:prstGeom prst="rect">
            <a:avLst/>
          </a:prstGeom>
          <a:noFill/>
          <a:ln>
            <a:noFill/>
          </a:ln>
        </p:spPr>
        <p:style>
          <a:lnRef idx="0"/>
          <a:fillRef idx="0"/>
          <a:effectRef idx="0"/>
          <a:fontRef idx="minor"/>
        </p:style>
      </p:sp>
      <p:pic>
        <p:nvPicPr>
          <p:cNvPr id="255" name="" descr=""/>
          <p:cNvPicPr/>
          <p:nvPr/>
        </p:nvPicPr>
        <p:blipFill>
          <a:blip r:embed="rId1"/>
          <a:stretch/>
        </p:blipFill>
        <p:spPr>
          <a:xfrm>
            <a:off x="1143000" y="3873600"/>
            <a:ext cx="3708360" cy="393840"/>
          </a:xfrm>
          <a:prstGeom prst="rect">
            <a:avLst/>
          </a:prstGeom>
          <a:ln>
            <a:noFill/>
          </a:ln>
        </p:spPr>
      </p:pic>
      <p:pic>
        <p:nvPicPr>
          <p:cNvPr id="256" name="" descr=""/>
          <p:cNvPicPr/>
          <p:nvPr/>
        </p:nvPicPr>
        <p:blipFill>
          <a:blip r:embed="rId2"/>
          <a:stretch/>
        </p:blipFill>
        <p:spPr>
          <a:xfrm>
            <a:off x="825480" y="2095560"/>
            <a:ext cx="7886880" cy="507960"/>
          </a:xfrm>
          <a:prstGeom prst="rect">
            <a:avLst/>
          </a:prstGeom>
          <a:ln>
            <a:noFill/>
          </a:ln>
        </p:spPr>
      </p:pic>
      <p:pic>
        <p:nvPicPr>
          <p:cNvPr id="257" name="" descr=""/>
          <p:cNvPicPr/>
          <p:nvPr/>
        </p:nvPicPr>
        <p:blipFill>
          <a:blip r:embed="rId3"/>
          <a:stretch/>
        </p:blipFill>
        <p:spPr>
          <a:xfrm>
            <a:off x="5435640" y="3873600"/>
            <a:ext cx="2540160" cy="393840"/>
          </a:xfrm>
          <a:prstGeom prst="rect">
            <a:avLst/>
          </a:prstGeom>
          <a:ln>
            <a:noFill/>
          </a:ln>
        </p:spPr>
      </p:pic>
      <p:pic>
        <p:nvPicPr>
          <p:cNvPr id="258" name="" descr=""/>
          <p:cNvPicPr/>
          <p:nvPr/>
        </p:nvPicPr>
        <p:blipFill>
          <a:blip r:embed="rId4"/>
          <a:stretch/>
        </p:blipFill>
        <p:spPr>
          <a:xfrm>
            <a:off x="1968480" y="2895480"/>
            <a:ext cx="4546440" cy="444600"/>
          </a:xfrm>
          <a:prstGeom prst="rect">
            <a:avLst/>
          </a:prstGeom>
          <a:ln>
            <a:noFill/>
          </a:ln>
        </p:spPr>
      </p:pic>
      <p:pic>
        <p:nvPicPr>
          <p:cNvPr id="259" name="" descr=""/>
          <p:cNvPicPr/>
          <p:nvPr/>
        </p:nvPicPr>
        <p:blipFill>
          <a:blip r:embed="rId5"/>
          <a:stretch/>
        </p:blipFill>
        <p:spPr>
          <a:xfrm>
            <a:off x="457200" y="5143680"/>
            <a:ext cx="8039160" cy="673200"/>
          </a:xfrm>
          <a:prstGeom prst="rect">
            <a:avLst/>
          </a:prstGeom>
          <a:ln>
            <a:noFill/>
          </a:ln>
        </p:spPr>
      </p:pic>
      <p:pic>
        <p:nvPicPr>
          <p:cNvPr id="260" name="" descr=""/>
          <p:cNvPicPr/>
          <p:nvPr/>
        </p:nvPicPr>
        <p:blipFill>
          <a:blip r:embed="rId6"/>
          <a:stretch/>
        </p:blipFill>
        <p:spPr>
          <a:xfrm>
            <a:off x="1143000" y="5880240"/>
            <a:ext cx="965160" cy="380880"/>
          </a:xfrm>
          <a:prstGeom prst="rect">
            <a:avLst/>
          </a:prstGeom>
          <a:ln>
            <a:noFill/>
          </a:ln>
        </p:spPr>
      </p:pic>
      <p:pic>
        <p:nvPicPr>
          <p:cNvPr id="261" name="" descr=""/>
          <p:cNvPicPr/>
          <p:nvPr/>
        </p:nvPicPr>
        <p:blipFill>
          <a:blip r:embed="rId7"/>
          <a:stretch/>
        </p:blipFill>
        <p:spPr>
          <a:xfrm>
            <a:off x="6794640" y="2908440"/>
            <a:ext cx="1905120" cy="444600"/>
          </a:xfrm>
          <a:prstGeom prst="rect">
            <a:avLst/>
          </a:prstGeom>
          <a:ln>
            <a:noFill/>
          </a:ln>
        </p:spPr>
      </p:pic>
      <p:pic>
        <p:nvPicPr>
          <p:cNvPr id="262" name="" descr=""/>
          <p:cNvPicPr/>
          <p:nvPr/>
        </p:nvPicPr>
        <p:blipFill>
          <a:blip r:embed="rId8"/>
          <a:stretch/>
        </p:blipFill>
        <p:spPr>
          <a:xfrm>
            <a:off x="5956200" y="4610160"/>
            <a:ext cx="1422360" cy="317520"/>
          </a:xfrm>
          <a:prstGeom prst="rect">
            <a:avLst/>
          </a:prstGeom>
          <a:ln>
            <a:noFill/>
          </a:ln>
        </p:spPr>
      </p:pic>
    </p:spTree>
  </p:cSld>
  <p:timing>
    <p:tnLst>
      <p:par>
        <p:cTn id="277" dur="indefinite" restart="never" nodeType="tmRoot">
          <p:childTnLst>
            <p:seq>
              <p:cTn id="278" dur="indefinite" nodeType="mainSeq">
                <p:childTnLst>
                  <p:par>
                    <p:cTn id="279" fill="hold">
                      <p:stCondLst>
                        <p:cond delay="0"/>
                      </p:stCondLst>
                      <p:childTnLst>
                        <p:par>
                          <p:cTn id="280" fill="hold">
                            <p:stCondLst>
                              <p:cond delay="0"/>
                            </p:stCondLst>
                            <p:childTnLst>
                              <p:par>
                                <p:cTn id="281" nodeType="withEffect" fill="hold" presetClass="entr" presetID="1">
                                  <p:stCondLst>
                                    <p:cond delay="0"/>
                                  </p:stCondLst>
                                  <p:childTnLst>
                                    <p:set>
                                      <p:cBhvr>
                                        <p:cTn id="282" dur="1" fill="hold">
                                          <p:stCondLst>
                                            <p:cond delay="0"/>
                                          </p:stCondLst>
                                        </p:cTn>
                                        <p:tgtEl>
                                          <p:spTgt spid="-1"/>
                                        </p:tgtEl>
                                        <p:attrNameLst>
                                          <p:attrName>style.visibility</p:attrName>
                                        </p:attrNameLst>
                                      </p:cBhvr>
                                      <p:to>
                                        <p:strVal val="visible"/>
                                      </p:to>
                                    </p:set>
                                  </p:childTnLst>
                                </p:cTn>
                              </p:par>
                              <p:par>
                                <p:cTn id="283" nodeType="withEffect" fill="hold" presetClass="entr" presetID="1">
                                  <p:stCondLst>
                                    <p:cond delay="0"/>
                                  </p:stCondLst>
                                  <p:childTnLst>
                                    <p:set>
                                      <p:cBhvr>
                                        <p:cTn id="284" dur="1" fill="hold">
                                          <p:stCondLst>
                                            <p:cond delay="0"/>
                                          </p:stCondLst>
                                        </p:cTn>
                                        <p:tgtEl>
                                          <p:spTgt spid="-1"/>
                                        </p:tgtEl>
                                        <p:attrNameLst>
                                          <p:attrName>style.visibility</p:attrName>
                                        </p:attrNameLst>
                                      </p:cBhvr>
                                      <p:to>
                                        <p:strVal val="visible"/>
                                      </p:to>
                                    </p:set>
                                  </p:childTnLst>
                                </p:cTn>
                              </p:par>
                              <p:par>
                                <p:cTn id="285" nodeType="withEffect" fill="hold" presetClass="entr" presetID="1">
                                  <p:stCondLst>
                                    <p:cond delay="0"/>
                                  </p:stCondLst>
                                  <p:childTnLst>
                                    <p:set>
                                      <p:cBhvr>
                                        <p:cTn id="286" dur="1" fill="hold">
                                          <p:stCondLst>
                                            <p:cond delay="0"/>
                                          </p:stCondLst>
                                        </p:cTn>
                                        <p:tgtEl>
                                          <p:spTgt spid="-1"/>
                                        </p:tgtEl>
                                        <p:attrNameLst>
                                          <p:attrName>style.visibility</p:attrName>
                                        </p:attrNameLst>
                                      </p:cBhvr>
                                      <p:to>
                                        <p:strVal val="visible"/>
                                      </p:to>
                                    </p:set>
                                  </p:childTnLst>
                                </p:cTn>
                              </p:par>
                              <p:par>
                                <p:cTn id="287" nodeType="withEffect" fill="hold" presetClass="entr" presetID="1">
                                  <p:stCondLst>
                                    <p:cond delay="0"/>
                                  </p:stCondLst>
                                  <p:childTnLst>
                                    <p:set>
                                      <p:cBhvr>
                                        <p:cTn id="288" dur="1" fill="hold">
                                          <p:stCondLst>
                                            <p:cond delay="0"/>
                                          </p:stCondLst>
                                        </p:cTn>
                                        <p:tgtEl>
                                          <p:spTgt spid="-1"/>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nodeType="clickEffect" fill="hold" presetClass="entr" presetID="1">
                                  <p:stCondLst>
                                    <p:cond delay="0"/>
                                  </p:stCondLst>
                                  <p:childTnLst>
                                    <p:set>
                                      <p:cBhvr>
                                        <p:cTn id="292" dur="1" fill="hold">
                                          <p:stCondLst>
                                            <p:cond delay="0"/>
                                          </p:stCondLst>
                                        </p:cTn>
                                        <p:tgtEl>
                                          <p:spTgt spid="226">
                                            <p:txEl>
                                              <p:pRg st="141" end="205"/>
                                            </p:txEl>
                                          </p:spTgt>
                                        </p:tgtEl>
                                        <p:attrNameLst>
                                          <p:attrName>style.visibility</p:attrName>
                                        </p:attrNameLst>
                                      </p:cBhvr>
                                      <p:to>
                                        <p:strVal val="visible"/>
                                      </p:to>
                                    </p:set>
                                  </p:childTnLst>
                                </p:cTn>
                              </p:par>
                            </p:childTnLst>
                          </p:cTn>
                        </p:par>
                        <p:par>
                          <p:cTn id="293" fill="hold">
                            <p:stCondLst>
                              <p:cond delay="0"/>
                            </p:stCondLst>
                            <p:childTnLst>
                              <p:par>
                                <p:cTn id="294" nodeType="afterEffect" fill="hold" presetClass="entr" presetID="1">
                                  <p:stCondLst>
                                    <p:cond delay="0"/>
                                  </p:stCondLst>
                                  <p:childTnLst>
                                    <p:set>
                                      <p:cBhvr>
                                        <p:cTn id="295" dur="1" fill="hold">
                                          <p:stCondLst>
                                            <p:cond delay="0"/>
                                          </p:stCondLst>
                                        </p:cTn>
                                        <p:tgtEl>
                                          <p:spTgt spid="-1"/>
                                        </p:tgtEl>
                                        <p:attrNameLst>
                                          <p:attrName>style.visibility</p:attrName>
                                        </p:attrNameLst>
                                      </p:cBhvr>
                                      <p:to>
                                        <p:strVal val="visible"/>
                                      </p:to>
                                    </p:set>
                                  </p:childTnLst>
                                </p:cTn>
                              </p:par>
                            </p:childTnLst>
                          </p:cTn>
                        </p:par>
                        <p:par>
                          <p:cTn id="296" fill="hold">
                            <p:stCondLst>
                              <p:cond delay="0"/>
                            </p:stCondLst>
                            <p:childTnLst>
                              <p:par>
                                <p:cTn id="297" nodeType="afterEffect" fill="hold" presetClass="entr" presetID="1">
                                  <p:stCondLst>
                                    <p:cond delay="0"/>
                                  </p:stCondLst>
                                  <p:childTnLst>
                                    <p:set>
                                      <p:cBhvr>
                                        <p:cTn id="298" dur="1" fill="hold">
                                          <p:stCondLst>
                                            <p:cond delay="0"/>
                                          </p:stCondLst>
                                        </p:cTn>
                                        <p:tgtEl>
                                          <p:spTgt spid="-1"/>
                                        </p:tgtEl>
                                        <p:attrNameLst>
                                          <p:attrName>style.visibility</p:attrName>
                                        </p:attrNameLst>
                                      </p:cBhvr>
                                      <p:to>
                                        <p:strVal val="visible"/>
                                      </p:to>
                                    </p:set>
                                  </p:childTnLst>
                                </p:cTn>
                              </p:par>
                              <p:par>
                                <p:cTn id="299" nodeType="withEffect" fill="hold" presetClass="entr" presetID="1">
                                  <p:stCondLst>
                                    <p:cond delay="0"/>
                                  </p:stCondLst>
                                  <p:childTnLst>
                                    <p:set>
                                      <p:cBhvr>
                                        <p:cTn id="300" dur="1" fill="hold">
                                          <p:stCondLst>
                                            <p:cond delay="0"/>
                                          </p:stCondLst>
                                        </p:cTn>
                                        <p:tgtEl>
                                          <p:spTgt spid="226">
                                            <p:txEl>
                                              <p:pRg st="208" end="306"/>
                                            </p:txEl>
                                          </p:spTgt>
                                        </p:tgtEl>
                                        <p:attrNameLst>
                                          <p:attrName>style.visibility</p:attrName>
                                        </p:attrNameLst>
                                      </p:cBhvr>
                                      <p:to>
                                        <p:strVal val="visible"/>
                                      </p:to>
                                    </p:set>
                                  </p:childTnLst>
                                </p:cTn>
                              </p:par>
                            </p:childTnLst>
                          </p:cTn>
                        </p:par>
                        <p:par>
                          <p:cTn id="301" fill="hold">
                            <p:stCondLst>
                              <p:cond delay="0"/>
                            </p:stCondLst>
                            <p:childTnLst>
                              <p:par>
                                <p:cTn id="302" nodeType="afterEffect" fill="hold" presetClass="entr" presetID="1">
                                  <p:stCondLst>
                                    <p:cond delay="0"/>
                                  </p:stCondLst>
                                  <p:childTnLst>
                                    <p:set>
                                      <p:cBhvr>
                                        <p:cTn id="30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200160" y="1140480"/>
            <a:ext cx="8743680" cy="4749120"/>
          </a:xfrm>
          <a:prstGeom prst="rect">
            <a:avLst/>
          </a:prstGeom>
          <a:noFill/>
          <a:ln>
            <a:noFill/>
          </a:ln>
        </p:spPr>
        <p:txBody>
          <a:bodyPr/>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The simulation approaches for evaluating the full likelihood </a:t>
            </a:r>
            <a:r>
              <a:rPr b="1" lang="en-US" sz="1800" spc="-1" strike="noStrike">
                <a:solidFill>
                  <a:srgbClr val="376092"/>
                </a:solidFill>
                <a:uFill>
                  <a:solidFill>
                    <a:srgbClr val="ffffff"/>
                  </a:solidFill>
                </a:uFill>
                <a:latin typeface="Calibri"/>
              </a:rPr>
              <a:t>function involve integration of dimension</a:t>
            </a:r>
            <a:r>
              <a:rPr b="0" lang="en-US" sz="1800" spc="-1" strike="noStrike">
                <a:solidFill>
                  <a:srgbClr val="000000"/>
                </a:solidFill>
                <a:uFill>
                  <a:solidFill>
                    <a:srgbClr val="ffffff"/>
                  </a:solidFill>
                </a:uFill>
                <a:latin typeface="Calibri"/>
              </a:rPr>
              <a:t>                            which </a:t>
            </a:r>
            <a:r>
              <a:rPr b="1" lang="en-US" sz="1800" spc="-1" strike="noStrike">
                <a:solidFill>
                  <a:srgbClr val="376092"/>
                </a:solidFill>
                <a:uFill>
                  <a:solidFill>
                    <a:srgbClr val="ffffff"/>
                  </a:solidFill>
                </a:uFill>
                <a:latin typeface="Calibri"/>
              </a:rPr>
              <a:t>can explode quickly as the number of choice occasions of the same individual increases.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The </a:t>
            </a:r>
            <a:r>
              <a:rPr b="1" lang="en-US" sz="1800" spc="-1" strike="noStrike">
                <a:solidFill>
                  <a:srgbClr val="376092"/>
                </a:solidFill>
                <a:uFill>
                  <a:solidFill>
                    <a:srgbClr val="ffffff"/>
                  </a:solidFill>
                </a:uFill>
                <a:latin typeface="Calibri"/>
              </a:rPr>
              <a:t>high dimensionality of the integrand </a:t>
            </a:r>
            <a:r>
              <a:rPr b="0" lang="en-US" sz="1800" spc="-1" strike="noStrike">
                <a:solidFill>
                  <a:srgbClr val="000000"/>
                </a:solidFill>
                <a:uFill>
                  <a:solidFill>
                    <a:srgbClr val="ffffff"/>
                  </a:solidFill>
                </a:uFill>
                <a:latin typeface="Calibri"/>
              </a:rPr>
              <a:t>can lead to </a:t>
            </a:r>
            <a:r>
              <a:rPr b="1" lang="en-US" sz="1800" spc="-1" strike="noStrike">
                <a:solidFill>
                  <a:srgbClr val="376092"/>
                </a:solidFill>
                <a:uFill>
                  <a:solidFill>
                    <a:srgbClr val="ffffff"/>
                  </a:solidFill>
                </a:uFill>
                <a:latin typeface="Calibri"/>
              </a:rPr>
              <a:t>very small probabilities for the chosen alternative</a:t>
            </a:r>
            <a:r>
              <a:rPr b="0" lang="en-US" sz="1800" spc="-1" strike="noStrike">
                <a:solidFill>
                  <a:srgbClr val="000000"/>
                </a:solidFill>
                <a:uFill>
                  <a:solidFill>
                    <a:srgbClr val="ffffff"/>
                  </a:solidFill>
                </a:uFill>
                <a:latin typeface="Calibri"/>
              </a:rPr>
              <a:t>, leading to additional </a:t>
            </a:r>
            <a:r>
              <a:rPr b="1" lang="en-US" sz="1800" spc="-1" strike="noStrike">
                <a:solidFill>
                  <a:srgbClr val="376092"/>
                </a:solidFill>
                <a:uFill>
                  <a:solidFill>
                    <a:srgbClr val="ffffff"/>
                  </a:solidFill>
                </a:uFill>
                <a:latin typeface="Calibri"/>
              </a:rPr>
              <a:t>convergence problems</a:t>
            </a:r>
            <a:r>
              <a:rPr b="0" lang="en-US" sz="18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However, one can consider the following (pairwise) </a:t>
            </a:r>
            <a:r>
              <a:rPr b="1" lang="en-US" sz="1800" spc="-1" strike="noStrike">
                <a:solidFill>
                  <a:srgbClr val="376092"/>
                </a:solidFill>
                <a:uFill>
                  <a:solidFill>
                    <a:srgbClr val="ffffff"/>
                  </a:solidFill>
                </a:uFill>
                <a:latin typeface="Calibri"/>
              </a:rPr>
              <a:t>composite marginal likelihood function</a:t>
            </a:r>
            <a:r>
              <a:rPr b="0" lang="en-US" sz="1800" spc="-1" strike="noStrike">
                <a:solidFill>
                  <a:srgbClr val="000000"/>
                </a:solidFill>
                <a:uFill>
                  <a:solidFill>
                    <a:srgbClr val="ffffff"/>
                  </a:solidFill>
                </a:uFill>
                <a:latin typeface="Calibri"/>
              </a:rPr>
              <a:t> formed by taking the products (across the </a:t>
            </a:r>
            <a:r>
              <a:rPr b="0" i="1" lang="en-US" sz="1800" spc="-1" strike="noStrike">
                <a:solidFill>
                  <a:srgbClr val="000000"/>
                </a:solidFill>
                <a:uFill>
                  <a:solidFill>
                    <a:srgbClr val="ffffff"/>
                  </a:solidFill>
                </a:uFill>
                <a:latin typeface="Times New Roman"/>
              </a:rPr>
              <a:t>T</a:t>
            </a:r>
            <a:r>
              <a:rPr b="0" lang="en-US" sz="1800" spc="-1" strike="noStrike">
                <a:solidFill>
                  <a:srgbClr val="000000"/>
                </a:solidFill>
                <a:uFill>
                  <a:solidFill>
                    <a:srgbClr val="ffffff"/>
                  </a:solidFill>
                </a:uFill>
                <a:latin typeface="Calibri"/>
              </a:rPr>
              <a:t> choice occasions) of the joint pairwise probability of the chosen alternatives for the </a:t>
            </a:r>
            <a:r>
              <a:rPr b="0" i="1" lang="en-US" sz="1800" spc="-1" strike="noStrike">
                <a:solidFill>
                  <a:srgbClr val="000000"/>
                </a:solidFill>
                <a:uFill>
                  <a:solidFill>
                    <a:srgbClr val="ffffff"/>
                  </a:solidFill>
                </a:uFill>
                <a:latin typeface="Times New Roman"/>
              </a:rPr>
              <a:t>t</a:t>
            </a:r>
            <a:r>
              <a:rPr b="0" lang="en-US" sz="1800" spc="-1" strike="noStrike" baseline="30000">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 choice occasion and for the </a:t>
            </a:r>
            <a:r>
              <a:rPr b="0" i="1" lang="en-US" sz="1800" spc="-1" strike="noStrike">
                <a:solidFill>
                  <a:srgbClr val="000000"/>
                </a:solidFill>
                <a:uFill>
                  <a:solidFill>
                    <a:srgbClr val="ffffff"/>
                  </a:solidFill>
                </a:uFill>
                <a:latin typeface="Times New Roman"/>
              </a:rPr>
              <a:t>t</a:t>
            </a:r>
            <a:r>
              <a:rPr b="0" lang="en-US" sz="1800" spc="-1" strike="noStrike">
                <a:solidFill>
                  <a:srgbClr val="000000"/>
                </a:solidFill>
                <a:uFill>
                  <a:solidFill>
                    <a:srgbClr val="ffffff"/>
                  </a:solidFill>
                </a:uFill>
                <a:latin typeface="Calibri"/>
              </a:rPr>
              <a:t>’</a:t>
            </a:r>
            <a:r>
              <a:rPr b="0" lang="en-US" sz="1800" spc="-1" strike="noStrike" baseline="30000">
                <a:solidFill>
                  <a:srgbClr val="000000"/>
                </a:solidFill>
                <a:uFill>
                  <a:solidFill>
                    <a:srgbClr val="ffffff"/>
                  </a:solidFill>
                </a:uFill>
                <a:latin typeface="Calibri"/>
              </a:rPr>
              <a:t>th</a:t>
            </a:r>
            <a:r>
              <a:rPr b="0" lang="en-US" sz="1800" spc="-1" strike="noStrike">
                <a:solidFill>
                  <a:srgbClr val="000000"/>
                </a:solidFill>
                <a:uFill>
                  <a:solidFill>
                    <a:srgbClr val="ffffff"/>
                  </a:solidFill>
                </a:uFill>
                <a:latin typeface="Calibri"/>
              </a:rPr>
              <a:t> choice occasion for individual </a:t>
            </a:r>
            <a:r>
              <a:rPr b="0" i="1" lang="en-US" sz="1800" spc="-1" strike="noStrike">
                <a:solidFill>
                  <a:srgbClr val="000000"/>
                </a:solidFill>
                <a:uFill>
                  <a:solidFill>
                    <a:srgbClr val="ffffff"/>
                  </a:solidFill>
                </a:uFill>
                <a:latin typeface="Times New Roman"/>
              </a:rPr>
              <a:t>q</a:t>
            </a:r>
            <a:r>
              <a:rPr b="0" lang="en-US" sz="1800" spc="-1" strike="noStrike">
                <a:solidFill>
                  <a:srgbClr val="000000"/>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264" name="CustomShape 2"/>
          <p:cNvSpPr/>
          <p:nvPr/>
        </p:nvSpPr>
        <p:spPr>
          <a:xfrm>
            <a:off x="0" y="0"/>
            <a:ext cx="9143640" cy="360"/>
          </a:xfrm>
          <a:prstGeom prst="rect">
            <a:avLst/>
          </a:prstGeom>
          <a:noFill/>
          <a:ln>
            <a:noFill/>
          </a:ln>
        </p:spPr>
        <p:style>
          <a:lnRef idx="0"/>
          <a:fillRef idx="0"/>
          <a:effectRef idx="0"/>
          <a:fontRef idx="minor"/>
        </p:style>
      </p:sp>
      <p:sp>
        <p:nvSpPr>
          <p:cNvPr id="265" name="CustomShape 3"/>
          <p:cNvSpPr/>
          <p:nvPr/>
        </p:nvSpPr>
        <p:spPr>
          <a:xfrm>
            <a:off x="0" y="0"/>
            <a:ext cx="9143640" cy="360"/>
          </a:xfrm>
          <a:prstGeom prst="rect">
            <a:avLst/>
          </a:prstGeom>
          <a:noFill/>
          <a:ln>
            <a:noFill/>
          </a:ln>
        </p:spPr>
        <p:style>
          <a:lnRef idx="0"/>
          <a:fillRef idx="0"/>
          <a:effectRef idx="0"/>
          <a:fontRef idx="minor"/>
        </p:style>
      </p:sp>
      <p:sp>
        <p:nvSpPr>
          <p:cNvPr id="266" name="CustomShape 4"/>
          <p:cNvSpPr/>
          <p:nvPr/>
        </p:nvSpPr>
        <p:spPr>
          <a:xfrm>
            <a:off x="0" y="0"/>
            <a:ext cx="9143640" cy="360"/>
          </a:xfrm>
          <a:prstGeom prst="rect">
            <a:avLst/>
          </a:prstGeom>
          <a:noFill/>
          <a:ln>
            <a:noFill/>
          </a:ln>
        </p:spPr>
        <p:style>
          <a:lnRef idx="0"/>
          <a:fillRef idx="0"/>
          <a:effectRef idx="0"/>
          <a:fontRef idx="minor"/>
        </p:style>
      </p:sp>
      <p:sp>
        <p:nvSpPr>
          <p:cNvPr id="267" name="CustomShape 5"/>
          <p:cNvSpPr/>
          <p:nvPr/>
        </p:nvSpPr>
        <p:spPr>
          <a:xfrm>
            <a:off x="0" y="0"/>
            <a:ext cx="9143640" cy="360"/>
          </a:xfrm>
          <a:prstGeom prst="rect">
            <a:avLst/>
          </a:prstGeom>
          <a:noFill/>
          <a:ln>
            <a:noFill/>
          </a:ln>
        </p:spPr>
        <p:style>
          <a:lnRef idx="0"/>
          <a:fillRef idx="0"/>
          <a:effectRef idx="0"/>
          <a:fontRef idx="minor"/>
        </p:style>
      </p:sp>
      <p:sp>
        <p:nvSpPr>
          <p:cNvPr id="268" name="CustomShape 6"/>
          <p:cNvSpPr/>
          <p:nvPr/>
        </p:nvSpPr>
        <p:spPr>
          <a:xfrm>
            <a:off x="0" y="0"/>
            <a:ext cx="9143640" cy="360"/>
          </a:xfrm>
          <a:prstGeom prst="rect">
            <a:avLst/>
          </a:prstGeom>
          <a:noFill/>
          <a:ln>
            <a:noFill/>
          </a:ln>
        </p:spPr>
        <p:style>
          <a:lnRef idx="0"/>
          <a:fillRef idx="0"/>
          <a:effectRef idx="0"/>
          <a:fontRef idx="minor"/>
        </p:style>
      </p:sp>
      <p:sp>
        <p:nvSpPr>
          <p:cNvPr id="269" name="CustomShape 7"/>
          <p:cNvSpPr/>
          <p:nvPr/>
        </p:nvSpPr>
        <p:spPr>
          <a:xfrm>
            <a:off x="0" y="0"/>
            <a:ext cx="9143640" cy="360"/>
          </a:xfrm>
          <a:prstGeom prst="rect">
            <a:avLst/>
          </a:prstGeom>
          <a:noFill/>
          <a:ln>
            <a:noFill/>
          </a:ln>
        </p:spPr>
        <p:style>
          <a:lnRef idx="0"/>
          <a:fillRef idx="0"/>
          <a:effectRef idx="0"/>
          <a:fontRef idx="minor"/>
        </p:style>
      </p:sp>
      <p:sp>
        <p:nvSpPr>
          <p:cNvPr id="270" name="CustomShape 8"/>
          <p:cNvSpPr/>
          <p:nvPr/>
        </p:nvSpPr>
        <p:spPr>
          <a:xfrm>
            <a:off x="0" y="0"/>
            <a:ext cx="9143640" cy="360"/>
          </a:xfrm>
          <a:prstGeom prst="rect">
            <a:avLst/>
          </a:prstGeom>
          <a:noFill/>
          <a:ln>
            <a:noFill/>
          </a:ln>
        </p:spPr>
        <p:style>
          <a:lnRef idx="0"/>
          <a:fillRef idx="0"/>
          <a:effectRef idx="0"/>
          <a:fontRef idx="minor"/>
        </p:style>
      </p:sp>
      <p:sp>
        <p:nvSpPr>
          <p:cNvPr id="271" name="CustomShape 9"/>
          <p:cNvSpPr/>
          <p:nvPr/>
        </p:nvSpPr>
        <p:spPr>
          <a:xfrm>
            <a:off x="0" y="0"/>
            <a:ext cx="9143640" cy="360"/>
          </a:xfrm>
          <a:prstGeom prst="rect">
            <a:avLst/>
          </a:prstGeom>
          <a:noFill/>
          <a:ln>
            <a:noFill/>
          </a:ln>
        </p:spPr>
        <p:style>
          <a:lnRef idx="0"/>
          <a:fillRef idx="0"/>
          <a:effectRef idx="0"/>
          <a:fontRef idx="minor"/>
        </p:style>
      </p:sp>
      <p:sp>
        <p:nvSpPr>
          <p:cNvPr id="272" name="CustomShape 10"/>
          <p:cNvSpPr/>
          <p:nvPr/>
        </p:nvSpPr>
        <p:spPr>
          <a:xfrm>
            <a:off x="0" y="0"/>
            <a:ext cx="9143640" cy="360"/>
          </a:xfrm>
          <a:prstGeom prst="rect">
            <a:avLst/>
          </a:prstGeom>
          <a:noFill/>
          <a:ln>
            <a:noFill/>
          </a:ln>
        </p:spPr>
        <p:style>
          <a:lnRef idx="0"/>
          <a:fillRef idx="0"/>
          <a:effectRef idx="0"/>
          <a:fontRef idx="minor"/>
        </p:style>
      </p:sp>
      <p:sp>
        <p:nvSpPr>
          <p:cNvPr id="273" name="CustomShape 11"/>
          <p:cNvSpPr/>
          <p:nvPr/>
        </p:nvSpPr>
        <p:spPr>
          <a:xfrm>
            <a:off x="0" y="0"/>
            <a:ext cx="9143640" cy="360"/>
          </a:xfrm>
          <a:prstGeom prst="rect">
            <a:avLst/>
          </a:prstGeom>
          <a:noFill/>
          <a:ln>
            <a:noFill/>
          </a:ln>
        </p:spPr>
        <p:style>
          <a:lnRef idx="0"/>
          <a:fillRef idx="0"/>
          <a:effectRef idx="0"/>
          <a:fontRef idx="minor"/>
        </p:style>
      </p:sp>
      <p:sp>
        <p:nvSpPr>
          <p:cNvPr id="274" name="CustomShape 12"/>
          <p:cNvSpPr/>
          <p:nvPr/>
        </p:nvSpPr>
        <p:spPr>
          <a:xfrm>
            <a:off x="0" y="0"/>
            <a:ext cx="9143640" cy="360"/>
          </a:xfrm>
          <a:prstGeom prst="rect">
            <a:avLst/>
          </a:prstGeom>
          <a:noFill/>
          <a:ln>
            <a:noFill/>
          </a:ln>
        </p:spPr>
        <p:style>
          <a:lnRef idx="0"/>
          <a:fillRef idx="0"/>
          <a:effectRef idx="0"/>
          <a:fontRef idx="minor"/>
        </p:style>
      </p:sp>
      <p:sp>
        <p:nvSpPr>
          <p:cNvPr id="275" name="CustomShape 13"/>
          <p:cNvSpPr/>
          <p:nvPr/>
        </p:nvSpPr>
        <p:spPr>
          <a:xfrm>
            <a:off x="0" y="0"/>
            <a:ext cx="9143640" cy="360"/>
          </a:xfrm>
          <a:prstGeom prst="rect">
            <a:avLst/>
          </a:prstGeom>
          <a:noFill/>
          <a:ln>
            <a:noFill/>
          </a:ln>
        </p:spPr>
        <p:style>
          <a:lnRef idx="0"/>
          <a:fillRef idx="0"/>
          <a:effectRef idx="0"/>
          <a:fontRef idx="minor"/>
        </p:style>
      </p:sp>
      <p:sp>
        <p:nvSpPr>
          <p:cNvPr id="276" name="CustomShape 14"/>
          <p:cNvSpPr/>
          <p:nvPr/>
        </p:nvSpPr>
        <p:spPr>
          <a:xfrm>
            <a:off x="0" y="0"/>
            <a:ext cx="9143640" cy="360"/>
          </a:xfrm>
          <a:prstGeom prst="rect">
            <a:avLst/>
          </a:prstGeom>
          <a:noFill/>
          <a:ln>
            <a:noFill/>
          </a:ln>
        </p:spPr>
        <p:style>
          <a:lnRef idx="0"/>
          <a:fillRef idx="0"/>
          <a:effectRef idx="0"/>
          <a:fontRef idx="minor"/>
        </p:style>
      </p:sp>
      <p:sp>
        <p:nvSpPr>
          <p:cNvPr id="277" name="CustomShape 15"/>
          <p:cNvSpPr/>
          <p:nvPr/>
        </p:nvSpPr>
        <p:spPr>
          <a:xfrm>
            <a:off x="0" y="0"/>
            <a:ext cx="9143640" cy="360"/>
          </a:xfrm>
          <a:prstGeom prst="rect">
            <a:avLst/>
          </a:prstGeom>
          <a:noFill/>
          <a:ln>
            <a:noFill/>
          </a:ln>
        </p:spPr>
        <p:style>
          <a:lnRef idx="0"/>
          <a:fillRef idx="0"/>
          <a:effectRef idx="0"/>
          <a:fontRef idx="minor"/>
        </p:style>
      </p:sp>
      <p:sp>
        <p:nvSpPr>
          <p:cNvPr id="278" name="CustomShape 16"/>
          <p:cNvSpPr/>
          <p:nvPr/>
        </p:nvSpPr>
        <p:spPr>
          <a:xfrm>
            <a:off x="0" y="0"/>
            <a:ext cx="9143640" cy="360"/>
          </a:xfrm>
          <a:prstGeom prst="rect">
            <a:avLst/>
          </a:prstGeom>
          <a:noFill/>
          <a:ln>
            <a:noFill/>
          </a:ln>
        </p:spPr>
        <p:style>
          <a:lnRef idx="0"/>
          <a:fillRef idx="0"/>
          <a:effectRef idx="0"/>
          <a:fontRef idx="minor"/>
        </p:style>
      </p:sp>
      <p:sp>
        <p:nvSpPr>
          <p:cNvPr id="279" name="CustomShape 17"/>
          <p:cNvSpPr/>
          <p:nvPr/>
        </p:nvSpPr>
        <p:spPr>
          <a:xfrm>
            <a:off x="0" y="0"/>
            <a:ext cx="9143640" cy="360"/>
          </a:xfrm>
          <a:prstGeom prst="rect">
            <a:avLst/>
          </a:prstGeom>
          <a:noFill/>
          <a:ln>
            <a:noFill/>
          </a:ln>
        </p:spPr>
        <p:style>
          <a:lnRef idx="0"/>
          <a:fillRef idx="0"/>
          <a:effectRef idx="0"/>
          <a:fontRef idx="minor"/>
        </p:style>
      </p:sp>
      <p:sp>
        <p:nvSpPr>
          <p:cNvPr id="280" name="CustomShape 18"/>
          <p:cNvSpPr/>
          <p:nvPr/>
        </p:nvSpPr>
        <p:spPr>
          <a:xfrm>
            <a:off x="0" y="0"/>
            <a:ext cx="9143640" cy="360"/>
          </a:xfrm>
          <a:prstGeom prst="rect">
            <a:avLst/>
          </a:prstGeom>
          <a:noFill/>
          <a:ln>
            <a:noFill/>
          </a:ln>
        </p:spPr>
        <p:style>
          <a:lnRef idx="0"/>
          <a:fillRef idx="0"/>
          <a:effectRef idx="0"/>
          <a:fontRef idx="minor"/>
        </p:style>
      </p:sp>
      <p:sp>
        <p:nvSpPr>
          <p:cNvPr id="281" name="CustomShape 19"/>
          <p:cNvSpPr/>
          <p:nvPr/>
        </p:nvSpPr>
        <p:spPr>
          <a:xfrm>
            <a:off x="0" y="0"/>
            <a:ext cx="9143640" cy="360"/>
          </a:xfrm>
          <a:prstGeom prst="rect">
            <a:avLst/>
          </a:prstGeom>
          <a:noFill/>
          <a:ln>
            <a:noFill/>
          </a:ln>
        </p:spPr>
        <p:style>
          <a:lnRef idx="0"/>
          <a:fillRef idx="0"/>
          <a:effectRef idx="0"/>
          <a:fontRef idx="minor"/>
        </p:style>
      </p:sp>
      <p:sp>
        <p:nvSpPr>
          <p:cNvPr id="282" name="CustomShape 20"/>
          <p:cNvSpPr/>
          <p:nvPr/>
        </p:nvSpPr>
        <p:spPr>
          <a:xfrm>
            <a:off x="0" y="0"/>
            <a:ext cx="9143640" cy="360"/>
          </a:xfrm>
          <a:prstGeom prst="rect">
            <a:avLst/>
          </a:prstGeom>
          <a:noFill/>
          <a:ln>
            <a:noFill/>
          </a:ln>
        </p:spPr>
        <p:style>
          <a:lnRef idx="0"/>
          <a:fillRef idx="0"/>
          <a:effectRef idx="0"/>
          <a:fontRef idx="minor"/>
        </p:style>
      </p:sp>
      <p:sp>
        <p:nvSpPr>
          <p:cNvPr id="283" name="CustomShape 21"/>
          <p:cNvSpPr/>
          <p:nvPr/>
        </p:nvSpPr>
        <p:spPr>
          <a:xfrm>
            <a:off x="0" y="0"/>
            <a:ext cx="9143640" cy="360"/>
          </a:xfrm>
          <a:prstGeom prst="rect">
            <a:avLst/>
          </a:prstGeom>
          <a:noFill/>
          <a:ln>
            <a:noFill/>
          </a:ln>
        </p:spPr>
        <p:style>
          <a:lnRef idx="0"/>
          <a:fillRef idx="0"/>
          <a:effectRef idx="0"/>
          <a:fontRef idx="minor"/>
        </p:style>
      </p:sp>
      <p:sp>
        <p:nvSpPr>
          <p:cNvPr id="284" name="CustomShape 22"/>
          <p:cNvSpPr/>
          <p:nvPr/>
        </p:nvSpPr>
        <p:spPr>
          <a:xfrm>
            <a:off x="0" y="0"/>
            <a:ext cx="9143640" cy="360"/>
          </a:xfrm>
          <a:prstGeom prst="rect">
            <a:avLst/>
          </a:prstGeom>
          <a:noFill/>
          <a:ln>
            <a:noFill/>
          </a:ln>
        </p:spPr>
        <p:style>
          <a:lnRef idx="0"/>
          <a:fillRef idx="0"/>
          <a:effectRef idx="0"/>
          <a:fontRef idx="minor"/>
        </p:style>
      </p:sp>
      <p:sp>
        <p:nvSpPr>
          <p:cNvPr id="285" name="CustomShape 23"/>
          <p:cNvSpPr/>
          <p:nvPr/>
        </p:nvSpPr>
        <p:spPr>
          <a:xfrm>
            <a:off x="0" y="0"/>
            <a:ext cx="9143640" cy="360"/>
          </a:xfrm>
          <a:prstGeom prst="rect">
            <a:avLst/>
          </a:prstGeom>
          <a:noFill/>
          <a:ln>
            <a:noFill/>
          </a:ln>
        </p:spPr>
        <p:style>
          <a:lnRef idx="0"/>
          <a:fillRef idx="0"/>
          <a:effectRef idx="0"/>
          <a:fontRef idx="minor"/>
        </p:style>
      </p:sp>
      <p:sp>
        <p:nvSpPr>
          <p:cNvPr id="286" name="CustomShape 24"/>
          <p:cNvSpPr/>
          <p:nvPr/>
        </p:nvSpPr>
        <p:spPr>
          <a:xfrm>
            <a:off x="0" y="0"/>
            <a:ext cx="9143640" cy="360"/>
          </a:xfrm>
          <a:prstGeom prst="rect">
            <a:avLst/>
          </a:prstGeom>
          <a:noFill/>
          <a:ln>
            <a:noFill/>
          </a:ln>
        </p:spPr>
        <p:style>
          <a:lnRef idx="0"/>
          <a:fillRef idx="0"/>
          <a:effectRef idx="0"/>
          <a:fontRef idx="minor"/>
        </p:style>
      </p:sp>
      <p:sp>
        <p:nvSpPr>
          <p:cNvPr id="287" name="CustomShape 25"/>
          <p:cNvSpPr/>
          <p:nvPr/>
        </p:nvSpPr>
        <p:spPr>
          <a:xfrm>
            <a:off x="0" y="0"/>
            <a:ext cx="9143640" cy="360"/>
          </a:xfrm>
          <a:prstGeom prst="rect">
            <a:avLst/>
          </a:prstGeom>
          <a:noFill/>
          <a:ln>
            <a:noFill/>
          </a:ln>
        </p:spPr>
        <p:style>
          <a:lnRef idx="0"/>
          <a:fillRef idx="0"/>
          <a:effectRef idx="0"/>
          <a:fontRef idx="minor"/>
        </p:style>
      </p:sp>
      <p:sp>
        <p:nvSpPr>
          <p:cNvPr id="288" name="CustomShape 26"/>
          <p:cNvSpPr/>
          <p:nvPr/>
        </p:nvSpPr>
        <p:spPr>
          <a:xfrm>
            <a:off x="0" y="0"/>
            <a:ext cx="9143640" cy="360"/>
          </a:xfrm>
          <a:prstGeom prst="rect">
            <a:avLst/>
          </a:prstGeom>
          <a:noFill/>
          <a:ln>
            <a:noFill/>
          </a:ln>
        </p:spPr>
        <p:style>
          <a:lnRef idx="0"/>
          <a:fillRef idx="0"/>
          <a:effectRef idx="0"/>
          <a:fontRef idx="minor"/>
        </p:style>
      </p:sp>
      <p:sp>
        <p:nvSpPr>
          <p:cNvPr id="289" name="CustomShape 27"/>
          <p:cNvSpPr/>
          <p:nvPr/>
        </p:nvSpPr>
        <p:spPr>
          <a:xfrm>
            <a:off x="0" y="0"/>
            <a:ext cx="9143640" cy="360"/>
          </a:xfrm>
          <a:prstGeom prst="rect">
            <a:avLst/>
          </a:prstGeom>
          <a:noFill/>
          <a:ln>
            <a:noFill/>
          </a:ln>
        </p:spPr>
        <p:style>
          <a:lnRef idx="0"/>
          <a:fillRef idx="0"/>
          <a:effectRef idx="0"/>
          <a:fontRef idx="minor"/>
        </p:style>
      </p:sp>
      <p:sp>
        <p:nvSpPr>
          <p:cNvPr id="290" name="CustomShape 28"/>
          <p:cNvSpPr/>
          <p:nvPr/>
        </p:nvSpPr>
        <p:spPr>
          <a:xfrm>
            <a:off x="0" y="0"/>
            <a:ext cx="9143640" cy="360"/>
          </a:xfrm>
          <a:prstGeom prst="rect">
            <a:avLst/>
          </a:prstGeom>
          <a:noFill/>
          <a:ln>
            <a:noFill/>
          </a:ln>
        </p:spPr>
        <p:style>
          <a:lnRef idx="0"/>
          <a:fillRef idx="0"/>
          <a:effectRef idx="0"/>
          <a:fontRef idx="minor"/>
        </p:style>
      </p:sp>
      <p:sp>
        <p:nvSpPr>
          <p:cNvPr id="291" name="CustomShape 29"/>
          <p:cNvSpPr/>
          <p:nvPr/>
        </p:nvSpPr>
        <p:spPr>
          <a:xfrm>
            <a:off x="0" y="0"/>
            <a:ext cx="9143640" cy="456840"/>
          </a:xfrm>
          <a:prstGeom prst="rect">
            <a:avLst/>
          </a:prstGeom>
          <a:noFill/>
          <a:ln>
            <a:noFill/>
          </a:ln>
        </p:spPr>
        <p:style>
          <a:lnRef idx="0"/>
          <a:fillRef idx="0"/>
          <a:effectRef idx="0"/>
          <a:fontRef idx="minor"/>
        </p:style>
      </p:sp>
      <p:pic>
        <p:nvPicPr>
          <p:cNvPr id="292" name="" descr=""/>
          <p:cNvPicPr/>
          <p:nvPr/>
        </p:nvPicPr>
        <p:blipFill>
          <a:blip r:embed="rId1"/>
          <a:stretch/>
        </p:blipFill>
        <p:spPr>
          <a:xfrm>
            <a:off x="1930320" y="1460520"/>
            <a:ext cx="1257480" cy="291960"/>
          </a:xfrm>
          <a:prstGeom prst="rect">
            <a:avLst/>
          </a:prstGeom>
          <a:ln>
            <a:noFill/>
          </a:ln>
        </p:spPr>
      </p:pic>
      <p:pic>
        <p:nvPicPr>
          <p:cNvPr id="293" name="" descr=""/>
          <p:cNvPicPr/>
          <p:nvPr/>
        </p:nvPicPr>
        <p:blipFill>
          <a:blip r:embed="rId2"/>
          <a:stretch/>
        </p:blipFill>
        <p:spPr>
          <a:xfrm>
            <a:off x="622440" y="4673520"/>
            <a:ext cx="2857680" cy="673200"/>
          </a:xfrm>
          <a:prstGeom prst="rect">
            <a:avLst/>
          </a:prstGeom>
          <a:ln>
            <a:noFill/>
          </a:ln>
        </p:spPr>
      </p:pic>
      <p:pic>
        <p:nvPicPr>
          <p:cNvPr id="294" name="" descr=""/>
          <p:cNvPicPr/>
          <p:nvPr/>
        </p:nvPicPr>
        <p:blipFill>
          <a:blip r:embed="rId3"/>
          <a:stretch/>
        </p:blipFill>
        <p:spPr>
          <a:xfrm>
            <a:off x="3759120" y="4622760"/>
            <a:ext cx="5079960" cy="711360"/>
          </a:xfrm>
          <a:prstGeom prst="rect">
            <a:avLst/>
          </a:prstGeom>
          <a:ln>
            <a:noFill/>
          </a:ln>
        </p:spPr>
      </p:pic>
      <p:pic>
        <p:nvPicPr>
          <p:cNvPr id="295" name="" descr=""/>
          <p:cNvPicPr/>
          <p:nvPr/>
        </p:nvPicPr>
        <p:blipFill>
          <a:blip r:embed="rId4"/>
          <a:stretch/>
        </p:blipFill>
        <p:spPr>
          <a:xfrm>
            <a:off x="3873600" y="5473800"/>
            <a:ext cx="1359000" cy="431640"/>
          </a:xfrm>
          <a:prstGeom prst="rect">
            <a:avLst/>
          </a:prstGeom>
          <a:ln>
            <a:noFill/>
          </a:ln>
        </p:spPr>
      </p:pic>
    </p:spTree>
  </p:cSld>
  <p:timing>
    <p:tnLst>
      <p:par>
        <p:cTn id="304" dur="indefinite" restart="never" nodeType="tmRoot">
          <p:childTnLst>
            <p:seq>
              <p:cTn id="305" dur="indefinite" nodeType="mainSeq">
                <p:childTnLst>
                  <p:par>
                    <p:cTn id="306" fill="hold">
                      <p:stCondLst>
                        <p:cond delay="0"/>
                      </p:stCondLst>
                      <p:childTnLst>
                        <p:par>
                          <p:cTn id="307" fill="hold">
                            <p:stCondLst>
                              <p:cond delay="0"/>
                            </p:stCondLst>
                            <p:childTnLst>
                              <p:par>
                                <p:cTn id="308" nodeType="withEffect" fill="hold" presetClass="entr" presetID="1">
                                  <p:stCondLst>
                                    <p:cond delay="0"/>
                                  </p:stCondLst>
                                  <p:childTnLst>
                                    <p:set>
                                      <p:cBhvr>
                                        <p:cTn id="309" dur="1" fill="hold">
                                          <p:stCondLst>
                                            <p:cond delay="0"/>
                                          </p:stCondLst>
                                        </p:cTn>
                                        <p:tgtEl>
                                          <p:spTgt spid="-1"/>
                                        </p:tgtEl>
                                        <p:attrNameLst>
                                          <p:attrName>style.visibility</p:attrName>
                                        </p:attrNameLst>
                                      </p:cBhvr>
                                      <p:to>
                                        <p:strVal val="visible"/>
                                      </p:to>
                                    </p:set>
                                  </p:childTnLst>
                                </p:cTn>
                              </p:par>
                            </p:childTnLst>
                          </p:cTn>
                        </p:par>
                      </p:childTnLst>
                    </p:cTn>
                  </p:par>
                  <p:par>
                    <p:cTn id="310" fill="hold">
                      <p:stCondLst>
                        <p:cond delay="indefinite"/>
                      </p:stCondLst>
                      <p:childTnLst>
                        <p:par>
                          <p:cTn id="311" fill="hold">
                            <p:stCondLst>
                              <p:cond delay="0"/>
                            </p:stCondLst>
                            <p:childTnLst>
                              <p:par>
                                <p:cTn id="312" nodeType="clickEffect" fill="hold" presetClass="entr" presetID="1">
                                  <p:stCondLst>
                                    <p:cond delay="0"/>
                                  </p:stCondLst>
                                  <p:childTnLst>
                                    <p:set>
                                      <p:cBhvr>
                                        <p:cTn id="313" dur="1" fill="hold">
                                          <p:stCondLst>
                                            <p:cond delay="0"/>
                                          </p:stCondLst>
                                        </p:cTn>
                                        <p:tgtEl>
                                          <p:spTgt spid="263">
                                            <p:txEl>
                                              <p:pRg st="226" end="377"/>
                                            </p:txEl>
                                          </p:spTgt>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nodeType="clickEffect" fill="hold" presetClass="entr" presetID="1">
                                  <p:stCondLst>
                                    <p:cond delay="0"/>
                                  </p:stCondLst>
                                  <p:childTnLst>
                                    <p:set>
                                      <p:cBhvr>
                                        <p:cTn id="317" dur="1" fill="hold">
                                          <p:stCondLst>
                                            <p:cond delay="0"/>
                                          </p:stCondLst>
                                        </p:cTn>
                                        <p:tgtEl>
                                          <p:spTgt spid="263">
                                            <p:txEl>
                                              <p:pRg st="378" end="670"/>
                                            </p:txEl>
                                          </p:spTgt>
                                        </p:tgtEl>
                                        <p:attrNameLst>
                                          <p:attrName>style.visibility</p:attrName>
                                        </p:attrNameLst>
                                      </p:cBhvr>
                                      <p:to>
                                        <p:strVal val="visible"/>
                                      </p:to>
                                    </p:set>
                                  </p:childTnLst>
                                </p:cTn>
                              </p:par>
                              <p:par>
                                <p:cTn id="318" nodeType="withEffect" fill="hold" presetClass="entr" presetID="1">
                                  <p:stCondLst>
                                    <p:cond delay="0"/>
                                  </p:stCondLst>
                                  <p:childTnLst>
                                    <p:set>
                                      <p:cBhvr>
                                        <p:cTn id="319" dur="1" fill="hold">
                                          <p:stCondLst>
                                            <p:cond delay="0"/>
                                          </p:stCondLst>
                                        </p:cTn>
                                        <p:tgtEl>
                                          <p:spTgt spid="-1"/>
                                        </p:tgtEl>
                                        <p:attrNameLst>
                                          <p:attrName>style.visibility</p:attrName>
                                        </p:attrNameLst>
                                      </p:cBhvr>
                                      <p:to>
                                        <p:strVal val="visible"/>
                                      </p:to>
                                    </p:set>
                                  </p:childTnLst>
                                </p:cTn>
                              </p:par>
                              <p:par>
                                <p:cTn id="320" nodeType="withEffect" fill="hold" presetClass="entr" presetID="1">
                                  <p:stCondLst>
                                    <p:cond delay="0"/>
                                  </p:stCondLst>
                                  <p:childTnLst>
                                    <p:set>
                                      <p:cBhvr>
                                        <p:cTn id="321" dur="1" fill="hold">
                                          <p:stCondLst>
                                            <p:cond delay="0"/>
                                          </p:stCondLst>
                                        </p:cTn>
                                        <p:tgtEl>
                                          <p:spTgt spid="-1"/>
                                        </p:tgtEl>
                                        <p:attrNameLst>
                                          <p:attrName>style.visibility</p:attrName>
                                        </p:attrNameLst>
                                      </p:cBhvr>
                                      <p:to>
                                        <p:strVal val="visible"/>
                                      </p:to>
                                    </p:set>
                                  </p:childTnLst>
                                </p:cTn>
                              </p:par>
                              <p:par>
                                <p:cTn id="322" nodeType="withEffect" fill="hold" presetClass="entr" presetID="1">
                                  <p:stCondLst>
                                    <p:cond delay="0"/>
                                  </p:stCondLst>
                                  <p:childTnLst>
                                    <p:set>
                                      <p:cBhvr>
                                        <p:cTn id="32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200160" y="1141920"/>
            <a:ext cx="8743680" cy="4962240"/>
          </a:xfrm>
          <a:prstGeom prst="rect">
            <a:avLst/>
          </a:prstGeom>
          <a:noFill/>
          <a:ln>
            <a:noFill/>
          </a:ln>
        </p:spPr>
        <p:txBody>
          <a:bodyPr/>
          <a:p>
            <a:pPr marL="343080" indent="-342720">
              <a:lnSpc>
                <a:spcPct val="100000"/>
              </a:lnSpc>
              <a:buClr>
                <a:srgbClr val="376092"/>
              </a:buClr>
              <a:buFont typeface="Wingdings" charset="2"/>
              <a:buChar char=""/>
            </a:pPr>
            <a:r>
              <a:rPr b="1" lang="en-US" sz="1800" spc="-1" strike="noStrike">
                <a:solidFill>
                  <a:srgbClr val="376092"/>
                </a:solidFill>
                <a:uFill>
                  <a:solidFill>
                    <a:srgbClr val="ffffff"/>
                  </a:solidFill>
                </a:uFill>
                <a:latin typeface="Calibri"/>
              </a:rPr>
              <a:t>The statistical test for a single parameter </a:t>
            </a:r>
            <a:r>
              <a:rPr b="0" lang="en-US" sz="1800" spc="-1" strike="noStrike">
                <a:solidFill>
                  <a:srgbClr val="000000"/>
                </a:solidFill>
                <a:uFill>
                  <a:solidFill>
                    <a:srgbClr val="ffffff"/>
                  </a:solidFill>
                </a:uFill>
                <a:latin typeface="Calibri"/>
              </a:rPr>
              <a:t>of a model may be pursued using the </a:t>
            </a:r>
            <a:r>
              <a:rPr b="1" lang="en-US" sz="1800" spc="-1" strike="noStrike">
                <a:solidFill>
                  <a:srgbClr val="376092"/>
                </a:solidFill>
                <a:uFill>
                  <a:solidFill>
                    <a:srgbClr val="ffffff"/>
                  </a:solidFill>
                </a:uFill>
                <a:latin typeface="Calibri"/>
              </a:rPr>
              <a:t>usual t-statistic</a:t>
            </a:r>
            <a:r>
              <a:rPr b="0" lang="en-US" sz="1800" spc="-1" strike="noStrike">
                <a:solidFill>
                  <a:srgbClr val="000000"/>
                </a:solidFill>
                <a:uFill>
                  <a:solidFill>
                    <a:srgbClr val="ffffff"/>
                  </a:solidFill>
                </a:uFill>
                <a:latin typeface="Calibri"/>
              </a:rPr>
              <a:t> based on the inverse of the Godambe information matrix.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1800" spc="-1" strike="noStrike">
                <a:solidFill>
                  <a:srgbClr val="376092"/>
                </a:solidFill>
                <a:uFill>
                  <a:solidFill>
                    <a:srgbClr val="ffffff"/>
                  </a:solidFill>
                </a:uFill>
                <a:latin typeface="Calibri"/>
              </a:rPr>
              <a:t>Nested models </a:t>
            </a:r>
            <a:r>
              <a:rPr b="0" lang="en-US" sz="1800" spc="-1" strike="noStrike">
                <a:solidFill>
                  <a:srgbClr val="000000"/>
                </a:solidFill>
                <a:uFill>
                  <a:solidFill>
                    <a:srgbClr val="ffffff"/>
                  </a:solidFill>
                </a:uFill>
                <a:latin typeface="Calibri"/>
              </a:rPr>
              <a:t>may be compared with one another in the CML approach using the </a:t>
            </a:r>
            <a:r>
              <a:rPr b="1" lang="en-US" sz="1800" spc="-1" strike="noStrike">
                <a:solidFill>
                  <a:srgbClr val="376092"/>
                </a:solidFill>
                <a:uFill>
                  <a:solidFill>
                    <a:srgbClr val="ffffff"/>
                  </a:solidFill>
                </a:uFill>
                <a:latin typeface="Calibri"/>
              </a:rPr>
              <a:t>composite likelihood ratio test (CLRT) </a:t>
            </a:r>
            <a:r>
              <a:rPr b="0" lang="en-US" sz="1800" spc="-1" strike="noStrike">
                <a:solidFill>
                  <a:srgbClr val="000000"/>
                </a:solidFill>
                <a:uFill>
                  <a:solidFill>
                    <a:srgbClr val="ffffff"/>
                  </a:solidFill>
                </a:uFill>
                <a:latin typeface="Calibri"/>
              </a:rPr>
              <a:t>statistic. Consider the null hypothesis                    against                       , where     is a subvector of     of dimension     . The statistic takes the familiar form shown below:</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where       is the composite marginal likelihood estimator under the null hypothesis.   </a:t>
            </a: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The following </a:t>
            </a:r>
            <a:r>
              <a:rPr b="1" lang="en-US" sz="1800" spc="-1" strike="noStrike">
                <a:solidFill>
                  <a:srgbClr val="376092"/>
                </a:solidFill>
                <a:uFill>
                  <a:solidFill>
                    <a:srgbClr val="ffffff"/>
                  </a:solidFill>
                </a:uFill>
                <a:latin typeface="Calibri"/>
              </a:rPr>
              <a:t>adjusted CLRT statistic, ADCLRT</a:t>
            </a:r>
            <a:r>
              <a:rPr b="0" lang="en-US" sz="1800" spc="-1" strike="noStrike">
                <a:solidFill>
                  <a:srgbClr val="000000"/>
                </a:solidFill>
                <a:uFill>
                  <a:solidFill>
                    <a:srgbClr val="ffffff"/>
                  </a:solidFill>
                </a:uFill>
                <a:latin typeface="Calibri"/>
              </a:rPr>
              <a:t>, may be considered to be asymptotically chi-squared distributed with      degrees of freedom:</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1800" spc="-1" strike="noStrike">
                <a:solidFill>
                  <a:srgbClr val="376092"/>
                </a:solidFill>
                <a:uFill>
                  <a:solidFill>
                    <a:srgbClr val="ffffff"/>
                  </a:solidFill>
                </a:uFill>
                <a:latin typeface="Calibri"/>
              </a:rPr>
              <a:t>For model selection between two competing non-nested models </a:t>
            </a:r>
            <a:r>
              <a:rPr b="0" lang="en-US" sz="1800" spc="-1" strike="noStrike">
                <a:solidFill>
                  <a:srgbClr val="000000"/>
                </a:solidFill>
                <a:uFill>
                  <a:solidFill>
                    <a:srgbClr val="ffffff"/>
                  </a:solidFill>
                </a:uFill>
                <a:latin typeface="Calibri"/>
              </a:rPr>
              <a:t>the composite </a:t>
            </a:r>
            <a:r>
              <a:rPr b="1" lang="en-US" sz="1800" spc="-1" strike="noStrike">
                <a:solidFill>
                  <a:srgbClr val="376092"/>
                </a:solidFill>
                <a:uFill>
                  <a:solidFill>
                    <a:srgbClr val="ffffff"/>
                  </a:solidFill>
                </a:uFill>
                <a:latin typeface="Calibri"/>
              </a:rPr>
              <a:t>likelihood information criterion (CLIC)</a:t>
            </a:r>
            <a:r>
              <a:rPr b="0" lang="en-US" sz="1800" spc="-1" strike="noStrike">
                <a:solidFill>
                  <a:srgbClr val="000000"/>
                </a:solidFill>
                <a:uFill>
                  <a:solidFill>
                    <a:srgbClr val="ffffff"/>
                  </a:solidFill>
                </a:uFill>
                <a:latin typeface="Calibri"/>
              </a:rPr>
              <a:t> . The CLIC takes the following form:</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1800" spc="-1" strike="noStrike">
                <a:solidFill>
                  <a:srgbClr val="000000"/>
                </a:solidFill>
                <a:uFill>
                  <a:solidFill>
                    <a:srgbClr val="ffffff"/>
                  </a:solidFill>
                </a:uFill>
                <a:latin typeface="Calibri"/>
              </a:rPr>
              <a:t>      </a:t>
            </a:r>
            <a:r>
              <a:rPr b="0" lang="en-US" sz="1800" spc="-1" strike="noStrike">
                <a:solidFill>
                  <a:srgbClr val="000000"/>
                </a:solidFill>
                <a:uFill>
                  <a:solidFill>
                    <a:srgbClr val="ffffff"/>
                  </a:solidFill>
                </a:uFill>
                <a:latin typeface="Calibri"/>
              </a:rPr>
              <a:t>The model that provides a higher value of CLIC is preferred.</a:t>
            </a:r>
            <a:endParaRPr b="0" lang="en-US" sz="3200" spc="-1" strike="noStrike">
              <a:solidFill>
                <a:srgbClr val="000000"/>
              </a:solidFill>
              <a:uFill>
                <a:solidFill>
                  <a:srgbClr val="ffffff"/>
                </a:solidFill>
              </a:uFill>
              <a:latin typeface="Calibri"/>
            </a:endParaRPr>
          </a:p>
        </p:txBody>
      </p:sp>
      <p:sp>
        <p:nvSpPr>
          <p:cNvPr id="297" name="CustomShape 2"/>
          <p:cNvSpPr/>
          <p:nvPr/>
        </p:nvSpPr>
        <p:spPr>
          <a:xfrm>
            <a:off x="0" y="0"/>
            <a:ext cx="9143640" cy="360"/>
          </a:xfrm>
          <a:prstGeom prst="rect">
            <a:avLst/>
          </a:prstGeom>
          <a:noFill/>
          <a:ln>
            <a:noFill/>
          </a:ln>
        </p:spPr>
        <p:style>
          <a:lnRef idx="0"/>
          <a:fillRef idx="0"/>
          <a:effectRef idx="0"/>
          <a:fontRef idx="minor"/>
        </p:style>
      </p:sp>
      <p:sp>
        <p:nvSpPr>
          <p:cNvPr id="298" name="CustomShape 3"/>
          <p:cNvSpPr/>
          <p:nvPr/>
        </p:nvSpPr>
        <p:spPr>
          <a:xfrm>
            <a:off x="0" y="0"/>
            <a:ext cx="9143640" cy="360"/>
          </a:xfrm>
          <a:prstGeom prst="rect">
            <a:avLst/>
          </a:prstGeom>
          <a:noFill/>
          <a:ln>
            <a:noFill/>
          </a:ln>
        </p:spPr>
        <p:style>
          <a:lnRef idx="0"/>
          <a:fillRef idx="0"/>
          <a:effectRef idx="0"/>
          <a:fontRef idx="minor"/>
        </p:style>
      </p:sp>
      <p:sp>
        <p:nvSpPr>
          <p:cNvPr id="299" name="CustomShape 4"/>
          <p:cNvSpPr/>
          <p:nvPr/>
        </p:nvSpPr>
        <p:spPr>
          <a:xfrm>
            <a:off x="0" y="0"/>
            <a:ext cx="9143640" cy="360"/>
          </a:xfrm>
          <a:prstGeom prst="rect">
            <a:avLst/>
          </a:prstGeom>
          <a:noFill/>
          <a:ln>
            <a:noFill/>
          </a:ln>
        </p:spPr>
        <p:style>
          <a:lnRef idx="0"/>
          <a:fillRef idx="0"/>
          <a:effectRef idx="0"/>
          <a:fontRef idx="minor"/>
        </p:style>
      </p:sp>
      <p:sp>
        <p:nvSpPr>
          <p:cNvPr id="300" name="CustomShape 5"/>
          <p:cNvSpPr/>
          <p:nvPr/>
        </p:nvSpPr>
        <p:spPr>
          <a:xfrm>
            <a:off x="0" y="0"/>
            <a:ext cx="9143640" cy="360"/>
          </a:xfrm>
          <a:prstGeom prst="rect">
            <a:avLst/>
          </a:prstGeom>
          <a:noFill/>
          <a:ln>
            <a:noFill/>
          </a:ln>
        </p:spPr>
        <p:style>
          <a:lnRef idx="0"/>
          <a:fillRef idx="0"/>
          <a:effectRef idx="0"/>
          <a:fontRef idx="minor"/>
        </p:style>
      </p:sp>
      <p:sp>
        <p:nvSpPr>
          <p:cNvPr id="301" name="CustomShape 6"/>
          <p:cNvSpPr/>
          <p:nvPr/>
        </p:nvSpPr>
        <p:spPr>
          <a:xfrm>
            <a:off x="0" y="0"/>
            <a:ext cx="9143640" cy="360"/>
          </a:xfrm>
          <a:prstGeom prst="rect">
            <a:avLst/>
          </a:prstGeom>
          <a:noFill/>
          <a:ln>
            <a:noFill/>
          </a:ln>
        </p:spPr>
        <p:style>
          <a:lnRef idx="0"/>
          <a:fillRef idx="0"/>
          <a:effectRef idx="0"/>
          <a:fontRef idx="minor"/>
        </p:style>
      </p:sp>
      <p:sp>
        <p:nvSpPr>
          <p:cNvPr id="302" name="CustomShape 7"/>
          <p:cNvSpPr/>
          <p:nvPr/>
        </p:nvSpPr>
        <p:spPr>
          <a:xfrm>
            <a:off x="0" y="0"/>
            <a:ext cx="9143640" cy="360"/>
          </a:xfrm>
          <a:prstGeom prst="rect">
            <a:avLst/>
          </a:prstGeom>
          <a:noFill/>
          <a:ln>
            <a:noFill/>
          </a:ln>
        </p:spPr>
        <p:style>
          <a:lnRef idx="0"/>
          <a:fillRef idx="0"/>
          <a:effectRef idx="0"/>
          <a:fontRef idx="minor"/>
        </p:style>
      </p:sp>
      <p:sp>
        <p:nvSpPr>
          <p:cNvPr id="303" name="CustomShape 8"/>
          <p:cNvSpPr/>
          <p:nvPr/>
        </p:nvSpPr>
        <p:spPr>
          <a:xfrm>
            <a:off x="0" y="0"/>
            <a:ext cx="9143640" cy="360"/>
          </a:xfrm>
          <a:prstGeom prst="rect">
            <a:avLst/>
          </a:prstGeom>
          <a:noFill/>
          <a:ln>
            <a:noFill/>
          </a:ln>
        </p:spPr>
        <p:style>
          <a:lnRef idx="0"/>
          <a:fillRef idx="0"/>
          <a:effectRef idx="0"/>
          <a:fontRef idx="minor"/>
        </p:style>
      </p:sp>
      <p:sp>
        <p:nvSpPr>
          <p:cNvPr id="304" name="CustomShape 9"/>
          <p:cNvSpPr/>
          <p:nvPr/>
        </p:nvSpPr>
        <p:spPr>
          <a:xfrm>
            <a:off x="0" y="0"/>
            <a:ext cx="9143640" cy="360"/>
          </a:xfrm>
          <a:prstGeom prst="rect">
            <a:avLst/>
          </a:prstGeom>
          <a:noFill/>
          <a:ln>
            <a:noFill/>
          </a:ln>
        </p:spPr>
        <p:style>
          <a:lnRef idx="0"/>
          <a:fillRef idx="0"/>
          <a:effectRef idx="0"/>
          <a:fontRef idx="minor"/>
        </p:style>
      </p:sp>
      <p:sp>
        <p:nvSpPr>
          <p:cNvPr id="305" name="CustomShape 10"/>
          <p:cNvSpPr/>
          <p:nvPr/>
        </p:nvSpPr>
        <p:spPr>
          <a:xfrm>
            <a:off x="0" y="0"/>
            <a:ext cx="9143640" cy="360"/>
          </a:xfrm>
          <a:prstGeom prst="rect">
            <a:avLst/>
          </a:prstGeom>
          <a:noFill/>
          <a:ln>
            <a:noFill/>
          </a:ln>
        </p:spPr>
        <p:style>
          <a:lnRef idx="0"/>
          <a:fillRef idx="0"/>
          <a:effectRef idx="0"/>
          <a:fontRef idx="minor"/>
        </p:style>
      </p:sp>
      <p:sp>
        <p:nvSpPr>
          <p:cNvPr id="306" name="CustomShape 11"/>
          <p:cNvSpPr/>
          <p:nvPr/>
        </p:nvSpPr>
        <p:spPr>
          <a:xfrm>
            <a:off x="0" y="0"/>
            <a:ext cx="9143640" cy="360"/>
          </a:xfrm>
          <a:prstGeom prst="rect">
            <a:avLst/>
          </a:prstGeom>
          <a:noFill/>
          <a:ln>
            <a:noFill/>
          </a:ln>
        </p:spPr>
        <p:style>
          <a:lnRef idx="0"/>
          <a:fillRef idx="0"/>
          <a:effectRef idx="0"/>
          <a:fontRef idx="minor"/>
        </p:style>
      </p:sp>
      <p:sp>
        <p:nvSpPr>
          <p:cNvPr id="307" name="CustomShape 12"/>
          <p:cNvSpPr/>
          <p:nvPr/>
        </p:nvSpPr>
        <p:spPr>
          <a:xfrm>
            <a:off x="0" y="0"/>
            <a:ext cx="9143640" cy="360"/>
          </a:xfrm>
          <a:prstGeom prst="rect">
            <a:avLst/>
          </a:prstGeom>
          <a:noFill/>
          <a:ln>
            <a:noFill/>
          </a:ln>
        </p:spPr>
        <p:style>
          <a:lnRef idx="0"/>
          <a:fillRef idx="0"/>
          <a:effectRef idx="0"/>
          <a:fontRef idx="minor"/>
        </p:style>
      </p:sp>
      <p:sp>
        <p:nvSpPr>
          <p:cNvPr id="308" name="CustomShape 13"/>
          <p:cNvSpPr/>
          <p:nvPr/>
        </p:nvSpPr>
        <p:spPr>
          <a:xfrm>
            <a:off x="0" y="0"/>
            <a:ext cx="9143640" cy="360"/>
          </a:xfrm>
          <a:prstGeom prst="rect">
            <a:avLst/>
          </a:prstGeom>
          <a:noFill/>
          <a:ln>
            <a:noFill/>
          </a:ln>
        </p:spPr>
        <p:style>
          <a:lnRef idx="0"/>
          <a:fillRef idx="0"/>
          <a:effectRef idx="0"/>
          <a:fontRef idx="minor"/>
        </p:style>
      </p:sp>
      <p:sp>
        <p:nvSpPr>
          <p:cNvPr id="309" name="CustomShape 14"/>
          <p:cNvSpPr/>
          <p:nvPr/>
        </p:nvSpPr>
        <p:spPr>
          <a:xfrm>
            <a:off x="0" y="0"/>
            <a:ext cx="9143640" cy="360"/>
          </a:xfrm>
          <a:prstGeom prst="rect">
            <a:avLst/>
          </a:prstGeom>
          <a:noFill/>
          <a:ln>
            <a:noFill/>
          </a:ln>
        </p:spPr>
        <p:style>
          <a:lnRef idx="0"/>
          <a:fillRef idx="0"/>
          <a:effectRef idx="0"/>
          <a:fontRef idx="minor"/>
        </p:style>
      </p:sp>
      <p:sp>
        <p:nvSpPr>
          <p:cNvPr id="310" name="CustomShape 15"/>
          <p:cNvSpPr/>
          <p:nvPr/>
        </p:nvSpPr>
        <p:spPr>
          <a:xfrm>
            <a:off x="0" y="0"/>
            <a:ext cx="9143640" cy="360"/>
          </a:xfrm>
          <a:prstGeom prst="rect">
            <a:avLst/>
          </a:prstGeom>
          <a:noFill/>
          <a:ln>
            <a:noFill/>
          </a:ln>
        </p:spPr>
        <p:style>
          <a:lnRef idx="0"/>
          <a:fillRef idx="0"/>
          <a:effectRef idx="0"/>
          <a:fontRef idx="minor"/>
        </p:style>
      </p:sp>
      <p:sp>
        <p:nvSpPr>
          <p:cNvPr id="311" name="CustomShape 16"/>
          <p:cNvSpPr/>
          <p:nvPr/>
        </p:nvSpPr>
        <p:spPr>
          <a:xfrm>
            <a:off x="0" y="0"/>
            <a:ext cx="9143640" cy="360"/>
          </a:xfrm>
          <a:prstGeom prst="rect">
            <a:avLst/>
          </a:prstGeom>
          <a:noFill/>
          <a:ln>
            <a:noFill/>
          </a:ln>
        </p:spPr>
        <p:style>
          <a:lnRef idx="0"/>
          <a:fillRef idx="0"/>
          <a:effectRef idx="0"/>
          <a:fontRef idx="minor"/>
        </p:style>
      </p:sp>
      <p:sp>
        <p:nvSpPr>
          <p:cNvPr id="312" name="CustomShape 17"/>
          <p:cNvSpPr/>
          <p:nvPr/>
        </p:nvSpPr>
        <p:spPr>
          <a:xfrm>
            <a:off x="0" y="0"/>
            <a:ext cx="9143640" cy="360"/>
          </a:xfrm>
          <a:prstGeom prst="rect">
            <a:avLst/>
          </a:prstGeom>
          <a:noFill/>
          <a:ln>
            <a:noFill/>
          </a:ln>
        </p:spPr>
        <p:style>
          <a:lnRef idx="0"/>
          <a:fillRef idx="0"/>
          <a:effectRef idx="0"/>
          <a:fontRef idx="minor"/>
        </p:style>
      </p:sp>
      <p:sp>
        <p:nvSpPr>
          <p:cNvPr id="313" name="CustomShape 18"/>
          <p:cNvSpPr/>
          <p:nvPr/>
        </p:nvSpPr>
        <p:spPr>
          <a:xfrm>
            <a:off x="0" y="0"/>
            <a:ext cx="9143640" cy="360"/>
          </a:xfrm>
          <a:prstGeom prst="rect">
            <a:avLst/>
          </a:prstGeom>
          <a:noFill/>
          <a:ln>
            <a:noFill/>
          </a:ln>
        </p:spPr>
        <p:style>
          <a:lnRef idx="0"/>
          <a:fillRef idx="0"/>
          <a:effectRef idx="0"/>
          <a:fontRef idx="minor"/>
        </p:style>
      </p:sp>
      <p:sp>
        <p:nvSpPr>
          <p:cNvPr id="314" name="CustomShape 19"/>
          <p:cNvSpPr/>
          <p:nvPr/>
        </p:nvSpPr>
        <p:spPr>
          <a:xfrm>
            <a:off x="0" y="0"/>
            <a:ext cx="9143640" cy="360"/>
          </a:xfrm>
          <a:prstGeom prst="rect">
            <a:avLst/>
          </a:prstGeom>
          <a:noFill/>
          <a:ln>
            <a:noFill/>
          </a:ln>
        </p:spPr>
        <p:style>
          <a:lnRef idx="0"/>
          <a:fillRef idx="0"/>
          <a:effectRef idx="0"/>
          <a:fontRef idx="minor"/>
        </p:style>
      </p:sp>
      <p:sp>
        <p:nvSpPr>
          <p:cNvPr id="315" name="CustomShape 20"/>
          <p:cNvSpPr/>
          <p:nvPr/>
        </p:nvSpPr>
        <p:spPr>
          <a:xfrm>
            <a:off x="0" y="0"/>
            <a:ext cx="9143640" cy="360"/>
          </a:xfrm>
          <a:prstGeom prst="rect">
            <a:avLst/>
          </a:prstGeom>
          <a:noFill/>
          <a:ln>
            <a:noFill/>
          </a:ln>
        </p:spPr>
        <p:style>
          <a:lnRef idx="0"/>
          <a:fillRef idx="0"/>
          <a:effectRef idx="0"/>
          <a:fontRef idx="minor"/>
        </p:style>
      </p:sp>
      <p:sp>
        <p:nvSpPr>
          <p:cNvPr id="316" name="CustomShape 21"/>
          <p:cNvSpPr/>
          <p:nvPr/>
        </p:nvSpPr>
        <p:spPr>
          <a:xfrm>
            <a:off x="0" y="0"/>
            <a:ext cx="9143640" cy="360"/>
          </a:xfrm>
          <a:prstGeom prst="rect">
            <a:avLst/>
          </a:prstGeom>
          <a:noFill/>
          <a:ln>
            <a:noFill/>
          </a:ln>
        </p:spPr>
        <p:style>
          <a:lnRef idx="0"/>
          <a:fillRef idx="0"/>
          <a:effectRef idx="0"/>
          <a:fontRef idx="minor"/>
        </p:style>
      </p:sp>
      <p:sp>
        <p:nvSpPr>
          <p:cNvPr id="317" name="CustomShape 22"/>
          <p:cNvSpPr/>
          <p:nvPr/>
        </p:nvSpPr>
        <p:spPr>
          <a:xfrm>
            <a:off x="0" y="0"/>
            <a:ext cx="9143640" cy="360"/>
          </a:xfrm>
          <a:prstGeom prst="rect">
            <a:avLst/>
          </a:prstGeom>
          <a:noFill/>
          <a:ln>
            <a:noFill/>
          </a:ln>
        </p:spPr>
        <p:style>
          <a:lnRef idx="0"/>
          <a:fillRef idx="0"/>
          <a:effectRef idx="0"/>
          <a:fontRef idx="minor"/>
        </p:style>
      </p:sp>
      <p:sp>
        <p:nvSpPr>
          <p:cNvPr id="318" name="CustomShape 23"/>
          <p:cNvSpPr/>
          <p:nvPr/>
        </p:nvSpPr>
        <p:spPr>
          <a:xfrm>
            <a:off x="0" y="0"/>
            <a:ext cx="9143640" cy="360"/>
          </a:xfrm>
          <a:prstGeom prst="rect">
            <a:avLst/>
          </a:prstGeom>
          <a:noFill/>
          <a:ln>
            <a:noFill/>
          </a:ln>
        </p:spPr>
        <p:style>
          <a:lnRef idx="0"/>
          <a:fillRef idx="0"/>
          <a:effectRef idx="0"/>
          <a:fontRef idx="minor"/>
        </p:style>
      </p:sp>
      <p:sp>
        <p:nvSpPr>
          <p:cNvPr id="319" name="CustomShape 24"/>
          <p:cNvSpPr/>
          <p:nvPr/>
        </p:nvSpPr>
        <p:spPr>
          <a:xfrm>
            <a:off x="0" y="0"/>
            <a:ext cx="9143640" cy="360"/>
          </a:xfrm>
          <a:prstGeom prst="rect">
            <a:avLst/>
          </a:prstGeom>
          <a:noFill/>
          <a:ln>
            <a:noFill/>
          </a:ln>
        </p:spPr>
        <p:style>
          <a:lnRef idx="0"/>
          <a:fillRef idx="0"/>
          <a:effectRef idx="0"/>
          <a:fontRef idx="minor"/>
        </p:style>
      </p:sp>
      <p:sp>
        <p:nvSpPr>
          <p:cNvPr id="320" name="CustomShape 25"/>
          <p:cNvSpPr/>
          <p:nvPr/>
        </p:nvSpPr>
        <p:spPr>
          <a:xfrm>
            <a:off x="0" y="0"/>
            <a:ext cx="9143640" cy="360"/>
          </a:xfrm>
          <a:prstGeom prst="rect">
            <a:avLst/>
          </a:prstGeom>
          <a:noFill/>
          <a:ln>
            <a:noFill/>
          </a:ln>
        </p:spPr>
        <p:style>
          <a:lnRef idx="0"/>
          <a:fillRef idx="0"/>
          <a:effectRef idx="0"/>
          <a:fontRef idx="minor"/>
        </p:style>
      </p:sp>
      <p:sp>
        <p:nvSpPr>
          <p:cNvPr id="321" name="CustomShape 26"/>
          <p:cNvSpPr/>
          <p:nvPr/>
        </p:nvSpPr>
        <p:spPr>
          <a:xfrm>
            <a:off x="0" y="0"/>
            <a:ext cx="9143640" cy="360"/>
          </a:xfrm>
          <a:prstGeom prst="rect">
            <a:avLst/>
          </a:prstGeom>
          <a:noFill/>
          <a:ln>
            <a:noFill/>
          </a:ln>
        </p:spPr>
        <p:style>
          <a:lnRef idx="0"/>
          <a:fillRef idx="0"/>
          <a:effectRef idx="0"/>
          <a:fontRef idx="minor"/>
        </p:style>
      </p:sp>
      <p:sp>
        <p:nvSpPr>
          <p:cNvPr id="322" name="CustomShape 27"/>
          <p:cNvSpPr/>
          <p:nvPr/>
        </p:nvSpPr>
        <p:spPr>
          <a:xfrm>
            <a:off x="0" y="0"/>
            <a:ext cx="9143640" cy="360"/>
          </a:xfrm>
          <a:prstGeom prst="rect">
            <a:avLst/>
          </a:prstGeom>
          <a:noFill/>
          <a:ln>
            <a:noFill/>
          </a:ln>
        </p:spPr>
        <p:style>
          <a:lnRef idx="0"/>
          <a:fillRef idx="0"/>
          <a:effectRef idx="0"/>
          <a:fontRef idx="minor"/>
        </p:style>
      </p:sp>
      <p:sp>
        <p:nvSpPr>
          <p:cNvPr id="323" name="CustomShape 28"/>
          <p:cNvSpPr/>
          <p:nvPr/>
        </p:nvSpPr>
        <p:spPr>
          <a:xfrm>
            <a:off x="0" y="0"/>
            <a:ext cx="9143640" cy="360"/>
          </a:xfrm>
          <a:prstGeom prst="rect">
            <a:avLst/>
          </a:prstGeom>
          <a:noFill/>
          <a:ln>
            <a:noFill/>
          </a:ln>
        </p:spPr>
        <p:style>
          <a:lnRef idx="0"/>
          <a:fillRef idx="0"/>
          <a:effectRef idx="0"/>
          <a:fontRef idx="minor"/>
        </p:style>
      </p:sp>
      <p:sp>
        <p:nvSpPr>
          <p:cNvPr id="324" name="CustomShape 29"/>
          <p:cNvSpPr/>
          <p:nvPr/>
        </p:nvSpPr>
        <p:spPr>
          <a:xfrm>
            <a:off x="0" y="0"/>
            <a:ext cx="9143640" cy="360"/>
          </a:xfrm>
          <a:prstGeom prst="rect">
            <a:avLst/>
          </a:prstGeom>
          <a:noFill/>
          <a:ln>
            <a:noFill/>
          </a:ln>
        </p:spPr>
        <p:style>
          <a:lnRef idx="0"/>
          <a:fillRef idx="0"/>
          <a:effectRef idx="0"/>
          <a:fontRef idx="minor"/>
        </p:style>
      </p:sp>
      <p:sp>
        <p:nvSpPr>
          <p:cNvPr id="325" name="CustomShape 30"/>
          <p:cNvSpPr/>
          <p:nvPr/>
        </p:nvSpPr>
        <p:spPr>
          <a:xfrm>
            <a:off x="0" y="0"/>
            <a:ext cx="9143640" cy="360"/>
          </a:xfrm>
          <a:prstGeom prst="rect">
            <a:avLst/>
          </a:prstGeom>
          <a:noFill/>
          <a:ln>
            <a:noFill/>
          </a:ln>
        </p:spPr>
        <p:style>
          <a:lnRef idx="0"/>
          <a:fillRef idx="0"/>
          <a:effectRef idx="0"/>
          <a:fontRef idx="minor"/>
        </p:style>
      </p:sp>
      <p:pic>
        <p:nvPicPr>
          <p:cNvPr id="326" name="" descr=""/>
          <p:cNvPicPr/>
          <p:nvPr/>
        </p:nvPicPr>
        <p:blipFill>
          <a:blip r:embed="rId1"/>
          <a:stretch/>
        </p:blipFill>
        <p:spPr>
          <a:xfrm>
            <a:off x="7315200" y="2184480"/>
            <a:ext cx="863640" cy="291960"/>
          </a:xfrm>
          <a:prstGeom prst="rect">
            <a:avLst/>
          </a:prstGeom>
          <a:ln>
            <a:noFill/>
          </a:ln>
        </p:spPr>
      </p:pic>
      <p:pic>
        <p:nvPicPr>
          <p:cNvPr id="327" name="" descr=""/>
          <p:cNvPicPr/>
          <p:nvPr/>
        </p:nvPicPr>
        <p:blipFill>
          <a:blip r:embed="rId2"/>
          <a:stretch/>
        </p:blipFill>
        <p:spPr>
          <a:xfrm>
            <a:off x="2921040" y="5219640"/>
            <a:ext cx="3263760" cy="406440"/>
          </a:xfrm>
          <a:prstGeom prst="rect">
            <a:avLst/>
          </a:prstGeom>
          <a:ln>
            <a:noFill/>
          </a:ln>
        </p:spPr>
      </p:pic>
      <p:pic>
        <p:nvPicPr>
          <p:cNvPr id="328" name="" descr=""/>
          <p:cNvPicPr/>
          <p:nvPr/>
        </p:nvPicPr>
        <p:blipFill>
          <a:blip r:embed="rId3"/>
          <a:stretch/>
        </p:blipFill>
        <p:spPr>
          <a:xfrm>
            <a:off x="1359000" y="2387520"/>
            <a:ext cx="1003320" cy="330120"/>
          </a:xfrm>
          <a:prstGeom prst="rect">
            <a:avLst/>
          </a:prstGeom>
          <a:ln>
            <a:noFill/>
          </a:ln>
        </p:spPr>
      </p:pic>
      <p:pic>
        <p:nvPicPr>
          <p:cNvPr id="329" name="" descr=""/>
          <p:cNvPicPr/>
          <p:nvPr/>
        </p:nvPicPr>
        <p:blipFill>
          <a:blip r:embed="rId4"/>
          <a:stretch/>
        </p:blipFill>
        <p:spPr>
          <a:xfrm>
            <a:off x="2629080" y="4025880"/>
            <a:ext cx="3556080" cy="596880"/>
          </a:xfrm>
          <a:prstGeom prst="rect">
            <a:avLst/>
          </a:prstGeom>
          <a:ln>
            <a:noFill/>
          </a:ln>
        </p:spPr>
      </p:pic>
      <p:pic>
        <p:nvPicPr>
          <p:cNvPr id="330" name="" descr=""/>
          <p:cNvPicPr/>
          <p:nvPr/>
        </p:nvPicPr>
        <p:blipFill>
          <a:blip r:embed="rId5"/>
          <a:stretch/>
        </p:blipFill>
        <p:spPr>
          <a:xfrm>
            <a:off x="4686480" y="2387520"/>
            <a:ext cx="203040" cy="304920"/>
          </a:xfrm>
          <a:prstGeom prst="rect">
            <a:avLst/>
          </a:prstGeom>
          <a:ln>
            <a:noFill/>
          </a:ln>
        </p:spPr>
      </p:pic>
      <p:pic>
        <p:nvPicPr>
          <p:cNvPr id="331" name="" descr=""/>
          <p:cNvPicPr/>
          <p:nvPr/>
        </p:nvPicPr>
        <p:blipFill>
          <a:blip r:embed="rId6"/>
          <a:stretch/>
        </p:blipFill>
        <p:spPr>
          <a:xfrm>
            <a:off x="6146640" y="2387520"/>
            <a:ext cx="177840" cy="291960"/>
          </a:xfrm>
          <a:prstGeom prst="rect">
            <a:avLst/>
          </a:prstGeom>
          <a:ln>
            <a:noFill/>
          </a:ln>
        </p:spPr>
      </p:pic>
      <p:pic>
        <p:nvPicPr>
          <p:cNvPr id="332" name="" descr=""/>
          <p:cNvPicPr/>
          <p:nvPr/>
        </p:nvPicPr>
        <p:blipFill>
          <a:blip r:embed="rId7"/>
          <a:stretch/>
        </p:blipFill>
        <p:spPr>
          <a:xfrm>
            <a:off x="3048120" y="2451240"/>
            <a:ext cx="190440" cy="203040"/>
          </a:xfrm>
          <a:prstGeom prst="rect">
            <a:avLst/>
          </a:prstGeom>
          <a:ln>
            <a:noFill/>
          </a:ln>
        </p:spPr>
      </p:pic>
      <p:pic>
        <p:nvPicPr>
          <p:cNvPr id="333" name="" descr=""/>
          <p:cNvPicPr/>
          <p:nvPr/>
        </p:nvPicPr>
        <p:blipFill>
          <a:blip r:embed="rId8"/>
          <a:stretch/>
        </p:blipFill>
        <p:spPr>
          <a:xfrm>
            <a:off x="1219320" y="3187800"/>
            <a:ext cx="266760" cy="317520"/>
          </a:xfrm>
          <a:prstGeom prst="rect">
            <a:avLst/>
          </a:prstGeom>
          <a:ln>
            <a:noFill/>
          </a:ln>
        </p:spPr>
      </p:pic>
      <p:pic>
        <p:nvPicPr>
          <p:cNvPr id="334" name="" descr=""/>
          <p:cNvPicPr/>
          <p:nvPr/>
        </p:nvPicPr>
        <p:blipFill>
          <a:blip r:embed="rId9"/>
          <a:stretch/>
        </p:blipFill>
        <p:spPr>
          <a:xfrm>
            <a:off x="2463840" y="3720960"/>
            <a:ext cx="190440" cy="304920"/>
          </a:xfrm>
          <a:prstGeom prst="rect">
            <a:avLst/>
          </a:prstGeom>
          <a:ln>
            <a:noFill/>
          </a:ln>
        </p:spPr>
      </p:pic>
      <p:pic>
        <p:nvPicPr>
          <p:cNvPr id="335" name="" descr=""/>
          <p:cNvPicPr/>
          <p:nvPr/>
        </p:nvPicPr>
        <p:blipFill>
          <a:blip r:embed="rId10"/>
          <a:stretch/>
        </p:blipFill>
        <p:spPr>
          <a:xfrm>
            <a:off x="3060720" y="2755800"/>
            <a:ext cx="4254480" cy="431640"/>
          </a:xfrm>
          <a:prstGeom prst="rect">
            <a:avLst/>
          </a:prstGeom>
          <a:ln>
            <a:noFill/>
          </a:ln>
        </p:spPr>
      </p:pic>
    </p:spTree>
  </p:cSld>
  <p:timing>
    <p:tnLst>
      <p:par>
        <p:cTn id="324" dur="indefinite" restart="never" nodeType="tmRoot">
          <p:childTnLst>
            <p:seq>
              <p:cTn id="325" dur="indefinite" nodeType="mainSeq">
                <p:childTnLst>
                  <p:par>
                    <p:cTn id="326" fill="hold">
                      <p:stCondLst>
                        <p:cond delay="indefinite"/>
                      </p:stCondLst>
                      <p:childTnLst>
                        <p:par>
                          <p:cTn id="327" fill="hold">
                            <p:stCondLst>
                              <p:cond delay="0"/>
                            </p:stCondLst>
                            <p:childTnLst>
                              <p:par>
                                <p:cTn id="328" nodeType="clickEffect" fill="hold" presetClass="entr" presetID="1">
                                  <p:stCondLst>
                                    <p:cond delay="0"/>
                                  </p:stCondLst>
                                  <p:childTnLst>
                                    <p:set>
                                      <p:cBhvr>
                                        <p:cTn id="329" dur="1" fill="hold">
                                          <p:stCondLst>
                                            <p:cond delay="0"/>
                                          </p:stCondLst>
                                        </p:cTn>
                                        <p:tgtEl>
                                          <p:spTgt spid="296">
                                            <p:txEl>
                                              <p:pRg st="156" end="465"/>
                                            </p:txEl>
                                          </p:spTgt>
                                        </p:tgtEl>
                                        <p:attrNameLst>
                                          <p:attrName>style.visibility</p:attrName>
                                        </p:attrNameLst>
                                      </p:cBhvr>
                                      <p:to>
                                        <p:strVal val="visible"/>
                                      </p:to>
                                    </p:set>
                                  </p:childTnLst>
                                </p:cTn>
                              </p:par>
                              <p:par>
                                <p:cTn id="330" nodeType="withEffect" fill="hold" presetClass="entr" presetID="1">
                                  <p:stCondLst>
                                    <p:cond delay="0"/>
                                  </p:stCondLst>
                                  <p:childTnLst>
                                    <p:set>
                                      <p:cBhvr>
                                        <p:cTn id="331" dur="1" fill="hold">
                                          <p:stCondLst>
                                            <p:cond delay="0"/>
                                          </p:stCondLst>
                                        </p:cTn>
                                        <p:tgtEl>
                                          <p:spTgt spid="296">
                                            <p:txEl>
                                              <p:pRg st="466" end="562"/>
                                            </p:txEl>
                                          </p:spTgt>
                                        </p:tgtEl>
                                        <p:attrNameLst>
                                          <p:attrName>style.visibility</p:attrName>
                                        </p:attrNameLst>
                                      </p:cBhvr>
                                      <p:to>
                                        <p:strVal val="visible"/>
                                      </p:to>
                                    </p:set>
                                  </p:childTnLst>
                                </p:cTn>
                              </p:par>
                              <p:par>
                                <p:cTn id="332" nodeType="withEffect" fill="hold" presetClass="entr" presetID="1">
                                  <p:stCondLst>
                                    <p:cond delay="0"/>
                                  </p:stCondLst>
                                  <p:childTnLst>
                                    <p:set>
                                      <p:cBhvr>
                                        <p:cTn id="333" dur="1" fill="hold">
                                          <p:stCondLst>
                                            <p:cond delay="0"/>
                                          </p:stCondLst>
                                        </p:cTn>
                                        <p:tgtEl>
                                          <p:spTgt spid="-1"/>
                                        </p:tgtEl>
                                        <p:attrNameLst>
                                          <p:attrName>style.visibility</p:attrName>
                                        </p:attrNameLst>
                                      </p:cBhvr>
                                      <p:to>
                                        <p:strVal val="visible"/>
                                      </p:to>
                                    </p:set>
                                  </p:childTnLst>
                                </p:cTn>
                              </p:par>
                              <p:par>
                                <p:cTn id="334" nodeType="withEffect" fill="hold" presetClass="entr" presetID="1">
                                  <p:stCondLst>
                                    <p:cond delay="0"/>
                                  </p:stCondLst>
                                  <p:childTnLst>
                                    <p:set>
                                      <p:cBhvr>
                                        <p:cTn id="335" dur="1" fill="hold">
                                          <p:stCondLst>
                                            <p:cond delay="0"/>
                                          </p:stCondLst>
                                        </p:cTn>
                                        <p:tgtEl>
                                          <p:spTgt spid="-1"/>
                                        </p:tgtEl>
                                        <p:attrNameLst>
                                          <p:attrName>style.visibility</p:attrName>
                                        </p:attrNameLst>
                                      </p:cBhvr>
                                      <p:to>
                                        <p:strVal val="visible"/>
                                      </p:to>
                                    </p:set>
                                  </p:childTnLst>
                                </p:cTn>
                              </p:par>
                              <p:par>
                                <p:cTn id="336" nodeType="withEffect" fill="hold" presetClass="entr" presetID="1">
                                  <p:stCondLst>
                                    <p:cond delay="0"/>
                                  </p:stCondLst>
                                  <p:childTnLst>
                                    <p:set>
                                      <p:cBhvr>
                                        <p:cTn id="337" dur="1" fill="hold">
                                          <p:stCondLst>
                                            <p:cond delay="0"/>
                                          </p:stCondLst>
                                        </p:cTn>
                                        <p:tgtEl>
                                          <p:spTgt spid="-1"/>
                                        </p:tgtEl>
                                        <p:attrNameLst>
                                          <p:attrName>style.visibility</p:attrName>
                                        </p:attrNameLst>
                                      </p:cBhvr>
                                      <p:to>
                                        <p:strVal val="visible"/>
                                      </p:to>
                                    </p:set>
                                  </p:childTnLst>
                                </p:cTn>
                              </p:par>
                              <p:par>
                                <p:cTn id="338" nodeType="withEffect" fill="hold" presetClass="entr" presetID="1">
                                  <p:stCondLst>
                                    <p:cond delay="0"/>
                                  </p:stCondLst>
                                  <p:childTnLst>
                                    <p:set>
                                      <p:cBhvr>
                                        <p:cTn id="339" dur="1" fill="hold">
                                          <p:stCondLst>
                                            <p:cond delay="0"/>
                                          </p:stCondLst>
                                        </p:cTn>
                                        <p:tgtEl>
                                          <p:spTgt spid="-1"/>
                                        </p:tgtEl>
                                        <p:attrNameLst>
                                          <p:attrName>style.visibility</p:attrName>
                                        </p:attrNameLst>
                                      </p:cBhvr>
                                      <p:to>
                                        <p:strVal val="visible"/>
                                      </p:to>
                                    </p:set>
                                  </p:childTnLst>
                                </p:cTn>
                              </p:par>
                              <p:par>
                                <p:cTn id="340" nodeType="withEffect" fill="hold" presetClass="entr" presetID="1">
                                  <p:stCondLst>
                                    <p:cond delay="0"/>
                                  </p:stCondLst>
                                  <p:childTnLst>
                                    <p:set>
                                      <p:cBhvr>
                                        <p:cTn id="341" dur="1" fill="hold">
                                          <p:stCondLst>
                                            <p:cond delay="0"/>
                                          </p:stCondLst>
                                        </p:cTn>
                                        <p:tgtEl>
                                          <p:spTgt spid="-1"/>
                                        </p:tgtEl>
                                        <p:attrNameLst>
                                          <p:attrName>style.visibility</p:attrName>
                                        </p:attrNameLst>
                                      </p:cBhvr>
                                      <p:to>
                                        <p:strVal val="visible"/>
                                      </p:to>
                                    </p:set>
                                  </p:childTnLst>
                                </p:cTn>
                              </p:par>
                              <p:par>
                                <p:cTn id="342" nodeType="withEffect" fill="hold" presetClass="entr" presetID="1">
                                  <p:stCondLst>
                                    <p:cond delay="0"/>
                                  </p:stCondLst>
                                  <p:childTnLst>
                                    <p:set>
                                      <p:cBhvr>
                                        <p:cTn id="343" dur="1" fill="hold">
                                          <p:stCondLst>
                                            <p:cond delay="0"/>
                                          </p:stCondLst>
                                        </p:cTn>
                                        <p:tgtEl>
                                          <p:spTgt spid="-1"/>
                                        </p:tgtEl>
                                        <p:attrNameLst>
                                          <p:attrName>style.visibility</p:attrName>
                                        </p:attrNameLst>
                                      </p:cBhvr>
                                      <p:to>
                                        <p:strVal val="visible"/>
                                      </p:to>
                                    </p:set>
                                  </p:childTnLst>
                                </p:cTn>
                              </p:par>
                              <p:par>
                                <p:cTn id="344" nodeType="withEffect" fill="hold" presetClass="entr" presetID="1">
                                  <p:stCondLst>
                                    <p:cond delay="0"/>
                                  </p:stCondLst>
                                  <p:childTnLst>
                                    <p:set>
                                      <p:cBhvr>
                                        <p:cTn id="345" dur="1" fill="hold">
                                          <p:stCondLst>
                                            <p:cond delay="0"/>
                                          </p:stCondLst>
                                        </p:cTn>
                                        <p:tgtEl>
                                          <p:spTgt spid="-1"/>
                                        </p:tgtEl>
                                        <p:attrNameLst>
                                          <p:attrName>style.visibility</p:attrName>
                                        </p:attrNameLst>
                                      </p:cBhvr>
                                      <p:to>
                                        <p:strVal val="visible"/>
                                      </p:to>
                                    </p:se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
                                  <p:stCondLst>
                                    <p:cond delay="0"/>
                                  </p:stCondLst>
                                  <p:childTnLst>
                                    <p:set>
                                      <p:cBhvr>
                                        <p:cTn id="349" dur="1" fill="hold">
                                          <p:stCondLst>
                                            <p:cond delay="0"/>
                                          </p:stCondLst>
                                        </p:cTn>
                                        <p:tgtEl>
                                          <p:spTgt spid="296">
                                            <p:txEl>
                                              <p:pRg st="562" end="709"/>
                                            </p:txEl>
                                          </p:spTgt>
                                        </p:tgtEl>
                                        <p:attrNameLst>
                                          <p:attrName>style.visibility</p:attrName>
                                        </p:attrNameLst>
                                      </p:cBhvr>
                                      <p:to>
                                        <p:strVal val="visible"/>
                                      </p:to>
                                    </p:set>
                                  </p:childTnLst>
                                </p:cTn>
                              </p:par>
                              <p:par>
                                <p:cTn id="350" nodeType="withEffect" fill="hold" presetClass="entr" presetID="1">
                                  <p:stCondLst>
                                    <p:cond delay="0"/>
                                  </p:stCondLst>
                                  <p:childTnLst>
                                    <p:set>
                                      <p:cBhvr>
                                        <p:cTn id="351" dur="1" fill="hold">
                                          <p:stCondLst>
                                            <p:cond delay="0"/>
                                          </p:stCondLst>
                                        </p:cTn>
                                        <p:tgtEl>
                                          <p:spTgt spid="-1"/>
                                        </p:tgtEl>
                                        <p:attrNameLst>
                                          <p:attrName>style.visibility</p:attrName>
                                        </p:attrNameLst>
                                      </p:cBhvr>
                                      <p:to>
                                        <p:strVal val="visible"/>
                                      </p:to>
                                    </p:set>
                                  </p:childTnLst>
                                </p:cTn>
                              </p:par>
                              <p:par>
                                <p:cTn id="352" nodeType="withEffect" fill="hold" presetClass="entr" presetID="1">
                                  <p:stCondLst>
                                    <p:cond delay="0"/>
                                  </p:stCondLst>
                                  <p:childTnLst>
                                    <p:set>
                                      <p:cBhvr>
                                        <p:cTn id="353" dur="1" fill="hold">
                                          <p:stCondLst>
                                            <p:cond delay="0"/>
                                          </p:stCondLst>
                                        </p:cTn>
                                        <p:tgtEl>
                                          <p:spTgt spid="-1"/>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nodeType="clickEffect" fill="hold" presetClass="entr" presetID="1">
                                  <p:stCondLst>
                                    <p:cond delay="0"/>
                                  </p:stCondLst>
                                  <p:childTnLst>
                                    <p:set>
                                      <p:cBhvr>
                                        <p:cTn id="357" dur="1" fill="hold">
                                          <p:stCondLst>
                                            <p:cond delay="0"/>
                                          </p:stCondLst>
                                        </p:cTn>
                                        <p:tgtEl>
                                          <p:spTgt spid="296">
                                            <p:txEl>
                                              <p:pRg st="711" end="862"/>
                                            </p:txEl>
                                          </p:spTgt>
                                        </p:tgtEl>
                                        <p:attrNameLst>
                                          <p:attrName>style.visibility</p:attrName>
                                        </p:attrNameLst>
                                      </p:cBhvr>
                                      <p:to>
                                        <p:strVal val="visible"/>
                                      </p:to>
                                    </p:set>
                                  </p:childTnLst>
                                </p:cTn>
                              </p:par>
                              <p:par>
                                <p:cTn id="358" nodeType="withEffect" fill="hold" presetClass="entr" presetID="1">
                                  <p:stCondLst>
                                    <p:cond delay="0"/>
                                  </p:stCondLst>
                                  <p:childTnLst>
                                    <p:set>
                                      <p:cBhvr>
                                        <p:cTn id="359" dur="1" fill="hold">
                                          <p:stCondLst>
                                            <p:cond delay="0"/>
                                          </p:stCondLst>
                                        </p:cTn>
                                        <p:tgtEl>
                                          <p:spTgt spid="296">
                                            <p:txEl>
                                              <p:pRg st="864" end="931"/>
                                            </p:txEl>
                                          </p:spTgt>
                                        </p:tgtEl>
                                        <p:attrNameLst>
                                          <p:attrName>style.visibility</p:attrName>
                                        </p:attrNameLst>
                                      </p:cBhvr>
                                      <p:to>
                                        <p:strVal val="visible"/>
                                      </p:to>
                                    </p:set>
                                  </p:childTnLst>
                                </p:cTn>
                              </p:par>
                              <p:par>
                                <p:cTn id="360" nodeType="withEffect" fill="hold" presetClass="entr" presetID="1">
                                  <p:stCondLst>
                                    <p:cond delay="0"/>
                                  </p:stCondLst>
                                  <p:childTnLst>
                                    <p:set>
                                      <p:cBhvr>
                                        <p:cTn id="361"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44532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Introduction</a:t>
            </a:r>
            <a:endParaRPr b="0" lang="en-US" sz="1800" spc="-1" strike="noStrike">
              <a:solidFill>
                <a:srgbClr val="000000"/>
              </a:solidFill>
              <a:uFill>
                <a:solidFill>
                  <a:srgbClr val="ffffff"/>
                </a:solidFill>
              </a:uFill>
              <a:latin typeface="Calibri"/>
            </a:endParaRPr>
          </a:p>
        </p:txBody>
      </p:sp>
      <p:sp>
        <p:nvSpPr>
          <p:cNvPr id="98" name="TextShape 2"/>
          <p:cNvSpPr txBox="1"/>
          <p:nvPr/>
        </p:nvSpPr>
        <p:spPr>
          <a:xfrm>
            <a:off x="457200" y="1618920"/>
            <a:ext cx="8229240" cy="4525560"/>
          </a:xfrm>
          <a:prstGeom prst="rect">
            <a:avLst/>
          </a:prstGeom>
          <a:noFill/>
          <a:ln>
            <a:noFill/>
          </a:ln>
        </p:spPr>
        <p:txBody>
          <a:bodyPr/>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Econometric discrete choice analysis is underlying framework for analyzing demand for a variety of consumer commodities and services.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Traditionally: </a:t>
            </a:r>
            <a:r>
              <a:rPr b="1" lang="en-US" sz="2000" spc="-1" strike="noStrike">
                <a:solidFill>
                  <a:srgbClr val="376092"/>
                </a:solidFill>
                <a:uFill>
                  <a:solidFill>
                    <a:srgbClr val="ffffff"/>
                  </a:solidFill>
                </a:uFill>
                <a:latin typeface="Calibri"/>
              </a:rPr>
              <a:t>multinomial logit (MNL) model.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700" spc="-1" strike="noStrike">
                <a:solidFill>
                  <a:srgbClr val="000000"/>
                </a:solidFill>
                <a:uFill>
                  <a:solidFill>
                    <a:srgbClr val="ffffff"/>
                  </a:solidFill>
                </a:uFill>
                <a:latin typeface="Calibri"/>
              </a:rPr>
              <a:t>assumes </a:t>
            </a:r>
            <a:r>
              <a:rPr b="1" lang="en-US" sz="1700" spc="-1" strike="noStrike">
                <a:solidFill>
                  <a:srgbClr val="376092"/>
                </a:solidFill>
                <a:uFill>
                  <a:solidFill>
                    <a:srgbClr val="ffffff"/>
                  </a:solidFill>
                </a:uFill>
                <a:latin typeface="Calibri"/>
              </a:rPr>
              <a:t>a single composite independently and identically distributed </a:t>
            </a:r>
            <a:r>
              <a:rPr b="0" lang="en-US" sz="1700" spc="-1" strike="noStrike">
                <a:solidFill>
                  <a:srgbClr val="000000"/>
                </a:solidFill>
                <a:uFill>
                  <a:solidFill>
                    <a:srgbClr val="ffffff"/>
                  </a:solidFill>
                </a:uFill>
                <a:latin typeface="Calibri"/>
              </a:rPr>
              <a:t>(across alternatives) </a:t>
            </a:r>
            <a:r>
              <a:rPr b="1" lang="en-US" sz="1700" spc="-1" strike="noStrike">
                <a:solidFill>
                  <a:srgbClr val="376092"/>
                </a:solidFill>
                <a:uFill>
                  <a:solidFill>
                    <a:srgbClr val="ffffff"/>
                  </a:solidFill>
                </a:uFill>
                <a:latin typeface="Calibri"/>
              </a:rPr>
              <a:t>random utility error term </a:t>
            </a:r>
            <a:r>
              <a:rPr b="0" lang="en-US" sz="1700" spc="-1" strike="noStrike">
                <a:solidFill>
                  <a:srgbClr val="000000"/>
                </a:solidFill>
                <a:uFill>
                  <a:solidFill>
                    <a:srgbClr val="ffffff"/>
                  </a:solidFill>
                </a:uFill>
                <a:latin typeface="Calibri"/>
              </a:rPr>
              <a:t>with a </a:t>
            </a:r>
            <a:r>
              <a:rPr b="1" lang="en-US" sz="1700" spc="-1" strike="noStrike">
                <a:solidFill>
                  <a:srgbClr val="376092"/>
                </a:solidFill>
                <a:uFill>
                  <a:solidFill>
                    <a:srgbClr val="ffffff"/>
                  </a:solidFill>
                </a:uFill>
                <a:latin typeface="Calibri"/>
              </a:rPr>
              <a:t>Gumbel (or Type I extreme-value) distribution.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Over the past two decades: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acknowledge the presence of </a:t>
            </a:r>
            <a:r>
              <a:rPr b="1" lang="en-US" sz="1600" spc="-1" strike="noStrike">
                <a:solidFill>
                  <a:srgbClr val="376092"/>
                </a:solidFill>
                <a:uFill>
                  <a:solidFill>
                    <a:srgbClr val="ffffff"/>
                  </a:solidFill>
                </a:uFill>
                <a:latin typeface="Calibri"/>
              </a:rPr>
              <a:t>unobserved taste sensitivity in response to variable</a:t>
            </a:r>
            <a:r>
              <a:rPr b="0" lang="en-US" sz="1600" spc="-1" strike="noStrike">
                <a:solidFill>
                  <a:srgbClr val="000000"/>
                </a:solidFill>
                <a:uFill>
                  <a:solidFill>
                    <a:srgbClr val="ffffff"/>
                  </a:solidFill>
                </a:uFill>
                <a:latin typeface="Calibri"/>
              </a:rPr>
              <a:t>s, as well as </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accommodate </a:t>
            </a:r>
            <a:r>
              <a:rPr b="1" lang="en-US" sz="1600" spc="-1" strike="noStrike">
                <a:solidFill>
                  <a:srgbClr val="376092"/>
                </a:solidFill>
                <a:uFill>
                  <a:solidFill>
                    <a:srgbClr val="ffffff"/>
                  </a:solidFill>
                </a:uFill>
                <a:latin typeface="Calibri"/>
              </a:rPr>
              <a:t>non-IID kernel error terms across alternatives</a:t>
            </a:r>
            <a:r>
              <a:rPr b="0" lang="en-US" sz="1600" spc="-1" strike="noStrike">
                <a:solidFill>
                  <a:srgbClr val="000000"/>
                </a:solidFill>
                <a:uFill>
                  <a:solidFill>
                    <a:srgbClr val="ffffff"/>
                  </a:solidFill>
                </a:uFill>
                <a:latin typeface="Calibri"/>
              </a:rPr>
              <a:t>. </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A general approach to do so: </a:t>
            </a:r>
            <a:r>
              <a:rPr b="1" lang="en-US" sz="2000" spc="-1" strike="noStrike">
                <a:solidFill>
                  <a:srgbClr val="376092"/>
                </a:solidFill>
                <a:uFill>
                  <a:solidFill>
                    <a:srgbClr val="ffffff"/>
                  </a:solidFill>
                </a:uFill>
                <a:latin typeface="Calibri"/>
              </a:rPr>
              <a:t>multivariate normal kernel </a:t>
            </a:r>
            <a:r>
              <a:rPr b="0" lang="en-US" sz="2000" spc="-1" strike="noStrike">
                <a:solidFill>
                  <a:srgbClr val="000000"/>
                </a:solidFill>
                <a:uFill>
                  <a:solidFill>
                    <a:srgbClr val="ffffff"/>
                  </a:solidFill>
                </a:uFill>
                <a:latin typeface="Calibri"/>
              </a:rPr>
              <a:t>mixed with an appropriately </a:t>
            </a:r>
            <a:r>
              <a:rPr b="1" lang="en-US" sz="2000" spc="-1" strike="noStrike">
                <a:solidFill>
                  <a:srgbClr val="376092"/>
                </a:solidFill>
                <a:uFill>
                  <a:solidFill>
                    <a:srgbClr val="ffffff"/>
                  </a:solidFill>
                </a:uFill>
                <a:latin typeface="Calibri"/>
              </a:rPr>
              <a:t>distributed random coefficients vector</a:t>
            </a:r>
            <a:r>
              <a:rPr b="0" lang="en-US" sz="2000" spc="-1" strike="noStrike">
                <a:solidFill>
                  <a:srgbClr val="000000"/>
                </a:solidFill>
                <a:uFill>
                  <a:solidFill>
                    <a:srgbClr val="ffffff"/>
                  </a:solidFill>
                </a:uFill>
                <a:latin typeface="Calibri"/>
              </a:rPr>
              <a:t>, labeled as </a:t>
            </a:r>
            <a:r>
              <a:rPr b="1" lang="en-US" sz="2000" spc="-1" strike="noStrike">
                <a:solidFill>
                  <a:srgbClr val="376092"/>
                </a:solidFill>
                <a:uFill>
                  <a:solidFill>
                    <a:srgbClr val="ffffff"/>
                  </a:solidFill>
                </a:uFill>
                <a:latin typeface="Calibri"/>
              </a:rPr>
              <a:t>the mixed multinomial probit (or mixed MNP)  model</a:t>
            </a:r>
            <a:endParaRPr b="0" lang="en-US" sz="32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1">
                                  <p:stCondLst>
                                    <p:cond delay="0"/>
                                  </p:stCondLst>
                                  <p:childTnLst>
                                    <p:set>
                                      <p:cBhvr>
                                        <p:cTn id="8" dur="1" fill="hold">
                                          <p:stCondLst>
                                            <p:cond delay="0"/>
                                          </p:stCondLst>
                                        </p:cTn>
                                        <p:tgtEl>
                                          <p:spTgt spid="98">
                                            <p:txEl>
                                              <p:pRg st="136" end="18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98">
                                            <p:txEl>
                                              <p:pRg st="183" end="35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98">
                                            <p:txEl>
                                              <p:pRg st="356" end="38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98">
                                            <p:txEl>
                                              <p:pRg st="383" end="47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98">
                                            <p:txEl>
                                              <p:pRg st="478" end="53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98">
                                            <p:txEl>
                                              <p:pRg st="540" end="72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457200" y="44532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Alternative Estimation Procedure</a:t>
            </a:r>
            <a:endParaRPr b="0" lang="en-US" sz="1800" spc="-1" strike="noStrike">
              <a:solidFill>
                <a:srgbClr val="000000"/>
              </a:solidFill>
              <a:uFill>
                <a:solidFill>
                  <a:srgbClr val="ffffff"/>
                </a:solidFill>
              </a:uFill>
              <a:latin typeface="Calibri"/>
            </a:endParaRPr>
          </a:p>
        </p:txBody>
      </p:sp>
      <p:sp>
        <p:nvSpPr>
          <p:cNvPr id="337" name="TextShape 2"/>
          <p:cNvSpPr txBox="1"/>
          <p:nvPr/>
        </p:nvSpPr>
        <p:spPr>
          <a:xfrm>
            <a:off x="209520" y="1413000"/>
            <a:ext cx="8743680" cy="4924080"/>
          </a:xfrm>
          <a:prstGeom prst="rect">
            <a:avLst/>
          </a:prstGeom>
          <a:noFill/>
          <a:ln>
            <a:noFill/>
          </a:ln>
        </p:spPr>
        <p:txBody>
          <a:bodyPr/>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An alternative estimation procedure is to </a:t>
            </a:r>
            <a:r>
              <a:rPr b="1" lang="en-US" sz="1800" spc="-1" strike="noStrike">
                <a:solidFill>
                  <a:srgbClr val="376092"/>
                </a:solidFill>
                <a:uFill>
                  <a:solidFill>
                    <a:srgbClr val="ffffff"/>
                  </a:solidFill>
                </a:uFill>
                <a:latin typeface="Calibri"/>
              </a:rPr>
              <a:t>develop the likelihood function for each individual conditional on both</a:t>
            </a:r>
            <a:r>
              <a:rPr b="0" lang="en-US" sz="1800" spc="-1" strike="noStrike">
                <a:solidFill>
                  <a:srgbClr val="000000"/>
                </a:solidFill>
                <a:uFill>
                  <a:solidFill>
                    <a:srgbClr val="ffffff"/>
                  </a:solidFill>
                </a:uFill>
                <a:latin typeface="Calibri"/>
              </a:rPr>
              <a:t> the                       vectors, and then </a:t>
            </a:r>
            <a:r>
              <a:rPr b="1" lang="en-US" sz="1800" spc="-1" strike="noStrike">
                <a:solidFill>
                  <a:srgbClr val="376092"/>
                </a:solidFill>
                <a:uFill>
                  <a:solidFill>
                    <a:srgbClr val="ffffff"/>
                  </a:solidFill>
                </a:uFill>
                <a:latin typeface="Calibri"/>
              </a:rPr>
              <a:t>integrate both out at the end.</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The </a:t>
            </a:r>
            <a:r>
              <a:rPr b="1" lang="en-US" sz="1800" spc="-1" strike="noStrike">
                <a:solidFill>
                  <a:srgbClr val="376092"/>
                </a:solidFill>
                <a:uFill>
                  <a:solidFill>
                    <a:srgbClr val="ffffff"/>
                  </a:solidFill>
                </a:uFill>
                <a:latin typeface="Calibri"/>
              </a:rPr>
              <a:t>individual-level likelihood function </a:t>
            </a:r>
            <a:r>
              <a:rPr b="0" lang="en-US" sz="1800" spc="-1" strike="noStrike">
                <a:solidFill>
                  <a:srgbClr val="000000"/>
                </a:solidFill>
                <a:uFill>
                  <a:solidFill>
                    <a:srgbClr val="ffffff"/>
                  </a:solidFill>
                </a:uFill>
                <a:latin typeface="Calibri"/>
              </a:rPr>
              <a:t>has the form:</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The above function involves the </a:t>
            </a:r>
            <a:r>
              <a:rPr b="1" lang="en-US" sz="1800" spc="-1" strike="noStrike">
                <a:solidFill>
                  <a:srgbClr val="376092"/>
                </a:solidFill>
                <a:uFill>
                  <a:solidFill>
                    <a:srgbClr val="ffffff"/>
                  </a:solidFill>
                </a:uFill>
                <a:latin typeface="Calibri"/>
              </a:rPr>
              <a:t>evaluation of an </a:t>
            </a:r>
            <a:r>
              <a:rPr b="1" i="1" lang="en-US" sz="1800" spc="-1" strike="noStrike">
                <a:solidFill>
                  <a:srgbClr val="376092"/>
                </a:solidFill>
                <a:uFill>
                  <a:solidFill>
                    <a:srgbClr val="ffffff"/>
                  </a:solidFill>
                </a:uFill>
                <a:latin typeface="Times New Roman"/>
              </a:rPr>
              <a:t>E+L</a:t>
            </a:r>
            <a:r>
              <a:rPr b="1" lang="en-US" sz="1800" spc="-1" strike="noStrike">
                <a:solidFill>
                  <a:srgbClr val="376092"/>
                </a:solidFill>
                <a:uFill>
                  <a:solidFill>
                    <a:srgbClr val="ffffff"/>
                  </a:solidFill>
                </a:uFill>
                <a:latin typeface="Calibri"/>
              </a:rPr>
              <a:t>-dimensional outer integral </a:t>
            </a:r>
            <a:r>
              <a:rPr b="0" lang="en-US" sz="1800" spc="-1" strike="noStrike">
                <a:solidFill>
                  <a:srgbClr val="000000"/>
                </a:solidFill>
                <a:uFill>
                  <a:solidFill>
                    <a:srgbClr val="ffffff"/>
                  </a:solidFill>
                </a:uFill>
                <a:latin typeface="Calibri"/>
              </a:rPr>
              <a:t>followed by </a:t>
            </a:r>
            <a:r>
              <a:rPr b="1" lang="en-US" sz="1800" spc="-1" strike="noStrike">
                <a:solidFill>
                  <a:srgbClr val="376092"/>
                </a:solidFill>
                <a:uFill>
                  <a:solidFill>
                    <a:srgbClr val="ffffff"/>
                  </a:solidFill>
                </a:uFill>
                <a:latin typeface="Calibri"/>
              </a:rPr>
              <a:t>evaluations of (</a:t>
            </a:r>
            <a:r>
              <a:rPr b="1" i="1" lang="en-US" sz="1800" spc="-1" strike="noStrike">
                <a:solidFill>
                  <a:srgbClr val="376092"/>
                </a:solidFill>
                <a:uFill>
                  <a:solidFill>
                    <a:srgbClr val="ffffff"/>
                  </a:solidFill>
                </a:uFill>
                <a:latin typeface="Times New Roman"/>
              </a:rPr>
              <a:t>I</a:t>
            </a:r>
            <a:r>
              <a:rPr b="1" lang="en-US" sz="1800" spc="-1" strike="noStrike">
                <a:solidFill>
                  <a:srgbClr val="376092"/>
                </a:solidFill>
                <a:uFill>
                  <a:solidFill>
                    <a:srgbClr val="ffffff"/>
                  </a:solidFill>
                </a:uFill>
                <a:latin typeface="Calibri"/>
              </a:rPr>
              <a:t>-1)-dimensional orthant inner integrals</a:t>
            </a:r>
            <a:r>
              <a:rPr b="0" lang="en-US" sz="18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200" spc="-1" strike="noStrike" u="sng">
                <a:solidFill>
                  <a:srgbClr val="376092"/>
                </a:solidFill>
                <a:uFill>
                  <a:solidFill>
                    <a:srgbClr val="ffffff"/>
                  </a:solidFill>
                </a:uFill>
                <a:latin typeface="Calibri"/>
              </a:rPr>
              <a:t>In the cross-sectional case</a:t>
            </a:r>
            <a:r>
              <a:rPr b="0" lang="en-US" sz="1800" spc="-1" strike="noStrike">
                <a:solidFill>
                  <a:srgbClr val="000000"/>
                </a:solidFill>
                <a:uFill>
                  <a:solidFill>
                    <a:srgbClr val="ffffff"/>
                  </a:solidFill>
                </a:uFill>
                <a:latin typeface="Calibri"/>
              </a:rPr>
              <a:t>, the conditional </a:t>
            </a:r>
            <a:r>
              <a:rPr b="1" lang="en-US" sz="1800" spc="-1" strike="noStrike">
                <a:solidFill>
                  <a:srgbClr val="376092"/>
                </a:solidFill>
                <a:uFill>
                  <a:solidFill>
                    <a:srgbClr val="ffffff"/>
                  </a:solidFill>
                </a:uFill>
                <a:latin typeface="Calibri"/>
              </a:rPr>
              <a:t>estimation procedure  from earlier </a:t>
            </a:r>
            <a:r>
              <a:rPr b="0" lang="en-US" sz="1800" spc="-1" strike="noStrike">
                <a:solidFill>
                  <a:srgbClr val="000000"/>
                </a:solidFill>
                <a:uFill>
                  <a:solidFill>
                    <a:srgbClr val="ffffff"/>
                  </a:solidFill>
                </a:uFill>
                <a:latin typeface="Calibri"/>
              </a:rPr>
              <a:t>is much </a:t>
            </a:r>
            <a:r>
              <a:rPr b="1" lang="en-US" sz="1800" spc="-1" strike="noStrike">
                <a:solidFill>
                  <a:srgbClr val="376092"/>
                </a:solidFill>
                <a:uFill>
                  <a:solidFill>
                    <a:srgbClr val="ffffff"/>
                  </a:solidFill>
                </a:uFill>
                <a:latin typeface="Calibri"/>
              </a:rPr>
              <a:t>more computationally efficient (note that the CML and the ML functions are the same for the cross-sectional case)</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The estimation procedure from earlier exploits the fact that the conditional distribution of a subset of multivariate normally distributed coefficients involved in a Gaussian copula-generated larger multivariate distribution, given the subset of non-normally distributed coefficients, is also multivariate normally distributed.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338" name="CustomShape 3"/>
          <p:cNvSpPr/>
          <p:nvPr/>
        </p:nvSpPr>
        <p:spPr>
          <a:xfrm>
            <a:off x="0" y="0"/>
            <a:ext cx="9143640" cy="360"/>
          </a:xfrm>
          <a:prstGeom prst="rect">
            <a:avLst/>
          </a:prstGeom>
          <a:noFill/>
          <a:ln>
            <a:noFill/>
          </a:ln>
        </p:spPr>
        <p:style>
          <a:lnRef idx="0"/>
          <a:fillRef idx="0"/>
          <a:effectRef idx="0"/>
          <a:fontRef idx="minor"/>
        </p:style>
      </p:sp>
      <p:sp>
        <p:nvSpPr>
          <p:cNvPr id="339" name="CustomShape 4"/>
          <p:cNvSpPr/>
          <p:nvPr/>
        </p:nvSpPr>
        <p:spPr>
          <a:xfrm>
            <a:off x="0" y="0"/>
            <a:ext cx="9143640" cy="360"/>
          </a:xfrm>
          <a:prstGeom prst="rect">
            <a:avLst/>
          </a:prstGeom>
          <a:noFill/>
          <a:ln>
            <a:noFill/>
          </a:ln>
        </p:spPr>
        <p:style>
          <a:lnRef idx="0"/>
          <a:fillRef idx="0"/>
          <a:effectRef idx="0"/>
          <a:fontRef idx="minor"/>
        </p:style>
      </p:sp>
      <p:sp>
        <p:nvSpPr>
          <p:cNvPr id="340" name="CustomShape 5"/>
          <p:cNvSpPr/>
          <p:nvPr/>
        </p:nvSpPr>
        <p:spPr>
          <a:xfrm>
            <a:off x="0" y="0"/>
            <a:ext cx="9143640" cy="360"/>
          </a:xfrm>
          <a:prstGeom prst="rect">
            <a:avLst/>
          </a:prstGeom>
          <a:noFill/>
          <a:ln>
            <a:noFill/>
          </a:ln>
        </p:spPr>
        <p:style>
          <a:lnRef idx="0"/>
          <a:fillRef idx="0"/>
          <a:effectRef idx="0"/>
          <a:fontRef idx="minor"/>
        </p:style>
      </p:sp>
      <p:sp>
        <p:nvSpPr>
          <p:cNvPr id="341" name="CustomShape 6"/>
          <p:cNvSpPr/>
          <p:nvPr/>
        </p:nvSpPr>
        <p:spPr>
          <a:xfrm>
            <a:off x="0" y="0"/>
            <a:ext cx="9143640" cy="360"/>
          </a:xfrm>
          <a:prstGeom prst="rect">
            <a:avLst/>
          </a:prstGeom>
          <a:noFill/>
          <a:ln>
            <a:noFill/>
          </a:ln>
        </p:spPr>
        <p:style>
          <a:lnRef idx="0"/>
          <a:fillRef idx="0"/>
          <a:effectRef idx="0"/>
          <a:fontRef idx="minor"/>
        </p:style>
      </p:sp>
      <p:sp>
        <p:nvSpPr>
          <p:cNvPr id="342" name="CustomShape 7"/>
          <p:cNvSpPr/>
          <p:nvPr/>
        </p:nvSpPr>
        <p:spPr>
          <a:xfrm>
            <a:off x="0" y="0"/>
            <a:ext cx="9143640" cy="360"/>
          </a:xfrm>
          <a:prstGeom prst="rect">
            <a:avLst/>
          </a:prstGeom>
          <a:noFill/>
          <a:ln>
            <a:noFill/>
          </a:ln>
        </p:spPr>
        <p:style>
          <a:lnRef idx="0"/>
          <a:fillRef idx="0"/>
          <a:effectRef idx="0"/>
          <a:fontRef idx="minor"/>
        </p:style>
      </p:sp>
      <p:sp>
        <p:nvSpPr>
          <p:cNvPr id="343" name="CustomShape 8"/>
          <p:cNvSpPr/>
          <p:nvPr/>
        </p:nvSpPr>
        <p:spPr>
          <a:xfrm>
            <a:off x="0" y="0"/>
            <a:ext cx="9143640" cy="360"/>
          </a:xfrm>
          <a:prstGeom prst="rect">
            <a:avLst/>
          </a:prstGeom>
          <a:noFill/>
          <a:ln>
            <a:noFill/>
          </a:ln>
        </p:spPr>
        <p:style>
          <a:lnRef idx="0"/>
          <a:fillRef idx="0"/>
          <a:effectRef idx="0"/>
          <a:fontRef idx="minor"/>
        </p:style>
      </p:sp>
      <p:sp>
        <p:nvSpPr>
          <p:cNvPr id="344" name="CustomShape 9"/>
          <p:cNvSpPr/>
          <p:nvPr/>
        </p:nvSpPr>
        <p:spPr>
          <a:xfrm>
            <a:off x="0" y="0"/>
            <a:ext cx="9143640" cy="360"/>
          </a:xfrm>
          <a:prstGeom prst="rect">
            <a:avLst/>
          </a:prstGeom>
          <a:noFill/>
          <a:ln>
            <a:noFill/>
          </a:ln>
        </p:spPr>
        <p:style>
          <a:lnRef idx="0"/>
          <a:fillRef idx="0"/>
          <a:effectRef idx="0"/>
          <a:fontRef idx="minor"/>
        </p:style>
      </p:sp>
      <p:sp>
        <p:nvSpPr>
          <p:cNvPr id="345" name="CustomShape 10"/>
          <p:cNvSpPr/>
          <p:nvPr/>
        </p:nvSpPr>
        <p:spPr>
          <a:xfrm>
            <a:off x="0" y="0"/>
            <a:ext cx="9143640" cy="360"/>
          </a:xfrm>
          <a:prstGeom prst="rect">
            <a:avLst/>
          </a:prstGeom>
          <a:noFill/>
          <a:ln>
            <a:noFill/>
          </a:ln>
        </p:spPr>
        <p:style>
          <a:lnRef idx="0"/>
          <a:fillRef idx="0"/>
          <a:effectRef idx="0"/>
          <a:fontRef idx="minor"/>
        </p:style>
      </p:sp>
      <p:sp>
        <p:nvSpPr>
          <p:cNvPr id="346" name="CustomShape 11"/>
          <p:cNvSpPr/>
          <p:nvPr/>
        </p:nvSpPr>
        <p:spPr>
          <a:xfrm>
            <a:off x="0" y="0"/>
            <a:ext cx="9143640" cy="360"/>
          </a:xfrm>
          <a:prstGeom prst="rect">
            <a:avLst/>
          </a:prstGeom>
          <a:noFill/>
          <a:ln>
            <a:noFill/>
          </a:ln>
        </p:spPr>
        <p:style>
          <a:lnRef idx="0"/>
          <a:fillRef idx="0"/>
          <a:effectRef idx="0"/>
          <a:fontRef idx="minor"/>
        </p:style>
      </p:sp>
      <p:sp>
        <p:nvSpPr>
          <p:cNvPr id="347" name="CustomShape 12"/>
          <p:cNvSpPr/>
          <p:nvPr/>
        </p:nvSpPr>
        <p:spPr>
          <a:xfrm>
            <a:off x="0" y="0"/>
            <a:ext cx="9143640" cy="360"/>
          </a:xfrm>
          <a:prstGeom prst="rect">
            <a:avLst/>
          </a:prstGeom>
          <a:noFill/>
          <a:ln>
            <a:noFill/>
          </a:ln>
        </p:spPr>
        <p:style>
          <a:lnRef idx="0"/>
          <a:fillRef idx="0"/>
          <a:effectRef idx="0"/>
          <a:fontRef idx="minor"/>
        </p:style>
      </p:sp>
      <p:sp>
        <p:nvSpPr>
          <p:cNvPr id="348" name="CustomShape 13"/>
          <p:cNvSpPr/>
          <p:nvPr/>
        </p:nvSpPr>
        <p:spPr>
          <a:xfrm>
            <a:off x="0" y="0"/>
            <a:ext cx="9143640" cy="360"/>
          </a:xfrm>
          <a:prstGeom prst="rect">
            <a:avLst/>
          </a:prstGeom>
          <a:noFill/>
          <a:ln>
            <a:noFill/>
          </a:ln>
        </p:spPr>
        <p:style>
          <a:lnRef idx="0"/>
          <a:fillRef idx="0"/>
          <a:effectRef idx="0"/>
          <a:fontRef idx="minor"/>
        </p:style>
      </p:sp>
      <p:sp>
        <p:nvSpPr>
          <p:cNvPr id="349" name="CustomShape 14"/>
          <p:cNvSpPr/>
          <p:nvPr/>
        </p:nvSpPr>
        <p:spPr>
          <a:xfrm>
            <a:off x="0" y="0"/>
            <a:ext cx="9143640" cy="360"/>
          </a:xfrm>
          <a:prstGeom prst="rect">
            <a:avLst/>
          </a:prstGeom>
          <a:noFill/>
          <a:ln>
            <a:noFill/>
          </a:ln>
        </p:spPr>
        <p:style>
          <a:lnRef idx="0"/>
          <a:fillRef idx="0"/>
          <a:effectRef idx="0"/>
          <a:fontRef idx="minor"/>
        </p:style>
      </p:sp>
      <p:sp>
        <p:nvSpPr>
          <p:cNvPr id="350" name="CustomShape 15"/>
          <p:cNvSpPr/>
          <p:nvPr/>
        </p:nvSpPr>
        <p:spPr>
          <a:xfrm>
            <a:off x="0" y="0"/>
            <a:ext cx="9143640" cy="360"/>
          </a:xfrm>
          <a:prstGeom prst="rect">
            <a:avLst/>
          </a:prstGeom>
          <a:noFill/>
          <a:ln>
            <a:noFill/>
          </a:ln>
        </p:spPr>
        <p:style>
          <a:lnRef idx="0"/>
          <a:fillRef idx="0"/>
          <a:effectRef idx="0"/>
          <a:fontRef idx="minor"/>
        </p:style>
      </p:sp>
      <p:sp>
        <p:nvSpPr>
          <p:cNvPr id="351" name="CustomShape 16"/>
          <p:cNvSpPr/>
          <p:nvPr/>
        </p:nvSpPr>
        <p:spPr>
          <a:xfrm>
            <a:off x="0" y="0"/>
            <a:ext cx="9143640" cy="360"/>
          </a:xfrm>
          <a:prstGeom prst="rect">
            <a:avLst/>
          </a:prstGeom>
          <a:noFill/>
          <a:ln>
            <a:noFill/>
          </a:ln>
        </p:spPr>
        <p:style>
          <a:lnRef idx="0"/>
          <a:fillRef idx="0"/>
          <a:effectRef idx="0"/>
          <a:fontRef idx="minor"/>
        </p:style>
      </p:sp>
      <p:sp>
        <p:nvSpPr>
          <p:cNvPr id="352" name="CustomShape 17"/>
          <p:cNvSpPr/>
          <p:nvPr/>
        </p:nvSpPr>
        <p:spPr>
          <a:xfrm>
            <a:off x="0" y="0"/>
            <a:ext cx="9143640" cy="360"/>
          </a:xfrm>
          <a:prstGeom prst="rect">
            <a:avLst/>
          </a:prstGeom>
          <a:noFill/>
          <a:ln>
            <a:noFill/>
          </a:ln>
        </p:spPr>
        <p:style>
          <a:lnRef idx="0"/>
          <a:fillRef idx="0"/>
          <a:effectRef idx="0"/>
          <a:fontRef idx="minor"/>
        </p:style>
      </p:sp>
      <p:sp>
        <p:nvSpPr>
          <p:cNvPr id="353" name="CustomShape 18"/>
          <p:cNvSpPr/>
          <p:nvPr/>
        </p:nvSpPr>
        <p:spPr>
          <a:xfrm>
            <a:off x="0" y="0"/>
            <a:ext cx="9143640" cy="360"/>
          </a:xfrm>
          <a:prstGeom prst="rect">
            <a:avLst/>
          </a:prstGeom>
          <a:noFill/>
          <a:ln>
            <a:noFill/>
          </a:ln>
        </p:spPr>
        <p:style>
          <a:lnRef idx="0"/>
          <a:fillRef idx="0"/>
          <a:effectRef idx="0"/>
          <a:fontRef idx="minor"/>
        </p:style>
      </p:sp>
      <p:sp>
        <p:nvSpPr>
          <p:cNvPr id="354" name="CustomShape 19"/>
          <p:cNvSpPr/>
          <p:nvPr/>
        </p:nvSpPr>
        <p:spPr>
          <a:xfrm>
            <a:off x="0" y="0"/>
            <a:ext cx="9143640" cy="360"/>
          </a:xfrm>
          <a:prstGeom prst="rect">
            <a:avLst/>
          </a:prstGeom>
          <a:noFill/>
          <a:ln>
            <a:noFill/>
          </a:ln>
        </p:spPr>
        <p:style>
          <a:lnRef idx="0"/>
          <a:fillRef idx="0"/>
          <a:effectRef idx="0"/>
          <a:fontRef idx="minor"/>
        </p:style>
      </p:sp>
      <p:sp>
        <p:nvSpPr>
          <p:cNvPr id="355" name="CustomShape 20"/>
          <p:cNvSpPr/>
          <p:nvPr/>
        </p:nvSpPr>
        <p:spPr>
          <a:xfrm>
            <a:off x="0" y="0"/>
            <a:ext cx="9143640" cy="360"/>
          </a:xfrm>
          <a:prstGeom prst="rect">
            <a:avLst/>
          </a:prstGeom>
          <a:noFill/>
          <a:ln>
            <a:noFill/>
          </a:ln>
        </p:spPr>
        <p:style>
          <a:lnRef idx="0"/>
          <a:fillRef idx="0"/>
          <a:effectRef idx="0"/>
          <a:fontRef idx="minor"/>
        </p:style>
      </p:sp>
      <p:sp>
        <p:nvSpPr>
          <p:cNvPr id="356" name="CustomShape 21"/>
          <p:cNvSpPr/>
          <p:nvPr/>
        </p:nvSpPr>
        <p:spPr>
          <a:xfrm>
            <a:off x="0" y="0"/>
            <a:ext cx="9143640" cy="360"/>
          </a:xfrm>
          <a:prstGeom prst="rect">
            <a:avLst/>
          </a:prstGeom>
          <a:noFill/>
          <a:ln>
            <a:noFill/>
          </a:ln>
        </p:spPr>
        <p:style>
          <a:lnRef idx="0"/>
          <a:fillRef idx="0"/>
          <a:effectRef idx="0"/>
          <a:fontRef idx="minor"/>
        </p:style>
      </p:sp>
      <p:sp>
        <p:nvSpPr>
          <p:cNvPr id="357" name="CustomShape 22"/>
          <p:cNvSpPr/>
          <p:nvPr/>
        </p:nvSpPr>
        <p:spPr>
          <a:xfrm>
            <a:off x="0" y="0"/>
            <a:ext cx="9143640" cy="360"/>
          </a:xfrm>
          <a:prstGeom prst="rect">
            <a:avLst/>
          </a:prstGeom>
          <a:noFill/>
          <a:ln>
            <a:noFill/>
          </a:ln>
        </p:spPr>
        <p:style>
          <a:lnRef idx="0"/>
          <a:fillRef idx="0"/>
          <a:effectRef idx="0"/>
          <a:fontRef idx="minor"/>
        </p:style>
      </p:sp>
      <p:pic>
        <p:nvPicPr>
          <p:cNvPr id="358" name="" descr=""/>
          <p:cNvPicPr/>
          <p:nvPr/>
        </p:nvPicPr>
        <p:blipFill>
          <a:blip r:embed="rId1"/>
          <a:stretch/>
        </p:blipFill>
        <p:spPr>
          <a:xfrm>
            <a:off x="2870280" y="1600200"/>
            <a:ext cx="977760" cy="380880"/>
          </a:xfrm>
          <a:prstGeom prst="rect">
            <a:avLst/>
          </a:prstGeom>
          <a:ln>
            <a:noFill/>
          </a:ln>
        </p:spPr>
      </p:pic>
      <p:pic>
        <p:nvPicPr>
          <p:cNvPr id="359" name="" descr=""/>
          <p:cNvPicPr/>
          <p:nvPr/>
        </p:nvPicPr>
        <p:blipFill>
          <a:blip r:embed="rId2"/>
          <a:stretch/>
        </p:blipFill>
        <p:spPr>
          <a:xfrm>
            <a:off x="1359000" y="2603520"/>
            <a:ext cx="6197760" cy="635040"/>
          </a:xfrm>
          <a:prstGeom prst="rect">
            <a:avLst/>
          </a:prstGeom>
          <a:ln>
            <a:noFill/>
          </a:ln>
        </p:spPr>
      </p:pic>
    </p:spTree>
  </p:cSld>
  <p:timing>
    <p:tnLst>
      <p:par>
        <p:cTn id="362" dur="indefinite" restart="never" nodeType="tmRoot">
          <p:childTnLst>
            <p:seq>
              <p:cTn id="363" dur="indefinite" nodeType="mainSeq">
                <p:childTnLst>
                  <p:par>
                    <p:cTn id="364" fill="hold">
                      <p:stCondLst>
                        <p:cond delay="0"/>
                      </p:stCondLst>
                      <p:childTnLst>
                        <p:par>
                          <p:cTn id="365" fill="hold">
                            <p:stCondLst>
                              <p:cond delay="0"/>
                            </p:stCondLst>
                            <p:childTnLst>
                              <p:par>
                                <p:cTn id="366" nodeType="withEffect" fill="hold" presetClass="entr" presetID="1">
                                  <p:stCondLst>
                                    <p:cond delay="0"/>
                                  </p:stCondLst>
                                  <p:childTnLst>
                                    <p:set>
                                      <p:cBhvr>
                                        <p:cTn id="367" dur="1" fill="hold">
                                          <p:stCondLst>
                                            <p:cond delay="0"/>
                                          </p:stCondLst>
                                        </p:cTn>
                                        <p:tgtEl>
                                          <p:spTgt spid="-1"/>
                                        </p:tgtEl>
                                        <p:attrNameLst>
                                          <p:attrName>style.visibility</p:attrName>
                                        </p:attrNameLst>
                                      </p:cBhvr>
                                      <p:to>
                                        <p:strVal val="visible"/>
                                      </p:to>
                                    </p:set>
                                  </p:childTnLst>
                                </p:cTn>
                              </p:par>
                            </p:childTnLst>
                          </p:cTn>
                        </p:par>
                      </p:childTnLst>
                    </p:cTn>
                  </p:par>
                  <p:par>
                    <p:cTn id="368" fill="hold">
                      <p:stCondLst>
                        <p:cond delay="indefinite"/>
                      </p:stCondLst>
                      <p:childTnLst>
                        <p:par>
                          <p:cTn id="369" fill="hold">
                            <p:stCondLst>
                              <p:cond delay="0"/>
                            </p:stCondLst>
                            <p:childTnLst>
                              <p:par>
                                <p:cTn id="370" nodeType="clickEffect" fill="hold" presetClass="entr" presetID="1">
                                  <p:stCondLst>
                                    <p:cond delay="0"/>
                                  </p:stCondLst>
                                  <p:childTnLst>
                                    <p:set>
                                      <p:cBhvr>
                                        <p:cTn id="371" dur="1" fill="hold">
                                          <p:stCondLst>
                                            <p:cond delay="0"/>
                                          </p:stCondLst>
                                        </p:cTn>
                                        <p:tgtEl>
                                          <p:spTgt spid="337">
                                            <p:txEl>
                                              <p:pRg st="190" end="245"/>
                                            </p:txEl>
                                          </p:spTgt>
                                        </p:tgtEl>
                                        <p:attrNameLst>
                                          <p:attrName>style.visibility</p:attrName>
                                        </p:attrNameLst>
                                      </p:cBhvr>
                                      <p:to>
                                        <p:strVal val="visible"/>
                                      </p:to>
                                    </p:set>
                                  </p:childTnLst>
                                </p:cTn>
                              </p:par>
                              <p:par>
                                <p:cTn id="372" nodeType="withEffect" fill="hold" presetClass="entr" presetID="1">
                                  <p:stCondLst>
                                    <p:cond delay="0"/>
                                  </p:stCondLst>
                                  <p:childTnLst>
                                    <p:set>
                                      <p:cBhvr>
                                        <p:cTn id="373" dur="1" fill="hold">
                                          <p:stCondLst>
                                            <p:cond delay="0"/>
                                          </p:stCondLst>
                                        </p:cTn>
                                        <p:tgtEl>
                                          <p:spTgt spid="-1"/>
                                        </p:tgtEl>
                                        <p:attrNameLst>
                                          <p:attrName>style.visibility</p:attrName>
                                        </p:attrNameLst>
                                      </p:cBhvr>
                                      <p:to>
                                        <p:strVal val="visible"/>
                                      </p:to>
                                    </p:set>
                                  </p:childTnLst>
                                </p:cTn>
                              </p:par>
                            </p:childTnLst>
                          </p:cTn>
                        </p:par>
                      </p:childTnLst>
                    </p:cTn>
                  </p:par>
                  <p:par>
                    <p:cTn id="374" fill="hold">
                      <p:stCondLst>
                        <p:cond delay="indefinite"/>
                      </p:stCondLst>
                      <p:childTnLst>
                        <p:par>
                          <p:cTn id="375" fill="hold">
                            <p:stCondLst>
                              <p:cond delay="0"/>
                            </p:stCondLst>
                            <p:childTnLst>
                              <p:par>
                                <p:cTn id="376" nodeType="clickEffect" fill="hold" presetClass="entr" presetID="1">
                                  <p:stCondLst>
                                    <p:cond delay="0"/>
                                  </p:stCondLst>
                                  <p:childTnLst>
                                    <p:set>
                                      <p:cBhvr>
                                        <p:cTn id="377" dur="1" fill="hold">
                                          <p:stCondLst>
                                            <p:cond delay="0"/>
                                          </p:stCondLst>
                                        </p:cTn>
                                        <p:tgtEl>
                                          <p:spTgt spid="337">
                                            <p:txEl>
                                              <p:pRg st="248" end="399"/>
                                            </p:txEl>
                                          </p:spTgt>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nodeType="clickEffect" fill="hold" presetClass="entr" presetID="1">
                                  <p:stCondLst>
                                    <p:cond delay="0"/>
                                  </p:stCondLst>
                                  <p:childTnLst>
                                    <p:set>
                                      <p:cBhvr>
                                        <p:cTn id="381" dur="1" fill="hold">
                                          <p:stCondLst>
                                            <p:cond delay="0"/>
                                          </p:stCondLst>
                                        </p:cTn>
                                        <p:tgtEl>
                                          <p:spTgt spid="337">
                                            <p:txEl>
                                              <p:pRg st="400" end="602"/>
                                            </p:txEl>
                                          </p:spTgt>
                                        </p:tgtEl>
                                        <p:attrNameLst>
                                          <p:attrName>style.visibility</p:attrName>
                                        </p:attrNameLst>
                                      </p:cBhvr>
                                      <p:to>
                                        <p:strVal val="visible"/>
                                      </p:to>
                                    </p:set>
                                  </p:childTnLst>
                                </p:cTn>
                              </p:par>
                            </p:childTnLst>
                          </p:cTn>
                        </p:par>
                      </p:childTnLst>
                    </p:cTn>
                  </p:par>
                  <p:par>
                    <p:cTn id="382" fill="hold">
                      <p:stCondLst>
                        <p:cond delay="indefinite"/>
                      </p:stCondLst>
                      <p:childTnLst>
                        <p:par>
                          <p:cTn id="383" fill="hold">
                            <p:stCondLst>
                              <p:cond delay="0"/>
                            </p:stCondLst>
                            <p:childTnLst>
                              <p:par>
                                <p:cTn id="384" nodeType="clickEffect" fill="hold" presetClass="entr" presetID="1">
                                  <p:stCondLst>
                                    <p:cond delay="0"/>
                                  </p:stCondLst>
                                  <p:childTnLst>
                                    <p:set>
                                      <p:cBhvr>
                                        <p:cTn id="385" dur="1" fill="hold">
                                          <p:stCondLst>
                                            <p:cond delay="0"/>
                                          </p:stCondLst>
                                        </p:cTn>
                                        <p:tgtEl>
                                          <p:spTgt spid="337">
                                            <p:txEl>
                                              <p:pRg st="603" end="93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200160" y="1245240"/>
            <a:ext cx="8743680" cy="4897800"/>
          </a:xfrm>
          <a:prstGeom prst="rect">
            <a:avLst/>
          </a:prstGeom>
          <a:noFill/>
          <a:ln>
            <a:noFill/>
          </a:ln>
        </p:spPr>
        <p:txBody>
          <a:bodyPr/>
          <a:p>
            <a:pPr marL="343080" indent="-342720">
              <a:lnSpc>
                <a:spcPct val="100000"/>
              </a:lnSpc>
              <a:buClr>
                <a:srgbClr val="376092"/>
              </a:buClr>
              <a:buFont typeface="Wingdings" charset="2"/>
              <a:buChar char=""/>
            </a:pPr>
            <a:r>
              <a:rPr b="1" lang="en-US" sz="2600" spc="-1" strike="noStrike" u="sng">
                <a:solidFill>
                  <a:srgbClr val="376092"/>
                </a:solidFill>
                <a:uFill>
                  <a:solidFill>
                    <a:srgbClr val="ffffff"/>
                  </a:solidFill>
                </a:uFill>
                <a:latin typeface="Calibri"/>
              </a:rPr>
              <a:t>In the panel case</a:t>
            </a:r>
            <a:r>
              <a:rPr b="0" lang="en-US" sz="2600" spc="-1" strike="noStrike">
                <a:solidFill>
                  <a:srgbClr val="000000"/>
                </a:solidFill>
                <a:uFill>
                  <a:solidFill>
                    <a:srgbClr val="ffffff"/>
                  </a:solidFill>
                </a:uFill>
                <a:latin typeface="Calibri"/>
              </a:rPr>
              <a:t>, the </a:t>
            </a:r>
            <a:r>
              <a:rPr b="1" lang="en-US" sz="2600" spc="-1" strike="noStrike">
                <a:solidFill>
                  <a:srgbClr val="376092"/>
                </a:solidFill>
                <a:uFill>
                  <a:solidFill>
                    <a:srgbClr val="ffffff"/>
                  </a:solidFill>
                </a:uFill>
                <a:latin typeface="Calibri"/>
              </a:rPr>
              <a:t>full information (conditional) likelihood procedure </a:t>
            </a:r>
            <a:r>
              <a:rPr b="0" lang="en-US" sz="2600" spc="-1" strike="noStrike">
                <a:solidFill>
                  <a:srgbClr val="000000"/>
                </a:solidFill>
                <a:uFill>
                  <a:solidFill>
                    <a:srgbClr val="ffffff"/>
                  </a:solidFill>
                </a:uFill>
                <a:latin typeface="Calibri"/>
              </a:rPr>
              <a:t> becomes difficult to </a:t>
            </a:r>
            <a:r>
              <a:rPr b="1" lang="en-US" sz="2600" spc="-1" strike="noStrike">
                <a:solidFill>
                  <a:srgbClr val="376092"/>
                </a:solidFill>
                <a:uFill>
                  <a:solidFill>
                    <a:srgbClr val="ffffff"/>
                  </a:solidFill>
                </a:uFill>
                <a:latin typeface="Calibri"/>
              </a:rPr>
              <a:t>impractical as the number of choice occasions per individual increases. The alternative just discussed is better</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600" spc="-1" strike="noStrike">
                <a:solidFill>
                  <a:srgbClr val="000000"/>
                </a:solidFill>
                <a:uFill>
                  <a:solidFill>
                    <a:srgbClr val="ffffff"/>
                  </a:solidFill>
                </a:uFill>
                <a:latin typeface="Calibri"/>
              </a:rPr>
              <a:t>However, </a:t>
            </a:r>
            <a:r>
              <a:rPr b="1" lang="en-US" sz="2600" spc="-1" strike="noStrike">
                <a:solidFill>
                  <a:srgbClr val="376092"/>
                </a:solidFill>
                <a:uFill>
                  <a:solidFill>
                    <a:srgbClr val="ffffff"/>
                  </a:solidFill>
                </a:uFill>
                <a:latin typeface="Calibri"/>
              </a:rPr>
              <a:t>the CML combined with the conditional estimation procedure still retains substantial advantages </a:t>
            </a:r>
            <a:r>
              <a:rPr b="0" lang="en-US" sz="2600" spc="-1" strike="noStrike">
                <a:solidFill>
                  <a:srgbClr val="000000"/>
                </a:solidFill>
                <a:uFill>
                  <a:solidFill>
                    <a:srgbClr val="ffffff"/>
                  </a:solidFill>
                </a:uFill>
                <a:latin typeface="Calibri"/>
              </a:rPr>
              <a:t>compared to this alternative estimation technique.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lvl="1" marL="343080" indent="-342720">
              <a:lnSpc>
                <a:spcPct val="100000"/>
              </a:lnSpc>
              <a:buClr>
                <a:srgbClr val="376092"/>
              </a:buClr>
              <a:buFont typeface="Wingdings" charset="2"/>
              <a:buChar char=""/>
            </a:pPr>
            <a:r>
              <a:rPr b="1" lang="en-US" sz="2600" spc="-1" strike="noStrike">
                <a:solidFill>
                  <a:srgbClr val="376092"/>
                </a:solidFill>
                <a:uFill>
                  <a:solidFill>
                    <a:srgbClr val="ffffff"/>
                  </a:solidFill>
                </a:uFill>
                <a:latin typeface="Calibri"/>
              </a:rPr>
              <a:t>When the number of choice occasions increases</a:t>
            </a:r>
            <a:r>
              <a:rPr b="0" lang="en-US" sz="2600" spc="-1" strike="noStrike">
                <a:solidFill>
                  <a:srgbClr val="000000"/>
                </a:solidFill>
                <a:uFill>
                  <a:solidFill>
                    <a:srgbClr val="ffffff"/>
                  </a:solidFill>
                </a:uFill>
                <a:latin typeface="Calibri"/>
              </a:rPr>
              <a:t>, the result is that the integrand in the MSL procedure becomes smaller and smaller (because it is the product of probabilities over all choice occasions), leading to potential </a:t>
            </a:r>
            <a:r>
              <a:rPr b="1" lang="en-US" sz="2600" spc="-1" strike="noStrike">
                <a:solidFill>
                  <a:srgbClr val="376092"/>
                </a:solidFill>
                <a:uFill>
                  <a:solidFill>
                    <a:srgbClr val="ffffff"/>
                  </a:solidFill>
                </a:uFill>
                <a:latin typeface="Calibri"/>
              </a:rPr>
              <a:t>problems in convergence</a:t>
            </a:r>
            <a:r>
              <a:rPr b="0" lang="en-US" sz="2600" spc="-1" strike="noStrike">
                <a:solidFill>
                  <a:srgbClr val="000000"/>
                </a:solidFill>
                <a:uFill>
                  <a:solidFill>
                    <a:srgbClr val="ffffff"/>
                  </a:solidFill>
                </a:uFill>
                <a:latin typeface="Calibri"/>
              </a:rPr>
              <a:t>.</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600" spc="-1" strike="noStrike">
                <a:solidFill>
                  <a:srgbClr val="000000"/>
                </a:solidFill>
                <a:uFill>
                  <a:solidFill>
                    <a:srgbClr val="ffffff"/>
                  </a:solidFill>
                </a:uFill>
                <a:latin typeface="Calibri"/>
              </a:rPr>
              <a:t>The  </a:t>
            </a:r>
            <a:r>
              <a:rPr b="1" lang="en-US" sz="2600" spc="-1" strike="noStrike">
                <a:solidFill>
                  <a:srgbClr val="376092"/>
                </a:solidFill>
                <a:uFill>
                  <a:solidFill>
                    <a:srgbClr val="ffffff"/>
                  </a:solidFill>
                </a:uFill>
                <a:latin typeface="Calibri"/>
              </a:rPr>
              <a:t>CML does not have the above problem</a:t>
            </a:r>
            <a:r>
              <a:rPr b="0" lang="en-US" sz="2600" spc="-1" strike="noStrike">
                <a:solidFill>
                  <a:srgbClr val="000000"/>
                </a:solidFill>
                <a:uFill>
                  <a:solidFill>
                    <a:srgbClr val="ffffff"/>
                  </a:solidFill>
                </a:uFill>
                <a:latin typeface="Calibri"/>
              </a:rPr>
              <a:t>, because the logarithm of the CML function leads to summations outside the (</a:t>
            </a:r>
            <a:r>
              <a:rPr b="0" i="1" lang="en-US" sz="2600" spc="-1" strike="noStrike">
                <a:solidFill>
                  <a:srgbClr val="000000"/>
                </a:solidFill>
                <a:uFill>
                  <a:solidFill>
                    <a:srgbClr val="ffffff"/>
                  </a:solidFill>
                </a:uFill>
                <a:latin typeface="Times New Roman"/>
              </a:rPr>
              <a:t>I</a:t>
            </a:r>
            <a:r>
              <a:rPr b="0" lang="en-US" sz="2600" spc="-1" strike="noStrike">
                <a:solidFill>
                  <a:srgbClr val="000000"/>
                </a:solidFill>
                <a:uFill>
                  <a:solidFill>
                    <a:srgbClr val="ffffff"/>
                  </a:solidFill>
                </a:uFill>
                <a:latin typeface="Calibri"/>
              </a:rPr>
              <a:t>-</a:t>
            </a:r>
            <a:r>
              <a:rPr b="0" lang="en-US" sz="2600" spc="-1" strike="noStrike">
                <a:solidFill>
                  <a:srgbClr val="000000"/>
                </a:solidFill>
                <a:uFill>
                  <a:solidFill>
                    <a:srgbClr val="ffffff"/>
                  </a:solidFill>
                </a:uFill>
                <a:latin typeface="Times New Roman"/>
              </a:rPr>
              <a:t>1</a:t>
            </a:r>
            <a:r>
              <a:rPr b="0" lang="en-US" sz="2600" spc="-1" strike="noStrike">
                <a:solidFill>
                  <a:srgbClr val="000000"/>
                </a:solidFill>
                <a:uFill>
                  <a:solidFill>
                    <a:srgbClr val="ffffff"/>
                  </a:solidFill>
                </a:uFill>
                <a:latin typeface="Calibri"/>
              </a:rPr>
              <a:t>)x</a:t>
            </a:r>
            <a:r>
              <a:rPr b="0" lang="en-US" sz="2600" spc="-1" strike="noStrike">
                <a:solidFill>
                  <a:srgbClr val="000000"/>
                </a:solidFill>
                <a:uFill>
                  <a:solidFill>
                    <a:srgbClr val="ffffff"/>
                  </a:solidFill>
                </a:uFill>
                <a:latin typeface="Times New Roman"/>
              </a:rPr>
              <a:t>2</a:t>
            </a:r>
            <a:r>
              <a:rPr b="0" lang="en-US" sz="2600" spc="-1" strike="noStrike">
                <a:solidFill>
                  <a:srgbClr val="000000"/>
                </a:solidFill>
                <a:uFill>
                  <a:solidFill>
                    <a:srgbClr val="ffffff"/>
                  </a:solidFill>
                </a:uFill>
                <a:latin typeface="Calibri"/>
              </a:rPr>
              <a:t>-dimensional integral.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600" spc="-1" strike="noStrike">
                <a:solidFill>
                  <a:srgbClr val="000000"/>
                </a:solidFill>
                <a:uFill>
                  <a:solidFill>
                    <a:srgbClr val="ffffff"/>
                  </a:solidFill>
                </a:uFill>
                <a:latin typeface="Calibri"/>
              </a:rPr>
              <a:t>But the </a:t>
            </a:r>
            <a:r>
              <a:rPr b="1" lang="en-US" sz="2600" spc="-1" strike="noStrike">
                <a:solidFill>
                  <a:srgbClr val="376092"/>
                </a:solidFill>
                <a:uFill>
                  <a:solidFill>
                    <a:srgbClr val="ffffff"/>
                  </a:solidFill>
                </a:uFill>
                <a:latin typeface="Calibri"/>
              </a:rPr>
              <a:t>CML also involves more and more pairings as the number of choice occasions increases.</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600" spc="-1" strike="noStrike">
                <a:solidFill>
                  <a:srgbClr val="376092"/>
                </a:solidFill>
                <a:uFill>
                  <a:solidFill>
                    <a:srgbClr val="ffffff"/>
                  </a:solidFill>
                </a:uFill>
                <a:latin typeface="Calibri"/>
              </a:rPr>
              <a:t>Fortunately, one can use a different CML function: </a:t>
            </a:r>
            <a:r>
              <a:rPr b="0" lang="en-US" sz="2600" spc="-1" strike="noStrike">
                <a:solidFill>
                  <a:srgbClr val="000000"/>
                </a:solidFill>
                <a:uFill>
                  <a:solidFill>
                    <a:srgbClr val="ffffff"/>
                  </a:solidFill>
                </a:uFill>
                <a:latin typeface="Calibri"/>
              </a:rPr>
              <a:t>instead of taking all pairings, one can develop a </a:t>
            </a:r>
            <a:r>
              <a:rPr b="1" lang="en-US" sz="2600" spc="-1" strike="noStrike">
                <a:solidFill>
                  <a:srgbClr val="376092"/>
                </a:solidFill>
                <a:uFill>
                  <a:solidFill>
                    <a:srgbClr val="ffffff"/>
                  </a:solidFill>
                </a:uFill>
                <a:latin typeface="Calibri"/>
              </a:rPr>
              <a:t>CML function that only includes a specified number of randomly chosen choice occasions to form the pairings</a:t>
            </a:r>
            <a:r>
              <a:rPr b="0" lang="en-US" sz="2600" spc="-1" strike="noStrike">
                <a:solidFill>
                  <a:srgbClr val="000000"/>
                </a:solidFill>
                <a:uFill>
                  <a:solidFill>
                    <a:srgbClr val="ffffff"/>
                  </a:solidFill>
                </a:uFill>
                <a:latin typeface="Calibri"/>
              </a:rPr>
              <a:t>, while leaving the others independent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361" name="CustomShape 2"/>
          <p:cNvSpPr/>
          <p:nvPr/>
        </p:nvSpPr>
        <p:spPr>
          <a:xfrm>
            <a:off x="0" y="0"/>
            <a:ext cx="9143640" cy="360"/>
          </a:xfrm>
          <a:prstGeom prst="rect">
            <a:avLst/>
          </a:prstGeom>
          <a:noFill/>
          <a:ln>
            <a:noFill/>
          </a:ln>
        </p:spPr>
        <p:style>
          <a:lnRef idx="0"/>
          <a:fillRef idx="0"/>
          <a:effectRef idx="0"/>
          <a:fontRef idx="minor"/>
        </p:style>
      </p:sp>
      <p:sp>
        <p:nvSpPr>
          <p:cNvPr id="362" name="CustomShape 3"/>
          <p:cNvSpPr/>
          <p:nvPr/>
        </p:nvSpPr>
        <p:spPr>
          <a:xfrm>
            <a:off x="0" y="0"/>
            <a:ext cx="9143640" cy="360"/>
          </a:xfrm>
          <a:prstGeom prst="rect">
            <a:avLst/>
          </a:prstGeom>
          <a:noFill/>
          <a:ln>
            <a:noFill/>
          </a:ln>
        </p:spPr>
        <p:style>
          <a:lnRef idx="0"/>
          <a:fillRef idx="0"/>
          <a:effectRef idx="0"/>
          <a:fontRef idx="minor"/>
        </p:style>
      </p:sp>
      <p:sp>
        <p:nvSpPr>
          <p:cNvPr id="363" name="CustomShape 4"/>
          <p:cNvSpPr/>
          <p:nvPr/>
        </p:nvSpPr>
        <p:spPr>
          <a:xfrm>
            <a:off x="0" y="0"/>
            <a:ext cx="9143640" cy="360"/>
          </a:xfrm>
          <a:prstGeom prst="rect">
            <a:avLst/>
          </a:prstGeom>
          <a:noFill/>
          <a:ln>
            <a:noFill/>
          </a:ln>
        </p:spPr>
        <p:style>
          <a:lnRef idx="0"/>
          <a:fillRef idx="0"/>
          <a:effectRef idx="0"/>
          <a:fontRef idx="minor"/>
        </p:style>
      </p:sp>
      <p:sp>
        <p:nvSpPr>
          <p:cNvPr id="364" name="CustomShape 5"/>
          <p:cNvSpPr/>
          <p:nvPr/>
        </p:nvSpPr>
        <p:spPr>
          <a:xfrm>
            <a:off x="0" y="0"/>
            <a:ext cx="9143640" cy="360"/>
          </a:xfrm>
          <a:prstGeom prst="rect">
            <a:avLst/>
          </a:prstGeom>
          <a:noFill/>
          <a:ln>
            <a:noFill/>
          </a:ln>
        </p:spPr>
        <p:style>
          <a:lnRef idx="0"/>
          <a:fillRef idx="0"/>
          <a:effectRef idx="0"/>
          <a:fontRef idx="minor"/>
        </p:style>
      </p:sp>
      <p:sp>
        <p:nvSpPr>
          <p:cNvPr id="365" name="CustomShape 6"/>
          <p:cNvSpPr/>
          <p:nvPr/>
        </p:nvSpPr>
        <p:spPr>
          <a:xfrm>
            <a:off x="0" y="0"/>
            <a:ext cx="9143640" cy="360"/>
          </a:xfrm>
          <a:prstGeom prst="rect">
            <a:avLst/>
          </a:prstGeom>
          <a:noFill/>
          <a:ln>
            <a:noFill/>
          </a:ln>
        </p:spPr>
        <p:style>
          <a:lnRef idx="0"/>
          <a:fillRef idx="0"/>
          <a:effectRef idx="0"/>
          <a:fontRef idx="minor"/>
        </p:style>
      </p:sp>
      <p:sp>
        <p:nvSpPr>
          <p:cNvPr id="366" name="CustomShape 7"/>
          <p:cNvSpPr/>
          <p:nvPr/>
        </p:nvSpPr>
        <p:spPr>
          <a:xfrm>
            <a:off x="0" y="0"/>
            <a:ext cx="9143640" cy="360"/>
          </a:xfrm>
          <a:prstGeom prst="rect">
            <a:avLst/>
          </a:prstGeom>
          <a:noFill/>
          <a:ln>
            <a:noFill/>
          </a:ln>
        </p:spPr>
        <p:style>
          <a:lnRef idx="0"/>
          <a:fillRef idx="0"/>
          <a:effectRef idx="0"/>
          <a:fontRef idx="minor"/>
        </p:style>
      </p:sp>
      <p:sp>
        <p:nvSpPr>
          <p:cNvPr id="367" name="CustomShape 8"/>
          <p:cNvSpPr/>
          <p:nvPr/>
        </p:nvSpPr>
        <p:spPr>
          <a:xfrm>
            <a:off x="0" y="0"/>
            <a:ext cx="9143640" cy="360"/>
          </a:xfrm>
          <a:prstGeom prst="rect">
            <a:avLst/>
          </a:prstGeom>
          <a:noFill/>
          <a:ln>
            <a:noFill/>
          </a:ln>
        </p:spPr>
        <p:style>
          <a:lnRef idx="0"/>
          <a:fillRef idx="0"/>
          <a:effectRef idx="0"/>
          <a:fontRef idx="minor"/>
        </p:style>
      </p:sp>
      <p:sp>
        <p:nvSpPr>
          <p:cNvPr id="368" name="CustomShape 9"/>
          <p:cNvSpPr/>
          <p:nvPr/>
        </p:nvSpPr>
        <p:spPr>
          <a:xfrm>
            <a:off x="0" y="0"/>
            <a:ext cx="9143640" cy="360"/>
          </a:xfrm>
          <a:prstGeom prst="rect">
            <a:avLst/>
          </a:prstGeom>
          <a:noFill/>
          <a:ln>
            <a:noFill/>
          </a:ln>
        </p:spPr>
        <p:style>
          <a:lnRef idx="0"/>
          <a:fillRef idx="0"/>
          <a:effectRef idx="0"/>
          <a:fontRef idx="minor"/>
        </p:style>
      </p:sp>
      <p:sp>
        <p:nvSpPr>
          <p:cNvPr id="369" name="CustomShape 10"/>
          <p:cNvSpPr/>
          <p:nvPr/>
        </p:nvSpPr>
        <p:spPr>
          <a:xfrm>
            <a:off x="0" y="0"/>
            <a:ext cx="9143640" cy="360"/>
          </a:xfrm>
          <a:prstGeom prst="rect">
            <a:avLst/>
          </a:prstGeom>
          <a:noFill/>
          <a:ln>
            <a:noFill/>
          </a:ln>
        </p:spPr>
        <p:style>
          <a:lnRef idx="0"/>
          <a:fillRef idx="0"/>
          <a:effectRef idx="0"/>
          <a:fontRef idx="minor"/>
        </p:style>
      </p:sp>
      <p:sp>
        <p:nvSpPr>
          <p:cNvPr id="370" name="CustomShape 11"/>
          <p:cNvSpPr/>
          <p:nvPr/>
        </p:nvSpPr>
        <p:spPr>
          <a:xfrm>
            <a:off x="0" y="0"/>
            <a:ext cx="9143640" cy="360"/>
          </a:xfrm>
          <a:prstGeom prst="rect">
            <a:avLst/>
          </a:prstGeom>
          <a:noFill/>
          <a:ln>
            <a:noFill/>
          </a:ln>
        </p:spPr>
        <p:style>
          <a:lnRef idx="0"/>
          <a:fillRef idx="0"/>
          <a:effectRef idx="0"/>
          <a:fontRef idx="minor"/>
        </p:style>
      </p:sp>
      <p:sp>
        <p:nvSpPr>
          <p:cNvPr id="371" name="CustomShape 12"/>
          <p:cNvSpPr/>
          <p:nvPr/>
        </p:nvSpPr>
        <p:spPr>
          <a:xfrm>
            <a:off x="0" y="0"/>
            <a:ext cx="9143640" cy="360"/>
          </a:xfrm>
          <a:prstGeom prst="rect">
            <a:avLst/>
          </a:prstGeom>
          <a:noFill/>
          <a:ln>
            <a:noFill/>
          </a:ln>
        </p:spPr>
        <p:style>
          <a:lnRef idx="0"/>
          <a:fillRef idx="0"/>
          <a:effectRef idx="0"/>
          <a:fontRef idx="minor"/>
        </p:style>
      </p:sp>
      <p:sp>
        <p:nvSpPr>
          <p:cNvPr id="372" name="CustomShape 13"/>
          <p:cNvSpPr/>
          <p:nvPr/>
        </p:nvSpPr>
        <p:spPr>
          <a:xfrm>
            <a:off x="0" y="0"/>
            <a:ext cx="9143640" cy="360"/>
          </a:xfrm>
          <a:prstGeom prst="rect">
            <a:avLst/>
          </a:prstGeom>
          <a:noFill/>
          <a:ln>
            <a:noFill/>
          </a:ln>
        </p:spPr>
        <p:style>
          <a:lnRef idx="0"/>
          <a:fillRef idx="0"/>
          <a:effectRef idx="0"/>
          <a:fontRef idx="minor"/>
        </p:style>
      </p:sp>
      <p:sp>
        <p:nvSpPr>
          <p:cNvPr id="373" name="CustomShape 14"/>
          <p:cNvSpPr/>
          <p:nvPr/>
        </p:nvSpPr>
        <p:spPr>
          <a:xfrm>
            <a:off x="0" y="0"/>
            <a:ext cx="9143640" cy="360"/>
          </a:xfrm>
          <a:prstGeom prst="rect">
            <a:avLst/>
          </a:prstGeom>
          <a:noFill/>
          <a:ln>
            <a:noFill/>
          </a:ln>
        </p:spPr>
        <p:style>
          <a:lnRef idx="0"/>
          <a:fillRef idx="0"/>
          <a:effectRef idx="0"/>
          <a:fontRef idx="minor"/>
        </p:style>
      </p:sp>
      <p:sp>
        <p:nvSpPr>
          <p:cNvPr id="374" name="CustomShape 15"/>
          <p:cNvSpPr/>
          <p:nvPr/>
        </p:nvSpPr>
        <p:spPr>
          <a:xfrm>
            <a:off x="0" y="0"/>
            <a:ext cx="9143640" cy="360"/>
          </a:xfrm>
          <a:prstGeom prst="rect">
            <a:avLst/>
          </a:prstGeom>
          <a:noFill/>
          <a:ln>
            <a:noFill/>
          </a:ln>
        </p:spPr>
        <p:style>
          <a:lnRef idx="0"/>
          <a:fillRef idx="0"/>
          <a:effectRef idx="0"/>
          <a:fontRef idx="minor"/>
        </p:style>
      </p:sp>
      <p:sp>
        <p:nvSpPr>
          <p:cNvPr id="375" name="CustomShape 16"/>
          <p:cNvSpPr/>
          <p:nvPr/>
        </p:nvSpPr>
        <p:spPr>
          <a:xfrm>
            <a:off x="0" y="0"/>
            <a:ext cx="9143640" cy="360"/>
          </a:xfrm>
          <a:prstGeom prst="rect">
            <a:avLst/>
          </a:prstGeom>
          <a:noFill/>
          <a:ln>
            <a:noFill/>
          </a:ln>
        </p:spPr>
        <p:style>
          <a:lnRef idx="0"/>
          <a:fillRef idx="0"/>
          <a:effectRef idx="0"/>
          <a:fontRef idx="minor"/>
        </p:style>
      </p:sp>
      <p:sp>
        <p:nvSpPr>
          <p:cNvPr id="376" name="CustomShape 17"/>
          <p:cNvSpPr/>
          <p:nvPr/>
        </p:nvSpPr>
        <p:spPr>
          <a:xfrm>
            <a:off x="0" y="0"/>
            <a:ext cx="9143640" cy="360"/>
          </a:xfrm>
          <a:prstGeom prst="rect">
            <a:avLst/>
          </a:prstGeom>
          <a:noFill/>
          <a:ln>
            <a:noFill/>
          </a:ln>
        </p:spPr>
        <p:style>
          <a:lnRef idx="0"/>
          <a:fillRef idx="0"/>
          <a:effectRef idx="0"/>
          <a:fontRef idx="minor"/>
        </p:style>
      </p:sp>
      <p:sp>
        <p:nvSpPr>
          <p:cNvPr id="377" name="CustomShape 18"/>
          <p:cNvSpPr/>
          <p:nvPr/>
        </p:nvSpPr>
        <p:spPr>
          <a:xfrm>
            <a:off x="0" y="0"/>
            <a:ext cx="9143640" cy="360"/>
          </a:xfrm>
          <a:prstGeom prst="rect">
            <a:avLst/>
          </a:prstGeom>
          <a:noFill/>
          <a:ln>
            <a:noFill/>
          </a:ln>
        </p:spPr>
        <p:style>
          <a:lnRef idx="0"/>
          <a:fillRef idx="0"/>
          <a:effectRef idx="0"/>
          <a:fontRef idx="minor"/>
        </p:style>
      </p:sp>
      <p:sp>
        <p:nvSpPr>
          <p:cNvPr id="378" name="CustomShape 19"/>
          <p:cNvSpPr/>
          <p:nvPr/>
        </p:nvSpPr>
        <p:spPr>
          <a:xfrm>
            <a:off x="0" y="0"/>
            <a:ext cx="9143640" cy="360"/>
          </a:xfrm>
          <a:prstGeom prst="rect">
            <a:avLst/>
          </a:prstGeom>
          <a:noFill/>
          <a:ln>
            <a:noFill/>
          </a:ln>
        </p:spPr>
        <p:style>
          <a:lnRef idx="0"/>
          <a:fillRef idx="0"/>
          <a:effectRef idx="0"/>
          <a:fontRef idx="minor"/>
        </p:style>
      </p:sp>
      <p:sp>
        <p:nvSpPr>
          <p:cNvPr id="379" name="CustomShape 20"/>
          <p:cNvSpPr/>
          <p:nvPr/>
        </p:nvSpPr>
        <p:spPr>
          <a:xfrm>
            <a:off x="0" y="0"/>
            <a:ext cx="9143640" cy="360"/>
          </a:xfrm>
          <a:prstGeom prst="rect">
            <a:avLst/>
          </a:prstGeom>
          <a:noFill/>
          <a:ln>
            <a:noFill/>
          </a:ln>
        </p:spPr>
        <p:style>
          <a:lnRef idx="0"/>
          <a:fillRef idx="0"/>
          <a:effectRef idx="0"/>
          <a:fontRef idx="minor"/>
        </p:style>
      </p:sp>
      <p:sp>
        <p:nvSpPr>
          <p:cNvPr id="380" name="CustomShape 21"/>
          <p:cNvSpPr/>
          <p:nvPr/>
        </p:nvSpPr>
        <p:spPr>
          <a:xfrm>
            <a:off x="0" y="0"/>
            <a:ext cx="9143640" cy="360"/>
          </a:xfrm>
          <a:prstGeom prst="rect">
            <a:avLst/>
          </a:prstGeom>
          <a:noFill/>
          <a:ln>
            <a:noFill/>
          </a:ln>
        </p:spPr>
        <p:style>
          <a:lnRef idx="0"/>
          <a:fillRef idx="0"/>
          <a:effectRef idx="0"/>
          <a:fontRef idx="minor"/>
        </p:style>
      </p:sp>
    </p:spTree>
  </p:cSld>
  <p:timing>
    <p:tnLst>
      <p:par>
        <p:cTn id="386" dur="indefinite" restart="never" nodeType="tmRoot">
          <p:childTnLst>
            <p:seq>
              <p:cTn id="387" dur="indefinite" nodeType="mainSeq">
                <p:childTnLst>
                  <p:par>
                    <p:cTn id="388" fill="hold">
                      <p:stCondLst>
                        <p:cond delay="indefinite"/>
                      </p:stCondLst>
                      <p:childTnLst>
                        <p:par>
                          <p:cTn id="389" fill="hold">
                            <p:stCondLst>
                              <p:cond delay="0"/>
                            </p:stCondLst>
                            <p:childTnLst>
                              <p:par>
                                <p:cTn id="390" nodeType="clickEffect" fill="hold" presetClass="entr" presetID="1">
                                  <p:stCondLst>
                                    <p:cond delay="0"/>
                                  </p:stCondLst>
                                  <p:childTnLst>
                                    <p:set>
                                      <p:cBhvr>
                                        <p:cTn id="391" dur="1" fill="hold">
                                          <p:stCondLst>
                                            <p:cond delay="0"/>
                                          </p:stCondLst>
                                        </p:cTn>
                                        <p:tgtEl>
                                          <p:spTgt spid="360">
                                            <p:txEl>
                                              <p:pRg st="211" end="368"/>
                                            </p:txEl>
                                          </p:spTgt>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1">
                                  <p:stCondLst>
                                    <p:cond delay="0"/>
                                  </p:stCondLst>
                                  <p:childTnLst>
                                    <p:set>
                                      <p:cBhvr>
                                        <p:cTn id="395" dur="1" fill="hold">
                                          <p:stCondLst>
                                            <p:cond delay="0"/>
                                          </p:stCondLst>
                                        </p:cTn>
                                        <p:tgtEl>
                                          <p:spTgt spid="360">
                                            <p:txEl>
                                              <p:pRg st="369" end="616"/>
                                            </p:txEl>
                                          </p:spTgt>
                                        </p:tgtEl>
                                        <p:attrNameLst>
                                          <p:attrName>style.visibility</p:attrName>
                                        </p:attrNameLst>
                                      </p:cBhvr>
                                      <p:to>
                                        <p:strVal val="visible"/>
                                      </p:to>
                                    </p:set>
                                  </p:childTnLst>
                                </p:cTn>
                              </p:par>
                            </p:childTnLst>
                          </p:cTn>
                        </p:par>
                      </p:childTnLst>
                    </p:cTn>
                  </p:par>
                  <p:par>
                    <p:cTn id="396" fill="hold">
                      <p:stCondLst>
                        <p:cond delay="indefinite"/>
                      </p:stCondLst>
                      <p:childTnLst>
                        <p:par>
                          <p:cTn id="397" fill="hold">
                            <p:stCondLst>
                              <p:cond delay="0"/>
                            </p:stCondLst>
                            <p:childTnLst>
                              <p:par>
                                <p:cTn id="398" nodeType="clickEffect" fill="hold" presetClass="entr" presetID="1">
                                  <p:stCondLst>
                                    <p:cond delay="0"/>
                                  </p:stCondLst>
                                  <p:childTnLst>
                                    <p:set>
                                      <p:cBhvr>
                                        <p:cTn id="399" dur="1" fill="hold">
                                          <p:stCondLst>
                                            <p:cond delay="0"/>
                                          </p:stCondLst>
                                        </p:cTn>
                                        <p:tgtEl>
                                          <p:spTgt spid="360">
                                            <p:txEl>
                                              <p:pRg st="617" end="764"/>
                                            </p:txEl>
                                          </p:spTgt>
                                        </p:tgtEl>
                                        <p:attrNameLst>
                                          <p:attrName>style.visibility</p:attrName>
                                        </p:attrNameLst>
                                      </p:cBhvr>
                                      <p:to>
                                        <p:strVal val="visible"/>
                                      </p:to>
                                    </p:set>
                                  </p:childTnLst>
                                </p:cTn>
                              </p:par>
                            </p:childTnLst>
                          </p:cTn>
                        </p:par>
                      </p:childTnLst>
                    </p:cTn>
                  </p:par>
                  <p:par>
                    <p:cTn id="400" fill="hold">
                      <p:stCondLst>
                        <p:cond delay="indefinite"/>
                      </p:stCondLst>
                      <p:childTnLst>
                        <p:par>
                          <p:cTn id="401" fill="hold">
                            <p:stCondLst>
                              <p:cond delay="0"/>
                            </p:stCondLst>
                            <p:childTnLst>
                              <p:par>
                                <p:cTn id="402" nodeType="clickEffect" fill="hold" presetClass="entr" presetID="1">
                                  <p:stCondLst>
                                    <p:cond delay="0"/>
                                  </p:stCondLst>
                                  <p:childTnLst>
                                    <p:set>
                                      <p:cBhvr>
                                        <p:cTn id="403" dur="1" fill="hold">
                                          <p:stCondLst>
                                            <p:cond delay="0"/>
                                          </p:stCondLst>
                                        </p:cTn>
                                        <p:tgtEl>
                                          <p:spTgt spid="360">
                                            <p:txEl>
                                              <p:pRg st="765" end="859"/>
                                            </p:txEl>
                                          </p:spTgt>
                                        </p:tgtEl>
                                        <p:attrNameLst>
                                          <p:attrName>style.visibility</p:attrName>
                                        </p:attrNameLst>
                                      </p:cBhvr>
                                      <p:to>
                                        <p:strVal val="visible"/>
                                      </p:to>
                                    </p:set>
                                  </p:childTnLst>
                                </p:cTn>
                              </p:par>
                            </p:childTnLst>
                          </p:cTn>
                        </p:par>
                      </p:childTnLst>
                    </p:cTn>
                  </p:par>
                  <p:par>
                    <p:cTn id="404" fill="hold">
                      <p:stCondLst>
                        <p:cond delay="indefinite"/>
                      </p:stCondLst>
                      <p:childTnLst>
                        <p:par>
                          <p:cTn id="405" fill="hold">
                            <p:stCondLst>
                              <p:cond delay="0"/>
                            </p:stCondLst>
                            <p:childTnLst>
                              <p:par>
                                <p:cTn id="406" nodeType="clickEffect" fill="hold" presetClass="entr" presetID="1">
                                  <p:stCondLst>
                                    <p:cond delay="0"/>
                                  </p:stCondLst>
                                  <p:childTnLst>
                                    <p:set>
                                      <p:cBhvr>
                                        <p:cTn id="407" dur="1" fill="hold">
                                          <p:stCondLst>
                                            <p:cond delay="0"/>
                                          </p:stCondLst>
                                        </p:cTn>
                                        <p:tgtEl>
                                          <p:spTgt spid="360">
                                            <p:txEl>
                                              <p:pRg st="860" end="110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457200" y="35028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Simulation Evaluation</a:t>
            </a:r>
            <a:endParaRPr b="0" lang="en-US" sz="1800" spc="-1" strike="noStrike">
              <a:solidFill>
                <a:srgbClr val="000000"/>
              </a:solidFill>
              <a:uFill>
                <a:solidFill>
                  <a:srgbClr val="ffffff"/>
                </a:solidFill>
              </a:uFill>
              <a:latin typeface="Calibri"/>
            </a:endParaRPr>
          </a:p>
        </p:txBody>
      </p:sp>
      <p:sp>
        <p:nvSpPr>
          <p:cNvPr id="382" name="TextShape 2"/>
          <p:cNvSpPr txBox="1"/>
          <p:nvPr/>
        </p:nvSpPr>
        <p:spPr>
          <a:xfrm>
            <a:off x="209520" y="1413000"/>
            <a:ext cx="8743680" cy="5125320"/>
          </a:xfrm>
          <a:prstGeom prst="rect">
            <a:avLst/>
          </a:prstGeom>
          <a:noFill/>
          <a:ln>
            <a:noFill/>
          </a:ln>
        </p:spPr>
        <p:txBody>
          <a:bodyPr/>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Cross-sectional mixed MNP model with four alternatives and 3 independent variables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Each of the 3 independent variables are drawn from a standard univariate normal distribution </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Once drawn, the exogenous variables are held fixed for the data set</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Sample of 3000 realizations of the three independent variables</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200 samples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We allow </a:t>
            </a:r>
            <a:r>
              <a:rPr b="1" lang="en-US" sz="1800" spc="-1" strike="noStrike">
                <a:solidFill>
                  <a:srgbClr val="376092"/>
                </a:solidFill>
                <a:uFill>
                  <a:solidFill>
                    <a:srgbClr val="ffffff"/>
                  </a:solidFill>
                </a:uFill>
                <a:latin typeface="Calibri"/>
              </a:rPr>
              <a:t>random coefficients </a:t>
            </a:r>
            <a:r>
              <a:rPr b="0" lang="en-US" sz="1800" spc="-1" strike="noStrike">
                <a:solidFill>
                  <a:srgbClr val="000000"/>
                </a:solidFill>
                <a:uFill>
                  <a:solidFill>
                    <a:srgbClr val="ffffff"/>
                  </a:solidFill>
                </a:uFill>
                <a:latin typeface="Calibri"/>
              </a:rPr>
              <a:t>on all the </a:t>
            </a:r>
            <a:r>
              <a:rPr b="1" lang="en-US" sz="1800" spc="-1" strike="noStrike">
                <a:solidFill>
                  <a:srgbClr val="000000"/>
                </a:solidFill>
                <a:uFill>
                  <a:solidFill>
                    <a:srgbClr val="ffffff"/>
                  </a:solidFill>
                </a:uFill>
                <a:latin typeface="Calibri"/>
              </a:rPr>
              <a:t>3</a:t>
            </a:r>
            <a:r>
              <a:rPr b="0" lang="en-US" sz="1800" spc="-1" strike="noStrike">
                <a:solidFill>
                  <a:srgbClr val="000000"/>
                </a:solidFill>
                <a:uFill>
                  <a:solidFill>
                    <a:srgbClr val="ffffff"/>
                  </a:solidFill>
                </a:uFill>
                <a:latin typeface="Calibri"/>
              </a:rPr>
              <a:t> independent variables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Two set-ups: different distributional configurations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Set-up 1:</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The first and second elements are realizations from identical  </a:t>
            </a:r>
            <a:r>
              <a:rPr b="1" lang="en-US" sz="1400" spc="-1" strike="noStrike">
                <a:solidFill>
                  <a:srgbClr val="376092"/>
                </a:solidFill>
                <a:uFill>
                  <a:solidFill>
                    <a:srgbClr val="ffffff"/>
                  </a:solidFill>
                </a:uFill>
                <a:latin typeface="Calibri"/>
              </a:rPr>
              <a:t>power log-normal distributions</a:t>
            </a:r>
            <a:r>
              <a:rPr b="0" lang="en-US" sz="1400" spc="-1" strike="noStrike">
                <a:solidFill>
                  <a:srgbClr val="000000"/>
                </a:solidFill>
                <a:uFill>
                  <a:solidFill>
                    <a:srgbClr val="ffffff"/>
                  </a:solidFill>
                </a:uFill>
                <a:latin typeface="Calibri"/>
              </a:rPr>
              <a:t>  </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The third element is a realization from an </a:t>
            </a:r>
            <a:r>
              <a:rPr b="1" lang="en-US" sz="1400" spc="-1" strike="noStrike">
                <a:solidFill>
                  <a:srgbClr val="376092"/>
                </a:solidFill>
                <a:uFill>
                  <a:solidFill>
                    <a:srgbClr val="ffffff"/>
                  </a:solidFill>
                </a:uFill>
                <a:latin typeface="Calibri"/>
              </a:rPr>
              <a:t>normal distribution </a:t>
            </a:r>
            <a:endParaRPr b="0" lang="en-US" sz="24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Set-up 2:</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The first element is a realizations from a  </a:t>
            </a:r>
            <a:r>
              <a:rPr b="1" lang="en-US" sz="1400" spc="-1" strike="noStrike">
                <a:solidFill>
                  <a:srgbClr val="376092"/>
                </a:solidFill>
                <a:uFill>
                  <a:solidFill>
                    <a:srgbClr val="ffffff"/>
                  </a:solidFill>
                </a:uFill>
                <a:latin typeface="Calibri"/>
              </a:rPr>
              <a:t>power log-normal distribution</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The second element is a realizations from a  </a:t>
            </a:r>
            <a:r>
              <a:rPr b="1" lang="en-US" sz="1400" spc="-1" strike="noStrike">
                <a:solidFill>
                  <a:srgbClr val="376092"/>
                </a:solidFill>
                <a:uFill>
                  <a:solidFill>
                    <a:srgbClr val="ffffff"/>
                  </a:solidFill>
                </a:uFill>
                <a:latin typeface="Calibri"/>
              </a:rPr>
              <a:t>exponential distribution</a:t>
            </a:r>
            <a:r>
              <a:rPr b="0" lang="en-US" sz="1400" spc="-1" strike="noStrike">
                <a:solidFill>
                  <a:srgbClr val="000000"/>
                </a:solidFill>
                <a:uFill>
                  <a:solidFill>
                    <a:srgbClr val="ffffff"/>
                  </a:solidFill>
                </a:uFill>
                <a:latin typeface="Calibri"/>
              </a:rPr>
              <a:t>  </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400" spc="-1" strike="noStrike">
                <a:solidFill>
                  <a:srgbClr val="000000"/>
                </a:solidFill>
                <a:uFill>
                  <a:solidFill>
                    <a:srgbClr val="ffffff"/>
                  </a:solidFill>
                </a:uFill>
                <a:latin typeface="Calibri"/>
              </a:rPr>
              <a:t> </a:t>
            </a:r>
            <a:r>
              <a:rPr b="0" lang="en-US" sz="1400" spc="-1" strike="noStrike">
                <a:solidFill>
                  <a:srgbClr val="000000"/>
                </a:solidFill>
                <a:uFill>
                  <a:solidFill>
                    <a:srgbClr val="ffffff"/>
                  </a:solidFill>
                </a:uFill>
                <a:latin typeface="Calibri"/>
              </a:rPr>
              <a:t>The third element is a realization from an </a:t>
            </a:r>
            <a:r>
              <a:rPr b="1" lang="en-US" sz="1400" spc="-1" strike="noStrike">
                <a:solidFill>
                  <a:srgbClr val="376092"/>
                </a:solidFill>
                <a:uFill>
                  <a:solidFill>
                    <a:srgbClr val="ffffff"/>
                  </a:solidFill>
                </a:uFill>
                <a:latin typeface="Calibri"/>
              </a:rPr>
              <a:t>normal distribution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All of these coefficients are </a:t>
            </a:r>
            <a:r>
              <a:rPr b="1" lang="en-US" sz="1800" spc="-1" strike="noStrike">
                <a:solidFill>
                  <a:srgbClr val="376092"/>
                </a:solidFill>
                <a:uFill>
                  <a:solidFill>
                    <a:srgbClr val="ffffff"/>
                  </a:solidFill>
                </a:uFill>
                <a:latin typeface="Calibri"/>
              </a:rPr>
              <a:t>tied together </a:t>
            </a:r>
            <a:r>
              <a:rPr b="0" lang="en-US" sz="1800" spc="-1" strike="noStrike">
                <a:solidFill>
                  <a:srgbClr val="000000"/>
                </a:solidFill>
                <a:uFill>
                  <a:solidFill>
                    <a:srgbClr val="ffffff"/>
                  </a:solidFill>
                </a:uFill>
                <a:latin typeface="Calibri"/>
              </a:rPr>
              <a:t>through the dependency (correlation) matrix of </a:t>
            </a:r>
            <a:r>
              <a:rPr b="1" lang="en-US" sz="1800" spc="-1" strike="noStrike">
                <a:solidFill>
                  <a:srgbClr val="376092"/>
                </a:solidFill>
                <a:uFill>
                  <a:solidFill>
                    <a:srgbClr val="ffffff"/>
                  </a:solidFill>
                </a:uFill>
                <a:latin typeface="Calibri"/>
              </a:rPr>
              <a:t>the Gaussian copula</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383" name="CustomShape 3"/>
          <p:cNvSpPr/>
          <p:nvPr/>
        </p:nvSpPr>
        <p:spPr>
          <a:xfrm>
            <a:off x="0" y="0"/>
            <a:ext cx="9143640" cy="360"/>
          </a:xfrm>
          <a:prstGeom prst="rect">
            <a:avLst/>
          </a:prstGeom>
          <a:noFill/>
          <a:ln>
            <a:noFill/>
          </a:ln>
        </p:spPr>
        <p:style>
          <a:lnRef idx="0"/>
          <a:fillRef idx="0"/>
          <a:effectRef idx="0"/>
          <a:fontRef idx="minor"/>
        </p:style>
      </p:sp>
      <p:sp>
        <p:nvSpPr>
          <p:cNvPr id="384" name="CustomShape 4"/>
          <p:cNvSpPr/>
          <p:nvPr/>
        </p:nvSpPr>
        <p:spPr>
          <a:xfrm>
            <a:off x="0" y="0"/>
            <a:ext cx="9143640" cy="360"/>
          </a:xfrm>
          <a:prstGeom prst="rect">
            <a:avLst/>
          </a:prstGeom>
          <a:noFill/>
          <a:ln>
            <a:noFill/>
          </a:ln>
        </p:spPr>
        <p:style>
          <a:lnRef idx="0"/>
          <a:fillRef idx="0"/>
          <a:effectRef idx="0"/>
          <a:fontRef idx="minor"/>
        </p:style>
      </p:sp>
      <p:sp>
        <p:nvSpPr>
          <p:cNvPr id="385" name="CustomShape 5"/>
          <p:cNvSpPr/>
          <p:nvPr/>
        </p:nvSpPr>
        <p:spPr>
          <a:xfrm>
            <a:off x="0" y="0"/>
            <a:ext cx="9143640" cy="360"/>
          </a:xfrm>
          <a:prstGeom prst="rect">
            <a:avLst/>
          </a:prstGeom>
          <a:noFill/>
          <a:ln>
            <a:noFill/>
          </a:ln>
        </p:spPr>
        <p:style>
          <a:lnRef idx="0"/>
          <a:fillRef idx="0"/>
          <a:effectRef idx="0"/>
          <a:fontRef idx="minor"/>
        </p:style>
      </p:sp>
      <p:sp>
        <p:nvSpPr>
          <p:cNvPr id="386" name="CustomShape 6"/>
          <p:cNvSpPr/>
          <p:nvPr/>
        </p:nvSpPr>
        <p:spPr>
          <a:xfrm>
            <a:off x="0" y="0"/>
            <a:ext cx="9143640" cy="360"/>
          </a:xfrm>
          <a:prstGeom prst="rect">
            <a:avLst/>
          </a:prstGeom>
          <a:noFill/>
          <a:ln>
            <a:noFill/>
          </a:ln>
        </p:spPr>
        <p:style>
          <a:lnRef idx="0"/>
          <a:fillRef idx="0"/>
          <a:effectRef idx="0"/>
          <a:fontRef idx="minor"/>
        </p:style>
      </p:sp>
      <p:sp>
        <p:nvSpPr>
          <p:cNvPr id="387" name="CustomShape 7"/>
          <p:cNvSpPr/>
          <p:nvPr/>
        </p:nvSpPr>
        <p:spPr>
          <a:xfrm>
            <a:off x="0" y="0"/>
            <a:ext cx="9143640" cy="360"/>
          </a:xfrm>
          <a:prstGeom prst="rect">
            <a:avLst/>
          </a:prstGeom>
          <a:noFill/>
          <a:ln>
            <a:noFill/>
          </a:ln>
        </p:spPr>
        <p:style>
          <a:lnRef idx="0"/>
          <a:fillRef idx="0"/>
          <a:effectRef idx="0"/>
          <a:fontRef idx="minor"/>
        </p:style>
      </p:sp>
      <p:sp>
        <p:nvSpPr>
          <p:cNvPr id="388" name="CustomShape 8"/>
          <p:cNvSpPr/>
          <p:nvPr/>
        </p:nvSpPr>
        <p:spPr>
          <a:xfrm>
            <a:off x="0" y="0"/>
            <a:ext cx="9143640" cy="360"/>
          </a:xfrm>
          <a:prstGeom prst="rect">
            <a:avLst/>
          </a:prstGeom>
          <a:noFill/>
          <a:ln>
            <a:noFill/>
          </a:ln>
        </p:spPr>
        <p:style>
          <a:lnRef idx="0"/>
          <a:fillRef idx="0"/>
          <a:effectRef idx="0"/>
          <a:fontRef idx="minor"/>
        </p:style>
      </p:sp>
      <p:sp>
        <p:nvSpPr>
          <p:cNvPr id="389" name="CustomShape 9"/>
          <p:cNvSpPr/>
          <p:nvPr/>
        </p:nvSpPr>
        <p:spPr>
          <a:xfrm>
            <a:off x="0" y="0"/>
            <a:ext cx="9143640" cy="360"/>
          </a:xfrm>
          <a:prstGeom prst="rect">
            <a:avLst/>
          </a:prstGeom>
          <a:noFill/>
          <a:ln>
            <a:noFill/>
          </a:ln>
        </p:spPr>
        <p:style>
          <a:lnRef idx="0"/>
          <a:fillRef idx="0"/>
          <a:effectRef idx="0"/>
          <a:fontRef idx="minor"/>
        </p:style>
      </p:sp>
      <p:sp>
        <p:nvSpPr>
          <p:cNvPr id="390" name="CustomShape 10"/>
          <p:cNvSpPr/>
          <p:nvPr/>
        </p:nvSpPr>
        <p:spPr>
          <a:xfrm>
            <a:off x="0" y="0"/>
            <a:ext cx="9143640" cy="360"/>
          </a:xfrm>
          <a:prstGeom prst="rect">
            <a:avLst/>
          </a:prstGeom>
          <a:noFill/>
          <a:ln>
            <a:noFill/>
          </a:ln>
        </p:spPr>
        <p:style>
          <a:lnRef idx="0"/>
          <a:fillRef idx="0"/>
          <a:effectRef idx="0"/>
          <a:fontRef idx="minor"/>
        </p:style>
      </p:sp>
      <p:sp>
        <p:nvSpPr>
          <p:cNvPr id="391" name="CustomShape 11"/>
          <p:cNvSpPr/>
          <p:nvPr/>
        </p:nvSpPr>
        <p:spPr>
          <a:xfrm>
            <a:off x="0" y="0"/>
            <a:ext cx="9143640" cy="360"/>
          </a:xfrm>
          <a:prstGeom prst="rect">
            <a:avLst/>
          </a:prstGeom>
          <a:noFill/>
          <a:ln>
            <a:noFill/>
          </a:ln>
        </p:spPr>
        <p:style>
          <a:lnRef idx="0"/>
          <a:fillRef idx="0"/>
          <a:effectRef idx="0"/>
          <a:fontRef idx="minor"/>
        </p:style>
      </p:sp>
      <p:sp>
        <p:nvSpPr>
          <p:cNvPr id="392" name="CustomShape 12"/>
          <p:cNvSpPr/>
          <p:nvPr/>
        </p:nvSpPr>
        <p:spPr>
          <a:xfrm>
            <a:off x="0" y="0"/>
            <a:ext cx="9143640" cy="360"/>
          </a:xfrm>
          <a:prstGeom prst="rect">
            <a:avLst/>
          </a:prstGeom>
          <a:noFill/>
          <a:ln>
            <a:noFill/>
          </a:ln>
        </p:spPr>
        <p:style>
          <a:lnRef idx="0"/>
          <a:fillRef idx="0"/>
          <a:effectRef idx="0"/>
          <a:fontRef idx="minor"/>
        </p:style>
      </p:sp>
      <p:sp>
        <p:nvSpPr>
          <p:cNvPr id="393" name="CustomShape 13"/>
          <p:cNvSpPr/>
          <p:nvPr/>
        </p:nvSpPr>
        <p:spPr>
          <a:xfrm>
            <a:off x="0" y="0"/>
            <a:ext cx="9143640" cy="360"/>
          </a:xfrm>
          <a:prstGeom prst="rect">
            <a:avLst/>
          </a:prstGeom>
          <a:noFill/>
          <a:ln>
            <a:noFill/>
          </a:ln>
        </p:spPr>
        <p:style>
          <a:lnRef idx="0"/>
          <a:fillRef idx="0"/>
          <a:effectRef idx="0"/>
          <a:fontRef idx="minor"/>
        </p:style>
      </p:sp>
      <p:sp>
        <p:nvSpPr>
          <p:cNvPr id="394" name="CustomShape 14"/>
          <p:cNvSpPr/>
          <p:nvPr/>
        </p:nvSpPr>
        <p:spPr>
          <a:xfrm>
            <a:off x="0" y="0"/>
            <a:ext cx="9143640" cy="360"/>
          </a:xfrm>
          <a:prstGeom prst="rect">
            <a:avLst/>
          </a:prstGeom>
          <a:noFill/>
          <a:ln>
            <a:noFill/>
          </a:ln>
        </p:spPr>
        <p:style>
          <a:lnRef idx="0"/>
          <a:fillRef idx="0"/>
          <a:effectRef idx="0"/>
          <a:fontRef idx="minor"/>
        </p:style>
      </p:sp>
      <p:sp>
        <p:nvSpPr>
          <p:cNvPr id="395" name="CustomShape 15"/>
          <p:cNvSpPr/>
          <p:nvPr/>
        </p:nvSpPr>
        <p:spPr>
          <a:xfrm>
            <a:off x="0" y="0"/>
            <a:ext cx="9143640" cy="360"/>
          </a:xfrm>
          <a:prstGeom prst="rect">
            <a:avLst/>
          </a:prstGeom>
          <a:noFill/>
          <a:ln>
            <a:noFill/>
          </a:ln>
        </p:spPr>
        <p:style>
          <a:lnRef idx="0"/>
          <a:fillRef idx="0"/>
          <a:effectRef idx="0"/>
          <a:fontRef idx="minor"/>
        </p:style>
      </p:sp>
      <p:sp>
        <p:nvSpPr>
          <p:cNvPr id="396" name="CustomShape 16"/>
          <p:cNvSpPr/>
          <p:nvPr/>
        </p:nvSpPr>
        <p:spPr>
          <a:xfrm>
            <a:off x="0" y="0"/>
            <a:ext cx="9143640" cy="360"/>
          </a:xfrm>
          <a:prstGeom prst="rect">
            <a:avLst/>
          </a:prstGeom>
          <a:noFill/>
          <a:ln>
            <a:noFill/>
          </a:ln>
        </p:spPr>
        <p:style>
          <a:lnRef idx="0"/>
          <a:fillRef idx="0"/>
          <a:effectRef idx="0"/>
          <a:fontRef idx="minor"/>
        </p:style>
      </p:sp>
      <p:sp>
        <p:nvSpPr>
          <p:cNvPr id="397" name="CustomShape 17"/>
          <p:cNvSpPr/>
          <p:nvPr/>
        </p:nvSpPr>
        <p:spPr>
          <a:xfrm>
            <a:off x="0" y="0"/>
            <a:ext cx="9143640" cy="360"/>
          </a:xfrm>
          <a:prstGeom prst="rect">
            <a:avLst/>
          </a:prstGeom>
          <a:noFill/>
          <a:ln>
            <a:noFill/>
          </a:ln>
        </p:spPr>
        <p:style>
          <a:lnRef idx="0"/>
          <a:fillRef idx="0"/>
          <a:effectRef idx="0"/>
          <a:fontRef idx="minor"/>
        </p:style>
      </p:sp>
      <p:sp>
        <p:nvSpPr>
          <p:cNvPr id="398" name="CustomShape 18"/>
          <p:cNvSpPr/>
          <p:nvPr/>
        </p:nvSpPr>
        <p:spPr>
          <a:xfrm>
            <a:off x="0" y="0"/>
            <a:ext cx="9143640" cy="360"/>
          </a:xfrm>
          <a:prstGeom prst="rect">
            <a:avLst/>
          </a:prstGeom>
          <a:noFill/>
          <a:ln>
            <a:noFill/>
          </a:ln>
        </p:spPr>
        <p:style>
          <a:lnRef idx="0"/>
          <a:fillRef idx="0"/>
          <a:effectRef idx="0"/>
          <a:fontRef idx="minor"/>
        </p:style>
      </p:sp>
      <p:sp>
        <p:nvSpPr>
          <p:cNvPr id="399" name="CustomShape 19"/>
          <p:cNvSpPr/>
          <p:nvPr/>
        </p:nvSpPr>
        <p:spPr>
          <a:xfrm>
            <a:off x="0" y="0"/>
            <a:ext cx="9143640" cy="360"/>
          </a:xfrm>
          <a:prstGeom prst="rect">
            <a:avLst/>
          </a:prstGeom>
          <a:noFill/>
          <a:ln>
            <a:noFill/>
          </a:ln>
        </p:spPr>
        <p:style>
          <a:lnRef idx="0"/>
          <a:fillRef idx="0"/>
          <a:effectRef idx="0"/>
          <a:fontRef idx="minor"/>
        </p:style>
      </p:sp>
      <p:sp>
        <p:nvSpPr>
          <p:cNvPr id="400" name="CustomShape 20"/>
          <p:cNvSpPr/>
          <p:nvPr/>
        </p:nvSpPr>
        <p:spPr>
          <a:xfrm>
            <a:off x="0" y="0"/>
            <a:ext cx="9143640" cy="360"/>
          </a:xfrm>
          <a:prstGeom prst="rect">
            <a:avLst/>
          </a:prstGeom>
          <a:noFill/>
          <a:ln>
            <a:noFill/>
          </a:ln>
        </p:spPr>
        <p:style>
          <a:lnRef idx="0"/>
          <a:fillRef idx="0"/>
          <a:effectRef idx="0"/>
          <a:fontRef idx="minor"/>
        </p:style>
      </p:sp>
    </p:spTree>
  </p:cSld>
  <p:timing>
    <p:tnLst>
      <p:par>
        <p:cTn id="408" dur="indefinite" restart="never" nodeType="tmRoot">
          <p:childTnLst>
            <p:seq>
              <p:cTn id="409" dur="indefinite" nodeType="mainSeq">
                <p:childTnLst>
                  <p:par>
                    <p:cTn id="410" fill="hold">
                      <p:stCondLst>
                        <p:cond delay="indefinite"/>
                      </p:stCondLst>
                      <p:childTnLst>
                        <p:par>
                          <p:cTn id="411" fill="hold">
                            <p:stCondLst>
                              <p:cond delay="0"/>
                            </p:stCondLst>
                            <p:childTnLst>
                              <p:par>
                                <p:cTn id="412" nodeType="clickEffect" fill="hold" presetClass="entr" presetID="1">
                                  <p:stCondLst>
                                    <p:cond delay="0"/>
                                  </p:stCondLst>
                                  <p:childTnLst>
                                    <p:set>
                                      <p:cBhvr>
                                        <p:cTn id="413" dur="1" fill="hold">
                                          <p:stCondLst>
                                            <p:cond delay="0"/>
                                          </p:stCondLst>
                                        </p:cTn>
                                        <p:tgtEl>
                                          <p:spTgt spid="382">
                                            <p:txEl>
                                              <p:pRg st="321" end="386"/>
                                            </p:txEl>
                                          </p:spTgt>
                                        </p:tgtEl>
                                        <p:attrNameLst>
                                          <p:attrName>style.visibility</p:attrName>
                                        </p:attrNameLst>
                                      </p:cBhvr>
                                      <p:to>
                                        <p:strVal val="visible"/>
                                      </p:to>
                                    </p:set>
                                  </p:childTnLst>
                                </p:cTn>
                              </p:par>
                              <p:par>
                                <p:cTn id="414" nodeType="withEffect" fill="hold" presetClass="entr" presetID="1">
                                  <p:stCondLst>
                                    <p:cond delay="0"/>
                                  </p:stCondLst>
                                  <p:childTnLst>
                                    <p:set>
                                      <p:cBhvr>
                                        <p:cTn id="415" dur="1" fill="hold">
                                          <p:stCondLst>
                                            <p:cond delay="0"/>
                                          </p:stCondLst>
                                        </p:cTn>
                                        <p:tgtEl>
                                          <p:spTgt spid="382">
                                            <p:txEl>
                                              <p:pRg st="386" end="439"/>
                                            </p:txEl>
                                          </p:spTgt>
                                        </p:tgtEl>
                                        <p:attrNameLst>
                                          <p:attrName>style.visibility</p:attrName>
                                        </p:attrNameLst>
                                      </p:cBhvr>
                                      <p:to>
                                        <p:strVal val="visible"/>
                                      </p:to>
                                    </p:set>
                                  </p:childTnLst>
                                </p:cTn>
                              </p:par>
                            </p:childTnLst>
                          </p:cTn>
                        </p:par>
                      </p:childTnLst>
                    </p:cTn>
                  </p:par>
                  <p:par>
                    <p:cTn id="416" fill="hold">
                      <p:stCondLst>
                        <p:cond delay="indefinite"/>
                      </p:stCondLst>
                      <p:childTnLst>
                        <p:par>
                          <p:cTn id="417" fill="hold">
                            <p:stCondLst>
                              <p:cond delay="0"/>
                            </p:stCondLst>
                            <p:childTnLst>
                              <p:par>
                                <p:cTn id="418" nodeType="clickEffect" fill="hold" presetClass="entr" presetID="1">
                                  <p:stCondLst>
                                    <p:cond delay="0"/>
                                  </p:stCondLst>
                                  <p:childTnLst>
                                    <p:set>
                                      <p:cBhvr>
                                        <p:cTn id="419" dur="1" fill="hold">
                                          <p:stCondLst>
                                            <p:cond delay="0"/>
                                          </p:stCondLst>
                                        </p:cTn>
                                        <p:tgtEl>
                                          <p:spTgt spid="382">
                                            <p:txEl>
                                              <p:pRg st="440" end="450"/>
                                            </p:txEl>
                                          </p:spTgt>
                                        </p:tgtEl>
                                        <p:attrNameLst>
                                          <p:attrName>style.visibility</p:attrName>
                                        </p:attrNameLst>
                                      </p:cBhvr>
                                      <p:to>
                                        <p:strVal val="visible"/>
                                      </p:to>
                                    </p:set>
                                  </p:childTnLst>
                                </p:cTn>
                              </p:par>
                              <p:par>
                                <p:cTn id="420" nodeType="withEffect" fill="hold" presetClass="entr" presetID="1">
                                  <p:stCondLst>
                                    <p:cond delay="0"/>
                                  </p:stCondLst>
                                  <p:childTnLst>
                                    <p:set>
                                      <p:cBhvr>
                                        <p:cTn id="421" dur="1" fill="hold">
                                          <p:stCondLst>
                                            <p:cond delay="0"/>
                                          </p:stCondLst>
                                        </p:cTn>
                                        <p:tgtEl>
                                          <p:spTgt spid="382">
                                            <p:txEl>
                                              <p:pRg st="450" end="546"/>
                                            </p:txEl>
                                          </p:spTgt>
                                        </p:tgtEl>
                                        <p:attrNameLst>
                                          <p:attrName>style.visibility</p:attrName>
                                        </p:attrNameLst>
                                      </p:cBhvr>
                                      <p:to>
                                        <p:strVal val="visible"/>
                                      </p:to>
                                    </p:set>
                                  </p:childTnLst>
                                </p:cTn>
                              </p:par>
                              <p:par>
                                <p:cTn id="422" nodeType="withEffect" fill="hold" presetClass="entr" presetID="1">
                                  <p:stCondLst>
                                    <p:cond delay="0"/>
                                  </p:stCondLst>
                                  <p:childTnLst>
                                    <p:set>
                                      <p:cBhvr>
                                        <p:cTn id="423" dur="1" fill="hold">
                                          <p:stCondLst>
                                            <p:cond delay="0"/>
                                          </p:stCondLst>
                                        </p:cTn>
                                        <p:tgtEl>
                                          <p:spTgt spid="382">
                                            <p:txEl>
                                              <p:pRg st="546" end="610"/>
                                            </p:txEl>
                                          </p:spTgt>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nodeType="clickEffect" fill="hold" presetClass="entr" presetID="1">
                                  <p:stCondLst>
                                    <p:cond delay="0"/>
                                  </p:stCondLst>
                                  <p:childTnLst>
                                    <p:set>
                                      <p:cBhvr>
                                        <p:cTn id="427" dur="1" fill="hold">
                                          <p:stCondLst>
                                            <p:cond delay="0"/>
                                          </p:stCondLst>
                                        </p:cTn>
                                        <p:tgtEl>
                                          <p:spTgt spid="382">
                                            <p:txEl>
                                              <p:pRg st="610" end="620"/>
                                            </p:txEl>
                                          </p:spTgt>
                                        </p:tgtEl>
                                        <p:attrNameLst>
                                          <p:attrName>style.visibility</p:attrName>
                                        </p:attrNameLst>
                                      </p:cBhvr>
                                      <p:to>
                                        <p:strVal val="visible"/>
                                      </p:to>
                                    </p:set>
                                  </p:childTnLst>
                                </p:cTn>
                              </p:par>
                              <p:par>
                                <p:cTn id="428" nodeType="withEffect" fill="hold" presetClass="entr" presetID="1">
                                  <p:stCondLst>
                                    <p:cond delay="0"/>
                                  </p:stCondLst>
                                  <p:childTnLst>
                                    <p:set>
                                      <p:cBhvr>
                                        <p:cTn id="429" dur="1" fill="hold">
                                          <p:stCondLst>
                                            <p:cond delay="0"/>
                                          </p:stCondLst>
                                        </p:cTn>
                                        <p:tgtEl>
                                          <p:spTgt spid="382">
                                            <p:txEl>
                                              <p:pRg st="620" end="694"/>
                                            </p:txEl>
                                          </p:spTgt>
                                        </p:tgtEl>
                                        <p:attrNameLst>
                                          <p:attrName>style.visibility</p:attrName>
                                        </p:attrNameLst>
                                      </p:cBhvr>
                                      <p:to>
                                        <p:strVal val="visible"/>
                                      </p:to>
                                    </p:set>
                                  </p:childTnLst>
                                </p:cTn>
                              </p:par>
                              <p:par>
                                <p:cTn id="430" nodeType="withEffect" fill="hold" presetClass="entr" presetID="1">
                                  <p:stCondLst>
                                    <p:cond delay="0"/>
                                  </p:stCondLst>
                                  <p:childTnLst>
                                    <p:set>
                                      <p:cBhvr>
                                        <p:cTn id="431" dur="1" fill="hold">
                                          <p:stCondLst>
                                            <p:cond delay="0"/>
                                          </p:stCondLst>
                                        </p:cTn>
                                        <p:tgtEl>
                                          <p:spTgt spid="382">
                                            <p:txEl>
                                              <p:pRg st="766" end="831"/>
                                            </p:txEl>
                                          </p:spTgt>
                                        </p:tgtEl>
                                        <p:attrNameLst>
                                          <p:attrName>style.visibility</p:attrName>
                                        </p:attrNameLst>
                                      </p:cBhvr>
                                      <p:to>
                                        <p:strVal val="visible"/>
                                      </p:to>
                                    </p:set>
                                  </p:childTnLst>
                                </p:cTn>
                              </p:par>
                              <p:par>
                                <p:cTn id="432" nodeType="withEffect" fill="hold" presetClass="entr" presetID="1">
                                  <p:stCondLst>
                                    <p:cond delay="0"/>
                                  </p:stCondLst>
                                  <p:childTnLst>
                                    <p:set>
                                      <p:cBhvr>
                                        <p:cTn id="433" dur="1" fill="hold">
                                          <p:stCondLst>
                                            <p:cond delay="0"/>
                                          </p:stCondLst>
                                        </p:cTn>
                                        <p:tgtEl>
                                          <p:spTgt spid="382">
                                            <p:txEl>
                                              <p:pRg st="694" end="766"/>
                                            </p:txEl>
                                          </p:spTgt>
                                        </p:tgtEl>
                                        <p:attrNameLst>
                                          <p:attrName>style.visibility</p:attrName>
                                        </p:attrNameLst>
                                      </p:cBhvr>
                                      <p:to>
                                        <p:strVal val="visible"/>
                                      </p:to>
                                    </p:set>
                                  </p:childTnLst>
                                </p:cTn>
                              </p:par>
                            </p:childTnLst>
                          </p:cTn>
                        </p:par>
                      </p:childTnLst>
                    </p:cTn>
                  </p:par>
                  <p:par>
                    <p:cTn id="434" fill="hold">
                      <p:stCondLst>
                        <p:cond delay="indefinite"/>
                      </p:stCondLst>
                      <p:childTnLst>
                        <p:par>
                          <p:cTn id="435" fill="hold">
                            <p:stCondLst>
                              <p:cond delay="0"/>
                            </p:stCondLst>
                            <p:childTnLst>
                              <p:par>
                                <p:cTn id="436" nodeType="clickEffect" fill="hold" presetClass="entr" presetID="1">
                                  <p:stCondLst>
                                    <p:cond delay="0"/>
                                  </p:stCondLst>
                                  <p:childTnLst>
                                    <p:set>
                                      <p:cBhvr>
                                        <p:cTn id="437" dur="1" fill="hold">
                                          <p:stCondLst>
                                            <p:cond delay="0"/>
                                          </p:stCondLst>
                                        </p:cTn>
                                        <p:tgtEl>
                                          <p:spTgt spid="382">
                                            <p:txEl>
                                              <p:pRg st="832" end="94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Shape 1"/>
          <p:cNvSpPr txBox="1"/>
          <p:nvPr/>
        </p:nvSpPr>
        <p:spPr>
          <a:xfrm>
            <a:off x="96840" y="795960"/>
            <a:ext cx="8743680" cy="5267880"/>
          </a:xfrm>
          <a:prstGeom prst="rect">
            <a:avLst/>
          </a:prstGeom>
          <a:noFill/>
          <a:ln>
            <a:noFill/>
          </a:ln>
        </p:spPr>
        <p:txBody>
          <a:bodyPr/>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For set-up 1, a draw of                        is obtained as follows: </a:t>
            </a:r>
            <a:endParaRPr b="0" lang="en-US" sz="3200" spc="-1" strike="noStrike">
              <a:solidFill>
                <a:srgbClr val="000000"/>
              </a:solidFill>
              <a:uFill>
                <a:solidFill>
                  <a:srgbClr val="ffffff"/>
                </a:solidFill>
              </a:uFill>
              <a:latin typeface="Calibri"/>
            </a:endParaRPr>
          </a:p>
          <a:p>
            <a:pPr lvl="1" marL="800280" indent="-342720">
              <a:lnSpc>
                <a:spcPct val="100000"/>
              </a:lnSpc>
              <a:buClr>
                <a:srgbClr val="000000"/>
              </a:buClr>
              <a:buFont typeface="Arial"/>
              <a:buAutoNum type="alphaLcParenR"/>
            </a:pPr>
            <a:r>
              <a:rPr b="0" lang="en-US" sz="1400" spc="-1" strike="noStrike">
                <a:solidFill>
                  <a:srgbClr val="000000"/>
                </a:solidFill>
                <a:uFill>
                  <a:solidFill>
                    <a:srgbClr val="ffffff"/>
                  </a:solidFill>
                </a:uFill>
                <a:latin typeface="Calibri"/>
              </a:rPr>
              <a:t>First draw a three-variate realization of                from the multivariate standard normal distribution of (</a:t>
            </a:r>
            <a:r>
              <a:rPr b="0" i="1" lang="en-US" sz="1400" spc="-1" strike="noStrike">
                <a:solidFill>
                  <a:srgbClr val="000000"/>
                </a:solidFill>
                <a:uFill>
                  <a:solidFill>
                    <a:srgbClr val="ffffff"/>
                  </a:solidFill>
                </a:uFill>
                <a:latin typeface="Times New Roman"/>
              </a:rPr>
              <a:t>E+L</a:t>
            </a:r>
            <a:r>
              <a:rPr b="0" lang="en-US" sz="1400" spc="-1" strike="noStrike">
                <a:solidFill>
                  <a:srgbClr val="000000"/>
                </a:solidFill>
                <a:uFill>
                  <a:solidFill>
                    <a:srgbClr val="ffffff"/>
                  </a:solidFill>
                </a:uFill>
                <a:latin typeface="Calibri"/>
              </a:rPr>
              <a:t>) dimensions with a mean vector with all zero elements and correlation matrix  </a:t>
            </a:r>
            <a:r>
              <a:rPr b="1" lang="en-US" sz="1400" spc="-1" strike="noStrike">
                <a:solidFill>
                  <a:srgbClr val="000000"/>
                </a:solidFill>
                <a:uFill>
                  <a:solidFill>
                    <a:srgbClr val="ffffff"/>
                  </a:solidFill>
                </a:uFill>
                <a:latin typeface="Times New Roman"/>
              </a:rPr>
              <a:t>Γ</a:t>
            </a:r>
            <a:r>
              <a:rPr b="0" lang="en-US" sz="1400" spc="-1" strike="noStrike">
                <a:solidFill>
                  <a:srgbClr val="000000"/>
                </a:solidFill>
                <a:uFill>
                  <a:solidFill>
                    <a:srgbClr val="ffffff"/>
                  </a:solidFill>
                </a:uFill>
                <a:latin typeface="Calibri"/>
              </a:rPr>
              <a:t>,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800280" indent="-342720">
              <a:lnSpc>
                <a:spcPct val="100000"/>
              </a:lnSpc>
              <a:buClr>
                <a:srgbClr val="000000"/>
              </a:buClr>
              <a:buFont typeface="Arial"/>
              <a:buAutoNum type="alphaLcParenR"/>
            </a:pPr>
            <a:r>
              <a:rPr b="0" lang="en-US" sz="1400" spc="-1" strike="noStrike">
                <a:solidFill>
                  <a:srgbClr val="000000"/>
                </a:solidFill>
                <a:uFill>
                  <a:solidFill>
                    <a:srgbClr val="ffffff"/>
                  </a:solidFill>
                </a:uFill>
                <a:latin typeface="Calibri"/>
              </a:rPr>
              <a:t>Obtain the realization of        as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800280" indent="-342720">
              <a:lnSpc>
                <a:spcPct val="100000"/>
              </a:lnSpc>
              <a:buClr>
                <a:srgbClr val="000000"/>
              </a:buClr>
              <a:buFont typeface="Arial"/>
              <a:buAutoNum type="alphaLcParenR"/>
            </a:pPr>
            <a:r>
              <a:rPr b="0" lang="en-US" sz="1400" spc="-1" strike="noStrike">
                <a:solidFill>
                  <a:srgbClr val="000000"/>
                </a:solidFill>
                <a:uFill>
                  <a:solidFill>
                    <a:srgbClr val="ffffff"/>
                  </a:solidFill>
                </a:uFill>
                <a:latin typeface="Calibri"/>
              </a:rPr>
              <a:t>Obtain the realization of the one-dimensional vector          as                         ,where       is the one-dimensional diagonal matrix with the element  </a:t>
            </a:r>
            <a:r>
              <a:rPr b="0" i="1" lang="en-US" sz="1400" spc="-1" strike="noStrike">
                <a:solidFill>
                  <a:srgbClr val="000000"/>
                </a:solidFill>
                <a:uFill>
                  <a:solidFill>
                    <a:srgbClr val="ffffff"/>
                  </a:solidFill>
                </a:uFill>
                <a:latin typeface="Times New Roman"/>
              </a:rPr>
              <a:t>η</a:t>
            </a:r>
            <a:r>
              <a:rPr b="0" lang="en-US" sz="1400" spc="-1" strike="noStrike">
                <a:solidFill>
                  <a:srgbClr val="000000"/>
                </a:solidFill>
                <a:uFill>
                  <a:solidFill>
                    <a:srgbClr val="ffffff"/>
                  </a:solidFill>
                </a:uFill>
                <a:latin typeface="Calibri"/>
              </a:rPr>
              <a:t>  at the </a:t>
            </a:r>
            <a:r>
              <a:rPr b="0" i="1" lang="en-US" sz="1400" spc="-1" strike="noStrike">
                <a:solidFill>
                  <a:srgbClr val="000000"/>
                </a:solidFill>
                <a:uFill>
                  <a:solidFill>
                    <a:srgbClr val="ffffff"/>
                  </a:solidFill>
                </a:uFill>
                <a:latin typeface="Times New Roman"/>
              </a:rPr>
              <a:t>l</a:t>
            </a:r>
            <a:r>
              <a:rPr b="0" lang="en-US" sz="1400" spc="-1" strike="noStrike" baseline="30000">
                <a:solidFill>
                  <a:srgbClr val="000000"/>
                </a:solidFill>
                <a:uFill>
                  <a:solidFill>
                    <a:srgbClr val="ffffff"/>
                  </a:solidFill>
                </a:uFill>
                <a:latin typeface="Times New Roman"/>
              </a:rPr>
              <a:t>th</a:t>
            </a:r>
            <a:r>
              <a:rPr b="0" lang="en-US" sz="1400" spc="-1" strike="noStrike">
                <a:solidFill>
                  <a:srgbClr val="000000"/>
                </a:solidFill>
                <a:uFill>
                  <a:solidFill>
                    <a:srgbClr val="ffffff"/>
                  </a:solidFill>
                </a:uFill>
                <a:latin typeface="Calibri"/>
              </a:rPr>
              <a:t> diagonal, and </a:t>
            </a:r>
            <a:r>
              <a:rPr b="0" i="1" lang="en-US" sz="1400" spc="-1" strike="noStrike">
                <a:solidFill>
                  <a:srgbClr val="000000"/>
                </a:solidFill>
                <a:uFill>
                  <a:solidFill>
                    <a:srgbClr val="ffffff"/>
                  </a:solidFill>
                </a:uFill>
                <a:latin typeface="Times New Roman"/>
              </a:rPr>
              <a:t>r</a:t>
            </a:r>
            <a:r>
              <a:rPr b="0" lang="en-US" sz="1400" spc="-1" strike="noStrike">
                <a:solidFill>
                  <a:srgbClr val="000000"/>
                </a:solidFill>
                <a:uFill>
                  <a:solidFill>
                    <a:srgbClr val="ffffff"/>
                  </a:solidFill>
                </a:uFill>
                <a:latin typeface="Calibri"/>
              </a:rPr>
              <a:t>  is the one-dimensional mean location parameter.</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We allow a </a:t>
            </a:r>
            <a:r>
              <a:rPr b="1" lang="en-US" sz="1800" spc="-1" strike="noStrike">
                <a:solidFill>
                  <a:srgbClr val="376092"/>
                </a:solidFill>
                <a:uFill>
                  <a:solidFill>
                    <a:srgbClr val="ffffff"/>
                  </a:solidFill>
                </a:uFill>
                <a:latin typeface="Calibri"/>
              </a:rPr>
              <a:t>general covariance matrix </a:t>
            </a:r>
            <a:r>
              <a:rPr b="0" lang="en-US" sz="1800" spc="-1" strike="noStrike">
                <a:solidFill>
                  <a:srgbClr val="000000"/>
                </a:solidFill>
                <a:uFill>
                  <a:solidFill>
                    <a:srgbClr val="ffffff"/>
                  </a:solidFill>
                </a:uFill>
                <a:latin typeface="Calibri"/>
              </a:rPr>
              <a:t>for the </a:t>
            </a:r>
            <a:r>
              <a:rPr b="1" lang="en-US" sz="1800" spc="-1" strike="noStrike">
                <a:solidFill>
                  <a:srgbClr val="376092"/>
                </a:solidFill>
                <a:uFill>
                  <a:solidFill>
                    <a:srgbClr val="ffffff"/>
                  </a:solidFill>
                </a:uFill>
                <a:latin typeface="Calibri"/>
              </a:rPr>
              <a:t>kernel error term vector</a:t>
            </a:r>
            <a:r>
              <a:rPr b="0" lang="en-US" sz="18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1800" spc="-1" strike="noStrike">
                <a:solidFill>
                  <a:srgbClr val="376092"/>
                </a:solidFill>
                <a:uFill>
                  <a:solidFill>
                    <a:srgbClr val="ffffff"/>
                  </a:solidFill>
                </a:uFill>
                <a:latin typeface="Calibri"/>
              </a:rPr>
              <a:t>To generate the dependent variable </a:t>
            </a:r>
            <a:r>
              <a:rPr b="0" lang="en-US" sz="1800" spc="-1" strike="noStrike">
                <a:solidFill>
                  <a:srgbClr val="000000"/>
                </a:solidFill>
                <a:uFill>
                  <a:solidFill>
                    <a:srgbClr val="ffffff"/>
                  </a:solidFill>
                </a:uFill>
                <a:latin typeface="Calibri"/>
              </a:rPr>
              <a:t>values in the simulation for given independent variable values for each individual (that is, for given                   values), we track back to the matrix equation and write:</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1800" spc="-1" strike="noStrike">
                <a:solidFill>
                  <a:srgbClr val="000000"/>
                </a:solidFill>
                <a:uFill>
                  <a:solidFill>
                    <a:srgbClr val="ffffff"/>
                  </a:solidFill>
                </a:uFill>
                <a:latin typeface="Calibri"/>
              </a:rPr>
              <a:t>Once the multivariate realizations of                            and         are drawn, </a:t>
            </a:r>
            <a:r>
              <a:rPr b="1" lang="en-US" sz="1800" spc="-1" strike="noStrike">
                <a:solidFill>
                  <a:srgbClr val="376092"/>
                </a:solidFill>
                <a:uFill>
                  <a:solidFill>
                    <a:srgbClr val="ffffff"/>
                  </a:solidFill>
                </a:uFill>
                <a:latin typeface="Calibri"/>
              </a:rPr>
              <a:t>the utility of each alternative at each choice occasion is computed</a:t>
            </a:r>
            <a:r>
              <a:rPr b="0" lang="en-US" sz="1800" spc="-1" strike="noStrike">
                <a:solidFill>
                  <a:srgbClr val="000000"/>
                </a:solidFill>
                <a:uFill>
                  <a:solidFill>
                    <a:srgbClr val="ffffff"/>
                  </a:solidFill>
                </a:uFill>
                <a:latin typeface="Calibri"/>
              </a:rPr>
              <a:t>, and the alternative with the </a:t>
            </a:r>
            <a:r>
              <a:rPr b="1" lang="en-US" sz="1800" spc="-1" strike="noStrike">
                <a:solidFill>
                  <a:srgbClr val="376092"/>
                </a:solidFill>
                <a:uFill>
                  <a:solidFill>
                    <a:srgbClr val="ffffff"/>
                  </a:solidFill>
                </a:uFill>
                <a:latin typeface="Calibri"/>
              </a:rPr>
              <a:t>highest utility </a:t>
            </a:r>
            <a:r>
              <a:rPr b="0" lang="en-US" sz="1800" spc="-1" strike="noStrike">
                <a:solidFill>
                  <a:srgbClr val="000000"/>
                </a:solidFill>
                <a:uFill>
                  <a:solidFill>
                    <a:srgbClr val="ffffff"/>
                  </a:solidFill>
                </a:uFill>
                <a:latin typeface="Calibri"/>
              </a:rPr>
              <a:t>at each choice occasion is then identified as the </a:t>
            </a:r>
            <a:r>
              <a:rPr b="1" lang="en-US" sz="1800" spc="-1" strike="noStrike">
                <a:solidFill>
                  <a:srgbClr val="376092"/>
                </a:solidFill>
                <a:uFill>
                  <a:solidFill>
                    <a:srgbClr val="ffffff"/>
                  </a:solidFill>
                </a:uFill>
                <a:latin typeface="Calibri"/>
              </a:rPr>
              <a:t>chosen alternative</a:t>
            </a:r>
            <a:r>
              <a:rPr b="0" lang="en-US" sz="18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p:txBody>
      </p:sp>
      <p:sp>
        <p:nvSpPr>
          <p:cNvPr id="402" name="CustomShape 2"/>
          <p:cNvSpPr/>
          <p:nvPr/>
        </p:nvSpPr>
        <p:spPr>
          <a:xfrm>
            <a:off x="-92520" y="-293400"/>
            <a:ext cx="9143640" cy="360"/>
          </a:xfrm>
          <a:prstGeom prst="rect">
            <a:avLst/>
          </a:prstGeom>
          <a:noFill/>
          <a:ln>
            <a:noFill/>
          </a:ln>
        </p:spPr>
        <p:style>
          <a:lnRef idx="0"/>
          <a:fillRef idx="0"/>
          <a:effectRef idx="0"/>
          <a:fontRef idx="minor"/>
        </p:style>
      </p:sp>
      <p:sp>
        <p:nvSpPr>
          <p:cNvPr id="403" name="CustomShape 3"/>
          <p:cNvSpPr/>
          <p:nvPr/>
        </p:nvSpPr>
        <p:spPr>
          <a:xfrm>
            <a:off x="-92520" y="-293400"/>
            <a:ext cx="9143640" cy="360"/>
          </a:xfrm>
          <a:prstGeom prst="rect">
            <a:avLst/>
          </a:prstGeom>
          <a:noFill/>
          <a:ln>
            <a:noFill/>
          </a:ln>
        </p:spPr>
        <p:style>
          <a:lnRef idx="0"/>
          <a:fillRef idx="0"/>
          <a:effectRef idx="0"/>
          <a:fontRef idx="minor"/>
        </p:style>
      </p:sp>
      <p:sp>
        <p:nvSpPr>
          <p:cNvPr id="404" name="CustomShape 4"/>
          <p:cNvSpPr/>
          <p:nvPr/>
        </p:nvSpPr>
        <p:spPr>
          <a:xfrm>
            <a:off x="-92520" y="-293400"/>
            <a:ext cx="9143640" cy="360"/>
          </a:xfrm>
          <a:prstGeom prst="rect">
            <a:avLst/>
          </a:prstGeom>
          <a:noFill/>
          <a:ln>
            <a:noFill/>
          </a:ln>
        </p:spPr>
        <p:style>
          <a:lnRef idx="0"/>
          <a:fillRef idx="0"/>
          <a:effectRef idx="0"/>
          <a:fontRef idx="minor"/>
        </p:style>
      </p:sp>
      <p:sp>
        <p:nvSpPr>
          <p:cNvPr id="405" name="CustomShape 5"/>
          <p:cNvSpPr/>
          <p:nvPr/>
        </p:nvSpPr>
        <p:spPr>
          <a:xfrm>
            <a:off x="-92520" y="-293400"/>
            <a:ext cx="9143640" cy="360"/>
          </a:xfrm>
          <a:prstGeom prst="rect">
            <a:avLst/>
          </a:prstGeom>
          <a:noFill/>
          <a:ln>
            <a:noFill/>
          </a:ln>
        </p:spPr>
        <p:style>
          <a:lnRef idx="0"/>
          <a:fillRef idx="0"/>
          <a:effectRef idx="0"/>
          <a:fontRef idx="minor"/>
        </p:style>
      </p:sp>
      <p:sp>
        <p:nvSpPr>
          <p:cNvPr id="406" name="CustomShape 6"/>
          <p:cNvSpPr/>
          <p:nvPr/>
        </p:nvSpPr>
        <p:spPr>
          <a:xfrm>
            <a:off x="-92520" y="-293400"/>
            <a:ext cx="9143640" cy="360"/>
          </a:xfrm>
          <a:prstGeom prst="rect">
            <a:avLst/>
          </a:prstGeom>
          <a:noFill/>
          <a:ln>
            <a:noFill/>
          </a:ln>
        </p:spPr>
        <p:style>
          <a:lnRef idx="0"/>
          <a:fillRef idx="0"/>
          <a:effectRef idx="0"/>
          <a:fontRef idx="minor"/>
        </p:style>
      </p:sp>
      <p:sp>
        <p:nvSpPr>
          <p:cNvPr id="407" name="CustomShape 7"/>
          <p:cNvSpPr/>
          <p:nvPr/>
        </p:nvSpPr>
        <p:spPr>
          <a:xfrm>
            <a:off x="-92520" y="-293400"/>
            <a:ext cx="9143640" cy="360"/>
          </a:xfrm>
          <a:prstGeom prst="rect">
            <a:avLst/>
          </a:prstGeom>
          <a:noFill/>
          <a:ln>
            <a:noFill/>
          </a:ln>
        </p:spPr>
        <p:style>
          <a:lnRef idx="0"/>
          <a:fillRef idx="0"/>
          <a:effectRef idx="0"/>
          <a:fontRef idx="minor"/>
        </p:style>
      </p:sp>
      <p:sp>
        <p:nvSpPr>
          <p:cNvPr id="408" name="CustomShape 8"/>
          <p:cNvSpPr/>
          <p:nvPr/>
        </p:nvSpPr>
        <p:spPr>
          <a:xfrm>
            <a:off x="-92520" y="-293400"/>
            <a:ext cx="9143640" cy="360"/>
          </a:xfrm>
          <a:prstGeom prst="rect">
            <a:avLst/>
          </a:prstGeom>
          <a:noFill/>
          <a:ln>
            <a:noFill/>
          </a:ln>
        </p:spPr>
        <p:style>
          <a:lnRef idx="0"/>
          <a:fillRef idx="0"/>
          <a:effectRef idx="0"/>
          <a:fontRef idx="minor"/>
        </p:style>
      </p:sp>
      <p:sp>
        <p:nvSpPr>
          <p:cNvPr id="409" name="CustomShape 9"/>
          <p:cNvSpPr/>
          <p:nvPr/>
        </p:nvSpPr>
        <p:spPr>
          <a:xfrm>
            <a:off x="-92520" y="-293400"/>
            <a:ext cx="9143640" cy="360"/>
          </a:xfrm>
          <a:prstGeom prst="rect">
            <a:avLst/>
          </a:prstGeom>
          <a:noFill/>
          <a:ln>
            <a:noFill/>
          </a:ln>
        </p:spPr>
        <p:style>
          <a:lnRef idx="0"/>
          <a:fillRef idx="0"/>
          <a:effectRef idx="0"/>
          <a:fontRef idx="minor"/>
        </p:style>
      </p:sp>
      <p:sp>
        <p:nvSpPr>
          <p:cNvPr id="410" name="CustomShape 10"/>
          <p:cNvSpPr/>
          <p:nvPr/>
        </p:nvSpPr>
        <p:spPr>
          <a:xfrm>
            <a:off x="-92520" y="-293400"/>
            <a:ext cx="9143640" cy="360"/>
          </a:xfrm>
          <a:prstGeom prst="rect">
            <a:avLst/>
          </a:prstGeom>
          <a:noFill/>
          <a:ln>
            <a:noFill/>
          </a:ln>
        </p:spPr>
        <p:style>
          <a:lnRef idx="0"/>
          <a:fillRef idx="0"/>
          <a:effectRef idx="0"/>
          <a:fontRef idx="minor"/>
        </p:style>
      </p:sp>
      <p:sp>
        <p:nvSpPr>
          <p:cNvPr id="411" name="CustomShape 11"/>
          <p:cNvSpPr/>
          <p:nvPr/>
        </p:nvSpPr>
        <p:spPr>
          <a:xfrm>
            <a:off x="-92520" y="-293400"/>
            <a:ext cx="9143640" cy="360"/>
          </a:xfrm>
          <a:prstGeom prst="rect">
            <a:avLst/>
          </a:prstGeom>
          <a:noFill/>
          <a:ln>
            <a:noFill/>
          </a:ln>
        </p:spPr>
        <p:style>
          <a:lnRef idx="0"/>
          <a:fillRef idx="0"/>
          <a:effectRef idx="0"/>
          <a:fontRef idx="minor"/>
        </p:style>
      </p:sp>
      <p:sp>
        <p:nvSpPr>
          <p:cNvPr id="412" name="CustomShape 12"/>
          <p:cNvSpPr/>
          <p:nvPr/>
        </p:nvSpPr>
        <p:spPr>
          <a:xfrm>
            <a:off x="-92520" y="-293400"/>
            <a:ext cx="9143640" cy="360"/>
          </a:xfrm>
          <a:prstGeom prst="rect">
            <a:avLst/>
          </a:prstGeom>
          <a:noFill/>
          <a:ln>
            <a:noFill/>
          </a:ln>
        </p:spPr>
        <p:style>
          <a:lnRef idx="0"/>
          <a:fillRef idx="0"/>
          <a:effectRef idx="0"/>
          <a:fontRef idx="minor"/>
        </p:style>
      </p:sp>
      <p:sp>
        <p:nvSpPr>
          <p:cNvPr id="413" name="CustomShape 13"/>
          <p:cNvSpPr/>
          <p:nvPr/>
        </p:nvSpPr>
        <p:spPr>
          <a:xfrm>
            <a:off x="-92520" y="-293400"/>
            <a:ext cx="9143640" cy="360"/>
          </a:xfrm>
          <a:prstGeom prst="rect">
            <a:avLst/>
          </a:prstGeom>
          <a:noFill/>
          <a:ln>
            <a:noFill/>
          </a:ln>
        </p:spPr>
        <p:style>
          <a:lnRef idx="0"/>
          <a:fillRef idx="0"/>
          <a:effectRef idx="0"/>
          <a:fontRef idx="minor"/>
        </p:style>
      </p:sp>
      <p:sp>
        <p:nvSpPr>
          <p:cNvPr id="414" name="CustomShape 14"/>
          <p:cNvSpPr/>
          <p:nvPr/>
        </p:nvSpPr>
        <p:spPr>
          <a:xfrm>
            <a:off x="-92520" y="-293400"/>
            <a:ext cx="9143640" cy="360"/>
          </a:xfrm>
          <a:prstGeom prst="rect">
            <a:avLst/>
          </a:prstGeom>
          <a:noFill/>
          <a:ln>
            <a:noFill/>
          </a:ln>
        </p:spPr>
        <p:style>
          <a:lnRef idx="0"/>
          <a:fillRef idx="0"/>
          <a:effectRef idx="0"/>
          <a:fontRef idx="minor"/>
        </p:style>
      </p:sp>
      <p:sp>
        <p:nvSpPr>
          <p:cNvPr id="415" name="CustomShape 15"/>
          <p:cNvSpPr/>
          <p:nvPr/>
        </p:nvSpPr>
        <p:spPr>
          <a:xfrm>
            <a:off x="-92520" y="-293400"/>
            <a:ext cx="9143640" cy="360"/>
          </a:xfrm>
          <a:prstGeom prst="rect">
            <a:avLst/>
          </a:prstGeom>
          <a:noFill/>
          <a:ln>
            <a:noFill/>
          </a:ln>
        </p:spPr>
        <p:style>
          <a:lnRef idx="0"/>
          <a:fillRef idx="0"/>
          <a:effectRef idx="0"/>
          <a:fontRef idx="minor"/>
        </p:style>
      </p:sp>
      <p:sp>
        <p:nvSpPr>
          <p:cNvPr id="416" name="CustomShape 16"/>
          <p:cNvSpPr/>
          <p:nvPr/>
        </p:nvSpPr>
        <p:spPr>
          <a:xfrm>
            <a:off x="-92520" y="-293400"/>
            <a:ext cx="9143640" cy="360"/>
          </a:xfrm>
          <a:prstGeom prst="rect">
            <a:avLst/>
          </a:prstGeom>
          <a:noFill/>
          <a:ln>
            <a:noFill/>
          </a:ln>
        </p:spPr>
        <p:style>
          <a:lnRef idx="0"/>
          <a:fillRef idx="0"/>
          <a:effectRef idx="0"/>
          <a:fontRef idx="minor"/>
        </p:style>
      </p:sp>
      <p:sp>
        <p:nvSpPr>
          <p:cNvPr id="417" name="CustomShape 17"/>
          <p:cNvSpPr/>
          <p:nvPr/>
        </p:nvSpPr>
        <p:spPr>
          <a:xfrm>
            <a:off x="-92520" y="-293400"/>
            <a:ext cx="9143640" cy="360"/>
          </a:xfrm>
          <a:prstGeom prst="rect">
            <a:avLst/>
          </a:prstGeom>
          <a:noFill/>
          <a:ln>
            <a:noFill/>
          </a:ln>
        </p:spPr>
        <p:style>
          <a:lnRef idx="0"/>
          <a:fillRef idx="0"/>
          <a:effectRef idx="0"/>
          <a:fontRef idx="minor"/>
        </p:style>
      </p:sp>
      <p:sp>
        <p:nvSpPr>
          <p:cNvPr id="418" name="CustomShape 18"/>
          <p:cNvSpPr/>
          <p:nvPr/>
        </p:nvSpPr>
        <p:spPr>
          <a:xfrm>
            <a:off x="-92520" y="-293400"/>
            <a:ext cx="9143640" cy="360"/>
          </a:xfrm>
          <a:prstGeom prst="rect">
            <a:avLst/>
          </a:prstGeom>
          <a:noFill/>
          <a:ln>
            <a:noFill/>
          </a:ln>
        </p:spPr>
        <p:style>
          <a:lnRef idx="0"/>
          <a:fillRef idx="0"/>
          <a:effectRef idx="0"/>
          <a:fontRef idx="minor"/>
        </p:style>
      </p:sp>
      <p:sp>
        <p:nvSpPr>
          <p:cNvPr id="419" name="CustomShape 19"/>
          <p:cNvSpPr/>
          <p:nvPr/>
        </p:nvSpPr>
        <p:spPr>
          <a:xfrm>
            <a:off x="-92520" y="-293400"/>
            <a:ext cx="9143640" cy="360"/>
          </a:xfrm>
          <a:prstGeom prst="rect">
            <a:avLst/>
          </a:prstGeom>
          <a:noFill/>
          <a:ln>
            <a:noFill/>
          </a:ln>
        </p:spPr>
        <p:style>
          <a:lnRef idx="0"/>
          <a:fillRef idx="0"/>
          <a:effectRef idx="0"/>
          <a:fontRef idx="minor"/>
        </p:style>
      </p:sp>
      <p:sp>
        <p:nvSpPr>
          <p:cNvPr id="420" name="CustomShape 20"/>
          <p:cNvSpPr/>
          <p:nvPr/>
        </p:nvSpPr>
        <p:spPr>
          <a:xfrm>
            <a:off x="-92520" y="-293400"/>
            <a:ext cx="9143640" cy="360"/>
          </a:xfrm>
          <a:prstGeom prst="rect">
            <a:avLst/>
          </a:prstGeom>
          <a:noFill/>
          <a:ln>
            <a:noFill/>
          </a:ln>
        </p:spPr>
        <p:style>
          <a:lnRef idx="0"/>
          <a:fillRef idx="0"/>
          <a:effectRef idx="0"/>
          <a:fontRef idx="minor"/>
        </p:style>
      </p:sp>
      <p:sp>
        <p:nvSpPr>
          <p:cNvPr id="421" name="CustomShape 21"/>
          <p:cNvSpPr/>
          <p:nvPr/>
        </p:nvSpPr>
        <p:spPr>
          <a:xfrm>
            <a:off x="-92520" y="-293400"/>
            <a:ext cx="9143640" cy="360"/>
          </a:xfrm>
          <a:prstGeom prst="rect">
            <a:avLst/>
          </a:prstGeom>
          <a:noFill/>
          <a:ln>
            <a:noFill/>
          </a:ln>
        </p:spPr>
        <p:style>
          <a:lnRef idx="0"/>
          <a:fillRef idx="0"/>
          <a:effectRef idx="0"/>
          <a:fontRef idx="minor"/>
        </p:style>
      </p:sp>
      <p:sp>
        <p:nvSpPr>
          <p:cNvPr id="422" name="CustomShape 22"/>
          <p:cNvSpPr/>
          <p:nvPr/>
        </p:nvSpPr>
        <p:spPr>
          <a:xfrm>
            <a:off x="-92520" y="-293400"/>
            <a:ext cx="9143640" cy="360"/>
          </a:xfrm>
          <a:prstGeom prst="rect">
            <a:avLst/>
          </a:prstGeom>
          <a:noFill/>
          <a:ln>
            <a:noFill/>
          </a:ln>
        </p:spPr>
        <p:style>
          <a:lnRef idx="0"/>
          <a:fillRef idx="0"/>
          <a:effectRef idx="0"/>
          <a:fontRef idx="minor"/>
        </p:style>
      </p:sp>
      <p:sp>
        <p:nvSpPr>
          <p:cNvPr id="423" name="CustomShape 23"/>
          <p:cNvSpPr/>
          <p:nvPr/>
        </p:nvSpPr>
        <p:spPr>
          <a:xfrm>
            <a:off x="-92520" y="-293400"/>
            <a:ext cx="9143640" cy="360"/>
          </a:xfrm>
          <a:prstGeom prst="rect">
            <a:avLst/>
          </a:prstGeom>
          <a:noFill/>
          <a:ln>
            <a:noFill/>
          </a:ln>
        </p:spPr>
        <p:style>
          <a:lnRef idx="0"/>
          <a:fillRef idx="0"/>
          <a:effectRef idx="0"/>
          <a:fontRef idx="minor"/>
        </p:style>
      </p:sp>
      <p:sp>
        <p:nvSpPr>
          <p:cNvPr id="424" name="CustomShape 24"/>
          <p:cNvSpPr/>
          <p:nvPr/>
        </p:nvSpPr>
        <p:spPr>
          <a:xfrm>
            <a:off x="-92520" y="-293400"/>
            <a:ext cx="9143640" cy="360"/>
          </a:xfrm>
          <a:prstGeom prst="rect">
            <a:avLst/>
          </a:prstGeom>
          <a:noFill/>
          <a:ln>
            <a:noFill/>
          </a:ln>
        </p:spPr>
        <p:style>
          <a:lnRef idx="0"/>
          <a:fillRef idx="0"/>
          <a:effectRef idx="0"/>
          <a:fontRef idx="minor"/>
        </p:style>
      </p:sp>
      <p:sp>
        <p:nvSpPr>
          <p:cNvPr id="425" name="CustomShape 25"/>
          <p:cNvSpPr/>
          <p:nvPr/>
        </p:nvSpPr>
        <p:spPr>
          <a:xfrm>
            <a:off x="-92520" y="-293400"/>
            <a:ext cx="9143640" cy="360"/>
          </a:xfrm>
          <a:prstGeom prst="rect">
            <a:avLst/>
          </a:prstGeom>
          <a:noFill/>
          <a:ln>
            <a:noFill/>
          </a:ln>
        </p:spPr>
        <p:style>
          <a:lnRef idx="0"/>
          <a:fillRef idx="0"/>
          <a:effectRef idx="0"/>
          <a:fontRef idx="minor"/>
        </p:style>
      </p:sp>
      <p:sp>
        <p:nvSpPr>
          <p:cNvPr id="426" name="CustomShape 26"/>
          <p:cNvSpPr/>
          <p:nvPr/>
        </p:nvSpPr>
        <p:spPr>
          <a:xfrm>
            <a:off x="-92520" y="-293400"/>
            <a:ext cx="9143640" cy="360"/>
          </a:xfrm>
          <a:prstGeom prst="rect">
            <a:avLst/>
          </a:prstGeom>
          <a:noFill/>
          <a:ln>
            <a:noFill/>
          </a:ln>
        </p:spPr>
        <p:style>
          <a:lnRef idx="0"/>
          <a:fillRef idx="0"/>
          <a:effectRef idx="0"/>
          <a:fontRef idx="minor"/>
        </p:style>
      </p:sp>
      <p:sp>
        <p:nvSpPr>
          <p:cNvPr id="427" name="CustomShape 27"/>
          <p:cNvSpPr/>
          <p:nvPr/>
        </p:nvSpPr>
        <p:spPr>
          <a:xfrm>
            <a:off x="-92520" y="-293400"/>
            <a:ext cx="9143640" cy="360"/>
          </a:xfrm>
          <a:prstGeom prst="rect">
            <a:avLst/>
          </a:prstGeom>
          <a:noFill/>
          <a:ln>
            <a:noFill/>
          </a:ln>
        </p:spPr>
        <p:style>
          <a:lnRef idx="0"/>
          <a:fillRef idx="0"/>
          <a:effectRef idx="0"/>
          <a:fontRef idx="minor"/>
        </p:style>
      </p:sp>
      <p:sp>
        <p:nvSpPr>
          <p:cNvPr id="428" name="CustomShape 28"/>
          <p:cNvSpPr/>
          <p:nvPr/>
        </p:nvSpPr>
        <p:spPr>
          <a:xfrm>
            <a:off x="-92520" y="-293400"/>
            <a:ext cx="9143640" cy="360"/>
          </a:xfrm>
          <a:prstGeom prst="rect">
            <a:avLst/>
          </a:prstGeom>
          <a:noFill/>
          <a:ln>
            <a:noFill/>
          </a:ln>
        </p:spPr>
        <p:style>
          <a:lnRef idx="0"/>
          <a:fillRef idx="0"/>
          <a:effectRef idx="0"/>
          <a:fontRef idx="minor"/>
        </p:style>
      </p:sp>
      <p:sp>
        <p:nvSpPr>
          <p:cNvPr id="429" name="CustomShape 29"/>
          <p:cNvSpPr/>
          <p:nvPr/>
        </p:nvSpPr>
        <p:spPr>
          <a:xfrm>
            <a:off x="-92520" y="-293400"/>
            <a:ext cx="9143640" cy="360"/>
          </a:xfrm>
          <a:prstGeom prst="rect">
            <a:avLst/>
          </a:prstGeom>
          <a:noFill/>
          <a:ln>
            <a:noFill/>
          </a:ln>
        </p:spPr>
        <p:style>
          <a:lnRef idx="0"/>
          <a:fillRef idx="0"/>
          <a:effectRef idx="0"/>
          <a:fontRef idx="minor"/>
        </p:style>
      </p:sp>
      <p:sp>
        <p:nvSpPr>
          <p:cNvPr id="430" name="CustomShape 30"/>
          <p:cNvSpPr/>
          <p:nvPr/>
        </p:nvSpPr>
        <p:spPr>
          <a:xfrm>
            <a:off x="-92520" y="-293400"/>
            <a:ext cx="9143640" cy="360"/>
          </a:xfrm>
          <a:prstGeom prst="rect">
            <a:avLst/>
          </a:prstGeom>
          <a:noFill/>
          <a:ln>
            <a:noFill/>
          </a:ln>
        </p:spPr>
        <p:style>
          <a:lnRef idx="0"/>
          <a:fillRef idx="0"/>
          <a:effectRef idx="0"/>
          <a:fontRef idx="minor"/>
        </p:style>
      </p:sp>
      <p:sp>
        <p:nvSpPr>
          <p:cNvPr id="431" name="CustomShape 31"/>
          <p:cNvSpPr/>
          <p:nvPr/>
        </p:nvSpPr>
        <p:spPr>
          <a:xfrm>
            <a:off x="-92520" y="-293400"/>
            <a:ext cx="9143640" cy="360"/>
          </a:xfrm>
          <a:prstGeom prst="rect">
            <a:avLst/>
          </a:prstGeom>
          <a:noFill/>
          <a:ln>
            <a:noFill/>
          </a:ln>
        </p:spPr>
        <p:style>
          <a:lnRef idx="0"/>
          <a:fillRef idx="0"/>
          <a:effectRef idx="0"/>
          <a:fontRef idx="minor"/>
        </p:style>
      </p:sp>
      <p:sp>
        <p:nvSpPr>
          <p:cNvPr id="432" name="CustomShape 32"/>
          <p:cNvSpPr/>
          <p:nvPr/>
        </p:nvSpPr>
        <p:spPr>
          <a:xfrm>
            <a:off x="-92520" y="-293400"/>
            <a:ext cx="9143640" cy="360"/>
          </a:xfrm>
          <a:prstGeom prst="rect">
            <a:avLst/>
          </a:prstGeom>
          <a:noFill/>
          <a:ln>
            <a:noFill/>
          </a:ln>
        </p:spPr>
        <p:style>
          <a:lnRef idx="0"/>
          <a:fillRef idx="0"/>
          <a:effectRef idx="0"/>
          <a:fontRef idx="minor"/>
        </p:style>
      </p:sp>
      <p:sp>
        <p:nvSpPr>
          <p:cNvPr id="433" name="CustomShape 33"/>
          <p:cNvSpPr/>
          <p:nvPr/>
        </p:nvSpPr>
        <p:spPr>
          <a:xfrm>
            <a:off x="-92520" y="-293400"/>
            <a:ext cx="9143640" cy="360"/>
          </a:xfrm>
          <a:prstGeom prst="rect">
            <a:avLst/>
          </a:prstGeom>
          <a:noFill/>
          <a:ln>
            <a:noFill/>
          </a:ln>
        </p:spPr>
        <p:style>
          <a:lnRef idx="0"/>
          <a:fillRef idx="0"/>
          <a:effectRef idx="0"/>
          <a:fontRef idx="minor"/>
        </p:style>
      </p:sp>
      <p:sp>
        <p:nvSpPr>
          <p:cNvPr id="434" name="CustomShape 34"/>
          <p:cNvSpPr/>
          <p:nvPr/>
        </p:nvSpPr>
        <p:spPr>
          <a:xfrm>
            <a:off x="-92520" y="-293400"/>
            <a:ext cx="9143640" cy="360"/>
          </a:xfrm>
          <a:prstGeom prst="rect">
            <a:avLst/>
          </a:prstGeom>
          <a:noFill/>
          <a:ln>
            <a:noFill/>
          </a:ln>
        </p:spPr>
        <p:style>
          <a:lnRef idx="0"/>
          <a:fillRef idx="0"/>
          <a:effectRef idx="0"/>
          <a:fontRef idx="minor"/>
        </p:style>
      </p:sp>
      <p:sp>
        <p:nvSpPr>
          <p:cNvPr id="435" name="CustomShape 35"/>
          <p:cNvSpPr/>
          <p:nvPr/>
        </p:nvSpPr>
        <p:spPr>
          <a:xfrm>
            <a:off x="-92520" y="-293400"/>
            <a:ext cx="9143640" cy="360"/>
          </a:xfrm>
          <a:prstGeom prst="rect">
            <a:avLst/>
          </a:prstGeom>
          <a:noFill/>
          <a:ln>
            <a:noFill/>
          </a:ln>
        </p:spPr>
        <p:style>
          <a:lnRef idx="0"/>
          <a:fillRef idx="0"/>
          <a:effectRef idx="0"/>
          <a:fontRef idx="minor"/>
        </p:style>
      </p:sp>
      <p:sp>
        <p:nvSpPr>
          <p:cNvPr id="436" name="CustomShape 36"/>
          <p:cNvSpPr/>
          <p:nvPr/>
        </p:nvSpPr>
        <p:spPr>
          <a:xfrm>
            <a:off x="-92520" y="-293400"/>
            <a:ext cx="9143640" cy="360"/>
          </a:xfrm>
          <a:prstGeom prst="rect">
            <a:avLst/>
          </a:prstGeom>
          <a:noFill/>
          <a:ln>
            <a:noFill/>
          </a:ln>
        </p:spPr>
        <p:style>
          <a:lnRef idx="0"/>
          <a:fillRef idx="0"/>
          <a:effectRef idx="0"/>
          <a:fontRef idx="minor"/>
        </p:style>
      </p:sp>
      <p:pic>
        <p:nvPicPr>
          <p:cNvPr id="437" name="" descr=""/>
          <p:cNvPicPr/>
          <p:nvPr/>
        </p:nvPicPr>
        <p:blipFill>
          <a:blip r:embed="rId1"/>
          <a:stretch/>
        </p:blipFill>
        <p:spPr>
          <a:xfrm>
            <a:off x="2717640" y="825480"/>
            <a:ext cx="1092240" cy="291960"/>
          </a:xfrm>
          <a:prstGeom prst="rect">
            <a:avLst/>
          </a:prstGeom>
          <a:ln>
            <a:noFill/>
          </a:ln>
        </p:spPr>
      </p:pic>
      <p:pic>
        <p:nvPicPr>
          <p:cNvPr id="438" name="" descr=""/>
          <p:cNvPicPr/>
          <p:nvPr/>
        </p:nvPicPr>
        <p:blipFill>
          <a:blip r:embed="rId2"/>
          <a:stretch/>
        </p:blipFill>
        <p:spPr>
          <a:xfrm>
            <a:off x="3873600" y="1092240"/>
            <a:ext cx="495360" cy="266760"/>
          </a:xfrm>
          <a:prstGeom prst="rect">
            <a:avLst/>
          </a:prstGeom>
          <a:ln>
            <a:noFill/>
          </a:ln>
        </p:spPr>
      </p:pic>
      <p:pic>
        <p:nvPicPr>
          <p:cNvPr id="439" name="" descr=""/>
          <p:cNvPicPr/>
          <p:nvPr/>
        </p:nvPicPr>
        <p:blipFill>
          <a:blip r:embed="rId3"/>
          <a:stretch/>
        </p:blipFill>
        <p:spPr>
          <a:xfrm>
            <a:off x="4889520" y="2209680"/>
            <a:ext cx="177840" cy="228600"/>
          </a:xfrm>
          <a:prstGeom prst="rect">
            <a:avLst/>
          </a:prstGeom>
          <a:ln>
            <a:noFill/>
          </a:ln>
        </p:spPr>
      </p:pic>
      <p:pic>
        <p:nvPicPr>
          <p:cNvPr id="440" name="" descr=""/>
          <p:cNvPicPr/>
          <p:nvPr/>
        </p:nvPicPr>
        <p:blipFill>
          <a:blip r:embed="rId4"/>
          <a:stretch/>
        </p:blipFill>
        <p:spPr>
          <a:xfrm>
            <a:off x="5384880" y="2209680"/>
            <a:ext cx="914400" cy="228600"/>
          </a:xfrm>
          <a:prstGeom prst="rect">
            <a:avLst/>
          </a:prstGeom>
          <a:ln>
            <a:noFill/>
          </a:ln>
        </p:spPr>
      </p:pic>
      <p:pic>
        <p:nvPicPr>
          <p:cNvPr id="441" name="" descr=""/>
          <p:cNvPicPr/>
          <p:nvPr/>
        </p:nvPicPr>
        <p:blipFill>
          <a:blip r:embed="rId5"/>
          <a:stretch/>
        </p:blipFill>
        <p:spPr>
          <a:xfrm>
            <a:off x="6883560" y="2247840"/>
            <a:ext cx="152280" cy="152280"/>
          </a:xfrm>
          <a:prstGeom prst="rect">
            <a:avLst/>
          </a:prstGeom>
          <a:ln>
            <a:noFill/>
          </a:ln>
        </p:spPr>
      </p:pic>
      <p:pic>
        <p:nvPicPr>
          <p:cNvPr id="442" name="" descr=""/>
          <p:cNvPicPr/>
          <p:nvPr/>
        </p:nvPicPr>
        <p:blipFill>
          <a:blip r:embed="rId6"/>
          <a:stretch/>
        </p:blipFill>
        <p:spPr>
          <a:xfrm>
            <a:off x="5384880" y="3962520"/>
            <a:ext cx="812880" cy="279360"/>
          </a:xfrm>
          <a:prstGeom prst="rect">
            <a:avLst/>
          </a:prstGeom>
          <a:ln>
            <a:noFill/>
          </a:ln>
        </p:spPr>
      </p:pic>
      <p:pic>
        <p:nvPicPr>
          <p:cNvPr id="443" name="" descr=""/>
          <p:cNvPicPr/>
          <p:nvPr/>
        </p:nvPicPr>
        <p:blipFill>
          <a:blip r:embed="rId7"/>
          <a:stretch/>
        </p:blipFill>
        <p:spPr>
          <a:xfrm>
            <a:off x="3517920" y="4165560"/>
            <a:ext cx="2158920" cy="393840"/>
          </a:xfrm>
          <a:prstGeom prst="rect">
            <a:avLst/>
          </a:prstGeom>
          <a:ln>
            <a:noFill/>
          </a:ln>
        </p:spPr>
      </p:pic>
      <p:pic>
        <p:nvPicPr>
          <p:cNvPr id="444" name="" descr=""/>
          <p:cNvPicPr/>
          <p:nvPr/>
        </p:nvPicPr>
        <p:blipFill>
          <a:blip r:embed="rId8"/>
          <a:stretch/>
        </p:blipFill>
        <p:spPr>
          <a:xfrm>
            <a:off x="4038480" y="5054760"/>
            <a:ext cx="1206360" cy="330120"/>
          </a:xfrm>
          <a:prstGeom prst="rect">
            <a:avLst/>
          </a:prstGeom>
          <a:ln>
            <a:noFill/>
          </a:ln>
        </p:spPr>
      </p:pic>
      <p:pic>
        <p:nvPicPr>
          <p:cNvPr id="445" name="" descr=""/>
          <p:cNvPicPr/>
          <p:nvPr/>
        </p:nvPicPr>
        <p:blipFill>
          <a:blip r:embed="rId9"/>
          <a:stretch/>
        </p:blipFill>
        <p:spPr>
          <a:xfrm>
            <a:off x="5791320" y="4991040"/>
            <a:ext cx="266760" cy="393840"/>
          </a:xfrm>
          <a:prstGeom prst="rect">
            <a:avLst/>
          </a:prstGeom>
          <a:ln>
            <a:noFill/>
          </a:ln>
        </p:spPr>
      </p:pic>
      <p:pic>
        <p:nvPicPr>
          <p:cNvPr id="446" name="" descr=""/>
          <p:cNvPicPr/>
          <p:nvPr/>
        </p:nvPicPr>
        <p:blipFill>
          <a:blip r:embed="rId10"/>
          <a:stretch/>
        </p:blipFill>
        <p:spPr>
          <a:xfrm>
            <a:off x="2768760" y="1752480"/>
            <a:ext cx="266760" cy="228600"/>
          </a:xfrm>
          <a:prstGeom prst="rect">
            <a:avLst/>
          </a:prstGeom>
          <a:ln>
            <a:noFill/>
          </a:ln>
        </p:spPr>
      </p:pic>
      <p:pic>
        <p:nvPicPr>
          <p:cNvPr id="447" name="" descr=""/>
          <p:cNvPicPr/>
          <p:nvPr/>
        </p:nvPicPr>
        <p:blipFill>
          <a:blip r:embed="rId11"/>
          <a:stretch/>
        </p:blipFill>
        <p:spPr>
          <a:xfrm>
            <a:off x="3340080" y="1650960"/>
            <a:ext cx="4470480" cy="355680"/>
          </a:xfrm>
          <a:prstGeom prst="rect">
            <a:avLst/>
          </a:prstGeom>
          <a:ln>
            <a:noFill/>
          </a:ln>
        </p:spPr>
      </p:pic>
    </p:spTree>
  </p:cSld>
  <p:timing>
    <p:tnLst>
      <p:par>
        <p:cTn id="438" dur="indefinite" restart="never" nodeType="tmRoot">
          <p:childTnLst>
            <p:seq>
              <p:cTn id="439" dur="indefinite" nodeType="mainSeq">
                <p:childTnLst>
                  <p:par>
                    <p:cTn id="440" fill="hold">
                      <p:stCondLst>
                        <p:cond delay="indefinite"/>
                      </p:stCondLst>
                      <p:childTnLst>
                        <p:par>
                          <p:cTn id="441" fill="hold">
                            <p:stCondLst>
                              <p:cond delay="0"/>
                            </p:stCondLst>
                            <p:childTnLst>
                              <p:par>
                                <p:cTn id="442" nodeType="clickEffect" fill="hold" presetClass="entr" presetID="1">
                                  <p:stCondLst>
                                    <p:cond delay="0"/>
                                  </p:stCondLst>
                                  <p:childTnLst>
                                    <p:set>
                                      <p:cBhvr>
                                        <p:cTn id="443" dur="1" fill="hold">
                                          <p:stCondLst>
                                            <p:cond delay="0"/>
                                          </p:stCondLst>
                                        </p:cTn>
                                        <p:tgtEl>
                                          <p:spTgt spid="401">
                                            <p:txEl>
                                              <p:pRg st="0" end="72"/>
                                            </p:txEl>
                                          </p:spTgt>
                                        </p:tgtEl>
                                        <p:attrNameLst>
                                          <p:attrName>style.visibility</p:attrName>
                                        </p:attrNameLst>
                                      </p:cBhvr>
                                      <p:to>
                                        <p:strVal val="visible"/>
                                      </p:to>
                                    </p:set>
                                  </p:childTnLst>
                                </p:cTn>
                              </p:par>
                              <p:par>
                                <p:cTn id="444" nodeType="withEffect" fill="hold" presetClass="entr" presetID="1">
                                  <p:stCondLst>
                                    <p:cond delay="0"/>
                                  </p:stCondLst>
                                  <p:childTnLst>
                                    <p:set>
                                      <p:cBhvr>
                                        <p:cTn id="445" dur="1" fill="hold">
                                          <p:stCondLst>
                                            <p:cond delay="0"/>
                                          </p:stCondLst>
                                        </p:cTn>
                                        <p:tgtEl>
                                          <p:spTgt spid="401">
                                            <p:txEl>
                                              <p:pRg st="72" end="270"/>
                                            </p:txEl>
                                          </p:spTgt>
                                        </p:tgtEl>
                                        <p:attrNameLst>
                                          <p:attrName>style.visibility</p:attrName>
                                        </p:attrNameLst>
                                      </p:cBhvr>
                                      <p:to>
                                        <p:strVal val="visible"/>
                                      </p:to>
                                    </p:set>
                                  </p:childTnLst>
                                </p:cTn>
                              </p:par>
                              <p:par>
                                <p:cTn id="446" nodeType="withEffect" fill="hold" presetClass="entr" presetID="1">
                                  <p:stCondLst>
                                    <p:cond delay="0"/>
                                  </p:stCondLst>
                                  <p:childTnLst>
                                    <p:set>
                                      <p:cBhvr>
                                        <p:cTn id="447" dur="1" fill="hold">
                                          <p:stCondLst>
                                            <p:cond delay="0"/>
                                          </p:stCondLst>
                                        </p:cTn>
                                        <p:tgtEl>
                                          <p:spTgt spid="401">
                                            <p:txEl>
                                              <p:pRg st="271" end="308"/>
                                            </p:txEl>
                                          </p:spTgt>
                                        </p:tgtEl>
                                        <p:attrNameLst>
                                          <p:attrName>style.visibility</p:attrName>
                                        </p:attrNameLst>
                                      </p:cBhvr>
                                      <p:to>
                                        <p:strVal val="visible"/>
                                      </p:to>
                                    </p:set>
                                  </p:childTnLst>
                                </p:cTn>
                              </p:par>
                              <p:par>
                                <p:cTn id="448" nodeType="withEffect" fill="hold" presetClass="entr" presetID="1">
                                  <p:stCondLst>
                                    <p:cond delay="0"/>
                                  </p:stCondLst>
                                  <p:childTnLst>
                                    <p:set>
                                      <p:cBhvr>
                                        <p:cTn id="449" dur="1" fill="hold">
                                          <p:stCondLst>
                                            <p:cond delay="0"/>
                                          </p:stCondLst>
                                        </p:cTn>
                                        <p:tgtEl>
                                          <p:spTgt spid="401">
                                            <p:txEl>
                                              <p:pRg st="309" end="547"/>
                                            </p:txEl>
                                          </p:spTgt>
                                        </p:tgtEl>
                                        <p:attrNameLst>
                                          <p:attrName>style.visibility</p:attrName>
                                        </p:attrNameLst>
                                      </p:cBhvr>
                                      <p:to>
                                        <p:strVal val="visible"/>
                                      </p:to>
                                    </p:set>
                                  </p:childTnLst>
                                </p:cTn>
                              </p:par>
                              <p:par>
                                <p:cTn id="450" nodeType="withEffect" fill="hold" presetClass="entr" presetID="1">
                                  <p:stCondLst>
                                    <p:cond delay="0"/>
                                  </p:stCondLst>
                                  <p:childTnLst>
                                    <p:set>
                                      <p:cBhvr>
                                        <p:cTn id="451" dur="1" fill="hold">
                                          <p:stCondLst>
                                            <p:cond delay="0"/>
                                          </p:stCondLst>
                                        </p:cTn>
                                        <p:tgtEl>
                                          <p:spTgt spid="-1"/>
                                        </p:tgtEl>
                                        <p:attrNameLst>
                                          <p:attrName>style.visibility</p:attrName>
                                        </p:attrNameLst>
                                      </p:cBhvr>
                                      <p:to>
                                        <p:strVal val="visible"/>
                                      </p:to>
                                    </p:set>
                                  </p:childTnLst>
                                </p:cTn>
                              </p:par>
                              <p:par>
                                <p:cTn id="452" nodeType="withEffect" fill="hold" presetClass="entr" presetID="1">
                                  <p:stCondLst>
                                    <p:cond delay="0"/>
                                  </p:stCondLst>
                                  <p:childTnLst>
                                    <p:set>
                                      <p:cBhvr>
                                        <p:cTn id="453" dur="1" fill="hold">
                                          <p:stCondLst>
                                            <p:cond delay="0"/>
                                          </p:stCondLst>
                                        </p:cTn>
                                        <p:tgtEl>
                                          <p:spTgt spid="-1"/>
                                        </p:tgtEl>
                                        <p:attrNameLst>
                                          <p:attrName>style.visibility</p:attrName>
                                        </p:attrNameLst>
                                      </p:cBhvr>
                                      <p:to>
                                        <p:strVal val="visible"/>
                                      </p:to>
                                    </p:set>
                                  </p:childTnLst>
                                </p:cTn>
                              </p:par>
                              <p:par>
                                <p:cTn id="454" nodeType="withEffect" fill="hold" presetClass="entr" presetID="1">
                                  <p:stCondLst>
                                    <p:cond delay="0"/>
                                  </p:stCondLst>
                                  <p:childTnLst>
                                    <p:set>
                                      <p:cBhvr>
                                        <p:cTn id="455" dur="1" fill="hold">
                                          <p:stCondLst>
                                            <p:cond delay="0"/>
                                          </p:stCondLst>
                                        </p:cTn>
                                        <p:tgtEl>
                                          <p:spTgt spid="-1"/>
                                        </p:tgtEl>
                                        <p:attrNameLst>
                                          <p:attrName>style.visibility</p:attrName>
                                        </p:attrNameLst>
                                      </p:cBhvr>
                                      <p:to>
                                        <p:strVal val="visible"/>
                                      </p:to>
                                    </p:set>
                                  </p:childTnLst>
                                </p:cTn>
                              </p:par>
                              <p:par>
                                <p:cTn id="456" nodeType="withEffect" fill="hold" presetClass="entr" presetID="1">
                                  <p:stCondLst>
                                    <p:cond delay="0"/>
                                  </p:stCondLst>
                                  <p:childTnLst>
                                    <p:set>
                                      <p:cBhvr>
                                        <p:cTn id="457" dur="1" fill="hold">
                                          <p:stCondLst>
                                            <p:cond delay="0"/>
                                          </p:stCondLst>
                                        </p:cTn>
                                        <p:tgtEl>
                                          <p:spTgt spid="-1"/>
                                        </p:tgtEl>
                                        <p:attrNameLst>
                                          <p:attrName>style.visibility</p:attrName>
                                        </p:attrNameLst>
                                      </p:cBhvr>
                                      <p:to>
                                        <p:strVal val="visible"/>
                                      </p:to>
                                    </p:set>
                                  </p:childTnLst>
                                </p:cTn>
                              </p:par>
                              <p:par>
                                <p:cTn id="458" nodeType="withEffect" fill="hold" presetClass="entr" presetID="1">
                                  <p:stCondLst>
                                    <p:cond delay="0"/>
                                  </p:stCondLst>
                                  <p:childTnLst>
                                    <p:set>
                                      <p:cBhvr>
                                        <p:cTn id="459" dur="1" fill="hold">
                                          <p:stCondLst>
                                            <p:cond delay="0"/>
                                          </p:stCondLst>
                                        </p:cTn>
                                        <p:tgtEl>
                                          <p:spTgt spid="-1"/>
                                        </p:tgtEl>
                                        <p:attrNameLst>
                                          <p:attrName>style.visibility</p:attrName>
                                        </p:attrNameLst>
                                      </p:cBhvr>
                                      <p:to>
                                        <p:strVal val="visible"/>
                                      </p:to>
                                    </p:set>
                                  </p:childTnLst>
                                </p:cTn>
                              </p:par>
                              <p:par>
                                <p:cTn id="460" nodeType="withEffect" fill="hold" presetClass="entr" presetID="1">
                                  <p:stCondLst>
                                    <p:cond delay="0"/>
                                  </p:stCondLst>
                                  <p:childTnLst>
                                    <p:set>
                                      <p:cBhvr>
                                        <p:cTn id="461" dur="1" fill="hold">
                                          <p:stCondLst>
                                            <p:cond delay="0"/>
                                          </p:stCondLst>
                                        </p:cTn>
                                        <p:tgtEl>
                                          <p:spTgt spid="-1"/>
                                        </p:tgtEl>
                                        <p:attrNameLst>
                                          <p:attrName>style.visibility</p:attrName>
                                        </p:attrNameLst>
                                      </p:cBhvr>
                                      <p:to>
                                        <p:strVal val="visible"/>
                                      </p:to>
                                    </p:set>
                                  </p:childTnLst>
                                </p:cTn>
                              </p:par>
                              <p:par>
                                <p:cTn id="462" nodeType="withEffect" fill="hold" presetClass="entr" presetID="1">
                                  <p:stCondLst>
                                    <p:cond delay="0"/>
                                  </p:stCondLst>
                                  <p:childTnLst>
                                    <p:set>
                                      <p:cBhvr>
                                        <p:cTn id="463" dur="1" fill="hold">
                                          <p:stCondLst>
                                            <p:cond delay="0"/>
                                          </p:stCondLst>
                                        </p:cTn>
                                        <p:tgtEl>
                                          <p:spTgt spid="-1"/>
                                        </p:tgtEl>
                                        <p:attrNameLst>
                                          <p:attrName>style.visibility</p:attrName>
                                        </p:attrNameLst>
                                      </p:cBhvr>
                                      <p:to>
                                        <p:strVal val="visible"/>
                                      </p:to>
                                    </p:set>
                                  </p:childTnLst>
                                </p:cTn>
                              </p:par>
                            </p:childTnLst>
                          </p:cTn>
                        </p:par>
                      </p:childTnLst>
                    </p:cTn>
                  </p:par>
                  <p:par>
                    <p:cTn id="464" fill="hold">
                      <p:stCondLst>
                        <p:cond delay="indefinite"/>
                      </p:stCondLst>
                      <p:childTnLst>
                        <p:par>
                          <p:cTn id="465" fill="hold">
                            <p:stCondLst>
                              <p:cond delay="0"/>
                            </p:stCondLst>
                            <p:childTnLst>
                              <p:par>
                                <p:cTn id="466" nodeType="clickEffect" fill="hold" presetClass="entr" presetID="1">
                                  <p:stCondLst>
                                    <p:cond delay="0"/>
                                  </p:stCondLst>
                                  <p:childTnLst>
                                    <p:set>
                                      <p:cBhvr>
                                        <p:cTn id="467" dur="1" fill="hold">
                                          <p:stCondLst>
                                            <p:cond delay="0"/>
                                          </p:stCondLst>
                                        </p:cTn>
                                        <p:tgtEl>
                                          <p:spTgt spid="401">
                                            <p:txEl>
                                              <p:pRg st="548" end="619"/>
                                            </p:txEl>
                                          </p:spTgt>
                                        </p:tgtEl>
                                        <p:attrNameLst>
                                          <p:attrName>style.visibility</p:attrName>
                                        </p:attrNameLst>
                                      </p:cBhvr>
                                      <p:to>
                                        <p:strVal val="visible"/>
                                      </p:to>
                                    </p:set>
                                  </p:childTnLst>
                                </p:cTn>
                              </p:par>
                            </p:childTnLst>
                          </p:cTn>
                        </p:par>
                      </p:childTnLst>
                    </p:cTn>
                  </p:par>
                  <p:par>
                    <p:cTn id="468" fill="hold">
                      <p:stCondLst>
                        <p:cond delay="indefinite"/>
                      </p:stCondLst>
                      <p:childTnLst>
                        <p:par>
                          <p:cTn id="469" fill="hold">
                            <p:stCondLst>
                              <p:cond delay="0"/>
                            </p:stCondLst>
                            <p:childTnLst>
                              <p:par>
                                <p:cTn id="470" nodeType="clickEffect" fill="hold" presetClass="entr" presetID="1">
                                  <p:stCondLst>
                                    <p:cond delay="0"/>
                                  </p:stCondLst>
                                  <p:childTnLst>
                                    <p:set>
                                      <p:cBhvr>
                                        <p:cTn id="471" dur="1" fill="hold">
                                          <p:stCondLst>
                                            <p:cond delay="0"/>
                                          </p:stCondLst>
                                        </p:cTn>
                                        <p:tgtEl>
                                          <p:spTgt spid="401">
                                            <p:txEl>
                                              <p:pRg st="620" end="833"/>
                                            </p:txEl>
                                          </p:spTgt>
                                        </p:tgtEl>
                                        <p:attrNameLst>
                                          <p:attrName>style.visibility</p:attrName>
                                        </p:attrNameLst>
                                      </p:cBhvr>
                                      <p:to>
                                        <p:strVal val="visible"/>
                                      </p:to>
                                    </p:set>
                                  </p:childTnLst>
                                </p:cTn>
                              </p:par>
                              <p:par>
                                <p:cTn id="472" nodeType="withEffect" fill="hold" presetClass="entr" presetID="1">
                                  <p:stCondLst>
                                    <p:cond delay="0"/>
                                  </p:stCondLst>
                                  <p:childTnLst>
                                    <p:set>
                                      <p:cBhvr>
                                        <p:cTn id="473" dur="1" fill="hold">
                                          <p:stCondLst>
                                            <p:cond delay="0"/>
                                          </p:stCondLst>
                                        </p:cTn>
                                        <p:tgtEl>
                                          <p:spTgt spid="-1"/>
                                        </p:tgtEl>
                                        <p:attrNameLst>
                                          <p:attrName>style.visibility</p:attrName>
                                        </p:attrNameLst>
                                      </p:cBhvr>
                                      <p:to>
                                        <p:strVal val="visible"/>
                                      </p:to>
                                    </p:set>
                                  </p:childTnLst>
                                </p:cTn>
                              </p:par>
                              <p:par>
                                <p:cTn id="474" nodeType="withEffect" fill="hold" presetClass="entr" presetID="1">
                                  <p:stCondLst>
                                    <p:cond delay="0"/>
                                  </p:stCondLst>
                                  <p:childTnLst>
                                    <p:set>
                                      <p:cBhvr>
                                        <p:cTn id="475" dur="1" fill="hold">
                                          <p:stCondLst>
                                            <p:cond delay="0"/>
                                          </p:stCondLst>
                                        </p:cTn>
                                        <p:tgtEl>
                                          <p:spTgt spid="-1"/>
                                        </p:tgtEl>
                                        <p:attrNameLst>
                                          <p:attrName>style.visibility</p:attrName>
                                        </p:attrNameLst>
                                      </p:cBhvr>
                                      <p:to>
                                        <p:strVal val="visible"/>
                                      </p:to>
                                    </p:set>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1">
                                  <p:stCondLst>
                                    <p:cond delay="0"/>
                                  </p:stCondLst>
                                  <p:childTnLst>
                                    <p:set>
                                      <p:cBhvr>
                                        <p:cTn id="479" dur="1" fill="hold">
                                          <p:stCondLst>
                                            <p:cond delay="0"/>
                                          </p:stCondLst>
                                        </p:cTn>
                                        <p:tgtEl>
                                          <p:spTgt spid="401">
                                            <p:txEl>
                                              <p:pRg st="835" end="1108"/>
                                            </p:txEl>
                                          </p:spTgt>
                                        </p:tgtEl>
                                        <p:attrNameLst>
                                          <p:attrName>style.visibility</p:attrName>
                                        </p:attrNameLst>
                                      </p:cBhvr>
                                      <p:to>
                                        <p:strVal val="visible"/>
                                      </p:to>
                                    </p:set>
                                  </p:childTnLst>
                                </p:cTn>
                              </p:par>
                              <p:par>
                                <p:cTn id="480" nodeType="withEffect" fill="hold" presetClass="entr" presetID="1">
                                  <p:stCondLst>
                                    <p:cond delay="0"/>
                                  </p:stCondLst>
                                  <p:childTnLst>
                                    <p:set>
                                      <p:cBhvr>
                                        <p:cTn id="481" dur="1" fill="hold">
                                          <p:stCondLst>
                                            <p:cond delay="0"/>
                                          </p:stCondLst>
                                        </p:cTn>
                                        <p:tgtEl>
                                          <p:spTgt spid="-1"/>
                                        </p:tgtEl>
                                        <p:attrNameLst>
                                          <p:attrName>style.visibility</p:attrName>
                                        </p:attrNameLst>
                                      </p:cBhvr>
                                      <p:to>
                                        <p:strVal val="visible"/>
                                      </p:to>
                                    </p:set>
                                  </p:childTnLst>
                                </p:cTn>
                              </p:par>
                              <p:par>
                                <p:cTn id="482" nodeType="withEffect" fill="hold" presetClass="entr" presetID="1">
                                  <p:stCondLst>
                                    <p:cond delay="0"/>
                                  </p:stCondLst>
                                  <p:childTnLst>
                                    <p:set>
                                      <p:cBhvr>
                                        <p:cTn id="483"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457200" y="445320"/>
            <a:ext cx="8229240" cy="1142640"/>
          </a:xfrm>
          <a:prstGeom prst="rect">
            <a:avLst/>
          </a:prstGeom>
          <a:noFill/>
          <a:ln>
            <a:noFill/>
          </a:ln>
        </p:spPr>
        <p:txBody>
          <a:bodyPr anchor="ctr"/>
          <a:p>
            <a:pPr algn="ctr">
              <a:lnSpc>
                <a:spcPct val="100000"/>
              </a:lnSpc>
            </a:pPr>
            <a:r>
              <a:rPr b="0" lang="en-US" sz="2800" spc="-1" strike="noStrike">
                <a:solidFill>
                  <a:srgbClr val="000000"/>
                </a:solidFill>
                <a:uFill>
                  <a:solidFill>
                    <a:srgbClr val="ffffff"/>
                  </a:solidFill>
                </a:uFill>
                <a:latin typeface="Arial Black"/>
              </a:rPr>
              <a:t>Performance measures for the Hybrid MSL-MACML approach</a:t>
            </a:r>
            <a:endParaRPr b="0" lang="en-US" sz="1800" spc="-1" strike="noStrike">
              <a:solidFill>
                <a:srgbClr val="000000"/>
              </a:solidFill>
              <a:uFill>
                <a:solidFill>
                  <a:srgbClr val="ffffff"/>
                </a:solidFill>
              </a:uFill>
              <a:latin typeface="Calibri"/>
            </a:endParaRPr>
          </a:p>
        </p:txBody>
      </p:sp>
      <p:sp>
        <p:nvSpPr>
          <p:cNvPr id="449" name="TextShape 2"/>
          <p:cNvSpPr txBox="1"/>
          <p:nvPr/>
        </p:nvSpPr>
        <p:spPr>
          <a:xfrm>
            <a:off x="457200" y="1728360"/>
            <a:ext cx="8229240" cy="4525560"/>
          </a:xfrm>
          <a:prstGeom prst="rect">
            <a:avLst/>
          </a:prstGeom>
          <a:noFill/>
          <a:ln>
            <a:noFill/>
          </a:ln>
        </p:spPr>
        <p:txBody>
          <a:bodyPr/>
          <a:p>
            <a:pPr marL="457200" indent="-456840">
              <a:lnSpc>
                <a:spcPct val="100000"/>
              </a:lnSpc>
              <a:buClr>
                <a:srgbClr val="000000"/>
              </a:buClr>
              <a:buFont typeface="Arial"/>
              <a:buAutoNum type="arabicParenR"/>
            </a:pPr>
            <a:r>
              <a:rPr b="0" lang="en-US" sz="2000" spc="-1" strike="noStrike">
                <a:solidFill>
                  <a:srgbClr val="000000"/>
                </a:solidFill>
                <a:uFill>
                  <a:solidFill>
                    <a:srgbClr val="ffffff"/>
                  </a:solidFill>
                </a:uFill>
                <a:latin typeface="Calibri"/>
              </a:rPr>
              <a:t>Estimate </a:t>
            </a:r>
            <a:r>
              <a:rPr b="1" lang="en-US" sz="2000" spc="-1" strike="noStrike">
                <a:solidFill>
                  <a:srgbClr val="376092"/>
                </a:solidFill>
                <a:uFill>
                  <a:solidFill>
                    <a:srgbClr val="ffffff"/>
                  </a:solidFill>
                </a:uFill>
                <a:latin typeface="Calibri"/>
              </a:rPr>
              <a:t>the standard errors of parameters </a:t>
            </a:r>
            <a:r>
              <a:rPr b="0" lang="en-US" sz="2000" spc="-1" strike="noStrike">
                <a:solidFill>
                  <a:srgbClr val="000000"/>
                </a:solidFill>
                <a:uFill>
                  <a:solidFill>
                    <a:srgbClr val="ffffff"/>
                  </a:solidFill>
                </a:uFill>
                <a:latin typeface="Calibri"/>
              </a:rPr>
              <a:t>for each data set using the Godambe (sandwich) estimator.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457200" indent="-456840">
              <a:lnSpc>
                <a:spcPct val="100000"/>
              </a:lnSpc>
              <a:buClr>
                <a:srgbClr val="000000"/>
              </a:buClr>
              <a:buFont typeface="Arial"/>
              <a:buAutoNum type="arabicParenR"/>
            </a:pPr>
            <a:r>
              <a:rPr b="0" lang="en-US" sz="2000" spc="-1" strike="noStrike">
                <a:solidFill>
                  <a:srgbClr val="000000"/>
                </a:solidFill>
                <a:uFill>
                  <a:solidFill>
                    <a:srgbClr val="ffffff"/>
                  </a:solidFill>
                </a:uFill>
                <a:latin typeface="Calibri"/>
              </a:rPr>
              <a:t>Compute the mean estimate for each model parameter across the 100 data sets. Compute the </a:t>
            </a:r>
            <a:r>
              <a:rPr b="1" lang="en-US" sz="2000" spc="-1" strike="noStrike">
                <a:solidFill>
                  <a:srgbClr val="376092"/>
                </a:solidFill>
                <a:uFill>
                  <a:solidFill>
                    <a:srgbClr val="ffffff"/>
                  </a:solidFill>
                </a:uFill>
                <a:latin typeface="Calibri"/>
              </a:rPr>
              <a:t>absolute percentage bias (APB) </a:t>
            </a:r>
            <a:r>
              <a:rPr b="0" lang="en-US" sz="2000" spc="-1" strike="noStrike">
                <a:solidFill>
                  <a:srgbClr val="000000"/>
                </a:solidFill>
                <a:uFill>
                  <a:solidFill>
                    <a:srgbClr val="ffffff"/>
                  </a:solidFill>
                </a:uFill>
                <a:latin typeface="Calibri"/>
              </a:rPr>
              <a:t>as: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457200" indent="-456840">
              <a:lnSpc>
                <a:spcPct val="100000"/>
              </a:lnSpc>
              <a:buClr>
                <a:srgbClr val="000000"/>
              </a:buClr>
              <a:buFont typeface="Arial"/>
              <a:buAutoNum type="arabicParenR"/>
            </a:pPr>
            <a:r>
              <a:rPr b="0" lang="en-US" sz="2000" spc="-1" strike="noStrike">
                <a:solidFill>
                  <a:srgbClr val="000000"/>
                </a:solidFill>
                <a:uFill>
                  <a:solidFill>
                    <a:srgbClr val="ffffff"/>
                  </a:solidFill>
                </a:uFill>
                <a:latin typeface="Calibri"/>
              </a:rPr>
              <a:t>Compute the standard deviation of each parameter estimate across the 100 datasets, and label this as </a:t>
            </a:r>
            <a:r>
              <a:rPr b="1" lang="en-US" sz="2000" spc="-1" strike="noStrike">
                <a:solidFill>
                  <a:srgbClr val="376092"/>
                </a:solidFill>
                <a:uFill>
                  <a:solidFill>
                    <a:srgbClr val="ffffff"/>
                  </a:solidFill>
                </a:uFill>
                <a:latin typeface="Calibri"/>
              </a:rPr>
              <a:t>the finite sample standard deviation or FSSD </a:t>
            </a:r>
            <a:r>
              <a:rPr b="0" lang="en-US" sz="2000" spc="-1" strike="noStrike">
                <a:solidFill>
                  <a:srgbClr val="000000"/>
                </a:solidFill>
                <a:uFill>
                  <a:solidFill>
                    <a:srgbClr val="ffffff"/>
                  </a:solidFill>
                </a:uFill>
                <a:latin typeface="Calibri"/>
              </a:rPr>
              <a:t>(essentially, this is the empirical standard error).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pic>
        <p:nvPicPr>
          <p:cNvPr id="450" name="" descr=""/>
          <p:cNvPicPr/>
          <p:nvPr/>
        </p:nvPicPr>
        <p:blipFill>
          <a:blip r:embed="rId1"/>
          <a:stretch/>
        </p:blipFill>
        <p:spPr>
          <a:xfrm>
            <a:off x="2184480" y="3746520"/>
            <a:ext cx="4368960" cy="749160"/>
          </a:xfrm>
          <a:prstGeom prst="rect">
            <a:avLst/>
          </a:prstGeom>
          <a:ln>
            <a:noFill/>
          </a:ln>
        </p:spPr>
      </p:pic>
    </p:spTree>
  </p:cSld>
  <p:timing>
    <p:tnLst>
      <p:par>
        <p:cTn id="484" dur="indefinite" restart="never" nodeType="tmRoot">
          <p:childTnLst>
            <p:seq>
              <p:cTn id="485" dur="indefinite" nodeType="mainSeq">
                <p:childTnLst>
                  <p:par>
                    <p:cTn id="486" fill="hold">
                      <p:stCondLst>
                        <p:cond delay="indefinite"/>
                      </p:stCondLst>
                      <p:childTnLst>
                        <p:par>
                          <p:cTn id="487" fill="hold">
                            <p:stCondLst>
                              <p:cond delay="0"/>
                            </p:stCondLst>
                            <p:childTnLst>
                              <p:par>
                                <p:cTn id="488" nodeType="clickEffect" fill="hold" presetClass="entr" presetID="1">
                                  <p:stCondLst>
                                    <p:cond delay="0"/>
                                  </p:stCondLst>
                                  <p:childTnLst>
                                    <p:set>
                                      <p:cBhvr>
                                        <p:cTn id="489" dur="1" fill="hold">
                                          <p:stCondLst>
                                            <p:cond delay="0"/>
                                          </p:stCondLst>
                                        </p:cTn>
                                        <p:tgtEl>
                                          <p:spTgt spid="449">
                                            <p:txEl>
                                              <p:pRg st="0" end="102"/>
                                            </p:txEl>
                                          </p:spTgt>
                                        </p:tgtEl>
                                        <p:attrNameLst>
                                          <p:attrName>style.visibility</p:attrName>
                                        </p:attrNameLst>
                                      </p:cBhvr>
                                      <p:to>
                                        <p:strVal val="visible"/>
                                      </p:to>
                                    </p:set>
                                  </p:childTnLst>
                                </p:cTn>
                              </p:par>
                            </p:childTnLst>
                          </p:cTn>
                        </p:par>
                      </p:childTnLst>
                    </p:cTn>
                  </p:par>
                  <p:par>
                    <p:cTn id="490" fill="hold">
                      <p:stCondLst>
                        <p:cond delay="indefinite"/>
                      </p:stCondLst>
                      <p:childTnLst>
                        <p:par>
                          <p:cTn id="491" fill="hold">
                            <p:stCondLst>
                              <p:cond delay="0"/>
                            </p:stCondLst>
                            <p:childTnLst>
                              <p:par>
                                <p:cTn id="492" nodeType="clickEffect" fill="hold" presetClass="entr" presetID="1">
                                  <p:stCondLst>
                                    <p:cond delay="0"/>
                                  </p:stCondLst>
                                  <p:childTnLst>
                                    <p:set>
                                      <p:cBhvr>
                                        <p:cTn id="493" dur="1" fill="hold">
                                          <p:stCondLst>
                                            <p:cond delay="0"/>
                                          </p:stCondLst>
                                        </p:cTn>
                                        <p:tgtEl>
                                          <p:spTgt spid="449">
                                            <p:txEl>
                                              <p:pRg st="103" end="229"/>
                                            </p:txEl>
                                          </p:spTgt>
                                        </p:tgtEl>
                                        <p:attrNameLst>
                                          <p:attrName>style.visibility</p:attrName>
                                        </p:attrNameLst>
                                      </p:cBhvr>
                                      <p:to>
                                        <p:strVal val="visible"/>
                                      </p:to>
                                    </p:set>
                                  </p:childTnLst>
                                </p:cTn>
                              </p:par>
                              <p:par>
                                <p:cTn id="494" nodeType="withEffect" fill="hold" presetClass="entr" presetID="1">
                                  <p:stCondLst>
                                    <p:cond delay="0"/>
                                  </p:stCondLst>
                                  <p:childTnLst>
                                    <p:set>
                                      <p:cBhvr>
                                        <p:cTn id="495" dur="1" fill="hold">
                                          <p:stCondLst>
                                            <p:cond delay="0"/>
                                          </p:stCondLst>
                                        </p:cTn>
                                        <p:tgtEl>
                                          <p:spTgt spid="-1"/>
                                        </p:tgtEl>
                                        <p:attrNameLst>
                                          <p:attrName>style.visibility</p:attrName>
                                        </p:attrNameLst>
                                      </p:cBhvr>
                                      <p:to>
                                        <p:strVal val="visible"/>
                                      </p:to>
                                    </p:set>
                                  </p:childTnLst>
                                </p:cTn>
                              </p:par>
                            </p:childTnLst>
                          </p:cTn>
                        </p:par>
                      </p:childTnLst>
                    </p:cTn>
                  </p:par>
                  <p:par>
                    <p:cTn id="496" fill="hold">
                      <p:stCondLst>
                        <p:cond delay="indefinite"/>
                      </p:stCondLst>
                      <p:childTnLst>
                        <p:par>
                          <p:cTn id="497" fill="hold">
                            <p:stCondLst>
                              <p:cond delay="0"/>
                            </p:stCondLst>
                            <p:childTnLst>
                              <p:par>
                                <p:cTn id="498" nodeType="clickEffect" fill="hold" presetClass="entr" presetID="1">
                                  <p:stCondLst>
                                    <p:cond delay="0"/>
                                  </p:stCondLst>
                                  <p:childTnLst>
                                    <p:set>
                                      <p:cBhvr>
                                        <p:cTn id="499" dur="1" fill="hold">
                                          <p:stCondLst>
                                            <p:cond delay="0"/>
                                          </p:stCondLst>
                                        </p:cTn>
                                        <p:tgtEl>
                                          <p:spTgt spid="449">
                                            <p:txEl>
                                              <p:pRg st="233" end="43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457200" y="1180800"/>
            <a:ext cx="8229240" cy="4525560"/>
          </a:xfrm>
          <a:prstGeom prst="rect">
            <a:avLst/>
          </a:prstGeom>
          <a:noFill/>
          <a:ln>
            <a:noFill/>
          </a:ln>
        </p:spPr>
        <p:txBody>
          <a:bodyPr/>
          <a:p>
            <a:pPr>
              <a:lnSpc>
                <a:spcPct val="100000"/>
              </a:lnSpc>
            </a:pPr>
            <a:endParaRPr b="0" lang="en-US" sz="3200" spc="-1" strike="noStrike">
              <a:solidFill>
                <a:srgbClr val="000000"/>
              </a:solidFill>
              <a:uFill>
                <a:solidFill>
                  <a:srgbClr val="ffffff"/>
                </a:solidFill>
              </a:uFill>
              <a:latin typeface="Calibri"/>
            </a:endParaRPr>
          </a:p>
          <a:p>
            <a:pPr marL="457200" indent="-456840">
              <a:lnSpc>
                <a:spcPct val="100000"/>
              </a:lnSpc>
              <a:buClr>
                <a:srgbClr val="000000"/>
              </a:buClr>
              <a:buFont typeface="Wingdings" charset="2"/>
              <a:buAutoNum type="arabicParenR" startAt="4"/>
            </a:pPr>
            <a:r>
              <a:rPr b="0" lang="en-US" sz="2000" spc="-1" strike="noStrike">
                <a:solidFill>
                  <a:srgbClr val="000000"/>
                </a:solidFill>
                <a:uFill>
                  <a:solidFill>
                    <a:srgbClr val="ffffff"/>
                  </a:solidFill>
                </a:uFill>
                <a:latin typeface="Calibri"/>
              </a:rPr>
              <a:t>Compute the mean standard error for each model parameter across the 100 datasets, and label this as </a:t>
            </a:r>
            <a:r>
              <a:rPr b="1" lang="en-US" sz="2000" spc="-1" strike="noStrike">
                <a:solidFill>
                  <a:srgbClr val="376092"/>
                </a:solidFill>
                <a:uFill>
                  <a:solidFill>
                    <a:srgbClr val="ffffff"/>
                  </a:solidFill>
                </a:uFill>
                <a:latin typeface="Calibri"/>
              </a:rPr>
              <a:t>the asymptotic standard error or ASE </a:t>
            </a:r>
            <a:r>
              <a:rPr b="0" lang="en-US" sz="2000" spc="-1" strike="noStrike">
                <a:solidFill>
                  <a:srgbClr val="000000"/>
                </a:solidFill>
                <a:uFill>
                  <a:solidFill>
                    <a:srgbClr val="ffffff"/>
                  </a:solidFill>
                </a:uFill>
                <a:latin typeface="Calibri"/>
              </a:rPr>
              <a:t>(essentially this is the standard error of the distribution of the estimator as the sample size gets large, and is a theoretical approximation to the FSSD).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457200" indent="-456840">
              <a:lnSpc>
                <a:spcPct val="100000"/>
              </a:lnSpc>
              <a:buClr>
                <a:srgbClr val="000000"/>
              </a:buClr>
              <a:buFont typeface="Wingdings" charset="2"/>
              <a:buAutoNum type="arabicParenR" startAt="5"/>
            </a:pPr>
            <a:r>
              <a:rPr b="0" lang="en-US" sz="2000" spc="-1" strike="noStrike">
                <a:solidFill>
                  <a:srgbClr val="000000"/>
                </a:solidFill>
                <a:uFill>
                  <a:solidFill>
                    <a:srgbClr val="ffffff"/>
                  </a:solidFill>
                </a:uFill>
                <a:latin typeface="Calibri"/>
              </a:rPr>
              <a:t>Next, to evaluate the accuracy of the asymptotic standard error formula for the finite sample size used, compute the </a:t>
            </a:r>
            <a:r>
              <a:rPr b="1" lang="en-US" sz="2000" spc="-1" strike="noStrike">
                <a:solidFill>
                  <a:srgbClr val="376092"/>
                </a:solidFill>
                <a:uFill>
                  <a:solidFill>
                    <a:srgbClr val="ffffff"/>
                  </a:solidFill>
                </a:uFill>
                <a:latin typeface="Calibri"/>
              </a:rPr>
              <a:t>absolute percentage bias of the asymptotic standard error (APBASE) </a:t>
            </a:r>
            <a:r>
              <a:rPr b="0" lang="en-US" sz="2000" spc="-1" strike="noStrike">
                <a:solidFill>
                  <a:srgbClr val="000000"/>
                </a:solidFill>
                <a:uFill>
                  <a:solidFill>
                    <a:srgbClr val="ffffff"/>
                  </a:solidFill>
                </a:uFill>
                <a:latin typeface="Calibri"/>
              </a:rPr>
              <a:t>for each parameter relative to the corresponding finite sample standard deviation.</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452" name="CustomShape 2"/>
          <p:cNvSpPr/>
          <p:nvPr/>
        </p:nvSpPr>
        <p:spPr>
          <a:xfrm>
            <a:off x="0" y="0"/>
            <a:ext cx="9143640" cy="360"/>
          </a:xfrm>
          <a:prstGeom prst="rect">
            <a:avLst/>
          </a:prstGeom>
          <a:noFill/>
          <a:ln>
            <a:noFill/>
          </a:ln>
        </p:spPr>
        <p:style>
          <a:lnRef idx="0"/>
          <a:fillRef idx="0"/>
          <a:effectRef idx="0"/>
          <a:fontRef idx="minor"/>
        </p:style>
      </p:sp>
      <p:pic>
        <p:nvPicPr>
          <p:cNvPr id="453" name="" descr=""/>
          <p:cNvPicPr/>
          <p:nvPr/>
        </p:nvPicPr>
        <p:blipFill>
          <a:blip r:embed="rId1"/>
          <a:stretch/>
        </p:blipFill>
        <p:spPr>
          <a:xfrm>
            <a:off x="2806560" y="4991040"/>
            <a:ext cx="3327480" cy="736560"/>
          </a:xfrm>
          <a:prstGeom prst="rect">
            <a:avLst/>
          </a:prstGeom>
          <a:ln>
            <a:noFill/>
          </a:ln>
        </p:spPr>
      </p:pic>
    </p:spTree>
  </p:cSld>
  <p:timing>
    <p:tnLst>
      <p:par>
        <p:cTn id="500" dur="indefinite" restart="never" nodeType="tmRoot">
          <p:childTnLst>
            <p:seq>
              <p:cTn id="501" dur="indefinite" nodeType="mainSeq">
                <p:childTnLst>
                  <p:par>
                    <p:cTn id="502" fill="hold">
                      <p:stCondLst>
                        <p:cond delay="indefinite"/>
                      </p:stCondLst>
                      <p:childTnLst>
                        <p:par>
                          <p:cTn id="503" fill="hold">
                            <p:stCondLst>
                              <p:cond delay="0"/>
                            </p:stCondLst>
                            <p:childTnLst>
                              <p:par>
                                <p:cTn id="504" nodeType="clickEffect" fill="hold" presetClass="entr" presetID="1">
                                  <p:stCondLst>
                                    <p:cond delay="0"/>
                                  </p:stCondLst>
                                  <p:childTnLst>
                                    <p:set>
                                      <p:cBhvr>
                                        <p:cTn id="505" dur="1" fill="hold">
                                          <p:stCondLst>
                                            <p:cond delay="0"/>
                                          </p:stCondLst>
                                        </p:cTn>
                                        <p:tgtEl>
                                          <p:spTgt spid="451">
                                            <p:txEl>
                                              <p:pRg st="297" end="564"/>
                                            </p:txEl>
                                          </p:spTgt>
                                        </p:tgtEl>
                                        <p:attrNameLst>
                                          <p:attrName>style.visibility</p:attrName>
                                        </p:attrNameLst>
                                      </p:cBhvr>
                                      <p:to>
                                        <p:strVal val="visible"/>
                                      </p:to>
                                    </p:set>
                                  </p:childTnLst>
                                </p:cTn>
                              </p:par>
                              <p:par>
                                <p:cTn id="506" nodeType="withEffect" fill="hold" presetClass="entr" presetID="1">
                                  <p:stCondLst>
                                    <p:cond delay="0"/>
                                  </p:stCondLst>
                                  <p:childTnLst>
                                    <p:set>
                                      <p:cBhvr>
                                        <p:cTn id="507"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457200" y="371520"/>
            <a:ext cx="8229240" cy="1142640"/>
          </a:xfrm>
          <a:prstGeom prst="rect">
            <a:avLst/>
          </a:prstGeom>
          <a:noFill/>
          <a:ln>
            <a:noFill/>
          </a:ln>
        </p:spPr>
        <p:txBody>
          <a:bodyPr anchor="ctr"/>
          <a:p>
            <a:pPr algn="ctr">
              <a:lnSpc>
                <a:spcPct val="100000"/>
              </a:lnSpc>
            </a:pPr>
            <a:r>
              <a:rPr b="0" lang="en-US" sz="2400" spc="-1" strike="noStrike">
                <a:solidFill>
                  <a:srgbClr val="000000"/>
                </a:solidFill>
                <a:uFill>
                  <a:solidFill>
                    <a:srgbClr val="ffffff"/>
                  </a:solidFill>
                </a:uFill>
                <a:latin typeface="Arial Black"/>
              </a:rPr>
              <a:t>Set-up 1: Two power log-normal and one normal random parameter</a:t>
            </a:r>
            <a:endParaRPr b="0" lang="en-US" sz="1800" spc="-1" strike="noStrike">
              <a:solidFill>
                <a:srgbClr val="000000"/>
              </a:solidFill>
              <a:uFill>
                <a:solidFill>
                  <a:srgbClr val="ffffff"/>
                </a:solidFill>
              </a:uFill>
              <a:latin typeface="Calibri"/>
            </a:endParaRPr>
          </a:p>
        </p:txBody>
      </p:sp>
      <p:graphicFrame>
        <p:nvGraphicFramePr>
          <p:cNvPr id="455" name="Table 2"/>
          <p:cNvGraphicFramePr/>
          <p:nvPr/>
        </p:nvGraphicFramePr>
        <p:xfrm>
          <a:off x="457200" y="1406520"/>
          <a:ext cx="8229240" cy="4525560"/>
        </p:xfrm>
        <a:graphic>
          <a:graphicData uri="http://schemas.openxmlformats.org/drawingml/2006/table">
            <a:tbl>
              <a:tblPr/>
              <a:tblGrid>
                <a:gridCol w="1617480"/>
                <a:gridCol w="985320"/>
                <a:gridCol w="985320"/>
                <a:gridCol w="979560"/>
                <a:gridCol w="979560"/>
                <a:gridCol w="850680"/>
                <a:gridCol w="838080"/>
                <a:gridCol w="993240"/>
              </a:tblGrid>
              <a:tr h="565920">
                <a:tc gridSpan="2" row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Parameter</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18720">
                      <a:solidFill>
                        <a:srgbClr val="0086ba"/>
                      </a:solidFill>
                    </a:lnB>
                    <a:solidFill>
                      <a:srgbClr val="cae3e9"/>
                    </a:solidFill>
                  </a:tcPr>
                </a:tc>
                <a:tc hMerge="1" rowSpan="1">
                  <a:tcPr>
                    <a:solidFill>
                      <a:srgbClr val="729fcf"/>
                    </a:solidFill>
                  </a:tcPr>
                </a:tc>
                <a:tc row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True value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18720">
                      <a:solidFill>
                        <a:srgbClr val="0086ba"/>
                      </a:solidFill>
                    </a:lnB>
                    <a:solidFill>
                      <a:srgbClr val="cae3e9"/>
                    </a:solidFill>
                  </a:tcPr>
                </a:tc>
                <a:tc grid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Parameter Estimates</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c gridSpan="3">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Standard Error</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r>
              <a:tr h="565920">
                <a:tc vMerge="1" gridSpan="1">
                  <a:tcPr>
                    <a:solidFill>
                      <a:srgbClr val="729fcf"/>
                    </a:solidFill>
                  </a:tcPr>
                </a:tc>
                <a:tc vMerge="1" hMerge="1">
                  <a:tcPr>
                    <a:solidFill>
                      <a:srgbClr val="729fcf"/>
                    </a:solidFill>
                  </a:tcPr>
                </a:tc>
                <a:tc vMerge="1">
                  <a:tcPr>
                    <a:solidFill>
                      <a:srgbClr val="729fcf"/>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Mean Estimate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APB</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ASE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FSSD</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APBASE</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9360">
                      <a:solidFill>
                        <a:srgbClr val="0086ba"/>
                      </a:solidFill>
                    </a:lnT>
                    <a:lnB w="18720">
                      <a:solidFill>
                        <a:srgbClr val="0086ba"/>
                      </a:solidFill>
                    </a:lnB>
                    <a:solidFill>
                      <a:srgbClr val="cae3e9"/>
                    </a:solidFill>
                  </a:tcPr>
                </a:tc>
              </a:tr>
              <a:tr h="282600">
                <a:tc rowSpan="4">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872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0.475</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5.09%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r>
              <a:tr h="282600">
                <a:tc vMerge="1">
                  <a:tcPr>
                    <a:solidFill>
                      <a:srgbClr val="729fcf"/>
                    </a:solidFill>
                  </a:tcPr>
                </a:tc>
                <a:tc>
                  <a:tcPr marL="50040" marR="5004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0.467</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6.53%</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0.165</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0.986</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1.38%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0.178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0.171</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4.51%</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0.972</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2.82%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0.184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8.54%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Normal</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xBody>
                    <a:bodyPr lIns="50040" rIns="50040" tIns="0" bIns="0" anchor="ctr"/>
                    <a:p>
                      <a:pPr algn="ctr">
                        <a:lnSpc>
                          <a:spcPct val="115000"/>
                        </a:lnSpc>
                      </a:pPr>
                      <a:r>
                        <a:rPr b="0" i="1" lang="en-GB" sz="1800" spc="-1" strike="noStrike">
                          <a:solidFill>
                            <a:srgbClr val="000000"/>
                          </a:solidFill>
                          <a:uFill>
                            <a:solidFill>
                              <a:srgbClr val="ffffff"/>
                            </a:solidFill>
                          </a:uFill>
                          <a:latin typeface="Times New Roman"/>
                        </a:rPr>
                        <a:t>r</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0.491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1.75%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0.070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0.065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7.29%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1.495</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0.37%</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0.139</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0.128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8.63%</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3">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Copula </a:t>
                      </a:r>
                      <a:endParaRPr b="0" lang="en-GB" sz="1800" spc="-1" strike="noStrike">
                        <a:solidFill>
                          <a:srgbClr val="000000"/>
                        </a:solidFill>
                        <a:uFill>
                          <a:solidFill>
                            <a:srgbClr val="ffffff"/>
                          </a:solidFill>
                        </a:uFill>
                        <a:latin typeface="Arial"/>
                      </a:endParaRPr>
                    </a:p>
                    <a:p>
                      <a:pPr>
                        <a:lnSpc>
                          <a:spcPct val="115000"/>
                        </a:lnSpc>
                      </a:pPr>
                      <a:r>
                        <a:rPr b="0" lang="en-GB" sz="1800" spc="-1" strike="noStrike">
                          <a:solidFill>
                            <a:srgbClr val="000000"/>
                          </a:solidFill>
                          <a:uFill>
                            <a:solidFill>
                              <a:srgbClr val="ffffff"/>
                            </a:solidFill>
                          </a:uFill>
                          <a:latin typeface="Times New Roman"/>
                        </a:rPr>
                        <a:t>Correlation</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0.600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0.592</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1.34%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0.184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15.44%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0.381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4.63%</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0.111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0.129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14.07%</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0.236</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18.19%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0.158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0.132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19.72%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Kernel Covariance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0.404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0.413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2.29%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0.149</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11.27%</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0.998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0.980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1.80%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0.101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0.094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7.42%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5120">
                <a:tc grid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Overall Average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2240">
                      <a:solidFill>
                        <a:srgbClr val="0086ba"/>
                      </a:solidFill>
                    </a:lnT>
                    <a:lnB w="18720">
                      <a:solidFill>
                        <a:srgbClr val="0086ba"/>
                      </a:solidFill>
                    </a:lnB>
                    <a:solidFill>
                      <a:srgbClr val="cae3e9"/>
                    </a:solidFill>
                  </a:tcPr>
                </a:tc>
                <a:tc hMerge="1">
                  <a:tcPr>
                    <a:solidFill>
                      <a:srgbClr val="729fcf"/>
                    </a:solidFill>
                  </a:tcPr>
                </a:tc>
                <a:tc>
                  <a:txBody>
                    <a:bodyPr lIns="54720" rIns="182880" tIns="0" bIns="0" anchor="ctr"/>
                    <a:p>
                      <a:pPr algn="ctr">
                        <a:lnSpc>
                          <a:spcPct val="115000"/>
                        </a:lnSpc>
                      </a:pPr>
                      <a:r>
                        <a:rPr b="0" lang="en-GB" sz="1800" spc="-1" strike="noStrike">
                          <a:solidFill>
                            <a:srgbClr val="000000"/>
                          </a:solidFill>
                          <a:uFill>
                            <a:solidFill>
                              <a:srgbClr val="ffffff"/>
                            </a:solidFill>
                          </a:uFill>
                          <a:latin typeface="Times New Roman"/>
                        </a:rPr>
                        <a:t>-</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ctr">
                        <a:lnSpc>
                          <a:spcPct val="115000"/>
                        </a:lnSpc>
                      </a:pPr>
                      <a:r>
                        <a:rPr b="0" lang="en-GB" sz="1800" spc="-1" strike="noStrike">
                          <a:solidFill>
                            <a:srgbClr val="000000"/>
                          </a:solidFill>
                          <a:uFill>
                            <a:solidFill>
                              <a:srgbClr val="ffffff"/>
                            </a:solidFill>
                          </a:uFill>
                          <a:latin typeface="Times New Roman"/>
                        </a:rPr>
                        <a:t>-</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4.20%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0.146</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0.140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8.98%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18720">
                      <a:solidFill>
                        <a:srgbClr val="0086ba"/>
                      </a:solidFill>
                    </a:lnB>
                    <a:solidFill>
                      <a:srgbClr val="cae3e9"/>
                    </a:solidFill>
                  </a:tcPr>
                </a:tc>
              </a:tr>
            </a:tbl>
          </a:graphicData>
        </a:graphic>
      </p:graphicFrame>
      <p:sp>
        <p:nvSpPr>
          <p:cNvPr id="456" name="CustomShape 3"/>
          <p:cNvSpPr/>
          <p:nvPr/>
        </p:nvSpPr>
        <p:spPr>
          <a:xfrm>
            <a:off x="42730560" y="9456840"/>
            <a:ext cx="10208880" cy="5436720"/>
          </a:xfrm>
          <a:prstGeom prst="rect">
            <a:avLst/>
          </a:prstGeom>
          <a:noFill/>
          <a:ln>
            <a:noFill/>
          </a:ln>
        </p:spPr>
        <p:style>
          <a:lnRef idx="0"/>
          <a:fillRef idx="0"/>
          <a:effectRef idx="0"/>
          <a:fontRef idx="minor"/>
        </p:style>
      </p:sp>
      <p:pic>
        <p:nvPicPr>
          <p:cNvPr id="457" name="" descr=""/>
          <p:cNvPicPr/>
          <p:nvPr/>
        </p:nvPicPr>
        <p:blipFill>
          <a:blip r:embed="rId1"/>
          <a:stretch/>
        </p:blipFill>
        <p:spPr>
          <a:xfrm>
            <a:off x="2451240" y="2654280"/>
            <a:ext cx="216000" cy="266760"/>
          </a:xfrm>
          <a:prstGeom prst="rect">
            <a:avLst/>
          </a:prstGeom>
          <a:ln>
            <a:noFill/>
          </a:ln>
        </p:spPr>
      </p:pic>
      <p:pic>
        <p:nvPicPr>
          <p:cNvPr id="458" name="" descr=""/>
          <p:cNvPicPr/>
          <p:nvPr/>
        </p:nvPicPr>
        <p:blipFill>
          <a:blip r:embed="rId2"/>
          <a:stretch/>
        </p:blipFill>
        <p:spPr>
          <a:xfrm>
            <a:off x="2463840" y="2959200"/>
            <a:ext cx="228600" cy="266760"/>
          </a:xfrm>
          <a:prstGeom prst="rect">
            <a:avLst/>
          </a:prstGeom>
          <a:ln>
            <a:noFill/>
          </a:ln>
        </p:spPr>
      </p:pic>
      <p:pic>
        <p:nvPicPr>
          <p:cNvPr id="459" name="" descr=""/>
          <p:cNvPicPr/>
          <p:nvPr/>
        </p:nvPicPr>
        <p:blipFill>
          <a:blip r:embed="rId3"/>
          <a:stretch/>
        </p:blipFill>
        <p:spPr>
          <a:xfrm>
            <a:off x="2451240" y="3301920"/>
            <a:ext cx="216000" cy="266760"/>
          </a:xfrm>
          <a:prstGeom prst="rect">
            <a:avLst/>
          </a:prstGeom>
          <a:ln>
            <a:noFill/>
          </a:ln>
        </p:spPr>
      </p:pic>
      <p:pic>
        <p:nvPicPr>
          <p:cNvPr id="460" name="" descr=""/>
          <p:cNvPicPr/>
          <p:nvPr/>
        </p:nvPicPr>
        <p:blipFill>
          <a:blip r:embed="rId4"/>
          <a:stretch/>
        </p:blipFill>
        <p:spPr>
          <a:xfrm>
            <a:off x="2451240" y="3645000"/>
            <a:ext cx="254160" cy="266760"/>
          </a:xfrm>
          <a:prstGeom prst="rect">
            <a:avLst/>
          </a:prstGeom>
          <a:ln>
            <a:noFill/>
          </a:ln>
        </p:spPr>
      </p:pic>
      <p:pic>
        <p:nvPicPr>
          <p:cNvPr id="461" name="" descr=""/>
          <p:cNvPicPr/>
          <p:nvPr/>
        </p:nvPicPr>
        <p:blipFill>
          <a:blip r:embed="rId5"/>
          <a:stretch/>
        </p:blipFill>
        <p:spPr>
          <a:xfrm>
            <a:off x="2489040" y="4330800"/>
            <a:ext cx="165240" cy="203040"/>
          </a:xfrm>
          <a:prstGeom prst="rect">
            <a:avLst/>
          </a:prstGeom>
          <a:ln>
            <a:noFill/>
          </a:ln>
        </p:spPr>
      </p:pic>
      <p:pic>
        <p:nvPicPr>
          <p:cNvPr id="462" name="" descr=""/>
          <p:cNvPicPr/>
          <p:nvPr/>
        </p:nvPicPr>
        <p:blipFill>
          <a:blip r:embed="rId6"/>
          <a:stretch/>
        </p:blipFill>
        <p:spPr>
          <a:xfrm>
            <a:off x="2476440" y="4559400"/>
            <a:ext cx="228600" cy="266760"/>
          </a:xfrm>
          <a:prstGeom prst="rect">
            <a:avLst/>
          </a:prstGeom>
          <a:ln>
            <a:noFill/>
          </a:ln>
        </p:spPr>
      </p:pic>
      <p:pic>
        <p:nvPicPr>
          <p:cNvPr id="463" name="" descr=""/>
          <p:cNvPicPr/>
          <p:nvPr/>
        </p:nvPicPr>
        <p:blipFill>
          <a:blip r:embed="rId7"/>
          <a:stretch/>
        </p:blipFill>
        <p:spPr>
          <a:xfrm>
            <a:off x="2438280" y="4876920"/>
            <a:ext cx="291960" cy="266760"/>
          </a:xfrm>
          <a:prstGeom prst="rect">
            <a:avLst/>
          </a:prstGeom>
          <a:ln>
            <a:noFill/>
          </a:ln>
        </p:spPr>
      </p:pic>
      <p:pic>
        <p:nvPicPr>
          <p:cNvPr id="464" name="" descr=""/>
          <p:cNvPicPr/>
          <p:nvPr/>
        </p:nvPicPr>
        <p:blipFill>
          <a:blip r:embed="rId8"/>
          <a:stretch/>
        </p:blipFill>
        <p:spPr>
          <a:xfrm>
            <a:off x="2438280" y="5181480"/>
            <a:ext cx="291960" cy="291960"/>
          </a:xfrm>
          <a:prstGeom prst="rect">
            <a:avLst/>
          </a:prstGeom>
          <a:ln>
            <a:noFill/>
          </a:ln>
        </p:spPr>
      </p:pic>
      <p:pic>
        <p:nvPicPr>
          <p:cNvPr id="465" name="" descr=""/>
          <p:cNvPicPr/>
          <p:nvPr/>
        </p:nvPicPr>
        <p:blipFill>
          <a:blip r:embed="rId9"/>
          <a:stretch/>
        </p:blipFill>
        <p:spPr>
          <a:xfrm>
            <a:off x="2413080" y="5511960"/>
            <a:ext cx="291960" cy="291960"/>
          </a:xfrm>
          <a:prstGeom prst="rect">
            <a:avLst/>
          </a:prstGeom>
          <a:ln>
            <a:noFill/>
          </a:ln>
        </p:spPr>
      </p:pic>
      <p:pic>
        <p:nvPicPr>
          <p:cNvPr id="466" name="" descr=""/>
          <p:cNvPicPr/>
          <p:nvPr/>
        </p:nvPicPr>
        <p:blipFill>
          <a:blip r:embed="rId10"/>
          <a:stretch/>
        </p:blipFill>
        <p:spPr>
          <a:xfrm>
            <a:off x="2413080" y="5842080"/>
            <a:ext cx="291960" cy="29196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436680" y="600480"/>
            <a:ext cx="8229240" cy="1005120"/>
          </a:xfrm>
          <a:prstGeom prst="rect">
            <a:avLst/>
          </a:prstGeom>
          <a:noFill/>
          <a:ln>
            <a:noFill/>
          </a:ln>
        </p:spPr>
        <p:txBody>
          <a:bodyPr anchor="ctr"/>
          <a:p>
            <a:pPr algn="ctr">
              <a:lnSpc>
                <a:spcPct val="100000"/>
              </a:lnSpc>
            </a:pPr>
            <a:r>
              <a:rPr b="1" lang="en-US" sz="2700" spc="-1" strike="noStrike">
                <a:solidFill>
                  <a:srgbClr val="000000"/>
                </a:solidFill>
                <a:uFill>
                  <a:solidFill>
                    <a:srgbClr val="ffffff"/>
                  </a:solidFill>
                </a:uFill>
                <a:latin typeface="Arial Black"/>
              </a:rPr>
              <a:t>Set-up 2: Power Log-normal, Exponential and Normal Random Parameters</a:t>
            </a:r>
            <a:r>
              <a:rPr b="0" lang="en-US" sz="3200" spc="-1" strike="noStrike">
                <a:solidFill>
                  <a:srgbClr val="000000"/>
                </a:solidFill>
                <a:uFill>
                  <a:solidFill>
                    <a:srgbClr val="ffffff"/>
                  </a:solidFill>
                </a:uFill>
                <a:latin typeface="Arial Black"/>
              </a:rPr>
              <a:t>
</a:t>
            </a:r>
            <a:endParaRPr b="0" lang="en-US" sz="1800" spc="-1" strike="noStrike">
              <a:solidFill>
                <a:srgbClr val="000000"/>
              </a:solidFill>
              <a:uFill>
                <a:solidFill>
                  <a:srgbClr val="ffffff"/>
                </a:solidFill>
              </a:uFill>
              <a:latin typeface="Calibri"/>
            </a:endParaRPr>
          </a:p>
        </p:txBody>
      </p:sp>
      <p:sp>
        <p:nvSpPr>
          <p:cNvPr id="468" name="CustomShape 2"/>
          <p:cNvSpPr/>
          <p:nvPr/>
        </p:nvSpPr>
        <p:spPr>
          <a:xfrm>
            <a:off x="32135760" y="9507600"/>
            <a:ext cx="10200960" cy="5351040"/>
          </a:xfrm>
          <a:prstGeom prst="rect">
            <a:avLst/>
          </a:prstGeom>
          <a:noFill/>
          <a:ln>
            <a:noFill/>
          </a:ln>
        </p:spPr>
        <p:style>
          <a:lnRef idx="0"/>
          <a:fillRef idx="0"/>
          <a:effectRef idx="0"/>
          <a:fontRef idx="minor"/>
        </p:style>
      </p:sp>
      <p:graphicFrame>
        <p:nvGraphicFramePr>
          <p:cNvPr id="469" name="Table 3"/>
          <p:cNvGraphicFramePr/>
          <p:nvPr/>
        </p:nvGraphicFramePr>
        <p:xfrm>
          <a:off x="436680" y="1350720"/>
          <a:ext cx="8259120" cy="4525560"/>
        </p:xfrm>
        <a:graphic>
          <a:graphicData uri="http://schemas.openxmlformats.org/drawingml/2006/table">
            <a:tbl>
              <a:tblPr/>
              <a:tblGrid>
                <a:gridCol w="1627920"/>
                <a:gridCol w="992160"/>
                <a:gridCol w="992160"/>
                <a:gridCol w="992160"/>
                <a:gridCol w="992160"/>
                <a:gridCol w="852480"/>
                <a:gridCol w="783000"/>
                <a:gridCol w="1027080"/>
              </a:tblGrid>
              <a:tr h="565920">
                <a:tc gridSpan="2" row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Parameter</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18720">
                      <a:solidFill>
                        <a:srgbClr val="0086ba"/>
                      </a:solidFill>
                    </a:lnB>
                    <a:solidFill>
                      <a:srgbClr val="cae3e9"/>
                    </a:solidFill>
                  </a:tcPr>
                </a:tc>
                <a:tc hMerge="1" rowSpan="1">
                  <a:tcPr>
                    <a:solidFill>
                      <a:srgbClr val="729fcf"/>
                    </a:solidFill>
                  </a:tcPr>
                </a:tc>
                <a:tc row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True Value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18720">
                      <a:solidFill>
                        <a:srgbClr val="0086ba"/>
                      </a:solidFill>
                    </a:lnB>
                    <a:solidFill>
                      <a:srgbClr val="cae3e9"/>
                    </a:solidFill>
                  </a:tcPr>
                </a:tc>
                <a:tc gridSpan="2">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Parameter Estimates</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c gridSpan="3">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Standard Error</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r>
              <a:tr h="565920">
                <a:tc vMerge="1" gridSpan="1">
                  <a:tcPr>
                    <a:solidFill>
                      <a:srgbClr val="729fcf"/>
                    </a:solidFill>
                  </a:tcPr>
                </a:tc>
                <a:tc vMerge="1" hMerge="1">
                  <a:tcPr>
                    <a:solidFill>
                      <a:srgbClr val="729fcf"/>
                    </a:solidFill>
                  </a:tcPr>
                </a:tc>
                <a:tc vMerge="1">
                  <a:tcPr>
                    <a:solidFill>
                      <a:srgbClr val="729fcf"/>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Mean Estimate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APB</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ASE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FSSD</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9360">
                      <a:solidFill>
                        <a:srgbClr val="0086ba"/>
                      </a:solidFill>
                    </a:lnR>
                    <a:lnT w="9360">
                      <a:solidFill>
                        <a:srgbClr val="0086ba"/>
                      </a:solidFill>
                    </a:lnT>
                    <a:lnB w="18720">
                      <a:solidFill>
                        <a:srgbClr val="0086ba"/>
                      </a:solidFill>
                    </a:lnB>
                    <a:solidFill>
                      <a:srgbClr val="cae3e9"/>
                    </a:solidFill>
                  </a:tcPr>
                </a:tc>
                <a:tc>
                  <a:txBody>
                    <a:bodyPr lIns="50040" rIns="50040" tIns="0" bIns="0" anchor="ctr"/>
                    <a:p>
                      <a:pPr algn="ctr">
                        <a:lnSpc>
                          <a:spcPct val="115000"/>
                        </a:lnSpc>
                      </a:pPr>
                      <a:r>
                        <a:rPr b="0" lang="en-GB" sz="1800" spc="-1" strike="noStrike">
                          <a:solidFill>
                            <a:srgbClr val="000000"/>
                          </a:solidFill>
                          <a:uFill>
                            <a:solidFill>
                              <a:srgbClr val="ffffff"/>
                            </a:solidFill>
                          </a:uFill>
                          <a:latin typeface="Times New Roman"/>
                        </a:rPr>
                        <a:t>APBASE</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9360">
                      <a:solidFill>
                        <a:srgbClr val="0086ba"/>
                      </a:solidFill>
                    </a:lnT>
                    <a:lnB w="1872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872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0.502</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0.156</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0.152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872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2.82%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872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0.167</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3.29%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Exponential</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1.013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1.28%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0.119</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0.126</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6.09%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0.800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0.792</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0.281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0.209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34.48%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Normal</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xBody>
                    <a:bodyPr lIns="50040" rIns="50040" tIns="0" bIns="0" anchor="ctr"/>
                    <a:p>
                      <a:pPr algn="ctr">
                        <a:lnSpc>
                          <a:spcPct val="115000"/>
                        </a:lnSpc>
                      </a:pPr>
                      <a:r>
                        <a:rPr b="0" i="1" lang="en-GB" sz="1900" spc="-1" strike="noStrike">
                          <a:solidFill>
                            <a:srgbClr val="000000"/>
                          </a:solidFill>
                          <a:uFill>
                            <a:solidFill>
                              <a:srgbClr val="ffffff"/>
                            </a:solidFill>
                          </a:uFill>
                          <a:latin typeface="Times New Roman"/>
                        </a:rPr>
                        <a:t>r</a:t>
                      </a:r>
                      <a:endParaRPr b="0" lang="en-GB" sz="1800" spc="-1" strike="noStrike">
                        <a:solidFill>
                          <a:srgbClr val="000000"/>
                        </a:solidFill>
                        <a:uFill>
                          <a:solidFill>
                            <a:srgbClr val="ffffff"/>
                          </a:solidFill>
                        </a:uFill>
                        <a:latin typeface="Arial"/>
                      </a:endParaRPr>
                    </a:p>
                  </a:txBody>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0.498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0.47%</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0.074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0.070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5.95%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1.500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1.504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0.26%</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0.138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0.139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3">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Copula </a:t>
                      </a:r>
                      <a:endParaRPr b="0" lang="en-GB" sz="1800" spc="-1" strike="noStrike">
                        <a:solidFill>
                          <a:srgbClr val="000000"/>
                        </a:solidFill>
                        <a:uFill>
                          <a:solidFill>
                            <a:srgbClr val="ffffff"/>
                          </a:solidFill>
                        </a:uFill>
                        <a:latin typeface="Arial"/>
                      </a:endParaRPr>
                    </a:p>
                    <a:p>
                      <a:pPr>
                        <a:lnSpc>
                          <a:spcPct val="115000"/>
                        </a:lnSpc>
                      </a:pPr>
                      <a:r>
                        <a:rPr b="0" lang="en-GB" sz="1800" spc="-1" strike="noStrike">
                          <a:solidFill>
                            <a:srgbClr val="000000"/>
                          </a:solidFill>
                          <a:uFill>
                            <a:solidFill>
                              <a:srgbClr val="ffffff"/>
                            </a:solidFill>
                          </a:uFill>
                          <a:latin typeface="Times New Roman"/>
                        </a:rPr>
                        <a:t>Correlation</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0.441</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10.22%</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0.213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0.178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19.65%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0.600</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0.604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0.60%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0.095</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0.101</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6.18%</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0.393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0.394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0.20%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0.155</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0.141</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9.99%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2600">
                <a:tc row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Kernel Covariance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9360">
                      <a:solidFill>
                        <a:srgbClr val="0086ba"/>
                      </a:solidFill>
                    </a:lnR>
                    <a:lnT w="12240">
                      <a:solidFill>
                        <a:srgbClr val="0086ba"/>
                      </a:solidFill>
                    </a:lnT>
                    <a:lnB w="12240">
                      <a:solidFill>
                        <a:srgbClr val="0086ba"/>
                      </a:solidFill>
                    </a:lnB>
                    <a:solidFill>
                      <a:srgbClr val="cae3e9"/>
                    </a:solidFill>
                  </a:tcPr>
                </a:tc>
                <a:tc>
                  <a:tcPr marL="50040" marR="5004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0.404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0.393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2.66%</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0.164</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0.165</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936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0.64%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9360">
                      <a:solidFill>
                        <a:srgbClr val="0086ba"/>
                      </a:solidFill>
                    </a:lnB>
                    <a:solidFill>
                      <a:srgbClr val="cae3e9"/>
                    </a:solidFill>
                  </a:tcPr>
                </a:tc>
              </a:tr>
              <a:tr h="282600">
                <a:tc>
                  <a:tcPr marL="50040" marR="5004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0.998</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0.973</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2.54%</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0.106</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0.100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5.99%</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9360">
                      <a:solidFill>
                        <a:srgbClr val="0086ba"/>
                      </a:solidFill>
                    </a:lnT>
                    <a:lnB w="12240">
                      <a:solidFill>
                        <a:srgbClr val="0086ba"/>
                      </a:solidFill>
                    </a:lnB>
                    <a:solidFill>
                      <a:srgbClr val="cae3e9"/>
                    </a:solidFill>
                  </a:tcPr>
                </a:tc>
              </a:tr>
              <a:tr h="285120">
                <a:tc gridSpan="2">
                  <a:txBody>
                    <a:bodyPr lIns="50040" rIns="50040" tIns="0" bIns="0" anchor="ctr"/>
                    <a:p>
                      <a:pPr>
                        <a:lnSpc>
                          <a:spcPct val="115000"/>
                        </a:lnSpc>
                      </a:pPr>
                      <a:r>
                        <a:rPr b="0" lang="en-GB" sz="1800" spc="-1" strike="noStrike">
                          <a:solidFill>
                            <a:srgbClr val="000000"/>
                          </a:solidFill>
                          <a:uFill>
                            <a:solidFill>
                              <a:srgbClr val="ffffff"/>
                            </a:solidFill>
                          </a:uFill>
                          <a:latin typeface="Times New Roman"/>
                        </a:rPr>
                        <a:t>Overall Average</a:t>
                      </a:r>
                      <a:endParaRPr b="0" lang="en-GB" sz="1800" spc="-1" strike="noStrike">
                        <a:solidFill>
                          <a:srgbClr val="000000"/>
                        </a:solidFill>
                        <a:uFill>
                          <a:solidFill>
                            <a:srgbClr val="ffffff"/>
                          </a:solidFill>
                        </a:uFill>
                        <a:latin typeface="Arial"/>
                      </a:endParaRPr>
                    </a:p>
                  </a:txBody>
                  <a:tcPr marL="50040" marR="50040">
                    <a:lnL w="18720">
                      <a:solidFill>
                        <a:srgbClr val="0086ba"/>
                      </a:solidFill>
                    </a:lnL>
                    <a:lnR w="18720">
                      <a:solidFill>
                        <a:srgbClr val="0086ba"/>
                      </a:solidFill>
                    </a:lnR>
                    <a:lnT w="12240">
                      <a:solidFill>
                        <a:srgbClr val="0086ba"/>
                      </a:solidFill>
                    </a:lnT>
                    <a:lnB w="18720">
                      <a:solidFill>
                        <a:srgbClr val="0086ba"/>
                      </a:solidFill>
                    </a:lnB>
                    <a:solidFill>
                      <a:srgbClr val="cae3e9"/>
                    </a:solidFill>
                  </a:tcPr>
                </a:tc>
                <a:tc hMerge="1">
                  <a:tcPr>
                    <a:solidFill>
                      <a:srgbClr val="729fcf"/>
                    </a:solidFill>
                  </a:tcPr>
                </a:tc>
                <a:tc>
                  <a:txBody>
                    <a:bodyPr lIns="54720" rIns="182880" tIns="0" bIns="0" anchor="ctr"/>
                    <a:p>
                      <a:pPr algn="ctr">
                        <a:lnSpc>
                          <a:spcPct val="115000"/>
                        </a:lnSpc>
                      </a:pPr>
                      <a:r>
                        <a:rPr b="0" lang="en-GB" sz="1800" spc="-1" strike="noStrike">
                          <a:solidFill>
                            <a:srgbClr val="000000"/>
                          </a:solidFill>
                          <a:uFill>
                            <a:solidFill>
                              <a:srgbClr val="ffffff"/>
                            </a:solidFill>
                          </a:uFill>
                          <a:latin typeface="Times New Roman"/>
                        </a:rPr>
                        <a:t>-</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1872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ctr">
                        <a:lnSpc>
                          <a:spcPct val="115000"/>
                        </a:lnSpc>
                      </a:pPr>
                      <a:r>
                        <a:rPr b="0" lang="en-GB" sz="1800" spc="-1" strike="noStrike">
                          <a:solidFill>
                            <a:srgbClr val="000000"/>
                          </a:solidFill>
                          <a:uFill>
                            <a:solidFill>
                              <a:srgbClr val="ffffff"/>
                            </a:solidFill>
                          </a:uFill>
                          <a:latin typeface="Times New Roman"/>
                        </a:rPr>
                        <a:t>-</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1.80%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0.152</a:t>
                      </a:r>
                      <a:endParaRPr b="0" lang="en-GB" sz="1800" spc="-1" strike="noStrike">
                        <a:solidFill>
                          <a:srgbClr val="000000"/>
                        </a:solidFill>
                        <a:uFill>
                          <a:solidFill>
                            <a:srgbClr val="ffffff"/>
                          </a:solidFill>
                        </a:uFill>
                        <a:latin typeface="Arial"/>
                      </a:endParaRPr>
                    </a:p>
                  </a:txBody>
                  <a:tcPr marL="54720" marR="182880">
                    <a:lnL w="1872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0.140</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9360">
                      <a:solidFill>
                        <a:srgbClr val="0086ba"/>
                      </a:solidFill>
                    </a:lnR>
                    <a:lnT w="12240">
                      <a:solidFill>
                        <a:srgbClr val="0086ba"/>
                      </a:solidFill>
                    </a:lnT>
                    <a:lnB w="18720">
                      <a:solidFill>
                        <a:srgbClr val="0086ba"/>
                      </a:solidFill>
                    </a:lnB>
                    <a:solidFill>
                      <a:srgbClr val="cae3e9"/>
                    </a:solidFill>
                  </a:tcPr>
                </a:tc>
                <a:tc>
                  <a:txBody>
                    <a:bodyPr lIns="54720" rIns="182880" tIns="0" bIns="0" anchor="ctr"/>
                    <a:p>
                      <a:pPr algn="r">
                        <a:lnSpc>
                          <a:spcPct val="115000"/>
                        </a:lnSpc>
                      </a:pPr>
                      <a:r>
                        <a:rPr b="0" lang="en-GB" sz="1800" spc="-1" strike="noStrike">
                          <a:solidFill>
                            <a:srgbClr val="000000"/>
                          </a:solidFill>
                          <a:uFill>
                            <a:solidFill>
                              <a:srgbClr val="ffffff"/>
                            </a:solidFill>
                          </a:uFill>
                          <a:latin typeface="Times New Roman"/>
                        </a:rPr>
                        <a:t>8.67%</a:t>
                      </a:r>
                      <a:endParaRPr b="0" lang="en-GB" sz="1800" spc="-1" strike="noStrike">
                        <a:solidFill>
                          <a:srgbClr val="000000"/>
                        </a:solidFill>
                        <a:uFill>
                          <a:solidFill>
                            <a:srgbClr val="ffffff"/>
                          </a:solidFill>
                        </a:uFill>
                        <a:latin typeface="Arial"/>
                      </a:endParaRPr>
                    </a:p>
                  </a:txBody>
                  <a:tcPr marL="54720" marR="182880">
                    <a:lnL w="9360">
                      <a:solidFill>
                        <a:srgbClr val="0086ba"/>
                      </a:solidFill>
                    </a:lnL>
                    <a:lnR w="18720">
                      <a:solidFill>
                        <a:srgbClr val="0086ba"/>
                      </a:solidFill>
                    </a:lnR>
                    <a:lnT w="12240">
                      <a:solidFill>
                        <a:srgbClr val="0086ba"/>
                      </a:solidFill>
                    </a:lnT>
                    <a:lnB w="18720">
                      <a:solidFill>
                        <a:srgbClr val="0086ba"/>
                      </a:solidFill>
                    </a:lnB>
                    <a:solidFill>
                      <a:srgbClr val="cae3e9"/>
                    </a:solidFill>
                  </a:tcPr>
                </a:tc>
              </a:tr>
            </a:tbl>
          </a:graphicData>
        </a:graphic>
      </p:graphicFrame>
      <p:sp>
        <p:nvSpPr>
          <p:cNvPr id="470" name="CustomShape 4"/>
          <p:cNvSpPr/>
          <p:nvPr/>
        </p:nvSpPr>
        <p:spPr>
          <a:xfrm>
            <a:off x="32135760" y="9507600"/>
            <a:ext cx="10200960" cy="5347800"/>
          </a:xfrm>
          <a:prstGeom prst="rect">
            <a:avLst/>
          </a:prstGeom>
          <a:noFill/>
          <a:ln>
            <a:noFill/>
          </a:ln>
        </p:spPr>
        <p:style>
          <a:lnRef idx="0"/>
          <a:fillRef idx="0"/>
          <a:effectRef idx="0"/>
          <a:fontRef idx="minor"/>
        </p:style>
      </p:sp>
      <p:pic>
        <p:nvPicPr>
          <p:cNvPr id="471" name="" descr=""/>
          <p:cNvPicPr/>
          <p:nvPr/>
        </p:nvPicPr>
        <p:blipFill>
          <a:blip r:embed="rId1"/>
          <a:stretch/>
        </p:blipFill>
        <p:spPr>
          <a:xfrm>
            <a:off x="2451240" y="2514600"/>
            <a:ext cx="228600" cy="279360"/>
          </a:xfrm>
          <a:prstGeom prst="rect">
            <a:avLst/>
          </a:prstGeom>
          <a:ln>
            <a:noFill/>
          </a:ln>
        </p:spPr>
      </p:pic>
      <p:pic>
        <p:nvPicPr>
          <p:cNvPr id="472" name="" descr=""/>
          <p:cNvPicPr/>
          <p:nvPr/>
        </p:nvPicPr>
        <p:blipFill>
          <a:blip r:embed="rId2"/>
          <a:stretch/>
        </p:blipFill>
        <p:spPr>
          <a:xfrm>
            <a:off x="2451240" y="2857680"/>
            <a:ext cx="216000" cy="254160"/>
          </a:xfrm>
          <a:prstGeom prst="rect">
            <a:avLst/>
          </a:prstGeom>
          <a:ln>
            <a:noFill/>
          </a:ln>
        </p:spPr>
      </p:pic>
      <p:pic>
        <p:nvPicPr>
          <p:cNvPr id="473" name="" descr=""/>
          <p:cNvPicPr/>
          <p:nvPr/>
        </p:nvPicPr>
        <p:blipFill>
          <a:blip r:embed="rId3"/>
          <a:stretch/>
        </p:blipFill>
        <p:spPr>
          <a:xfrm>
            <a:off x="2438280" y="3137040"/>
            <a:ext cx="266760" cy="304920"/>
          </a:xfrm>
          <a:prstGeom prst="rect">
            <a:avLst/>
          </a:prstGeom>
          <a:ln>
            <a:noFill/>
          </a:ln>
        </p:spPr>
      </p:pic>
      <p:pic>
        <p:nvPicPr>
          <p:cNvPr id="474" name="" descr=""/>
          <p:cNvPicPr/>
          <p:nvPr/>
        </p:nvPicPr>
        <p:blipFill>
          <a:blip r:embed="rId4"/>
          <a:stretch/>
        </p:blipFill>
        <p:spPr>
          <a:xfrm>
            <a:off x="2463840" y="3505320"/>
            <a:ext cx="241200" cy="254160"/>
          </a:xfrm>
          <a:prstGeom prst="rect">
            <a:avLst/>
          </a:prstGeom>
          <a:ln>
            <a:noFill/>
          </a:ln>
        </p:spPr>
      </p:pic>
      <p:pic>
        <p:nvPicPr>
          <p:cNvPr id="475" name="" descr=""/>
          <p:cNvPicPr/>
          <p:nvPr/>
        </p:nvPicPr>
        <p:blipFill>
          <a:blip r:embed="rId5"/>
          <a:stretch/>
        </p:blipFill>
        <p:spPr>
          <a:xfrm>
            <a:off x="2463840" y="4140360"/>
            <a:ext cx="177840" cy="254160"/>
          </a:xfrm>
          <a:prstGeom prst="rect">
            <a:avLst/>
          </a:prstGeom>
          <a:ln>
            <a:noFill/>
          </a:ln>
        </p:spPr>
      </p:pic>
      <p:pic>
        <p:nvPicPr>
          <p:cNvPr id="476" name="" descr=""/>
          <p:cNvPicPr/>
          <p:nvPr/>
        </p:nvPicPr>
        <p:blipFill>
          <a:blip r:embed="rId6"/>
          <a:stretch/>
        </p:blipFill>
        <p:spPr>
          <a:xfrm>
            <a:off x="2451240" y="4457880"/>
            <a:ext cx="254160" cy="291960"/>
          </a:xfrm>
          <a:prstGeom prst="rect">
            <a:avLst/>
          </a:prstGeom>
          <a:ln>
            <a:noFill/>
          </a:ln>
        </p:spPr>
      </p:pic>
      <p:pic>
        <p:nvPicPr>
          <p:cNvPr id="477" name="" descr=""/>
          <p:cNvPicPr/>
          <p:nvPr/>
        </p:nvPicPr>
        <p:blipFill>
          <a:blip r:embed="rId7"/>
          <a:stretch/>
        </p:blipFill>
        <p:spPr>
          <a:xfrm>
            <a:off x="2387520" y="4775040"/>
            <a:ext cx="304920" cy="291960"/>
          </a:xfrm>
          <a:prstGeom prst="rect">
            <a:avLst/>
          </a:prstGeom>
          <a:ln>
            <a:noFill/>
          </a:ln>
        </p:spPr>
      </p:pic>
      <p:pic>
        <p:nvPicPr>
          <p:cNvPr id="478" name="" descr=""/>
          <p:cNvPicPr/>
          <p:nvPr/>
        </p:nvPicPr>
        <p:blipFill>
          <a:blip r:embed="rId8"/>
          <a:stretch/>
        </p:blipFill>
        <p:spPr>
          <a:xfrm>
            <a:off x="2374920" y="5092560"/>
            <a:ext cx="304920" cy="304920"/>
          </a:xfrm>
          <a:prstGeom prst="rect">
            <a:avLst/>
          </a:prstGeom>
          <a:ln>
            <a:noFill/>
          </a:ln>
        </p:spPr>
      </p:pic>
      <p:pic>
        <p:nvPicPr>
          <p:cNvPr id="479" name="" descr=""/>
          <p:cNvPicPr/>
          <p:nvPr/>
        </p:nvPicPr>
        <p:blipFill>
          <a:blip r:embed="rId9"/>
          <a:stretch/>
        </p:blipFill>
        <p:spPr>
          <a:xfrm>
            <a:off x="2387520" y="5372280"/>
            <a:ext cx="330120" cy="330120"/>
          </a:xfrm>
          <a:prstGeom prst="rect">
            <a:avLst/>
          </a:prstGeom>
          <a:ln>
            <a:noFill/>
          </a:ln>
        </p:spPr>
      </p:pic>
      <p:pic>
        <p:nvPicPr>
          <p:cNvPr id="480" name="" descr=""/>
          <p:cNvPicPr/>
          <p:nvPr/>
        </p:nvPicPr>
        <p:blipFill>
          <a:blip r:embed="rId10"/>
          <a:stretch/>
        </p:blipFill>
        <p:spPr>
          <a:xfrm>
            <a:off x="2387520" y="5676840"/>
            <a:ext cx="317520" cy="31752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TextShape 1"/>
          <p:cNvSpPr txBox="1"/>
          <p:nvPr/>
        </p:nvSpPr>
        <p:spPr>
          <a:xfrm>
            <a:off x="457200" y="19836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Empirical Application</a:t>
            </a:r>
            <a:endParaRPr b="0" lang="en-US" sz="1800" spc="-1" strike="noStrike">
              <a:solidFill>
                <a:srgbClr val="000000"/>
              </a:solidFill>
              <a:uFill>
                <a:solidFill>
                  <a:srgbClr val="ffffff"/>
                </a:solidFill>
              </a:uFill>
              <a:latin typeface="Calibri"/>
            </a:endParaRPr>
          </a:p>
        </p:txBody>
      </p:sp>
      <p:sp>
        <p:nvSpPr>
          <p:cNvPr id="482" name="TextShape 2"/>
          <p:cNvSpPr txBox="1"/>
          <p:nvPr/>
        </p:nvSpPr>
        <p:spPr>
          <a:xfrm>
            <a:off x="457200" y="1181160"/>
            <a:ext cx="8229240" cy="5343120"/>
          </a:xfrm>
          <a:prstGeom prst="rect">
            <a:avLst/>
          </a:prstGeom>
          <a:noFill/>
          <a:ln>
            <a:noFill/>
          </a:ln>
        </p:spPr>
        <p:txBody>
          <a:bodyPr/>
          <a:p>
            <a:pPr marL="343080" indent="-34272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Data</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Web-based stated preference survey </a:t>
            </a:r>
            <a:endParaRPr b="0" lang="en-US" sz="2400" spc="-1" strike="noStrike">
              <a:solidFill>
                <a:srgbClr val="000000"/>
              </a:solidFill>
              <a:uFill>
                <a:solidFill>
                  <a:srgbClr val="ffffff"/>
                </a:solidFill>
              </a:uFill>
              <a:latin typeface="Calibri"/>
            </a:endParaRPr>
          </a:p>
          <a:p>
            <a:pPr lvl="2" marL="1143000" indent="-22824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Austin Area, 2004</a:t>
            </a:r>
            <a:endParaRPr b="0" lang="en-US" sz="20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Four commuting options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Each respondent chooses a mode in </a:t>
            </a:r>
            <a:r>
              <a:rPr b="1" lang="en-US" sz="2000" spc="-1" strike="noStrike">
                <a:solidFill>
                  <a:srgbClr val="e46c0a"/>
                </a:solidFill>
                <a:uFill>
                  <a:solidFill>
                    <a:srgbClr val="ffffff"/>
                  </a:solidFill>
                </a:uFill>
                <a:latin typeface="Calibri"/>
              </a:rPr>
              <a:t>four</a:t>
            </a:r>
            <a:r>
              <a:rPr b="0" lang="en-US" sz="2000" spc="-1" strike="noStrike">
                <a:solidFill>
                  <a:srgbClr val="000000"/>
                </a:solidFill>
                <a:uFill>
                  <a:solidFill>
                    <a:srgbClr val="ffffff"/>
                  </a:solidFill>
                </a:uFill>
                <a:latin typeface="Calibri"/>
              </a:rPr>
              <a:t> occasions under alternative travel times and cost scenarios </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322 individuals and 1288 choice occasions </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pic>
        <p:nvPicPr>
          <p:cNvPr id="483" name="Content Placeholder 13" descr=""/>
          <p:cNvPicPr/>
          <p:nvPr/>
        </p:nvPicPr>
        <p:blipFill>
          <a:blip r:embed="rId1"/>
          <a:stretch/>
        </p:blipFill>
        <p:spPr>
          <a:xfrm>
            <a:off x="526320" y="3422520"/>
            <a:ext cx="7996320" cy="897120"/>
          </a:xfrm>
          <a:prstGeom prst="rect">
            <a:avLst/>
          </a:prstGeom>
          <a:ln>
            <a:noFill/>
          </a:ln>
        </p:spPr>
      </p:pic>
    </p:spTree>
  </p:cSld>
  <p:timing>
    <p:tnLst>
      <p:par>
        <p:cTn id="508" dur="indefinite" restart="never" nodeType="tmRoot">
          <p:childTnLst>
            <p:seq>
              <p:cTn id="509" dur="indefinite" nodeType="mainSeq">
                <p:childTnLst>
                  <p:par>
                    <p:cTn id="510" fill="hold">
                      <p:stCondLst>
                        <p:cond delay="indefinite"/>
                      </p:stCondLst>
                      <p:childTnLst>
                        <p:par>
                          <p:cTn id="511" fill="hold">
                            <p:stCondLst>
                              <p:cond delay="0"/>
                            </p:stCondLst>
                            <p:childTnLst>
                              <p:par>
                                <p:cTn id="512" nodeType="clickEffect" fill="hold" presetClass="entr" presetID="1">
                                  <p:stCondLst>
                                    <p:cond delay="0"/>
                                  </p:stCondLst>
                                  <p:childTnLst>
                                    <p:set>
                                      <p:cBhvr>
                                        <p:cTn id="513" dur="1" fill="hold">
                                          <p:stCondLst>
                                            <p:cond delay="0"/>
                                          </p:stCondLst>
                                        </p:cTn>
                                        <p:tgtEl>
                                          <p:spTgt spid="482">
                                            <p:txEl>
                                              <p:pRg st="60" end="84"/>
                                            </p:txEl>
                                          </p:spTgt>
                                        </p:tgtEl>
                                        <p:attrNameLst>
                                          <p:attrName>style.visibility</p:attrName>
                                        </p:attrNameLst>
                                      </p:cBhvr>
                                      <p:to>
                                        <p:strVal val="visible"/>
                                      </p:to>
                                    </p:set>
                                  </p:childTnLst>
                                </p:cTn>
                              </p:par>
                              <p:par>
                                <p:cTn id="514" nodeType="withEffect" fill="hold" presetClass="entr" presetID="1">
                                  <p:stCondLst>
                                    <p:cond delay="0"/>
                                  </p:stCondLst>
                                  <p:childTnLst>
                                    <p:set>
                                      <p:cBhvr>
                                        <p:cTn id="515" dur="1" fill="hold">
                                          <p:stCondLst>
                                            <p:cond delay="0"/>
                                          </p:stCondLst>
                                        </p:cTn>
                                        <p:tgtEl>
                                          <p:spTgt spid="483"/>
                                        </p:tgtEl>
                                        <p:attrNameLst>
                                          <p:attrName>style.visibility</p:attrName>
                                        </p:attrNameLst>
                                      </p:cBhvr>
                                      <p:to>
                                        <p:strVal val="visible"/>
                                      </p:to>
                                    </p:set>
                                  </p:childTnLst>
                                </p:cTn>
                              </p:par>
                            </p:childTnLst>
                          </p:cTn>
                        </p:par>
                      </p:childTnLst>
                    </p:cTn>
                  </p:par>
                  <p:par>
                    <p:cTn id="516" fill="hold">
                      <p:stCondLst>
                        <p:cond delay="indefinite"/>
                      </p:stCondLst>
                      <p:childTnLst>
                        <p:par>
                          <p:cTn id="517" fill="hold">
                            <p:stCondLst>
                              <p:cond delay="0"/>
                            </p:stCondLst>
                            <p:childTnLst>
                              <p:par>
                                <p:cTn id="518" nodeType="clickEffect" fill="hold" presetClass="entr" presetID="1">
                                  <p:stCondLst>
                                    <p:cond delay="0"/>
                                  </p:stCondLst>
                                  <p:childTnLst>
                                    <p:set>
                                      <p:cBhvr>
                                        <p:cTn id="519" dur="1" fill="hold">
                                          <p:stCondLst>
                                            <p:cond delay="0"/>
                                          </p:stCondLst>
                                        </p:cTn>
                                        <p:tgtEl>
                                          <p:spTgt spid="482">
                                            <p:txEl>
                                              <p:pRg st="87" end="187"/>
                                            </p:txEl>
                                          </p:spTgt>
                                        </p:tgtEl>
                                        <p:attrNameLst>
                                          <p:attrName>style.visibility</p:attrName>
                                        </p:attrNameLst>
                                      </p:cBhvr>
                                      <p:to>
                                        <p:strVal val="visible"/>
                                      </p:to>
                                    </p:set>
                                  </p:childTnLst>
                                </p:cTn>
                              </p:par>
                            </p:childTnLst>
                          </p:cTn>
                        </p:par>
                      </p:childTnLst>
                    </p:cTn>
                  </p:par>
                  <p:par>
                    <p:cTn id="520" fill="hold">
                      <p:stCondLst>
                        <p:cond delay="indefinite"/>
                      </p:stCondLst>
                      <p:childTnLst>
                        <p:par>
                          <p:cTn id="521" fill="hold">
                            <p:stCondLst>
                              <p:cond delay="0"/>
                            </p:stCondLst>
                            <p:childTnLst>
                              <p:par>
                                <p:cTn id="522" nodeType="clickEffect" fill="hold" presetClass="entr" presetID="1">
                                  <p:stCondLst>
                                    <p:cond delay="0"/>
                                  </p:stCondLst>
                                  <p:childTnLst>
                                    <p:set>
                                      <p:cBhvr>
                                        <p:cTn id="523" dur="1" fill="hold">
                                          <p:stCondLst>
                                            <p:cond delay="0"/>
                                          </p:stCondLst>
                                        </p:cTn>
                                        <p:tgtEl>
                                          <p:spTgt spid="482">
                                            <p:txEl>
                                              <p:pRg st="188" end="23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1"/>
          <p:cNvSpPr txBox="1"/>
          <p:nvPr/>
        </p:nvSpPr>
        <p:spPr>
          <a:xfrm>
            <a:off x="457200" y="42408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Valuation of Travel Time Savings</a:t>
            </a:r>
            <a:endParaRPr b="0" lang="en-US" sz="1800" spc="-1" strike="noStrike">
              <a:solidFill>
                <a:srgbClr val="000000"/>
              </a:solidFill>
              <a:uFill>
                <a:solidFill>
                  <a:srgbClr val="ffffff"/>
                </a:solidFill>
              </a:uFill>
              <a:latin typeface="Calibri"/>
            </a:endParaRPr>
          </a:p>
        </p:txBody>
      </p:sp>
      <p:sp>
        <p:nvSpPr>
          <p:cNvPr id="485" name="TextShape 2"/>
          <p:cNvSpPr txBox="1"/>
          <p:nvPr/>
        </p:nvSpPr>
        <p:spPr>
          <a:xfrm>
            <a:off x="457200" y="1408320"/>
            <a:ext cx="8229240" cy="5236560"/>
          </a:xfrm>
          <a:prstGeom prst="rect">
            <a:avLst/>
          </a:prstGeom>
          <a:noFill/>
          <a:ln>
            <a:noFill/>
          </a:ln>
        </p:spPr>
        <p:txBody>
          <a:bodyPr/>
          <a:p>
            <a:pPr marL="343080" indent="-342720">
              <a:lnSpc>
                <a:spcPct val="100000"/>
              </a:lnSpc>
              <a:buClr>
                <a:srgbClr val="000000"/>
              </a:buClr>
              <a:buFont typeface="Wingdings" charset="2"/>
              <a:buChar char=""/>
            </a:pPr>
            <a:r>
              <a:rPr b="0" lang="en-US" sz="32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No one would be interested in wasting money on daily travel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400" spc="-1" strike="noStrike">
                <a:solidFill>
                  <a:srgbClr val="000000"/>
                </a:solidFill>
                <a:uFill>
                  <a:solidFill>
                    <a:srgbClr val="ffffff"/>
                  </a:solidFill>
                </a:uFill>
                <a:latin typeface="Calibri"/>
              </a:rPr>
              <a:t> </a:t>
            </a:r>
            <a:r>
              <a:rPr b="1" lang="en-US" sz="2400" spc="-1" strike="noStrike">
                <a:solidFill>
                  <a:srgbClr val="000000"/>
                </a:solidFill>
                <a:uFill>
                  <a:solidFill>
                    <a:srgbClr val="ffffff"/>
                  </a:solidFill>
                </a:uFill>
                <a:latin typeface="Calibri"/>
              </a:rPr>
              <a:t>BUT </a:t>
            </a:r>
            <a:r>
              <a:rPr b="0" lang="en-US" sz="2400" spc="-1" strike="noStrike">
                <a:solidFill>
                  <a:srgbClr val="000000"/>
                </a:solidFill>
                <a:uFill>
                  <a:solidFill>
                    <a:srgbClr val="ffffff"/>
                  </a:solidFill>
                </a:uFill>
                <a:latin typeface="Calibri"/>
              </a:rPr>
              <a:t>it is quite possible that individuals would want to extend their travel time on at least some travel occasions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Secondary activities conducted during travel may bring positive utility</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Theoretical considerations require</a:t>
            </a:r>
            <a:endParaRPr b="0" lang="en-US" sz="3200" spc="-1" strike="noStrike">
              <a:solidFill>
                <a:srgbClr val="000000"/>
              </a:solidFill>
              <a:uFill>
                <a:solidFill>
                  <a:srgbClr val="ffffff"/>
                </a:solidFill>
              </a:uFill>
              <a:latin typeface="Calibri"/>
            </a:endParaRPr>
          </a:p>
          <a:p>
            <a:pPr lvl="1" marL="743040" indent="-285480">
              <a:lnSpc>
                <a:spcPct val="100000"/>
              </a:lnSpc>
              <a:buClr>
                <a:srgbClr val="e46c0a"/>
              </a:buClr>
              <a:buFont typeface="Wingdings" charset="2"/>
              <a:buChar char=""/>
            </a:pPr>
            <a:r>
              <a:rPr b="1" lang="en-US" sz="2400" spc="-1" strike="noStrike">
                <a:solidFill>
                  <a:srgbClr val="e46c0a"/>
                </a:solidFill>
                <a:uFill>
                  <a:solidFill>
                    <a:srgbClr val="ffffff"/>
                  </a:solidFill>
                </a:uFill>
                <a:latin typeface="Calibri"/>
              </a:rPr>
              <a:t>Cost coefficient negative </a:t>
            </a:r>
            <a:r>
              <a:rPr b="0" lang="en-US" sz="2400" spc="-1" strike="noStrike">
                <a:solidFill>
                  <a:srgbClr val="000000"/>
                </a:solidFill>
                <a:uFill>
                  <a:solidFill>
                    <a:srgbClr val="ffffff"/>
                  </a:solidFill>
                </a:uFill>
                <a:latin typeface="Calibri"/>
              </a:rPr>
              <a:t>= bounded distribution</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b0f0"/>
              </a:buClr>
              <a:buFont typeface="Wingdings" charset="2"/>
              <a:buChar char=""/>
            </a:pPr>
            <a:r>
              <a:rPr b="1" lang="en-US" sz="2400" spc="-1" strike="noStrike">
                <a:solidFill>
                  <a:srgbClr val="00b0f0"/>
                </a:solidFill>
                <a:uFill>
                  <a:solidFill>
                    <a:srgbClr val="ffffff"/>
                  </a:solidFill>
                </a:uFill>
                <a:latin typeface="Calibri"/>
              </a:rPr>
              <a:t>Time coefficient not necessarily negative </a:t>
            </a:r>
            <a:r>
              <a:rPr b="0" lang="en-US" sz="2400" spc="-1" strike="noStrike">
                <a:solidFill>
                  <a:srgbClr val="000000"/>
                </a:solidFill>
                <a:uFill>
                  <a:solidFill>
                    <a:srgbClr val="ffffff"/>
                  </a:solidFill>
                </a:uFill>
                <a:latin typeface="Calibri"/>
              </a:rPr>
              <a:t>= bounded or unbounded distribution</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p:txBody>
      </p:sp>
    </p:spTree>
  </p:cSld>
  <p:timing>
    <p:tnLst>
      <p:par>
        <p:cTn id="524" dur="indefinite" restart="never" nodeType="tmRoot">
          <p:childTnLst>
            <p:seq>
              <p:cTn id="525" dur="indefinite" nodeType="mainSeq">
                <p:childTnLst>
                  <p:par>
                    <p:cTn id="526" fill="hold">
                      <p:stCondLst>
                        <p:cond delay="indefinite"/>
                      </p:stCondLst>
                      <p:childTnLst>
                        <p:par>
                          <p:cTn id="527" fill="hold">
                            <p:stCondLst>
                              <p:cond delay="0"/>
                            </p:stCondLst>
                            <p:childTnLst>
                              <p:par>
                                <p:cTn id="528" nodeType="clickEffect" fill="hold" presetClass="entr" presetID="1">
                                  <p:stCondLst>
                                    <p:cond delay="0"/>
                                  </p:stCondLst>
                                  <p:childTnLst>
                                    <p:set>
                                      <p:cBhvr>
                                        <p:cTn id="529" dur="1" fill="hold">
                                          <p:stCondLst>
                                            <p:cond delay="0"/>
                                          </p:stCondLst>
                                        </p:cTn>
                                        <p:tgtEl>
                                          <p:spTgt spid="485">
                                            <p:txEl>
                                              <p:pRg st="0" end="62"/>
                                            </p:txEl>
                                          </p:spTgt>
                                        </p:tgtEl>
                                        <p:attrNameLst>
                                          <p:attrName>style.visibility</p:attrName>
                                        </p:attrNameLst>
                                      </p:cBhvr>
                                      <p:to>
                                        <p:strVal val="visible"/>
                                      </p:to>
                                    </p:set>
                                  </p:childTnLst>
                                </p:cTn>
                              </p:par>
                            </p:childTnLst>
                          </p:cTn>
                        </p:par>
                      </p:childTnLst>
                    </p:cTn>
                  </p:par>
                  <p:par>
                    <p:cTn id="530" fill="hold">
                      <p:stCondLst>
                        <p:cond delay="indefinite"/>
                      </p:stCondLst>
                      <p:childTnLst>
                        <p:par>
                          <p:cTn id="531" fill="hold">
                            <p:stCondLst>
                              <p:cond delay="0"/>
                            </p:stCondLst>
                            <p:childTnLst>
                              <p:par>
                                <p:cTn id="532" nodeType="clickEffect" fill="hold" presetClass="entr" presetID="1">
                                  <p:stCondLst>
                                    <p:cond delay="0"/>
                                  </p:stCondLst>
                                  <p:childTnLst>
                                    <p:set>
                                      <p:cBhvr>
                                        <p:cTn id="533" dur="1" fill="hold">
                                          <p:stCondLst>
                                            <p:cond delay="0"/>
                                          </p:stCondLst>
                                        </p:cTn>
                                        <p:tgtEl>
                                          <p:spTgt spid="485">
                                            <p:txEl>
                                              <p:pRg st="63" end="179"/>
                                            </p:txEl>
                                          </p:spTgt>
                                        </p:tgtEl>
                                        <p:attrNameLst>
                                          <p:attrName>style.visibility</p:attrName>
                                        </p:attrNameLst>
                                      </p:cBhvr>
                                      <p:to>
                                        <p:strVal val="visible"/>
                                      </p:to>
                                    </p:set>
                                  </p:childTnLst>
                                </p:cTn>
                              </p:par>
                              <p:par>
                                <p:cTn id="534" nodeType="withEffect" fill="hold" presetClass="entr" presetID="1">
                                  <p:stCondLst>
                                    <p:cond delay="0"/>
                                  </p:stCondLst>
                                  <p:childTnLst>
                                    <p:set>
                                      <p:cBhvr>
                                        <p:cTn id="535" dur="1" fill="hold">
                                          <p:stCondLst>
                                            <p:cond delay="0"/>
                                          </p:stCondLst>
                                        </p:cTn>
                                        <p:tgtEl>
                                          <p:spTgt spid="485">
                                            <p:txEl>
                                              <p:pRg st="179" end="251"/>
                                            </p:txEl>
                                          </p:spTgt>
                                        </p:tgtEl>
                                        <p:attrNameLst>
                                          <p:attrName>style.visibility</p:attrName>
                                        </p:attrNameLst>
                                      </p:cBhvr>
                                      <p:to>
                                        <p:strVal val="visible"/>
                                      </p:to>
                                    </p:set>
                                  </p:childTnLst>
                                </p:cTn>
                              </p:par>
                            </p:childTnLst>
                          </p:cTn>
                        </p:par>
                      </p:childTnLst>
                    </p:cTn>
                  </p:par>
                  <p:par>
                    <p:cTn id="536" fill="hold">
                      <p:stCondLst>
                        <p:cond delay="indefinite"/>
                      </p:stCondLst>
                      <p:childTnLst>
                        <p:par>
                          <p:cTn id="537" fill="hold">
                            <p:stCondLst>
                              <p:cond delay="0"/>
                            </p:stCondLst>
                            <p:childTnLst>
                              <p:par>
                                <p:cTn id="538" nodeType="clickEffect" fill="hold" presetClass="entr" presetID="1">
                                  <p:stCondLst>
                                    <p:cond delay="0"/>
                                  </p:stCondLst>
                                  <p:childTnLst>
                                    <p:set>
                                      <p:cBhvr>
                                        <p:cTn id="539" dur="1" fill="hold">
                                          <p:stCondLst>
                                            <p:cond delay="0"/>
                                          </p:stCondLst>
                                        </p:cTn>
                                        <p:tgtEl>
                                          <p:spTgt spid="485">
                                            <p:txEl>
                                              <p:pRg st="252" end="288"/>
                                            </p:txEl>
                                          </p:spTgt>
                                        </p:tgtEl>
                                        <p:attrNameLst>
                                          <p:attrName>style.visibility</p:attrName>
                                        </p:attrNameLst>
                                      </p:cBhvr>
                                      <p:to>
                                        <p:strVal val="visible"/>
                                      </p:to>
                                    </p:set>
                                  </p:childTnLst>
                                </p:cTn>
                              </p:par>
                              <p:par>
                                <p:cTn id="540" nodeType="withEffect" fill="hold" presetClass="entr" presetID="1">
                                  <p:stCondLst>
                                    <p:cond delay="0"/>
                                  </p:stCondLst>
                                  <p:childTnLst>
                                    <p:set>
                                      <p:cBhvr>
                                        <p:cTn id="541" dur="1" fill="hold">
                                          <p:stCondLst>
                                            <p:cond delay="0"/>
                                          </p:stCondLst>
                                        </p:cTn>
                                        <p:tgtEl>
                                          <p:spTgt spid="485">
                                            <p:txEl>
                                              <p:pRg st="288" end="337"/>
                                            </p:txEl>
                                          </p:spTgt>
                                        </p:tgtEl>
                                        <p:attrNameLst>
                                          <p:attrName>style.visibility</p:attrName>
                                        </p:attrNameLst>
                                      </p:cBhvr>
                                      <p:to>
                                        <p:strVal val="visible"/>
                                      </p:to>
                                    </p:set>
                                  </p:childTnLst>
                                </p:cTn>
                              </p:par>
                              <p:par>
                                <p:cTn id="542" nodeType="withEffect" fill="hold" presetClass="entr" presetID="1">
                                  <p:stCondLst>
                                    <p:cond delay="0"/>
                                  </p:stCondLst>
                                  <p:childTnLst>
                                    <p:set>
                                      <p:cBhvr>
                                        <p:cTn id="543" dur="1" fill="hold">
                                          <p:stCondLst>
                                            <p:cond delay="0"/>
                                          </p:stCondLst>
                                        </p:cTn>
                                        <p:tgtEl>
                                          <p:spTgt spid="485">
                                            <p:txEl>
                                              <p:pRg st="337" end="41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1228320"/>
            <a:ext cx="8229240" cy="4525560"/>
          </a:xfrm>
          <a:prstGeom prst="rect">
            <a:avLst/>
          </a:prstGeom>
          <a:noFill/>
          <a:ln>
            <a:noFill/>
          </a:ln>
        </p:spPr>
        <p:txBody>
          <a:bodyPr/>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Random multivariate mixing distribution </a:t>
            </a:r>
            <a:r>
              <a:rPr b="0" lang="en-US" sz="2000" spc="-1" strike="noStrike">
                <a:solidFill>
                  <a:srgbClr val="000000"/>
                </a:solidFill>
                <a:uFill>
                  <a:solidFill>
                    <a:srgbClr val="ffffff"/>
                  </a:solidFill>
                </a:uFill>
                <a:latin typeface="Calibri"/>
              </a:rPr>
              <a:t>needs to be </a:t>
            </a:r>
            <a:r>
              <a:rPr b="1" lang="en-US" sz="2000" spc="-1" strike="noStrike">
                <a:solidFill>
                  <a:srgbClr val="376092"/>
                </a:solidFill>
                <a:uFill>
                  <a:solidFill>
                    <a:srgbClr val="ffffff"/>
                  </a:solidFill>
                </a:uFill>
                <a:latin typeface="Calibri"/>
              </a:rPr>
              <a:t>consistent with theoretical notions</a:t>
            </a: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For example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The analyst may want to </a:t>
            </a:r>
            <a:r>
              <a:rPr b="1" lang="en-US" sz="1600" spc="-1" strike="noStrike">
                <a:solidFill>
                  <a:srgbClr val="376092"/>
                </a:solidFill>
                <a:uFill>
                  <a:solidFill>
                    <a:srgbClr val="ffffff"/>
                  </a:solidFill>
                </a:uFill>
                <a:latin typeface="Calibri"/>
              </a:rPr>
              <a:t>specify a naturally bounded distribution for cost and time coefficients</a:t>
            </a:r>
            <a:r>
              <a:rPr b="0" lang="en-US" sz="1600" spc="-1" strike="noStrike">
                <a:solidFill>
                  <a:srgbClr val="000000"/>
                </a:solidFill>
                <a:uFill>
                  <a:solidFill>
                    <a:srgbClr val="ffffff"/>
                  </a:solidFill>
                </a:uFill>
                <a:latin typeface="Calibri"/>
              </a:rPr>
              <a:t> in a travel choice model, so that the </a:t>
            </a:r>
            <a:r>
              <a:rPr b="1" lang="en-US" sz="1600" spc="-1" strike="noStrike">
                <a:solidFill>
                  <a:srgbClr val="376092"/>
                </a:solidFill>
                <a:uFill>
                  <a:solidFill>
                    <a:srgbClr val="ffffff"/>
                  </a:solidFill>
                </a:uFill>
                <a:latin typeface="Calibri"/>
              </a:rPr>
              <a:t>coefficients are strictly negative</a:t>
            </a:r>
            <a:r>
              <a:rPr b="1" lang="en-US" sz="1600" spc="-1" strike="noStrike">
                <a:solidFill>
                  <a:srgbClr val="000000"/>
                </a:solidFill>
                <a:uFill>
                  <a:solidFill>
                    <a:srgbClr val="ffffff"/>
                  </a:solidFill>
                </a:uFill>
                <a:latin typeface="Calibri"/>
              </a:rPr>
              <a:t>. </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Using an unbounded distribution that straddles the </a:t>
            </a:r>
            <a:r>
              <a:rPr b="1" lang="en-US" sz="1600" spc="-1" strike="noStrike">
                <a:solidFill>
                  <a:srgbClr val="376092"/>
                </a:solidFill>
                <a:uFill>
                  <a:solidFill>
                    <a:srgbClr val="ffffff"/>
                  </a:solidFill>
                </a:uFill>
                <a:latin typeface="Calibri"/>
              </a:rPr>
              <a:t>zero value for the cost coefficient </a:t>
            </a:r>
            <a:r>
              <a:rPr b="0" lang="en-US" sz="1600" spc="-1" strike="noStrike">
                <a:solidFill>
                  <a:srgbClr val="000000"/>
                </a:solidFill>
                <a:uFill>
                  <a:solidFill>
                    <a:srgbClr val="ffffff"/>
                  </a:solidFill>
                </a:uFill>
                <a:latin typeface="Calibri"/>
              </a:rPr>
              <a:t>leads to a </a:t>
            </a:r>
            <a:r>
              <a:rPr b="1" lang="en-US" sz="1600" spc="-1" strike="noStrike">
                <a:solidFill>
                  <a:srgbClr val="376092"/>
                </a:solidFill>
                <a:uFill>
                  <a:solidFill>
                    <a:srgbClr val="ffffff"/>
                  </a:solidFill>
                </a:uFill>
                <a:latin typeface="Calibri"/>
              </a:rPr>
              <a:t>breakdown of the willingness to pay </a:t>
            </a:r>
            <a:r>
              <a:rPr b="0" lang="en-US" sz="1600" spc="-1" strike="noStrike">
                <a:solidFill>
                  <a:srgbClr val="000000"/>
                </a:solidFill>
                <a:uFill>
                  <a:solidFill>
                    <a:srgbClr val="ffffff"/>
                  </a:solidFill>
                </a:uFill>
                <a:latin typeface="Calibri"/>
              </a:rPr>
              <a:t>calculations.</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Several studies have underscored the </a:t>
            </a:r>
            <a:r>
              <a:rPr b="1" lang="en-US" sz="1600" spc="-1" strike="noStrike">
                <a:solidFill>
                  <a:srgbClr val="376092"/>
                </a:solidFill>
                <a:uFill>
                  <a:solidFill>
                    <a:srgbClr val="ffffff"/>
                  </a:solidFill>
                </a:uFill>
                <a:latin typeface="Calibri"/>
              </a:rPr>
              <a:t>potentially serious mis-specification consequences</a:t>
            </a:r>
            <a:r>
              <a:rPr b="0" lang="en-US" sz="1600" spc="-1" strike="noStrike">
                <a:solidFill>
                  <a:srgbClr val="000000"/>
                </a:solidFill>
                <a:uFill>
                  <a:solidFill>
                    <a:srgbClr val="ffffff"/>
                  </a:solidFill>
                </a:uFill>
                <a:latin typeface="Calibri"/>
              </a:rPr>
              <a:t> (in terms of theoretical considerations, data fit, as well as trade-off evaluations) of using an </a:t>
            </a:r>
            <a:r>
              <a:rPr b="1" lang="en-US" sz="1600" spc="-1" strike="noStrike">
                <a:solidFill>
                  <a:srgbClr val="376092"/>
                </a:solidFill>
                <a:uFill>
                  <a:solidFill>
                    <a:srgbClr val="ffffff"/>
                  </a:solidFill>
                </a:uFill>
                <a:latin typeface="Calibri"/>
              </a:rPr>
              <a:t>unbounded distribution</a:t>
            </a:r>
            <a:r>
              <a:rPr b="0" lang="en-US" sz="1600" spc="-1" strike="noStrike">
                <a:solidFill>
                  <a:srgbClr val="000000"/>
                </a:solidFill>
                <a:uFill>
                  <a:solidFill>
                    <a:srgbClr val="ffffff"/>
                  </a:solidFill>
                </a:uFill>
                <a:latin typeface="Calibri"/>
              </a:rPr>
              <a:t>.</a:t>
            </a:r>
            <a:endParaRPr b="0" lang="en-US" sz="2400" spc="-1" strike="noStrike">
              <a:solidFill>
                <a:srgbClr val="000000"/>
              </a:solidFill>
              <a:uFill>
                <a:solidFill>
                  <a:srgbClr val="ffffff"/>
                </a:solidFill>
              </a:uFill>
              <a:latin typeface="Calibri"/>
            </a:endParaRPr>
          </a:p>
        </p:txBody>
      </p:sp>
    </p:spTree>
  </p:cSld>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99">
                                            <p:txEl>
                                              <p:pRg st="91" end="10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99">
                                            <p:txEl>
                                              <p:pRg st="104" end="27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99">
                                            <p:txEl>
                                              <p:pRg st="276" end="42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99">
                                            <p:txEl>
                                              <p:pRg st="425" end="63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1"/>
          <p:cNvSpPr txBox="1"/>
          <p:nvPr/>
        </p:nvSpPr>
        <p:spPr>
          <a:xfrm>
            <a:off x="457200" y="274680"/>
            <a:ext cx="8229240" cy="1142640"/>
          </a:xfrm>
          <a:prstGeom prst="rect">
            <a:avLst/>
          </a:prstGeom>
          <a:noFill/>
          <a:ln>
            <a:noFill/>
          </a:ln>
        </p:spPr>
        <p:txBody>
          <a:bodyPr anchor="ctr"/>
          <a:p>
            <a:pPr algn="ctr">
              <a:lnSpc>
                <a:spcPct val="100000"/>
              </a:lnSpc>
            </a:pPr>
            <a:r>
              <a:rPr b="0" lang="en-US" sz="2700" spc="-1" strike="noStrike">
                <a:solidFill>
                  <a:srgbClr val="000000"/>
                </a:solidFill>
                <a:uFill>
                  <a:solidFill>
                    <a:srgbClr val="ffffff"/>
                  </a:solidFill>
                </a:uFill>
                <a:latin typeface="Arial Black"/>
              </a:rPr>
              <a:t>Data fit and Value of Travel Time Savings (VTTS) for different models</a:t>
            </a:r>
            <a:endParaRPr b="0" lang="en-US" sz="1800" spc="-1" strike="noStrike">
              <a:solidFill>
                <a:srgbClr val="000000"/>
              </a:solidFill>
              <a:uFill>
                <a:solidFill>
                  <a:srgbClr val="ffffff"/>
                </a:solidFill>
              </a:uFill>
              <a:latin typeface="Calibri"/>
            </a:endParaRPr>
          </a:p>
        </p:txBody>
      </p:sp>
      <p:graphicFrame>
        <p:nvGraphicFramePr>
          <p:cNvPr id="487" name="Table 2"/>
          <p:cNvGraphicFramePr/>
          <p:nvPr/>
        </p:nvGraphicFramePr>
        <p:xfrm>
          <a:off x="228600" y="1332000"/>
          <a:ext cx="8724240" cy="3164760"/>
        </p:xfrm>
        <a:graphic>
          <a:graphicData uri="http://schemas.openxmlformats.org/drawingml/2006/table">
            <a:tbl>
              <a:tblPr/>
              <a:tblGrid>
                <a:gridCol w="699120"/>
                <a:gridCol w="1764000"/>
                <a:gridCol w="1796400"/>
                <a:gridCol w="1054080"/>
                <a:gridCol w="1073520"/>
                <a:gridCol w="1281960"/>
                <a:gridCol w="1055160"/>
              </a:tblGrid>
              <a:tr h="253440">
                <a:tc rowSpan="2">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Model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12240">
                      <a:solidFill>
                        <a:srgbClr val="0086ba"/>
                      </a:solidFill>
                    </a:lnT>
                    <a:lnB w="9360">
                      <a:solidFill>
                        <a:srgbClr val="0086ba"/>
                      </a:solidFill>
                    </a:lnB>
                    <a:solidFill>
                      <a:srgbClr val="cae3e9"/>
                    </a:solidFill>
                  </a:tcPr>
                </a:tc>
                <a:tc gridSpan="2">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Coefficient distribution</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12240">
                      <a:solidFill>
                        <a:srgbClr val="0086ba"/>
                      </a:solidFill>
                    </a:lnT>
                    <a:lnB w="9360">
                      <a:solidFill>
                        <a:srgbClr val="0086ba"/>
                      </a:solidFill>
                    </a:lnB>
                    <a:solidFill>
                      <a:srgbClr val="cae3e9"/>
                    </a:solidFill>
                  </a:tcPr>
                </a:tc>
                <a:tc rowSpan="2">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CLIC statistic</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12240">
                      <a:solidFill>
                        <a:srgbClr val="0086ba"/>
                      </a:solidFill>
                    </a:lnT>
                    <a:lnB w="9360">
                      <a:solidFill>
                        <a:srgbClr val="0086ba"/>
                      </a:solidFill>
                    </a:lnB>
                    <a:solidFill>
                      <a:srgbClr val="cae3e9"/>
                    </a:solidFill>
                  </a:tcPr>
                </a:tc>
                <a:tc gridSpan="3">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Median VTTS Value</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12240">
                      <a:solidFill>
                        <a:srgbClr val="0086ba"/>
                      </a:solidFill>
                    </a:lnT>
                    <a:lnB w="9360">
                      <a:solidFill>
                        <a:srgbClr val="0086ba"/>
                      </a:solidFill>
                    </a:lnB>
                    <a:solidFill>
                      <a:srgbClr val="cae3e9"/>
                    </a:solidFill>
                  </a:tcPr>
                </a:tc>
              </a:tr>
              <a:tr h="544320">
                <a:tc vMerge="1">
                  <a:tcPr>
                    <a:solidFill>
                      <a:srgbClr val="729fcf"/>
                    </a:solidFill>
                  </a:tcPr>
                </a:tc>
                <a:tc>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Cost</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1" lang="en-GB" sz="1800" spc="-1" strike="noStrike">
                          <a:solidFill>
                            <a:srgbClr val="000000"/>
                          </a:solidFill>
                          <a:uFill>
                            <a:solidFill>
                              <a:srgbClr val="ffffff"/>
                            </a:solidFill>
                          </a:uFill>
                          <a:latin typeface="Times New Roman"/>
                        </a:rPr>
                        <a:t>Time</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vMerge="1">
                  <a:tcPr>
                    <a:solidFill>
                      <a:srgbClr val="729fcf"/>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Low income</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Medium income</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High income</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-4420.11</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8.72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29.08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87.24</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-4387.57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10.47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34.89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104.67</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3</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-4376.27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4.68</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15.59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46.78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-4375.73</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4.56</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15.19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45.59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5</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-4330.32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4.47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14.89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44.68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6</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-4294.56</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2.91</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9.79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29.14</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-4313.22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2.44</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8.15</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24.45</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8</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-4312.79</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2.32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7.73</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23.18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9</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Fixed</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-4326.65</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4.59</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15.31</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45.92</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10</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-4290.96</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2.47</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8.23</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24.69</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11</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-4309.71</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2.48</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8.28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936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24.85</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9360">
                      <a:solidFill>
                        <a:srgbClr val="0086ba"/>
                      </a:solidFill>
                    </a:lnB>
                    <a:solidFill>
                      <a:srgbClr val="cae3e9"/>
                    </a:solidFill>
                  </a:tcPr>
                </a:tc>
              </a:tr>
              <a:tr h="253440">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12</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nSpc>
                          <a:spcPct val="115000"/>
                        </a:lnSpc>
                      </a:pPr>
                      <a:r>
                        <a:rPr b="0" lang="en-GB" sz="1800" spc="-1" strike="noStrike">
                          <a:solidFill>
                            <a:srgbClr val="000000"/>
                          </a:solidFill>
                          <a:uFill>
                            <a:solidFill>
                              <a:srgbClr val="ffffff"/>
                            </a:solidFill>
                          </a:uFill>
                          <a:latin typeface="Times New Roman"/>
                        </a:rPr>
                        <a:t>Power log-normal</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-4309.09</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1224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  </a:t>
                      </a:r>
                      <a:r>
                        <a:rPr b="0" lang="en-GB" sz="1800" spc="-1" strike="noStrike">
                          <a:solidFill>
                            <a:srgbClr val="000000"/>
                          </a:solidFill>
                          <a:uFill>
                            <a:solidFill>
                              <a:srgbClr val="ffffff"/>
                            </a:solidFill>
                          </a:uFill>
                          <a:latin typeface="Times New Roman"/>
                        </a:rPr>
                        <a:t>2.30</a:t>
                      </a:r>
                      <a:endParaRPr b="0" lang="en-GB" sz="1800" spc="-1" strike="noStrike">
                        <a:solidFill>
                          <a:srgbClr val="000000"/>
                        </a:solidFill>
                        <a:uFill>
                          <a:solidFill>
                            <a:srgbClr val="ffffff"/>
                          </a:solidFill>
                        </a:uFill>
                        <a:latin typeface="Arial"/>
                      </a:endParaRPr>
                    </a:p>
                  </a:txBody>
                  <a:tcPr marL="32760" marR="32760">
                    <a:lnL w="1224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7.68</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9360">
                      <a:solidFill>
                        <a:srgbClr val="0086ba"/>
                      </a:solidFill>
                    </a:lnR>
                    <a:lnT w="9360">
                      <a:solidFill>
                        <a:srgbClr val="0086ba"/>
                      </a:solidFill>
                    </a:lnT>
                    <a:lnB w="12240">
                      <a:solidFill>
                        <a:srgbClr val="0086ba"/>
                      </a:solidFill>
                    </a:lnB>
                    <a:solidFill>
                      <a:srgbClr val="cae3e9"/>
                    </a:solidFill>
                  </a:tcPr>
                </a:tc>
                <a:tc>
                  <a:txBody>
                    <a:bodyPr lIns="32760" rIns="32760" tIns="0" bIns="0" anchor="ctr"/>
                    <a:p>
                      <a:pPr algn="ctr">
                        <a:lnSpc>
                          <a:spcPct val="115000"/>
                        </a:lnSpc>
                      </a:pPr>
                      <a:r>
                        <a:rPr b="0" lang="en-GB" sz="1800" spc="-1" strike="noStrike">
                          <a:solidFill>
                            <a:srgbClr val="000000"/>
                          </a:solidFill>
                          <a:uFill>
                            <a:solidFill>
                              <a:srgbClr val="ffffff"/>
                            </a:solidFill>
                          </a:uFill>
                          <a:latin typeface="Times New Roman"/>
                        </a:rPr>
                        <a:t>23.04</a:t>
                      </a:r>
                      <a:endParaRPr b="0" lang="en-GB" sz="1800" spc="-1" strike="noStrike">
                        <a:solidFill>
                          <a:srgbClr val="000000"/>
                        </a:solidFill>
                        <a:uFill>
                          <a:solidFill>
                            <a:srgbClr val="ffffff"/>
                          </a:solidFill>
                        </a:uFill>
                        <a:latin typeface="Arial"/>
                      </a:endParaRPr>
                    </a:p>
                  </a:txBody>
                  <a:tcPr marL="32760" marR="32760">
                    <a:lnL w="9360">
                      <a:solidFill>
                        <a:srgbClr val="0086ba"/>
                      </a:solidFill>
                    </a:lnL>
                    <a:lnR w="12240">
                      <a:solidFill>
                        <a:srgbClr val="0086ba"/>
                      </a:solidFill>
                    </a:lnR>
                    <a:lnT w="9360">
                      <a:solidFill>
                        <a:srgbClr val="0086ba"/>
                      </a:solidFill>
                    </a:lnT>
                    <a:lnB w="12240">
                      <a:solidFill>
                        <a:srgbClr val="0086ba"/>
                      </a:solidFill>
                    </a:lnB>
                    <a:solidFill>
                      <a:srgbClr val="cae3e9"/>
                    </a:solidFill>
                  </a:tcPr>
                </a:tc>
              </a:tr>
            </a:tbl>
          </a:graphicData>
        </a:graphic>
      </p:graphicFrame>
      <p:sp>
        <p:nvSpPr>
          <p:cNvPr id="488" name="CustomShape 3"/>
          <p:cNvSpPr/>
          <p:nvPr/>
        </p:nvSpPr>
        <p:spPr>
          <a:xfrm>
            <a:off x="33672600" y="26152560"/>
            <a:ext cx="17070120" cy="6136920"/>
          </a:xfrm>
          <a:prstGeom prst="rect">
            <a:avLst/>
          </a:prstGeom>
          <a:noFill/>
          <a:ln>
            <a:noFill/>
          </a:ln>
        </p:spPr>
        <p:style>
          <a:lnRef idx="0"/>
          <a:fillRef idx="0"/>
          <a:effectRef idx="0"/>
          <a:fontRef idx="minor"/>
        </p:style>
      </p:sp>
      <p:sp>
        <p:nvSpPr>
          <p:cNvPr id="489" name="CustomShape 4"/>
          <p:cNvSpPr/>
          <p:nvPr/>
        </p:nvSpPr>
        <p:spPr>
          <a:xfrm>
            <a:off x="241920" y="5885640"/>
            <a:ext cx="8444520" cy="637920"/>
          </a:xfrm>
          <a:prstGeom prst="rect">
            <a:avLst/>
          </a:prstGeom>
          <a:noFill/>
          <a:ln>
            <a:noFill/>
          </a:ln>
        </p:spPr>
        <p:style>
          <a:lnRef idx="0"/>
          <a:fillRef idx="0"/>
          <a:effectRef idx="0"/>
          <a:fontRef idx="minor"/>
        </p:style>
        <p:txBody>
          <a:bodyPr lIns="90000" rIns="90000" tIns="45000" bIns="45000"/>
          <a:p>
            <a:pPr>
              <a:lnSpc>
                <a:spcPct val="100000"/>
              </a:lnSpc>
            </a:pPr>
            <a:r>
              <a:rPr b="0" lang="en-GB" sz="1200" spc="-1" strike="noStrike">
                <a:solidFill>
                  <a:srgbClr val="000000"/>
                </a:solidFill>
                <a:uFill>
                  <a:solidFill>
                    <a:srgbClr val="ffffff"/>
                  </a:solidFill>
                </a:uFill>
                <a:latin typeface="Times New Roman"/>
              </a:rPr>
              <a:t>Cost variable: cost/personal income </a:t>
            </a:r>
            <a:endParaRPr b="0" lang="en-GB" sz="1800" spc="-1" strike="noStrike">
              <a:solidFill>
                <a:srgbClr val="000000"/>
              </a:solidFill>
              <a:uFill>
                <a:solidFill>
                  <a:srgbClr val="ffffff"/>
                </a:solidFill>
              </a:uFill>
              <a:latin typeface="Arial"/>
            </a:endParaRPr>
          </a:p>
          <a:p>
            <a:pPr>
              <a:lnSpc>
                <a:spcPct val="100000"/>
              </a:lnSpc>
            </a:pPr>
            <a:r>
              <a:rPr b="0" lang="en-GB" sz="1200" spc="-1" strike="noStrike">
                <a:solidFill>
                  <a:srgbClr val="000000"/>
                </a:solidFill>
                <a:uFill>
                  <a:solidFill>
                    <a:srgbClr val="ffffff"/>
                  </a:solidFill>
                </a:uFill>
                <a:latin typeface="Times New Roman"/>
              </a:rPr>
              <a:t>Annual incomes: low = 15k, medium = 50k and high = 150k</a:t>
            </a:r>
            <a:endParaRPr b="0" lang="en-GB" sz="1800" spc="-1" strike="noStrike">
              <a:solidFill>
                <a:srgbClr val="000000"/>
              </a:solidFill>
              <a:uFill>
                <a:solidFill>
                  <a:srgbClr val="ffffff"/>
                </a:solidFill>
              </a:uFill>
              <a:latin typeface="Arial"/>
            </a:endParaRPr>
          </a:p>
          <a:p>
            <a:pPr>
              <a:lnSpc>
                <a:spcPct val="100000"/>
              </a:lnSpc>
            </a:pPr>
            <a:r>
              <a:rPr b="0" lang="en-GB" sz="1200" spc="-1" strike="noStrike">
                <a:solidFill>
                  <a:srgbClr val="000000"/>
                </a:solidFill>
                <a:uFill>
                  <a:solidFill>
                    <a:srgbClr val="ffffff"/>
                  </a:solidFill>
                </a:uFill>
                <a:latin typeface="Times New Roman"/>
              </a:rPr>
              <a:t>Power log-normal: p = 5 </a:t>
            </a:r>
            <a:endParaRPr b="0" lang="en-GB" sz="18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90" name="Chart 1"/>
          <p:cNvGraphicFramePr/>
          <p:nvPr/>
        </p:nvGraphicFramePr>
        <p:xfrm>
          <a:off x="672840" y="598320"/>
          <a:ext cx="7832520" cy="5862240"/>
        </p:xfrm>
        <a:graphic>
          <a:graphicData uri="http://schemas.openxmlformats.org/drawingml/2006/chart">
            <c:chart xmlns:c="http://schemas.openxmlformats.org/drawingml/2006/chart" xmlns:r="http://schemas.openxmlformats.org/officeDocument/2006/relationships" r:id="rId1"/>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TextShape 1"/>
          <p:cNvSpPr txBox="1"/>
          <p:nvPr/>
        </p:nvSpPr>
        <p:spPr>
          <a:xfrm>
            <a:off x="457200" y="11160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Discussion of Empirical Results</a:t>
            </a:r>
            <a:endParaRPr b="0" lang="en-US" sz="1800" spc="-1" strike="noStrike">
              <a:solidFill>
                <a:srgbClr val="000000"/>
              </a:solidFill>
              <a:uFill>
                <a:solidFill>
                  <a:srgbClr val="ffffff"/>
                </a:solidFill>
              </a:uFill>
              <a:latin typeface="Calibri"/>
            </a:endParaRPr>
          </a:p>
        </p:txBody>
      </p:sp>
      <p:sp>
        <p:nvSpPr>
          <p:cNvPr id="492" name="TextShape 2"/>
          <p:cNvSpPr txBox="1"/>
          <p:nvPr/>
        </p:nvSpPr>
        <p:spPr>
          <a:xfrm>
            <a:off x="457200" y="1027440"/>
            <a:ext cx="8229240" cy="5230440"/>
          </a:xfrm>
          <a:prstGeom prst="rect">
            <a:avLst/>
          </a:prstGeom>
          <a:noFill/>
          <a:ln>
            <a:noFill/>
          </a:ln>
        </p:spPr>
        <p:txBody>
          <a:bodyPr/>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The model with fixed cost and time coefficients (Model 1) is rejected soundly relative to random coefficients: </a:t>
            </a:r>
            <a:r>
              <a:rPr b="1" lang="en-US" sz="2000" spc="-1" strike="noStrike">
                <a:solidFill>
                  <a:srgbClr val="e46c0a"/>
                </a:solidFill>
                <a:uFill>
                  <a:solidFill>
                    <a:srgbClr val="ffffff"/>
                  </a:solidFill>
                </a:uFill>
                <a:latin typeface="Calibri"/>
              </a:rPr>
              <a:t>clear presence of random individual-level heterogeneity in taste to cost/time</a:t>
            </a: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Model 1 and Model 2 (cost is fixed and time is normally distributed): VTTS are higher than the implied wage rate for each income category (low, medium, and high income categories are $7.2 per hour, $24 per hour and $72)</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Models with a fixed coefficient on one of the travel time or travel cost variables (Models 2, 3, 4, 5, and 9) have worse performance than those with both coefficients randomly distributed (Models 6, 7, 8, 10, 11, 12)</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Models 2, 3, 4, 5, and 9 VTTS = two thirds of wage rate</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Models 6, 7, 8, 10, 11, 12 produce lowest VTTS = one-third of wage rate</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Models with a </a:t>
            </a:r>
            <a:r>
              <a:rPr b="1" lang="en-US" sz="2000" spc="-1" strike="noStrike">
                <a:solidFill>
                  <a:srgbClr val="00b0f0"/>
                </a:solidFill>
                <a:uFill>
                  <a:solidFill>
                    <a:srgbClr val="ffffff"/>
                  </a:solidFill>
                </a:uFill>
                <a:latin typeface="Calibri"/>
              </a:rPr>
              <a:t>fixed</a:t>
            </a:r>
            <a:r>
              <a:rPr b="1" lang="en-US" sz="2000" spc="-1" strike="noStrike">
                <a:solidFill>
                  <a:srgbClr val="000000"/>
                </a:solidFill>
                <a:uFill>
                  <a:solidFill>
                    <a:srgbClr val="ffffff"/>
                  </a:solidFill>
                </a:uFill>
                <a:latin typeface="Calibri"/>
              </a:rPr>
              <a:t> </a:t>
            </a:r>
            <a:r>
              <a:rPr b="0" lang="en-US" sz="2000" spc="-1" strike="noStrike">
                <a:solidFill>
                  <a:srgbClr val="000000"/>
                </a:solidFill>
                <a:uFill>
                  <a:solidFill>
                    <a:srgbClr val="ffffff"/>
                  </a:solidFill>
                </a:uFill>
                <a:latin typeface="Calibri"/>
              </a:rPr>
              <a:t>coefficient on travel </a:t>
            </a:r>
            <a:r>
              <a:rPr b="1" lang="en-US" sz="2000" spc="-1" strike="noStrike">
                <a:solidFill>
                  <a:srgbClr val="00b0f0"/>
                </a:solidFill>
                <a:uFill>
                  <a:solidFill>
                    <a:srgbClr val="ffffff"/>
                  </a:solidFill>
                </a:uFill>
                <a:latin typeface="Calibri"/>
              </a:rPr>
              <a:t>time</a:t>
            </a:r>
            <a:r>
              <a:rPr b="0" lang="en-US" sz="2000" spc="-1" strike="noStrike">
                <a:solidFill>
                  <a:srgbClr val="000000"/>
                </a:solidFill>
                <a:uFill>
                  <a:solidFill>
                    <a:srgbClr val="ffffff"/>
                  </a:solidFill>
                </a:uFill>
                <a:latin typeface="Calibri"/>
              </a:rPr>
              <a:t> and a </a:t>
            </a:r>
            <a:r>
              <a:rPr b="1" lang="en-US" sz="2000" spc="-1" strike="noStrike">
                <a:solidFill>
                  <a:srgbClr val="00b0f0"/>
                </a:solidFill>
                <a:uFill>
                  <a:solidFill>
                    <a:srgbClr val="ffffff"/>
                  </a:solidFill>
                </a:uFill>
                <a:latin typeface="Calibri"/>
              </a:rPr>
              <a:t>bounded distribution on travel cost</a:t>
            </a:r>
            <a:r>
              <a:rPr b="1" lang="en-US" sz="2000" spc="-1" strike="noStrike">
                <a:solidFill>
                  <a:srgbClr val="000000"/>
                </a:solidFill>
                <a:uFill>
                  <a:solidFill>
                    <a:srgbClr val="ffffff"/>
                  </a:solidFill>
                </a:uFill>
                <a:latin typeface="Calibri"/>
              </a:rPr>
              <a:t> </a:t>
            </a:r>
            <a:r>
              <a:rPr b="0" lang="en-US" sz="2000" spc="-1" strike="noStrike">
                <a:solidFill>
                  <a:srgbClr val="000000"/>
                </a:solidFill>
                <a:uFill>
                  <a:solidFill>
                    <a:srgbClr val="ffffff"/>
                  </a:solidFill>
                </a:uFill>
                <a:latin typeface="Calibri"/>
              </a:rPr>
              <a:t>are </a:t>
            </a:r>
            <a:r>
              <a:rPr b="1" lang="en-US" sz="2000" spc="-1" strike="noStrike">
                <a:solidFill>
                  <a:srgbClr val="000000"/>
                </a:solidFill>
                <a:uFill>
                  <a:solidFill>
                    <a:srgbClr val="ffffff"/>
                  </a:solidFill>
                </a:uFill>
                <a:latin typeface="Calibri"/>
              </a:rPr>
              <a:t>superior</a:t>
            </a:r>
            <a:r>
              <a:rPr b="0" lang="en-US" sz="2000" spc="-1" strike="noStrike">
                <a:solidFill>
                  <a:srgbClr val="000000"/>
                </a:solidFill>
                <a:uFill>
                  <a:solidFill>
                    <a:srgbClr val="ffffff"/>
                  </a:solidFill>
                </a:uFill>
                <a:latin typeface="Calibri"/>
              </a:rPr>
              <a:t> from a data fit standpoint relative to those that specify a </a:t>
            </a:r>
            <a:r>
              <a:rPr b="1" lang="en-US" sz="2000" spc="-1" strike="noStrike">
                <a:solidFill>
                  <a:srgbClr val="e46c0a"/>
                </a:solidFill>
                <a:uFill>
                  <a:solidFill>
                    <a:srgbClr val="ffffff"/>
                  </a:solidFill>
                </a:uFill>
                <a:latin typeface="Calibri"/>
              </a:rPr>
              <a:t>fixed</a:t>
            </a:r>
            <a:r>
              <a:rPr b="0" lang="en-US" sz="2000" spc="-1" strike="noStrike">
                <a:solidFill>
                  <a:srgbClr val="000000"/>
                </a:solidFill>
                <a:uFill>
                  <a:solidFill>
                    <a:srgbClr val="ffffff"/>
                  </a:solidFill>
                </a:uFill>
                <a:latin typeface="Calibri"/>
              </a:rPr>
              <a:t> coefficient on </a:t>
            </a:r>
            <a:r>
              <a:rPr b="1" lang="en-US" sz="2000" spc="-1" strike="noStrike">
                <a:solidFill>
                  <a:srgbClr val="e46c0a"/>
                </a:solidFill>
                <a:uFill>
                  <a:solidFill>
                    <a:srgbClr val="ffffff"/>
                  </a:solidFill>
                </a:uFill>
                <a:latin typeface="Calibri"/>
              </a:rPr>
              <a:t>cost</a:t>
            </a:r>
            <a:r>
              <a:rPr b="0" lang="en-US" sz="2000" spc="-1" strike="noStrike">
                <a:solidFill>
                  <a:srgbClr val="000000"/>
                </a:solidFill>
                <a:uFill>
                  <a:solidFill>
                    <a:srgbClr val="ffffff"/>
                  </a:solidFill>
                </a:uFill>
                <a:latin typeface="Calibri"/>
              </a:rPr>
              <a:t> and a </a:t>
            </a:r>
            <a:r>
              <a:rPr b="1" lang="en-US" sz="2000" spc="-1" strike="noStrike">
                <a:solidFill>
                  <a:srgbClr val="e46c0a"/>
                </a:solidFill>
                <a:uFill>
                  <a:solidFill>
                    <a:srgbClr val="ffffff"/>
                  </a:solidFill>
                </a:uFill>
                <a:latin typeface="Calibri"/>
              </a:rPr>
              <a:t>random coefficient on travel time</a:t>
            </a:r>
            <a:endParaRPr b="0" lang="en-US" sz="3200" spc="-1" strike="noStrike">
              <a:solidFill>
                <a:srgbClr val="000000"/>
              </a:solidFill>
              <a:uFill>
                <a:solidFill>
                  <a:srgbClr val="ffffff"/>
                </a:solidFill>
              </a:uFill>
              <a:latin typeface="Calibri"/>
            </a:endParaRPr>
          </a:p>
        </p:txBody>
      </p:sp>
    </p:spTree>
  </p:cSld>
  <p:timing>
    <p:tnLst>
      <p:par>
        <p:cTn id="544" dur="indefinite" restart="never" nodeType="tmRoot">
          <p:childTnLst>
            <p:seq>
              <p:cTn id="545" dur="indefinite" nodeType="mainSeq">
                <p:childTnLst>
                  <p:par>
                    <p:cTn id="546" fill="hold">
                      <p:stCondLst>
                        <p:cond delay="indefinite"/>
                      </p:stCondLst>
                      <p:childTnLst>
                        <p:par>
                          <p:cTn id="547" fill="hold">
                            <p:stCondLst>
                              <p:cond delay="0"/>
                            </p:stCondLst>
                            <p:childTnLst>
                              <p:par>
                                <p:cTn id="548" nodeType="clickEffect" fill="hold" presetClass="entr" presetID="1">
                                  <p:stCondLst>
                                    <p:cond delay="0"/>
                                  </p:stCondLst>
                                  <p:childTnLst>
                                    <p:set>
                                      <p:cBhvr>
                                        <p:cTn id="549" dur="1" fill="hold">
                                          <p:stCondLst>
                                            <p:cond delay="0"/>
                                          </p:stCondLst>
                                        </p:cTn>
                                        <p:tgtEl>
                                          <p:spTgt spid="492">
                                            <p:txEl>
                                              <p:pRg st="412" end="629"/>
                                            </p:txEl>
                                          </p:spTgt>
                                        </p:tgtEl>
                                        <p:attrNameLst>
                                          <p:attrName>style.visibility</p:attrName>
                                        </p:attrNameLst>
                                      </p:cBhvr>
                                      <p:to>
                                        <p:strVal val="visible"/>
                                      </p:to>
                                    </p:set>
                                  </p:childTnLst>
                                </p:cTn>
                              </p:par>
                            </p:childTnLst>
                          </p:cTn>
                        </p:par>
                      </p:childTnLst>
                    </p:cTn>
                  </p:par>
                  <p:par>
                    <p:cTn id="550" fill="hold">
                      <p:stCondLst>
                        <p:cond delay="indefinite"/>
                      </p:stCondLst>
                      <p:childTnLst>
                        <p:par>
                          <p:cTn id="551" fill="hold">
                            <p:stCondLst>
                              <p:cond delay="0"/>
                            </p:stCondLst>
                            <p:childTnLst>
                              <p:par>
                                <p:cTn id="552" nodeType="clickEffect" fill="hold" presetClass="entr" presetID="1">
                                  <p:stCondLst>
                                    <p:cond delay="0"/>
                                  </p:stCondLst>
                                  <p:childTnLst>
                                    <p:set>
                                      <p:cBhvr>
                                        <p:cTn id="553" dur="1" fill="hold">
                                          <p:stCondLst>
                                            <p:cond delay="0"/>
                                          </p:stCondLst>
                                        </p:cTn>
                                        <p:tgtEl>
                                          <p:spTgt spid="492">
                                            <p:txEl>
                                              <p:pRg st="629" end="685"/>
                                            </p:txEl>
                                          </p:spTgt>
                                        </p:tgtEl>
                                        <p:attrNameLst>
                                          <p:attrName>style.visibility</p:attrName>
                                        </p:attrNameLst>
                                      </p:cBhvr>
                                      <p:to>
                                        <p:strVal val="visible"/>
                                      </p:to>
                                    </p:set>
                                  </p:childTnLst>
                                </p:cTn>
                              </p:par>
                            </p:childTnLst>
                          </p:cTn>
                        </p:par>
                      </p:childTnLst>
                    </p:cTn>
                  </p:par>
                  <p:par>
                    <p:cTn id="554" fill="hold">
                      <p:stCondLst>
                        <p:cond delay="indefinite"/>
                      </p:stCondLst>
                      <p:childTnLst>
                        <p:par>
                          <p:cTn id="555" fill="hold">
                            <p:stCondLst>
                              <p:cond delay="0"/>
                            </p:stCondLst>
                            <p:childTnLst>
                              <p:par>
                                <p:cTn id="556" nodeType="clickEffect" fill="hold" presetClass="entr" presetID="1">
                                  <p:stCondLst>
                                    <p:cond delay="0"/>
                                  </p:stCondLst>
                                  <p:childTnLst>
                                    <p:set>
                                      <p:cBhvr>
                                        <p:cTn id="557" dur="1" fill="hold">
                                          <p:stCondLst>
                                            <p:cond delay="0"/>
                                          </p:stCondLst>
                                        </p:cTn>
                                        <p:tgtEl>
                                          <p:spTgt spid="492">
                                            <p:txEl>
                                              <p:pRg st="685" end="757"/>
                                            </p:txEl>
                                          </p:spTgt>
                                        </p:tgtEl>
                                        <p:attrNameLst>
                                          <p:attrName>style.visibility</p:attrName>
                                        </p:attrNameLst>
                                      </p:cBhvr>
                                      <p:to>
                                        <p:strVal val="visible"/>
                                      </p:to>
                                    </p:set>
                                  </p:childTnLst>
                                </p:cTn>
                              </p:par>
                            </p:childTnLst>
                          </p:cTn>
                        </p:par>
                      </p:childTnLst>
                    </p:cTn>
                  </p:par>
                  <p:par>
                    <p:cTn id="558" fill="hold">
                      <p:stCondLst>
                        <p:cond delay="indefinite"/>
                      </p:stCondLst>
                      <p:childTnLst>
                        <p:par>
                          <p:cTn id="559" fill="hold">
                            <p:stCondLst>
                              <p:cond delay="0"/>
                            </p:stCondLst>
                            <p:childTnLst>
                              <p:par>
                                <p:cTn id="560" nodeType="clickEffect" fill="hold" presetClass="entr" presetID="1">
                                  <p:stCondLst>
                                    <p:cond delay="0"/>
                                  </p:stCondLst>
                                  <p:childTnLst>
                                    <p:set>
                                      <p:cBhvr>
                                        <p:cTn id="561" dur="1" fill="hold">
                                          <p:stCondLst>
                                            <p:cond delay="0"/>
                                          </p:stCondLst>
                                        </p:cTn>
                                        <p:tgtEl>
                                          <p:spTgt spid="492">
                                            <p:txEl>
                                              <p:pRg st="758" end="98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93" name="Chart 1"/>
          <p:cNvGraphicFramePr/>
          <p:nvPr/>
        </p:nvGraphicFramePr>
        <p:xfrm>
          <a:off x="86400" y="598320"/>
          <a:ext cx="8979840" cy="5888160"/>
        </p:xfrm>
        <a:graphic>
          <a:graphicData uri="http://schemas.openxmlformats.org/drawingml/2006/chart">
            <c:chart xmlns:c="http://schemas.openxmlformats.org/drawingml/2006/chart" xmlns:r="http://schemas.openxmlformats.org/officeDocument/2006/relationships" r:id="rId1"/>
          </a:graphicData>
        </a:graphic>
      </p:graphicFrame>
      <p:sp>
        <p:nvSpPr>
          <p:cNvPr id="494" name="CustomShape 1"/>
          <p:cNvSpPr/>
          <p:nvPr/>
        </p:nvSpPr>
        <p:spPr>
          <a:xfrm>
            <a:off x="3648960" y="491760"/>
            <a:ext cx="5416920" cy="3060360"/>
          </a:xfrm>
          <a:prstGeom prst="rect">
            <a:avLst/>
          </a:prstGeom>
          <a:solidFill>
            <a:schemeClr val="bg1"/>
          </a:solidFill>
          <a:ln>
            <a:solidFill>
              <a:schemeClr val="tx1"/>
            </a:solidFill>
          </a:ln>
        </p:spPr>
        <p:style>
          <a:lnRef idx="0"/>
          <a:fillRef idx="0"/>
          <a:effectRef idx="0"/>
          <a:fontRef idx="minor"/>
        </p:style>
        <p:txBody>
          <a:bodyPr lIns="72000" rIns="0" tIns="45000" bIns="45000"/>
          <a:p>
            <a:pPr algn="ctr">
              <a:lnSpc>
                <a:spcPct val="100000"/>
              </a:lnSpc>
            </a:pPr>
            <a:r>
              <a:rPr b="0" lang="en-GB" sz="1300" spc="-1" strike="noStrike" u="sng">
                <a:solidFill>
                  <a:srgbClr val="000000"/>
                </a:solidFill>
                <a:uFill>
                  <a:solidFill>
                    <a:srgbClr val="ffffff"/>
                  </a:solidFill>
                </a:uFill>
                <a:latin typeface="Times New Roman"/>
              </a:rPr>
              <a:t>Group 1 </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7: Log-normal cost coefficient, Log-normal time coefficient</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8: Log-normal cost coefficient, Power log-normal time coefficient</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11: Power log-normal cost coefficient, Log-normal time coefficient</a:t>
            </a:r>
            <a:endParaRPr b="0" lang="en-GB" sz="1800" spc="-1" strike="noStrike">
              <a:solidFill>
                <a:srgbClr val="000000"/>
              </a:solidFill>
              <a:uFill>
                <a:solidFill>
                  <a:srgbClr val="ffffff"/>
                </a:solidFill>
              </a:uFill>
              <a:latin typeface="Arial"/>
            </a:endParaRPr>
          </a:p>
          <a:p>
            <a:pPr algn="ctr">
              <a:lnSpc>
                <a:spcPct val="100000"/>
              </a:lnSpc>
            </a:pPr>
            <a:r>
              <a:rPr b="0" lang="en-GB" sz="1300" spc="-1" strike="noStrike" u="sng">
                <a:solidFill>
                  <a:srgbClr val="000000"/>
                </a:solidFill>
                <a:uFill>
                  <a:solidFill>
                    <a:srgbClr val="ffffff"/>
                  </a:solidFill>
                </a:uFill>
                <a:latin typeface="Times New Roman"/>
              </a:rPr>
              <a:t>Group 2</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6: Log-normal time coefficient, Normal time coefficient</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10: Power log-normal cost coefficient, Normal time coefficient</a:t>
            </a:r>
            <a:endParaRPr b="0" lang="en-GB" sz="1800" spc="-1" strike="noStrike">
              <a:solidFill>
                <a:srgbClr val="000000"/>
              </a:solidFill>
              <a:uFill>
                <a:solidFill>
                  <a:srgbClr val="ffffff"/>
                </a:solidFill>
              </a:uFill>
              <a:latin typeface="Arial"/>
            </a:endParaRPr>
          </a:p>
          <a:p>
            <a:pPr algn="ctr">
              <a:lnSpc>
                <a:spcPct val="100000"/>
              </a:lnSpc>
            </a:pPr>
            <a:r>
              <a:rPr b="0" lang="en-GB" sz="1300" spc="-1" strike="noStrike" u="sng">
                <a:solidFill>
                  <a:srgbClr val="000000"/>
                </a:solidFill>
                <a:uFill>
                  <a:solidFill>
                    <a:srgbClr val="ffffff"/>
                  </a:solidFill>
                </a:uFill>
                <a:latin typeface="Times New Roman"/>
              </a:rPr>
              <a:t>Group 3</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3:Fixed cost coefficient, Log-normal time coefficient</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5: Log-normal cost coefficient, Fixed time coefficient</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Model 9: Power log-normal cost coefficient, Fixed time coefficient</a:t>
            </a:r>
            <a:endParaRPr b="0" lang="en-GB" sz="1800" spc="-1" strike="noStrike">
              <a:solidFill>
                <a:srgbClr val="000000"/>
              </a:solidFill>
              <a:uFill>
                <a:solidFill>
                  <a:srgbClr val="ffffff"/>
                </a:solidFill>
              </a:uFill>
              <a:latin typeface="Arial"/>
            </a:endParaRPr>
          </a:p>
          <a:p>
            <a:pPr algn="ctr">
              <a:lnSpc>
                <a:spcPct val="100000"/>
              </a:lnSpc>
            </a:pPr>
            <a:r>
              <a:rPr b="0" lang="en-GB" sz="1300" spc="-1" strike="noStrike" u="sng">
                <a:solidFill>
                  <a:srgbClr val="000000"/>
                </a:solidFill>
                <a:uFill>
                  <a:solidFill>
                    <a:srgbClr val="ffffff"/>
                  </a:solidFill>
                </a:uFill>
                <a:latin typeface="Times New Roman"/>
              </a:rPr>
              <a:t>Model 4 </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Fixed cost coefficient, Power log-normal time coefficient</a:t>
            </a:r>
            <a:endParaRPr b="0" lang="en-GB" sz="1800" spc="-1" strike="noStrike">
              <a:solidFill>
                <a:srgbClr val="000000"/>
              </a:solidFill>
              <a:uFill>
                <a:solidFill>
                  <a:srgbClr val="ffffff"/>
                </a:solidFill>
              </a:uFill>
              <a:latin typeface="Arial"/>
            </a:endParaRPr>
          </a:p>
          <a:p>
            <a:pPr algn="ctr">
              <a:lnSpc>
                <a:spcPct val="100000"/>
              </a:lnSpc>
            </a:pPr>
            <a:r>
              <a:rPr b="0" lang="en-GB" sz="1300" spc="-1" strike="noStrike" u="sng">
                <a:solidFill>
                  <a:srgbClr val="000000"/>
                </a:solidFill>
                <a:uFill>
                  <a:solidFill>
                    <a:srgbClr val="ffffff"/>
                  </a:solidFill>
                </a:uFill>
                <a:latin typeface="Times New Roman"/>
              </a:rPr>
              <a:t>Model 12</a:t>
            </a:r>
            <a:endParaRPr b="0" lang="en-GB" sz="1800" spc="-1" strike="noStrike">
              <a:solidFill>
                <a:srgbClr val="000000"/>
              </a:solidFill>
              <a:uFill>
                <a:solidFill>
                  <a:srgbClr val="ffffff"/>
                </a:solidFill>
              </a:uFill>
              <a:latin typeface="Arial"/>
            </a:endParaRPr>
          </a:p>
          <a:p>
            <a:pPr>
              <a:lnSpc>
                <a:spcPct val="100000"/>
              </a:lnSpc>
            </a:pPr>
            <a:r>
              <a:rPr b="0" lang="en-GB" sz="1300" spc="-1" strike="noStrike">
                <a:solidFill>
                  <a:srgbClr val="000000"/>
                </a:solidFill>
                <a:uFill>
                  <a:solidFill>
                    <a:srgbClr val="ffffff"/>
                  </a:solidFill>
                </a:uFill>
                <a:latin typeface="Times New Roman"/>
              </a:rPr>
              <a:t>Power log-normal cost coefficient, Power log-normal time coefficient</a:t>
            </a:r>
            <a:endParaRPr b="0" lang="en-GB" sz="1800" spc="-1" strike="noStrike">
              <a:solidFill>
                <a:srgbClr val="000000"/>
              </a:solidFill>
              <a:uFill>
                <a:solidFill>
                  <a:srgbClr val="ffffff"/>
                </a:solidFill>
              </a:uFill>
              <a:latin typeface="Arial"/>
            </a:endParaRPr>
          </a:p>
        </p:txBody>
      </p:sp>
      <p:sp>
        <p:nvSpPr>
          <p:cNvPr id="495" name="Line 2"/>
          <p:cNvSpPr/>
          <p:nvPr/>
        </p:nvSpPr>
        <p:spPr>
          <a:xfrm>
            <a:off x="5486400" y="625320"/>
            <a:ext cx="551880" cy="360"/>
          </a:xfrm>
          <a:prstGeom prst="line">
            <a:avLst/>
          </a:prstGeom>
          <a:ln>
            <a:solidFill>
              <a:srgbClr val="00b0f0"/>
            </a:solidFill>
            <a:round/>
          </a:ln>
        </p:spPr>
        <p:style>
          <a:lnRef idx="2">
            <a:schemeClr val="accent1"/>
          </a:lnRef>
          <a:fillRef idx="0">
            <a:schemeClr val="accent1"/>
          </a:fillRef>
          <a:effectRef idx="1">
            <a:schemeClr val="accent1"/>
          </a:effectRef>
          <a:fontRef idx="minor"/>
        </p:style>
      </p:sp>
      <p:sp>
        <p:nvSpPr>
          <p:cNvPr id="496" name="Line 3"/>
          <p:cNvSpPr/>
          <p:nvPr/>
        </p:nvSpPr>
        <p:spPr>
          <a:xfrm>
            <a:off x="5486400" y="1442160"/>
            <a:ext cx="551880" cy="360"/>
          </a:xfrm>
          <a:prstGeom prst="line">
            <a:avLst/>
          </a:prstGeom>
          <a:ln>
            <a:solidFill>
              <a:srgbClr val="e709bd"/>
            </a:solidFill>
            <a:custDash>
              <a:ds d="400000" sp="300000"/>
            </a:custDash>
            <a:round/>
          </a:ln>
        </p:spPr>
        <p:style>
          <a:lnRef idx="2">
            <a:schemeClr val="accent1"/>
          </a:lnRef>
          <a:fillRef idx="0">
            <a:schemeClr val="accent1"/>
          </a:fillRef>
          <a:effectRef idx="1">
            <a:schemeClr val="accent1"/>
          </a:effectRef>
          <a:fontRef idx="minor"/>
        </p:style>
      </p:sp>
      <p:sp>
        <p:nvSpPr>
          <p:cNvPr id="497" name="Line 4"/>
          <p:cNvSpPr/>
          <p:nvPr/>
        </p:nvSpPr>
        <p:spPr>
          <a:xfrm>
            <a:off x="5486400" y="2048400"/>
            <a:ext cx="551880" cy="360"/>
          </a:xfrm>
          <a:prstGeom prst="line">
            <a:avLst/>
          </a:prstGeom>
          <a:ln>
            <a:solidFill>
              <a:srgbClr val="00b050"/>
            </a:solidFill>
            <a:custDash>
              <a:ds d="800000" sp="300000"/>
            </a:custDash>
            <a:round/>
          </a:ln>
        </p:spPr>
        <p:style>
          <a:lnRef idx="2">
            <a:schemeClr val="accent1"/>
          </a:lnRef>
          <a:fillRef idx="0">
            <a:schemeClr val="accent1"/>
          </a:fillRef>
          <a:effectRef idx="1">
            <a:schemeClr val="accent1"/>
          </a:effectRef>
          <a:fontRef idx="minor"/>
        </p:style>
      </p:sp>
      <p:sp>
        <p:nvSpPr>
          <p:cNvPr id="498" name="Line 5"/>
          <p:cNvSpPr/>
          <p:nvPr/>
        </p:nvSpPr>
        <p:spPr>
          <a:xfrm>
            <a:off x="5486040" y="2832480"/>
            <a:ext cx="552240" cy="360"/>
          </a:xfrm>
          <a:prstGeom prst="line">
            <a:avLst/>
          </a:prstGeom>
          <a:ln>
            <a:solidFill>
              <a:srgbClr val="ff0000"/>
            </a:solidFill>
            <a:custDash>
              <a:ds d="100000" sp="100000"/>
            </a:custDash>
            <a:round/>
          </a:ln>
        </p:spPr>
        <p:style>
          <a:lnRef idx="2">
            <a:schemeClr val="accent1"/>
          </a:lnRef>
          <a:fillRef idx="0">
            <a:schemeClr val="accent1"/>
          </a:fillRef>
          <a:effectRef idx="1">
            <a:schemeClr val="accent1"/>
          </a:effectRef>
          <a:fontRef idx="minor"/>
        </p:style>
      </p:sp>
      <p:sp>
        <p:nvSpPr>
          <p:cNvPr id="499" name="Line 6"/>
          <p:cNvSpPr/>
          <p:nvPr/>
        </p:nvSpPr>
        <p:spPr>
          <a:xfrm>
            <a:off x="5486040" y="3219120"/>
            <a:ext cx="552240" cy="360"/>
          </a:xfrm>
          <a:prstGeom prst="line">
            <a:avLst/>
          </a:prstGeom>
          <a:ln>
            <a:solidFill>
              <a:srgbClr val="2108b8"/>
            </a:solidFill>
            <a:round/>
          </a:ln>
        </p:spPr>
        <p:style>
          <a:lnRef idx="2">
            <a:schemeClr val="accent1"/>
          </a:lnRef>
          <a:fillRef idx="0">
            <a:schemeClr val="accent1"/>
          </a:fillRef>
          <a:effectRef idx="1">
            <a:schemeClr val="accent1"/>
          </a:effectRef>
          <a:fontRef idx="minor"/>
        </p:style>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457200" y="1901520"/>
            <a:ext cx="8229240" cy="4956120"/>
          </a:xfrm>
          <a:prstGeom prst="rect">
            <a:avLst/>
          </a:prstGeom>
          <a:noFill/>
          <a:ln>
            <a:noFill/>
          </a:ln>
        </p:spPr>
        <p:txBody>
          <a:bodyPr/>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Between any pair of models with the same distributional assumption for the travel time coefficient, a </a:t>
            </a:r>
            <a:r>
              <a:rPr b="1" lang="en-US" sz="2000" spc="-1" strike="noStrike">
                <a:solidFill>
                  <a:srgbClr val="e46c0a"/>
                </a:solidFill>
                <a:uFill>
                  <a:solidFill>
                    <a:srgbClr val="ffffff"/>
                  </a:solidFill>
                </a:uFill>
                <a:latin typeface="Calibri"/>
              </a:rPr>
              <a:t>power log-normal</a:t>
            </a:r>
            <a:r>
              <a:rPr b="1" lang="en-US" sz="2000" spc="-1" strike="noStrike">
                <a:solidFill>
                  <a:srgbClr val="376092"/>
                </a:solidFill>
                <a:uFill>
                  <a:solidFill>
                    <a:srgbClr val="ffffff"/>
                  </a:solidFill>
                </a:uFill>
                <a:latin typeface="Calibri"/>
              </a:rPr>
              <a:t> distribution for the cost coefficient </a:t>
            </a:r>
            <a:r>
              <a:rPr b="1" lang="en-US" sz="2000" spc="-1" strike="noStrike">
                <a:solidFill>
                  <a:srgbClr val="e46c0a"/>
                </a:solidFill>
                <a:uFill>
                  <a:solidFill>
                    <a:srgbClr val="ffffff"/>
                  </a:solidFill>
                </a:uFill>
                <a:latin typeface="Calibri"/>
              </a:rPr>
              <a:t>does better </a:t>
            </a:r>
            <a:r>
              <a:rPr b="1" lang="en-US" sz="2000" spc="-1" strike="noStrike">
                <a:solidFill>
                  <a:srgbClr val="376092"/>
                </a:solidFill>
                <a:uFill>
                  <a:solidFill>
                    <a:srgbClr val="ffffff"/>
                  </a:solidFill>
                </a:uFill>
                <a:latin typeface="Calibri"/>
              </a:rPr>
              <a:t>than the traditional log-normal  distribution</a:t>
            </a:r>
            <a:r>
              <a:rPr b="0" lang="en-US" sz="2000" spc="-1" strike="noStrike">
                <a:solidFill>
                  <a:srgbClr val="000000"/>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The model with a </a:t>
            </a:r>
            <a:r>
              <a:rPr b="1" lang="en-US" sz="2000" spc="-1" strike="noStrike">
                <a:solidFill>
                  <a:srgbClr val="376092"/>
                </a:solidFill>
                <a:uFill>
                  <a:solidFill>
                    <a:srgbClr val="ffffff"/>
                  </a:solidFill>
                </a:uFill>
                <a:latin typeface="Calibri"/>
              </a:rPr>
              <a:t>power log-normal cost coefficient distribution and a normal time coefficient distribution</a:t>
            </a:r>
            <a:r>
              <a:rPr b="0" lang="en-US" sz="2000" spc="-1" strike="noStrike">
                <a:solidFill>
                  <a:srgbClr val="000000"/>
                </a:solidFill>
                <a:uFill>
                  <a:solidFill>
                    <a:srgbClr val="ffffff"/>
                  </a:solidFill>
                </a:uFill>
                <a:latin typeface="Calibri"/>
              </a:rPr>
              <a:t> (model 10) provides the </a:t>
            </a:r>
            <a:r>
              <a:rPr b="1" lang="en-US" sz="2000" spc="-1" strike="noStrike">
                <a:solidFill>
                  <a:srgbClr val="e46c0a"/>
                </a:solidFill>
                <a:uFill>
                  <a:solidFill>
                    <a:srgbClr val="ffffff"/>
                  </a:solidFill>
                </a:uFill>
                <a:latin typeface="Calibri"/>
              </a:rPr>
              <a:t>best data fit</a:t>
            </a:r>
            <a:r>
              <a:rPr b="0" lang="en-US" sz="2000" spc="-1" strike="noStrike">
                <a:solidFill>
                  <a:srgbClr val="000000"/>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a:p>
            <a:pPr lvl="1" marL="743040" indent="-285480">
              <a:lnSpc>
                <a:spcPct val="100000"/>
              </a:lnSpc>
              <a:buClr>
                <a:srgbClr val="e46c0a"/>
              </a:buClr>
              <a:buFont typeface="Wingdings" charset="2"/>
              <a:buChar char=""/>
            </a:pPr>
            <a:r>
              <a:rPr b="1" lang="en-US" sz="2000" spc="-1" strike="noStrike">
                <a:solidFill>
                  <a:srgbClr val="e46c0a"/>
                </a:solidFill>
                <a:uFill>
                  <a:solidFill>
                    <a:srgbClr val="ffffff"/>
                  </a:solidFill>
                </a:uFill>
                <a:latin typeface="Calibri"/>
              </a:rPr>
              <a:t>BUT </a:t>
            </a:r>
            <a:r>
              <a:rPr b="0" lang="en-US" sz="2000" spc="-1" strike="noStrike">
                <a:solidFill>
                  <a:srgbClr val="000000"/>
                </a:solidFill>
                <a:uFill>
                  <a:solidFill>
                    <a:srgbClr val="ffffff"/>
                  </a:solidFill>
                </a:uFill>
                <a:latin typeface="Calibri"/>
              </a:rPr>
              <a:t>29% of individuals are predicted to have a negative VTTS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We believe that </a:t>
            </a:r>
            <a:r>
              <a:rPr b="1" lang="en-US" sz="2000" spc="-1" strike="noStrike">
                <a:solidFill>
                  <a:srgbClr val="000000"/>
                </a:solidFill>
                <a:uFill>
                  <a:solidFill>
                    <a:srgbClr val="ffffff"/>
                  </a:solidFill>
                </a:uFill>
                <a:latin typeface="Calibri"/>
              </a:rPr>
              <a:t>Model 12 </a:t>
            </a:r>
            <a:r>
              <a:rPr b="0" lang="en-US" sz="2000" spc="-1" strike="noStrike">
                <a:solidFill>
                  <a:srgbClr val="000000"/>
                </a:solidFill>
                <a:uFill>
                  <a:solidFill>
                    <a:srgbClr val="ffffff"/>
                  </a:solidFill>
                </a:uFill>
                <a:latin typeface="Calibri"/>
              </a:rPr>
              <a:t>represents the best combination of data fit, median VTTS value as a percentage of wage rate, and the shape of the VTTS profile </a:t>
            </a:r>
            <a:endParaRPr b="0" lang="en-US" sz="3200" spc="-1" strike="noStrike">
              <a:solidFill>
                <a:srgbClr val="000000"/>
              </a:solidFill>
              <a:uFill>
                <a:solidFill>
                  <a:srgbClr val="ffffff"/>
                </a:solidFill>
              </a:uFill>
              <a:latin typeface="Calibri"/>
            </a:endParaRPr>
          </a:p>
        </p:txBody>
      </p:sp>
      <p:sp>
        <p:nvSpPr>
          <p:cNvPr id="501" name="TextShape 2"/>
          <p:cNvSpPr txBox="1"/>
          <p:nvPr/>
        </p:nvSpPr>
        <p:spPr>
          <a:xfrm>
            <a:off x="457200" y="592560"/>
            <a:ext cx="8543880" cy="1142640"/>
          </a:xfrm>
          <a:prstGeom prst="rect">
            <a:avLst/>
          </a:prstGeom>
          <a:noFill/>
          <a:ln>
            <a:noFill/>
          </a:ln>
        </p:spPr>
        <p:txBody>
          <a:bodyPr anchor="ctr"/>
          <a:p>
            <a:pPr algn="ctr">
              <a:lnSpc>
                <a:spcPct val="100000"/>
              </a:lnSpc>
            </a:pPr>
            <a:r>
              <a:rPr b="1" lang="en-US" sz="3000" spc="-1" strike="noStrike">
                <a:solidFill>
                  <a:srgbClr val="000000"/>
                </a:solidFill>
                <a:uFill>
                  <a:solidFill>
                    <a:srgbClr val="ffffff"/>
                  </a:solidFill>
                </a:uFill>
                <a:latin typeface="Arial Black"/>
              </a:rPr>
              <a:t>Discussion of Empirical Results (cont.)</a:t>
            </a:r>
            <a:endParaRPr b="0" lang="en-US" sz="1800" spc="-1" strike="noStrike">
              <a:solidFill>
                <a:srgbClr val="000000"/>
              </a:solidFill>
              <a:uFill>
                <a:solidFill>
                  <a:srgbClr val="ffffff"/>
                </a:solidFill>
              </a:uFill>
              <a:latin typeface="Calibri"/>
            </a:endParaRPr>
          </a:p>
        </p:txBody>
      </p:sp>
    </p:spTree>
  </p:cSld>
  <p:timing>
    <p:tnLst>
      <p:par>
        <p:cTn id="562" dur="indefinite" restart="never" nodeType="tmRoot">
          <p:childTnLst>
            <p:seq>
              <p:cTn id="563" dur="indefinite" nodeType="mainSeq">
                <p:childTnLst>
                  <p:par>
                    <p:cTn id="564" fill="hold">
                      <p:stCondLst>
                        <p:cond delay="indefinite"/>
                      </p:stCondLst>
                      <p:childTnLst>
                        <p:par>
                          <p:cTn id="565" fill="hold">
                            <p:stCondLst>
                              <p:cond delay="0"/>
                            </p:stCondLst>
                            <p:childTnLst>
                              <p:par>
                                <p:cTn id="566" nodeType="clickEffect" fill="hold" presetClass="entr" presetID="1">
                                  <p:stCondLst>
                                    <p:cond delay="0"/>
                                  </p:stCondLst>
                                  <p:childTnLst>
                                    <p:set>
                                      <p:cBhvr>
                                        <p:cTn id="567" dur="1" fill="hold">
                                          <p:stCondLst>
                                            <p:cond delay="0"/>
                                          </p:stCondLst>
                                        </p:cTn>
                                        <p:tgtEl>
                                          <p:spTgt spid="500">
                                            <p:txEl>
                                              <p:pRg st="0" end="216"/>
                                            </p:txEl>
                                          </p:spTgt>
                                        </p:tgtEl>
                                        <p:attrNameLst>
                                          <p:attrName>style.visibility</p:attrName>
                                        </p:attrNameLst>
                                      </p:cBhvr>
                                      <p:to>
                                        <p:strVal val="visible"/>
                                      </p:to>
                                    </p:set>
                                  </p:childTnLst>
                                </p:cTn>
                              </p:par>
                            </p:childTnLst>
                          </p:cTn>
                        </p:par>
                      </p:childTnLst>
                    </p:cTn>
                  </p:par>
                  <p:par>
                    <p:cTn id="568" fill="hold">
                      <p:stCondLst>
                        <p:cond delay="indefinite"/>
                      </p:stCondLst>
                      <p:childTnLst>
                        <p:par>
                          <p:cTn id="569" fill="hold">
                            <p:stCondLst>
                              <p:cond delay="0"/>
                            </p:stCondLst>
                            <p:childTnLst>
                              <p:par>
                                <p:cTn id="570" nodeType="clickEffect" fill="hold" presetClass="entr" presetID="1">
                                  <p:stCondLst>
                                    <p:cond delay="0"/>
                                  </p:stCondLst>
                                  <p:childTnLst>
                                    <p:set>
                                      <p:cBhvr>
                                        <p:cTn id="571" dur="1" fill="hold">
                                          <p:stCondLst>
                                            <p:cond delay="0"/>
                                          </p:stCondLst>
                                        </p:cTn>
                                        <p:tgtEl>
                                          <p:spTgt spid="500">
                                            <p:txEl>
                                              <p:pRg st="217" end="363"/>
                                            </p:txEl>
                                          </p:spTgt>
                                        </p:tgtEl>
                                        <p:attrNameLst>
                                          <p:attrName>style.visibility</p:attrName>
                                        </p:attrNameLst>
                                      </p:cBhvr>
                                      <p:to>
                                        <p:strVal val="visible"/>
                                      </p:to>
                                    </p:set>
                                  </p:childTnLst>
                                </p:cTn>
                              </p:par>
                              <p:par>
                                <p:cTn id="572" nodeType="withEffect" fill="hold" presetClass="entr" presetID="1">
                                  <p:stCondLst>
                                    <p:cond delay="0"/>
                                  </p:stCondLst>
                                  <p:childTnLst>
                                    <p:set>
                                      <p:cBhvr>
                                        <p:cTn id="573" dur="1" fill="hold">
                                          <p:stCondLst>
                                            <p:cond delay="0"/>
                                          </p:stCondLst>
                                        </p:cTn>
                                        <p:tgtEl>
                                          <p:spTgt spid="500">
                                            <p:txEl>
                                              <p:pRg st="363" end="424"/>
                                            </p:txEl>
                                          </p:spTgt>
                                        </p:tgtEl>
                                        <p:attrNameLst>
                                          <p:attrName>style.visibility</p:attrName>
                                        </p:attrNameLst>
                                      </p:cBhvr>
                                      <p:to>
                                        <p:strVal val="visible"/>
                                      </p:to>
                                    </p:set>
                                  </p:childTnLst>
                                </p:cTn>
                              </p:par>
                            </p:childTnLst>
                          </p:cTn>
                        </p:par>
                      </p:childTnLst>
                    </p:cTn>
                  </p:par>
                  <p:par>
                    <p:cTn id="574" fill="hold">
                      <p:stCondLst>
                        <p:cond delay="indefinite"/>
                      </p:stCondLst>
                      <p:childTnLst>
                        <p:par>
                          <p:cTn id="575" fill="hold">
                            <p:stCondLst>
                              <p:cond delay="0"/>
                            </p:stCondLst>
                            <p:childTnLst>
                              <p:par>
                                <p:cTn id="576" nodeType="clickEffect" fill="hold" presetClass="entr" presetID="1">
                                  <p:stCondLst>
                                    <p:cond delay="0"/>
                                  </p:stCondLst>
                                  <p:childTnLst>
                                    <p:set>
                                      <p:cBhvr>
                                        <p:cTn id="577" dur="1" fill="hold">
                                          <p:stCondLst>
                                            <p:cond delay="0"/>
                                          </p:stCondLst>
                                        </p:cTn>
                                        <p:tgtEl>
                                          <p:spTgt spid="500">
                                            <p:txEl>
                                              <p:pRg st="425" end="57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TextShape 1"/>
          <p:cNvSpPr txBox="1"/>
          <p:nvPr/>
        </p:nvSpPr>
        <p:spPr>
          <a:xfrm>
            <a:off x="457200" y="14508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Conclusions</a:t>
            </a:r>
            <a:endParaRPr b="0" lang="en-US" sz="1800" spc="-1" strike="noStrike">
              <a:solidFill>
                <a:srgbClr val="000000"/>
              </a:solidFill>
              <a:uFill>
                <a:solidFill>
                  <a:srgbClr val="ffffff"/>
                </a:solidFill>
              </a:uFill>
              <a:latin typeface="Calibri"/>
            </a:endParaRPr>
          </a:p>
        </p:txBody>
      </p:sp>
      <p:sp>
        <p:nvSpPr>
          <p:cNvPr id="503" name="TextShape 2"/>
          <p:cNvSpPr txBox="1"/>
          <p:nvPr/>
        </p:nvSpPr>
        <p:spPr>
          <a:xfrm>
            <a:off x="457200" y="1147320"/>
            <a:ext cx="8229240" cy="4978440"/>
          </a:xfrm>
          <a:prstGeom prst="rect">
            <a:avLst/>
          </a:prstGeom>
          <a:noFill/>
          <a:ln>
            <a:noFill/>
          </a:ln>
        </p:spPr>
        <p:txBody>
          <a:bodyPr/>
          <a:p>
            <a:pPr marL="343080" indent="-342720">
              <a:lnSpc>
                <a:spcPct val="100000"/>
              </a:lnSpc>
              <a:buClr>
                <a:srgbClr val="000000"/>
              </a:buClr>
              <a:buFont typeface="Wingdings" charset="2"/>
              <a:buChar char=""/>
            </a:pPr>
            <a:r>
              <a:rPr b="1" lang="en-US" sz="2200" spc="-1" strike="noStrike">
                <a:solidFill>
                  <a:srgbClr val="000000"/>
                </a:solidFill>
                <a:uFill>
                  <a:solidFill>
                    <a:srgbClr val="ffffff"/>
                  </a:solidFill>
                </a:uFill>
                <a:latin typeface="Calibri"/>
              </a:rPr>
              <a:t>The simulation results indicate that the proposed method allows for </a:t>
            </a:r>
            <a:r>
              <a:rPr b="1" lang="en-US" sz="2200" spc="-1" strike="noStrike">
                <a:solidFill>
                  <a:srgbClr val="376092"/>
                </a:solidFill>
                <a:uFill>
                  <a:solidFill>
                    <a:srgbClr val="ffffff"/>
                  </a:solidFill>
                </a:uFill>
                <a:latin typeface="Calibri"/>
              </a:rPr>
              <a:t>accurate parameter recovery</a:t>
            </a:r>
            <a:r>
              <a:rPr b="1" lang="en-US" sz="2200" spc="-1" strike="noStrike">
                <a:solidFill>
                  <a:srgbClr val="000000"/>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200" spc="-1" strike="noStrike">
                <a:solidFill>
                  <a:srgbClr val="000000"/>
                </a:solidFill>
                <a:uFill>
                  <a:solidFill>
                    <a:srgbClr val="ffffff"/>
                  </a:solidFill>
                </a:uFill>
                <a:latin typeface="Calibri"/>
              </a:rPr>
              <a:t>It is </a:t>
            </a:r>
            <a:r>
              <a:rPr b="1" lang="en-US" sz="2200" spc="-1" strike="noStrike">
                <a:solidFill>
                  <a:srgbClr val="376092"/>
                </a:solidFill>
                <a:uFill>
                  <a:solidFill>
                    <a:srgbClr val="ffffff"/>
                  </a:solidFill>
                </a:uFill>
                <a:latin typeface="Calibri"/>
              </a:rPr>
              <a:t>more difficult to recover the copula parameters characterizing the dependence between pairs of univariate margins</a:t>
            </a:r>
            <a:r>
              <a:rPr b="1" lang="en-US" sz="2200" spc="-1" strike="noStrike">
                <a:solidFill>
                  <a:srgbClr val="000000"/>
                </a:solidFill>
                <a:uFill>
                  <a:solidFill>
                    <a:srgbClr val="ffffff"/>
                  </a:solidFill>
                </a:uFill>
                <a:latin typeface="Calibri"/>
              </a:rPr>
              <a:t>, especially between </a:t>
            </a:r>
            <a:r>
              <a:rPr b="1" lang="en-US" sz="2200" spc="-1" strike="noStrike">
                <a:solidFill>
                  <a:srgbClr val="376092"/>
                </a:solidFill>
                <a:uFill>
                  <a:solidFill>
                    <a:srgbClr val="ffffff"/>
                  </a:solidFill>
                </a:uFill>
                <a:latin typeface="Calibri"/>
              </a:rPr>
              <a:t>pairs of non-normal univariate margins</a:t>
            </a:r>
            <a:r>
              <a:rPr b="1" lang="en-US" sz="2200" spc="-1" strike="noStrike">
                <a:solidFill>
                  <a:srgbClr val="000000"/>
                </a:solidFill>
                <a:uFill>
                  <a:solidFill>
                    <a:srgbClr val="ffffff"/>
                  </a:solidFill>
                </a:uFill>
                <a:latin typeface="Calibri"/>
              </a:rPr>
              <a:t>. </a:t>
            </a:r>
            <a:r>
              <a:rPr b="0" lang="en-US" sz="22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200" spc="-1" strike="noStrike">
                <a:solidFill>
                  <a:srgbClr val="000000"/>
                </a:solidFill>
                <a:uFill>
                  <a:solidFill>
                    <a:srgbClr val="ffffff"/>
                  </a:solidFill>
                </a:uFill>
                <a:latin typeface="Calibri"/>
              </a:rPr>
              <a:t>Distributions with </a:t>
            </a:r>
            <a:r>
              <a:rPr b="1" lang="en-US" sz="2200" spc="-1" strike="noStrike">
                <a:solidFill>
                  <a:srgbClr val="376092"/>
                </a:solidFill>
                <a:uFill>
                  <a:solidFill>
                    <a:srgbClr val="ffffff"/>
                  </a:solidFill>
                </a:uFill>
                <a:latin typeface="Calibri"/>
              </a:rPr>
              <a:t>very long tails </a:t>
            </a:r>
            <a:r>
              <a:rPr b="1" lang="en-US" sz="2200" spc="-1" strike="noStrike">
                <a:solidFill>
                  <a:srgbClr val="000000"/>
                </a:solidFill>
                <a:uFill>
                  <a:solidFill>
                    <a:srgbClr val="ffffff"/>
                  </a:solidFill>
                </a:uFill>
                <a:latin typeface="Calibri"/>
              </a:rPr>
              <a:t>(such as the exponential and lognormal) make it </a:t>
            </a:r>
            <a:r>
              <a:rPr b="1" lang="en-US" sz="2200" spc="-1" strike="noStrike">
                <a:solidFill>
                  <a:srgbClr val="376092"/>
                </a:solidFill>
                <a:uFill>
                  <a:solidFill>
                    <a:srgbClr val="ffffff"/>
                  </a:solidFill>
                </a:uFill>
                <a:latin typeface="Calibri"/>
              </a:rPr>
              <a:t>particularly difficult to recover variance parameters</a:t>
            </a:r>
            <a:r>
              <a:rPr b="1" lang="en-US" sz="2200" spc="-1" strike="noStrike">
                <a:solidFill>
                  <a:srgbClr val="000000"/>
                </a:solidFill>
                <a:uFill>
                  <a:solidFill>
                    <a:srgbClr val="ffffff"/>
                  </a:solidFill>
                </a:uFill>
                <a:latin typeface="Calibri"/>
              </a:rPr>
              <a:t> and corresponding copula parameters of dependence with other margins.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e46c0a"/>
              </a:buClr>
              <a:buFont typeface="Wingdings" charset="2"/>
              <a:buChar char=""/>
            </a:pPr>
            <a:r>
              <a:rPr b="1" lang="en-US" sz="2200" spc="-1" strike="noStrike">
                <a:solidFill>
                  <a:srgbClr val="e46c0a"/>
                </a:solidFill>
                <a:uFill>
                  <a:solidFill>
                    <a:srgbClr val="ffffff"/>
                  </a:solidFill>
                </a:uFill>
                <a:latin typeface="Calibri"/>
              </a:rPr>
              <a:t>Power log-normal is a relevant alternative to the log-normal.</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Tree>
  </p:cSld>
  <p:timing>
    <p:tnLst>
      <p:par>
        <p:cTn id="578" dur="indefinite" restart="never" nodeType="tmRoot">
          <p:childTnLst>
            <p:seq>
              <p:cTn id="579" dur="indefinite" nodeType="mainSeq">
                <p:childTnLst>
                  <p:par>
                    <p:cTn id="580" fill="hold">
                      <p:stCondLst>
                        <p:cond delay="indefinite"/>
                      </p:stCondLst>
                      <p:childTnLst>
                        <p:par>
                          <p:cTn id="581" fill="hold">
                            <p:stCondLst>
                              <p:cond delay="0"/>
                            </p:stCondLst>
                            <p:childTnLst>
                              <p:par>
                                <p:cTn id="582" nodeType="clickEffect" fill="hold" presetClass="entr" presetID="1">
                                  <p:stCondLst>
                                    <p:cond delay="0"/>
                                  </p:stCondLst>
                                  <p:childTnLst>
                                    <p:set>
                                      <p:cBhvr>
                                        <p:cTn id="583" dur="1" fill="hold">
                                          <p:stCondLst>
                                            <p:cond delay="0"/>
                                          </p:stCondLst>
                                        </p:cTn>
                                        <p:tgtEl>
                                          <p:spTgt spid="503">
                                            <p:txEl>
                                              <p:pRg st="98" end="280"/>
                                            </p:txEl>
                                          </p:spTgt>
                                        </p:tgtEl>
                                        <p:attrNameLst>
                                          <p:attrName>style.visibility</p:attrName>
                                        </p:attrNameLst>
                                      </p:cBhvr>
                                      <p:to>
                                        <p:strVal val="visible"/>
                                      </p:to>
                                    </p:set>
                                  </p:childTnLst>
                                </p:cTn>
                              </p:par>
                            </p:childTnLst>
                          </p:cTn>
                        </p:par>
                      </p:childTnLst>
                    </p:cTn>
                  </p:par>
                  <p:par>
                    <p:cTn id="584" fill="hold">
                      <p:stCondLst>
                        <p:cond delay="indefinite"/>
                      </p:stCondLst>
                      <p:childTnLst>
                        <p:par>
                          <p:cTn id="585" fill="hold">
                            <p:stCondLst>
                              <p:cond delay="0"/>
                            </p:stCondLst>
                            <p:childTnLst>
                              <p:par>
                                <p:cTn id="586" nodeType="clickEffect" fill="hold" presetClass="entr" presetID="1">
                                  <p:stCondLst>
                                    <p:cond delay="0"/>
                                  </p:stCondLst>
                                  <p:childTnLst>
                                    <p:set>
                                      <p:cBhvr>
                                        <p:cTn id="587" dur="1" fill="hold">
                                          <p:stCondLst>
                                            <p:cond delay="0"/>
                                          </p:stCondLst>
                                        </p:cTn>
                                        <p:tgtEl>
                                          <p:spTgt spid="503">
                                            <p:txEl>
                                              <p:pRg st="281" end="489"/>
                                            </p:txEl>
                                          </p:spTgt>
                                        </p:tgtEl>
                                        <p:attrNameLst>
                                          <p:attrName>style.visibility</p:attrName>
                                        </p:attrNameLst>
                                      </p:cBhvr>
                                      <p:to>
                                        <p:strVal val="visible"/>
                                      </p:to>
                                    </p:set>
                                  </p:childTnLst>
                                </p:cTn>
                              </p:par>
                            </p:childTnLst>
                          </p:cTn>
                        </p:par>
                      </p:childTnLst>
                    </p:cTn>
                  </p:par>
                  <p:par>
                    <p:cTn id="588" fill="hold">
                      <p:stCondLst>
                        <p:cond delay="indefinite"/>
                      </p:stCondLst>
                      <p:childTnLst>
                        <p:par>
                          <p:cTn id="589" fill="hold">
                            <p:stCondLst>
                              <p:cond delay="0"/>
                            </p:stCondLst>
                            <p:childTnLst>
                              <p:par>
                                <p:cTn id="590" nodeType="clickEffect" fill="hold" presetClass="entr" presetID="1">
                                  <p:stCondLst>
                                    <p:cond delay="0"/>
                                  </p:stCondLst>
                                  <p:childTnLst>
                                    <p:set>
                                      <p:cBhvr>
                                        <p:cTn id="591" dur="1" fill="hold">
                                          <p:stCondLst>
                                            <p:cond delay="0"/>
                                          </p:stCondLst>
                                        </p:cTn>
                                        <p:tgtEl>
                                          <p:spTgt spid="503">
                                            <p:txEl>
                                              <p:pRg st="490" end="55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457200" y="776520"/>
            <a:ext cx="8229240" cy="5349600"/>
          </a:xfrm>
          <a:prstGeom prst="rect">
            <a:avLst/>
          </a:prstGeom>
          <a:noFill/>
          <a:ln>
            <a:noFill/>
          </a:ln>
        </p:spPr>
        <p:txBody>
          <a:bodyPr/>
          <a:p>
            <a:pPr marL="343080" indent="-342720">
              <a:lnSpc>
                <a:spcPct val="100000"/>
              </a:lnSpc>
              <a:buClr>
                <a:srgbClr val="e46c0a"/>
              </a:buClr>
              <a:buFont typeface="Wingdings" charset="2"/>
              <a:buChar char=""/>
            </a:pPr>
            <a:r>
              <a:rPr b="1" lang="en-US" sz="2400" spc="-1" strike="noStrike">
                <a:solidFill>
                  <a:srgbClr val="e46c0a"/>
                </a:solidFill>
                <a:uFill>
                  <a:solidFill>
                    <a:srgbClr val="ffffff"/>
                  </a:solidFill>
                </a:uFill>
                <a:latin typeface="Calibri"/>
              </a:rPr>
              <a:t>NEED</a:t>
            </a:r>
            <a:r>
              <a:rPr b="0" lang="en-US" sz="2400" spc="-1" strike="noStrike">
                <a:solidFill>
                  <a:srgbClr val="000000"/>
                </a:solidFill>
                <a:uFill>
                  <a:solidFill>
                    <a:srgbClr val="ffffff"/>
                  </a:solidFill>
                </a:uFill>
                <a:latin typeface="Calibri"/>
              </a:rPr>
              <a:t>: much more </a:t>
            </a:r>
            <a:r>
              <a:rPr b="1" lang="en-US" sz="2400" spc="-1" strike="noStrike">
                <a:solidFill>
                  <a:srgbClr val="00b0f0"/>
                </a:solidFill>
                <a:uFill>
                  <a:solidFill>
                    <a:srgbClr val="ffffff"/>
                  </a:solidFill>
                </a:uFill>
                <a:latin typeface="Calibri"/>
              </a:rPr>
              <a:t>emphasis</a:t>
            </a:r>
            <a:r>
              <a:rPr b="0" lang="en-US" sz="2400" spc="-1" strike="noStrike">
                <a:solidFill>
                  <a:srgbClr val="000000"/>
                </a:solidFill>
                <a:uFill>
                  <a:solidFill>
                    <a:srgbClr val="ffffff"/>
                  </a:solidFill>
                </a:uFill>
                <a:latin typeface="Calibri"/>
              </a:rPr>
              <a:t> in the literature on </a:t>
            </a:r>
            <a:r>
              <a:rPr b="1" lang="en-US" sz="2400" spc="-1" strike="noStrike">
                <a:solidFill>
                  <a:srgbClr val="00b0f0"/>
                </a:solidFill>
                <a:uFill>
                  <a:solidFill>
                    <a:srgbClr val="ffffff"/>
                  </a:solidFill>
                </a:uFill>
                <a:latin typeface="Calibri"/>
              </a:rPr>
              <a:t>VTTS profiles</a:t>
            </a:r>
            <a:r>
              <a:rPr b="0" lang="en-US" sz="2400" spc="-1" strike="noStrike">
                <a:solidFill>
                  <a:srgbClr val="000000"/>
                </a:solidFill>
                <a:uFill>
                  <a:solidFill>
                    <a:srgbClr val="ffffff"/>
                  </a:solidFill>
                </a:uFill>
                <a:latin typeface="Calibri"/>
              </a:rPr>
              <a:t>, rather than simply statistics of the VTTS values such as means, medians, and standard deviations!</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Much still needs to be done in terms of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Procedures for obtaining g</a:t>
            </a:r>
            <a:r>
              <a:rPr b="0" lang="en-US" sz="2400" spc="-1" strike="noStrike">
                <a:solidFill>
                  <a:srgbClr val="376092"/>
                </a:solidFill>
                <a:uFill>
                  <a:solidFill>
                    <a:srgbClr val="ffffff"/>
                  </a:solidFill>
                </a:uFill>
                <a:latin typeface="Calibri"/>
              </a:rPr>
              <a:t>ood starting parameters</a:t>
            </a:r>
            <a:endParaRPr b="0" lang="en-US" sz="24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2400" spc="-1" strike="noStrike">
                <a:solidFill>
                  <a:srgbClr val="000000"/>
                </a:solidFill>
                <a:uFill>
                  <a:solidFill>
                    <a:srgbClr val="ffffff"/>
                  </a:solidFill>
                </a:uFill>
                <a:latin typeface="Calibri"/>
              </a:rPr>
              <a:t>Developing structured optimization algorithms</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200" spc="-1" strike="noStrike">
                <a:solidFill>
                  <a:srgbClr val="000000"/>
                </a:solidFill>
                <a:uFill>
                  <a:solidFill>
                    <a:srgbClr val="ffffff"/>
                  </a:solidFill>
                </a:uFill>
                <a:latin typeface="Calibri"/>
              </a:rPr>
              <a:t>Additional research is necessary to </a:t>
            </a:r>
            <a:r>
              <a:rPr b="1" lang="en-US" sz="2200" spc="-1" strike="noStrike">
                <a:solidFill>
                  <a:srgbClr val="376092"/>
                </a:solidFill>
                <a:uFill>
                  <a:solidFill>
                    <a:srgbClr val="ffffff"/>
                  </a:solidFill>
                </a:uFill>
                <a:latin typeface="Calibri"/>
              </a:rPr>
              <a:t>compare the performance and effectiveness of the proposed copula-based model with non-parametric ways to introduce taste heterogeneity</a:t>
            </a:r>
            <a:r>
              <a:rPr b="1" lang="en-US" sz="22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Tree>
  </p:cSld>
  <p:timing>
    <p:tnLst>
      <p:par>
        <p:cTn id="592" dur="indefinite" restart="never" nodeType="tmRoot">
          <p:childTnLst>
            <p:seq>
              <p:cTn id="593" dur="indefinite" nodeType="mainSeq">
                <p:childTnLst>
                  <p:par>
                    <p:cTn id="594" fill="hold">
                      <p:stCondLst>
                        <p:cond delay="indefinite"/>
                      </p:stCondLst>
                      <p:childTnLst>
                        <p:par>
                          <p:cTn id="595" fill="hold">
                            <p:stCondLst>
                              <p:cond delay="0"/>
                            </p:stCondLst>
                            <p:childTnLst>
                              <p:par>
                                <p:cTn id="596" nodeType="clickEffect" fill="hold" presetClass="entr" presetID="1">
                                  <p:stCondLst>
                                    <p:cond delay="0"/>
                                  </p:stCondLst>
                                  <p:childTnLst>
                                    <p:set>
                                      <p:cBhvr>
                                        <p:cTn id="597" dur="1" fill="hold">
                                          <p:stCondLst>
                                            <p:cond delay="0"/>
                                          </p:stCondLst>
                                        </p:cTn>
                                        <p:tgtEl>
                                          <p:spTgt spid="504">
                                            <p:txEl>
                                              <p:pRg st="251" end="297"/>
                                            </p:txEl>
                                          </p:spTgt>
                                        </p:tgtEl>
                                        <p:attrNameLst>
                                          <p:attrName>style.visibility</p:attrName>
                                        </p:attrNameLst>
                                      </p:cBhvr>
                                      <p:to>
                                        <p:strVal val="visible"/>
                                      </p:to>
                                    </p:set>
                                  </p:childTnLst>
                                </p:cTn>
                              </p:par>
                            </p:childTnLst>
                          </p:cTn>
                        </p:par>
                      </p:childTnLst>
                    </p:cTn>
                  </p:par>
                  <p:par>
                    <p:cTn id="598" fill="hold">
                      <p:stCondLst>
                        <p:cond delay="indefinite"/>
                      </p:stCondLst>
                      <p:childTnLst>
                        <p:par>
                          <p:cTn id="599" fill="hold">
                            <p:stCondLst>
                              <p:cond delay="0"/>
                            </p:stCondLst>
                            <p:childTnLst>
                              <p:par>
                                <p:cTn id="600" nodeType="clickEffect" fill="hold" presetClass="entr" presetID="1">
                                  <p:stCondLst>
                                    <p:cond delay="0"/>
                                  </p:stCondLst>
                                  <p:childTnLst>
                                    <p:set>
                                      <p:cBhvr>
                                        <p:cTn id="601" dur="1" fill="hold">
                                          <p:stCondLst>
                                            <p:cond delay="0"/>
                                          </p:stCondLst>
                                        </p:cTn>
                                        <p:tgtEl>
                                          <p:spTgt spid="504">
                                            <p:txEl>
                                              <p:pRg st="298" end="47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Shape 1"/>
          <p:cNvSpPr txBox="1"/>
          <p:nvPr/>
        </p:nvSpPr>
        <p:spPr>
          <a:xfrm>
            <a:off x="457200" y="2120760"/>
            <a:ext cx="8229240" cy="166608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Thank you!</a:t>
            </a:r>
            <a:endParaRPr b="0" lang="en-US" sz="18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457200" y="1106280"/>
            <a:ext cx="8229240" cy="5390640"/>
          </a:xfrm>
          <a:prstGeom prst="rect">
            <a:avLst/>
          </a:prstGeom>
          <a:noFill/>
          <a:ln>
            <a:noFill/>
          </a:ln>
        </p:spPr>
        <p:txBody>
          <a:bodyPr/>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Develops a</a:t>
            </a:r>
            <a:r>
              <a:rPr b="1" lang="en-US" sz="2000" spc="-1" strike="noStrike">
                <a:solidFill>
                  <a:srgbClr val="000000"/>
                </a:solidFill>
                <a:uFill>
                  <a:solidFill>
                    <a:srgbClr val="ffffff"/>
                  </a:solidFill>
                </a:uFill>
                <a:latin typeface="Calibri"/>
              </a:rPr>
              <a:t> </a:t>
            </a:r>
            <a:r>
              <a:rPr b="1" lang="en-US" sz="2000" spc="-1" strike="noStrike">
                <a:solidFill>
                  <a:srgbClr val="376092"/>
                </a:solidFill>
                <a:uFill>
                  <a:solidFill>
                    <a:srgbClr val="ffffff"/>
                  </a:solidFill>
                </a:uFill>
                <a:latin typeface="Calibri"/>
              </a:rPr>
              <a:t>general copula-based mixed random coefficients version of the MNP model.</a:t>
            </a:r>
            <a:r>
              <a:rPr b="1"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The model allows a </a:t>
            </a:r>
            <a:r>
              <a:rPr b="1" lang="en-US" sz="2000" spc="-1" strike="noStrike">
                <a:solidFill>
                  <a:srgbClr val="376092"/>
                </a:solidFill>
                <a:uFill>
                  <a:solidFill>
                    <a:srgbClr val="ffffff"/>
                  </a:solidFill>
                </a:uFill>
                <a:latin typeface="Calibri"/>
              </a:rPr>
              <a:t>multivariate mixing distribution </a:t>
            </a:r>
            <a:r>
              <a:rPr b="0" lang="en-US" sz="2000" spc="-1" strike="noStrike">
                <a:solidFill>
                  <a:srgbClr val="000000"/>
                </a:solidFill>
                <a:uFill>
                  <a:solidFill>
                    <a:srgbClr val="ffffff"/>
                  </a:solidFill>
                </a:uFill>
                <a:latin typeface="Calibri"/>
              </a:rPr>
              <a:t>that can </a:t>
            </a:r>
            <a:r>
              <a:rPr b="1" lang="en-US" sz="2000" spc="-1" strike="noStrike">
                <a:solidFill>
                  <a:srgbClr val="376092"/>
                </a:solidFill>
                <a:uFill>
                  <a:solidFill>
                    <a:srgbClr val="ffffff"/>
                  </a:solidFill>
                </a:uFill>
                <a:latin typeface="Calibri"/>
              </a:rPr>
              <a:t>combine </a:t>
            </a:r>
            <a:r>
              <a:rPr b="1" lang="en-US" sz="2000" spc="-1" strike="noStrike">
                <a:solidFill>
                  <a:srgbClr val="e46c0a"/>
                </a:solidFill>
                <a:uFill>
                  <a:solidFill>
                    <a:srgbClr val="ffffff"/>
                  </a:solidFill>
                </a:uFill>
                <a:latin typeface="Calibri"/>
              </a:rPr>
              <a:t>any continuous</a:t>
            </a:r>
            <a:r>
              <a:rPr b="1" lang="en-US" sz="2000" spc="-1" strike="noStrike">
                <a:solidFill>
                  <a:srgbClr val="376092"/>
                </a:solidFill>
                <a:uFill>
                  <a:solidFill>
                    <a:srgbClr val="ffffff"/>
                  </a:solidFill>
                </a:uFill>
                <a:latin typeface="Calibri"/>
              </a:rPr>
              <a:t> distributional shape for each coefficient:</a:t>
            </a:r>
            <a:endParaRPr b="0" lang="en-US" sz="3200" spc="-1" strike="noStrike">
              <a:solidFill>
                <a:srgbClr val="000000"/>
              </a:solidFill>
              <a:uFill>
                <a:solidFill>
                  <a:srgbClr val="ffffff"/>
                </a:solidFill>
              </a:uFill>
              <a:latin typeface="Calibri"/>
            </a:endParaRPr>
          </a:p>
          <a:p>
            <a:pPr>
              <a:lnSpc>
                <a:spcPct val="100000"/>
              </a:lnSpc>
            </a:pP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gn="ctr">
              <a:lnSpc>
                <a:spcPct val="100000"/>
              </a:lnSpc>
            </a:pPr>
            <a:r>
              <a:rPr b="1" lang="en-US" sz="2000" spc="-1" strike="noStrike">
                <a:solidFill>
                  <a:srgbClr val="e46c0a"/>
                </a:solidFill>
                <a:uFill>
                  <a:solidFill>
                    <a:srgbClr val="ffffff"/>
                  </a:solidFill>
                </a:uFill>
                <a:latin typeface="Calibri"/>
              </a:rPr>
              <a:t>Univariate continuous coefficient distributions </a:t>
            </a:r>
            <a:endParaRPr b="0" lang="en-US" sz="3200" spc="-1" strike="noStrike">
              <a:solidFill>
                <a:srgbClr val="000000"/>
              </a:solidFill>
              <a:uFill>
                <a:solidFill>
                  <a:srgbClr val="ffffff"/>
                </a:solidFill>
              </a:uFill>
              <a:latin typeface="Calibri"/>
            </a:endParaRPr>
          </a:p>
          <a:p>
            <a:pPr algn="ctr">
              <a:lnSpc>
                <a:spcPct val="100000"/>
              </a:lnSpc>
            </a:pPr>
            <a:r>
              <a:rPr b="1" lang="en-US" sz="2400" spc="-1" strike="noStrike">
                <a:solidFill>
                  <a:srgbClr val="00b0f0"/>
                </a:solidFill>
                <a:uFill>
                  <a:solidFill>
                    <a:srgbClr val="ffffff"/>
                  </a:solidFill>
                </a:uFill>
                <a:latin typeface="Calibri"/>
              </a:rPr>
              <a:t>+</a:t>
            </a:r>
            <a:r>
              <a:rPr b="1" lang="en-US" sz="2400" spc="-1" strike="noStrike">
                <a:solidFill>
                  <a:srgbClr val="e46c0a"/>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gn="ctr">
              <a:lnSpc>
                <a:spcPct val="100000"/>
              </a:lnSpc>
            </a:pPr>
            <a:r>
              <a:rPr b="1" lang="en-US" sz="2000" spc="-1" strike="noStrike">
                <a:solidFill>
                  <a:srgbClr val="e46c0a"/>
                </a:solidFill>
                <a:uFill>
                  <a:solidFill>
                    <a:srgbClr val="ffffff"/>
                  </a:solidFill>
                </a:uFill>
                <a:latin typeface="Calibri"/>
              </a:rPr>
              <a:t>Gaussian Copula </a:t>
            </a:r>
            <a:endParaRPr b="0" lang="en-US" sz="3200" spc="-1" strike="noStrike">
              <a:solidFill>
                <a:srgbClr val="000000"/>
              </a:solidFill>
              <a:uFill>
                <a:solidFill>
                  <a:srgbClr val="ffffff"/>
                </a:solidFill>
              </a:uFill>
              <a:latin typeface="Calibri"/>
            </a:endParaRPr>
          </a:p>
          <a:p>
            <a:pPr algn="ctr">
              <a:lnSpc>
                <a:spcPct val="100000"/>
              </a:lnSpc>
            </a:pPr>
            <a:r>
              <a:rPr b="1" lang="en-US" sz="2400" spc="-1" strike="noStrike">
                <a:solidFill>
                  <a:srgbClr val="00b0f0"/>
                </a:solidFill>
                <a:uFill>
                  <a:solidFill>
                    <a:srgbClr val="ffffff"/>
                  </a:solidFill>
                </a:uFill>
                <a:latin typeface="Calibri"/>
              </a:rPr>
              <a:t>=</a:t>
            </a:r>
            <a:r>
              <a:rPr b="1" lang="en-US" sz="2000" spc="-1" strike="noStrike">
                <a:solidFill>
                  <a:srgbClr val="e46c0a"/>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gn="ctr">
              <a:lnSpc>
                <a:spcPct val="100000"/>
              </a:lnSpc>
            </a:pPr>
            <a:r>
              <a:rPr b="1" lang="en-US" sz="2000" spc="-1" strike="noStrike">
                <a:solidFill>
                  <a:srgbClr val="e46c0a"/>
                </a:solidFill>
                <a:uFill>
                  <a:solidFill>
                    <a:srgbClr val="ffffff"/>
                  </a:solidFill>
                </a:uFill>
                <a:latin typeface="Calibri"/>
              </a:rPr>
              <a:t>Multivariate continuous distribution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Univariate </a:t>
            </a:r>
            <a:r>
              <a:rPr b="1" lang="en-US" sz="2000" spc="-1" strike="noStrike">
                <a:solidFill>
                  <a:srgbClr val="000000"/>
                </a:solidFill>
                <a:uFill>
                  <a:solidFill>
                    <a:srgbClr val="ffffff"/>
                  </a:solidFill>
                </a:uFill>
                <a:latin typeface="Calibri"/>
              </a:rPr>
              <a:t>distributions</a:t>
            </a:r>
            <a:r>
              <a:rPr b="0" lang="en-US" sz="2000" spc="-1" strike="noStrike">
                <a:solidFill>
                  <a:srgbClr val="000000"/>
                </a:solidFill>
                <a:uFill>
                  <a:solidFill>
                    <a:srgbClr val="ffffff"/>
                  </a:solidFill>
                </a:uFill>
                <a:latin typeface="Calibri"/>
              </a:rPr>
              <a:t> can be </a:t>
            </a:r>
            <a:r>
              <a:rPr b="1" lang="en-US" sz="2000" spc="-1" strike="noStrike">
                <a:solidFill>
                  <a:srgbClr val="000000"/>
                </a:solidFill>
                <a:uFill>
                  <a:solidFill>
                    <a:srgbClr val="ffffff"/>
                  </a:solidFill>
                </a:uFill>
                <a:latin typeface="Calibri"/>
              </a:rPr>
              <a:t>different for different coefficients! </a:t>
            </a:r>
            <a:endParaRPr b="0" lang="en-US" sz="32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Estimation: </a:t>
            </a:r>
            <a:r>
              <a:rPr b="1" lang="en-US" sz="2000" spc="-1" strike="noStrike">
                <a:solidFill>
                  <a:srgbClr val="376092"/>
                </a:solidFill>
                <a:uFill>
                  <a:solidFill>
                    <a:srgbClr val="ffffff"/>
                  </a:solidFill>
                </a:uFill>
                <a:latin typeface="Calibri"/>
              </a:rPr>
              <a:t>hybrid</a:t>
            </a:r>
            <a:r>
              <a:rPr b="0" lang="en-US" sz="2000" spc="-1" strike="noStrike">
                <a:solidFill>
                  <a:srgbClr val="000000"/>
                </a:solidFill>
                <a:uFill>
                  <a:solidFill>
                    <a:srgbClr val="ffffff"/>
                  </a:solidFill>
                </a:uFill>
                <a:latin typeface="Calibri"/>
              </a:rPr>
              <a:t> of the of the </a:t>
            </a:r>
            <a:r>
              <a:rPr b="1" lang="en-US" sz="2000" spc="-1" strike="noStrike">
                <a:solidFill>
                  <a:srgbClr val="376092"/>
                </a:solidFill>
                <a:uFill>
                  <a:solidFill>
                    <a:srgbClr val="ffffff"/>
                  </a:solidFill>
                </a:uFill>
                <a:latin typeface="Calibri"/>
              </a:rPr>
              <a:t>maximum simulated likelihood (MSL)</a:t>
            </a:r>
            <a:r>
              <a:rPr b="0" lang="en-US" sz="2000" spc="-1" strike="noStrike">
                <a:solidFill>
                  <a:srgbClr val="376092"/>
                </a:solidFill>
                <a:uFill>
                  <a:solidFill>
                    <a:srgbClr val="ffffff"/>
                  </a:solidFill>
                </a:uFill>
                <a:latin typeface="Calibri"/>
              </a:rPr>
              <a:t> </a:t>
            </a:r>
            <a:r>
              <a:rPr b="0" lang="en-US" sz="2000" spc="-1" strike="noStrike">
                <a:solidFill>
                  <a:srgbClr val="000000"/>
                </a:solidFill>
                <a:uFill>
                  <a:solidFill>
                    <a:srgbClr val="ffffff"/>
                  </a:solidFill>
                </a:uFill>
                <a:latin typeface="Calibri"/>
              </a:rPr>
              <a:t>and the </a:t>
            </a:r>
            <a:r>
              <a:rPr b="1" lang="en-US" sz="2000" spc="-1" strike="noStrike">
                <a:solidFill>
                  <a:srgbClr val="376092"/>
                </a:solidFill>
                <a:uFill>
                  <a:solidFill>
                    <a:srgbClr val="ffffff"/>
                  </a:solidFill>
                </a:uFill>
                <a:latin typeface="Calibri"/>
              </a:rPr>
              <a:t>maximum approximate composite marginal likelihood (MACML</a:t>
            </a:r>
            <a:r>
              <a:rPr b="0" lang="en-US" sz="2000" spc="-1" strike="noStrike">
                <a:solidFill>
                  <a:srgbClr val="376092"/>
                </a:solidFill>
                <a:uFill>
                  <a:solidFill>
                    <a:srgbClr val="ffffff"/>
                  </a:solidFill>
                </a:uFill>
                <a:latin typeface="Calibri"/>
              </a:rPr>
              <a:t>) </a:t>
            </a:r>
            <a:r>
              <a:rPr b="0" lang="en-US" sz="2000" spc="-1" strike="noStrike">
                <a:solidFill>
                  <a:srgbClr val="000000"/>
                </a:solidFill>
                <a:uFill>
                  <a:solidFill>
                    <a:srgbClr val="ffffff"/>
                  </a:solidFill>
                </a:uFill>
                <a:latin typeface="Calibri"/>
              </a:rPr>
              <a:t>inference approach.</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Examines the performance of the approach through simulation exercises and empirical application.</a:t>
            </a:r>
            <a:endParaRPr b="0" lang="en-US" sz="3200" spc="-1" strike="noStrike">
              <a:solidFill>
                <a:srgbClr val="000000"/>
              </a:solidFill>
              <a:uFill>
                <a:solidFill>
                  <a:srgbClr val="ffffff"/>
                </a:solidFill>
              </a:uFill>
              <a:latin typeface="Calibri"/>
            </a:endParaRPr>
          </a:p>
        </p:txBody>
      </p:sp>
      <p:sp>
        <p:nvSpPr>
          <p:cNvPr id="101" name="CustomShape 2"/>
          <p:cNvSpPr/>
          <p:nvPr/>
        </p:nvSpPr>
        <p:spPr>
          <a:xfrm>
            <a:off x="2222280" y="2626560"/>
            <a:ext cx="4781160" cy="1733040"/>
          </a:xfrm>
          <a:prstGeom prst="rect">
            <a:avLst/>
          </a:prstGeom>
          <a:noFill/>
          <a:ln w="2844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2" name="TextShape 3"/>
          <p:cNvSpPr txBox="1"/>
          <p:nvPr/>
        </p:nvSpPr>
        <p:spPr>
          <a:xfrm>
            <a:off x="457200" y="17604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The current paper</a:t>
            </a:r>
            <a:endParaRPr b="0" lang="en-US" sz="1800" spc="-1" strike="noStrike">
              <a:solidFill>
                <a:srgbClr val="000000"/>
              </a:solidFill>
              <a:uFill>
                <a:solidFill>
                  <a:srgbClr val="ffffff"/>
                </a:solidFill>
              </a:uFill>
              <a:latin typeface="Calibri"/>
            </a:endParaRPr>
          </a:p>
        </p:txBody>
      </p:sp>
    </p:spTree>
  </p:cSld>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00">
                                            <p:txEl>
                                              <p:pRg st="86" end="213"/>
                                            </p:txEl>
                                          </p:spTgt>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100">
                                            <p:txEl>
                                              <p:pRg st="213" end="215"/>
                                            </p:txEl>
                                          </p:spTgt>
                                        </p:tgtEl>
                                        <p:attrNameLst>
                                          <p:attrName>style.visibility</p:attrName>
                                        </p:attrNameLst>
                                      </p:cBhvr>
                                      <p:to>
                                        <p:strVal val="visible"/>
                                      </p:to>
                                    </p:set>
                                  </p:childTnLst>
                                </p:cTn>
                              </p:par>
                              <p:par>
                                <p:cTn id="55" nodeType="withEffect" fill="hold" presetClass="entr" presetID="1">
                                  <p:stCondLst>
                                    <p:cond delay="0"/>
                                  </p:stCondLst>
                                  <p:childTnLst>
                                    <p:set>
                                      <p:cBhvr>
                                        <p:cTn id="56" dur="1" fill="hold">
                                          <p:stCondLst>
                                            <p:cond delay="0"/>
                                          </p:stCondLst>
                                        </p:cTn>
                                        <p:tgtEl>
                                          <p:spTgt spid="100">
                                            <p:txEl>
                                              <p:pRg st="215" end="264"/>
                                            </p:txEl>
                                          </p:spTgt>
                                        </p:tgtEl>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tgtEl>
                                          <p:spTgt spid="100">
                                            <p:txEl>
                                              <p:pRg st="264" end="267"/>
                                            </p:txEl>
                                          </p:spTgt>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100">
                                            <p:txEl>
                                              <p:pRg st="267" end="284"/>
                                            </p:txEl>
                                          </p:spTgt>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100">
                                            <p:txEl>
                                              <p:pRg st="284" end="287"/>
                                            </p:txEl>
                                          </p:spTgt>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100">
                                            <p:txEl>
                                              <p:pRg st="287" end="325"/>
                                            </p:txEl>
                                          </p:spTgt>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1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00">
                                            <p:txEl>
                                              <p:pRg st="326" end="39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100">
                                            <p:txEl>
                                              <p:pRg st="398" end="55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100">
                                            <p:txEl>
                                              <p:pRg st="553" end="65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445320"/>
            <a:ext cx="8229240" cy="1142640"/>
          </a:xfrm>
          <a:prstGeom prst="rect">
            <a:avLst/>
          </a:prstGeom>
          <a:noFill/>
          <a:ln>
            <a:noFill/>
          </a:ln>
        </p:spPr>
        <p:txBody>
          <a:bodyPr anchor="ctr"/>
          <a:p>
            <a:pPr algn="ctr">
              <a:lnSpc>
                <a:spcPct val="100000"/>
              </a:lnSpc>
            </a:pPr>
            <a:r>
              <a:rPr b="0" lang="en-US" sz="3200" spc="-1" strike="noStrike">
                <a:solidFill>
                  <a:srgbClr val="000000"/>
                </a:solidFill>
                <a:uFill>
                  <a:solidFill>
                    <a:srgbClr val="ffffff"/>
                  </a:solidFill>
                </a:uFill>
                <a:latin typeface="Arial Black"/>
              </a:rPr>
              <a:t>Copula Basics</a:t>
            </a:r>
            <a:endParaRPr b="0" lang="en-US" sz="1800" spc="-1" strike="noStrike">
              <a:solidFill>
                <a:srgbClr val="000000"/>
              </a:solidFill>
              <a:uFill>
                <a:solidFill>
                  <a:srgbClr val="ffffff"/>
                </a:solidFill>
              </a:uFill>
              <a:latin typeface="Calibri"/>
            </a:endParaRPr>
          </a:p>
        </p:txBody>
      </p:sp>
      <p:sp>
        <p:nvSpPr>
          <p:cNvPr id="104" name="TextShape 2"/>
          <p:cNvSpPr txBox="1"/>
          <p:nvPr/>
        </p:nvSpPr>
        <p:spPr>
          <a:xfrm>
            <a:off x="457200" y="1333440"/>
            <a:ext cx="8229240" cy="5058720"/>
          </a:xfrm>
          <a:prstGeom prst="rect">
            <a:avLst/>
          </a:prstGeom>
          <a:noFill/>
          <a:ln>
            <a:noFill/>
          </a:ln>
        </p:spPr>
        <p:txBody>
          <a:bodyPr/>
          <a:p>
            <a:pPr marL="343080" indent="-342720">
              <a:lnSpc>
                <a:spcPct val="100000"/>
              </a:lnSpc>
              <a:buClr>
                <a:srgbClr val="000000"/>
              </a:buClr>
              <a:buFont typeface="Wingdings" charset="2"/>
              <a:buChar char=""/>
            </a:pPr>
            <a:r>
              <a:rPr b="1" lang="en-US" sz="2000" spc="-1" strike="noStrike">
                <a:solidFill>
                  <a:srgbClr val="000000"/>
                </a:solidFill>
                <a:uFill>
                  <a:solidFill>
                    <a:srgbClr val="ffffff"/>
                  </a:solidFill>
                </a:uFill>
                <a:latin typeface="Calibri"/>
              </a:rPr>
              <a:t>Copula</a:t>
            </a:r>
            <a:r>
              <a:rPr b="0" lang="en-US" sz="2000" spc="-1" strike="noStrike">
                <a:solidFill>
                  <a:srgbClr val="000000"/>
                </a:solidFill>
                <a:uFill>
                  <a:solidFill>
                    <a:srgbClr val="ffffff"/>
                  </a:solidFill>
                </a:uFill>
                <a:latin typeface="Calibri"/>
              </a:rPr>
              <a:t>:  </a:t>
            </a:r>
            <a:r>
              <a:rPr b="1" lang="en-US" sz="2000" spc="-1" strike="noStrike">
                <a:solidFill>
                  <a:srgbClr val="376092"/>
                </a:solidFill>
                <a:uFill>
                  <a:solidFill>
                    <a:srgbClr val="ffffff"/>
                  </a:solidFill>
                </a:uFill>
                <a:latin typeface="Calibri"/>
              </a:rPr>
              <a:t>to tie, bond, or connect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e46c0a"/>
              </a:buClr>
              <a:buFont typeface="Wingdings" charset="2"/>
              <a:buChar char=""/>
            </a:pPr>
            <a:r>
              <a:rPr b="1" lang="en-US" sz="2000" spc="-1" strike="noStrike">
                <a:solidFill>
                  <a:srgbClr val="e46c0a"/>
                </a:solidFill>
                <a:uFill>
                  <a:solidFill>
                    <a:srgbClr val="ffffff"/>
                  </a:solidFill>
                </a:uFill>
                <a:latin typeface="Calibri"/>
              </a:rPr>
              <a:t>Basic idea: </a:t>
            </a:r>
            <a:r>
              <a:rPr b="0" lang="en-US" sz="2000" spc="-1" strike="noStrike">
                <a:solidFill>
                  <a:srgbClr val="000000"/>
                </a:solidFill>
                <a:uFill>
                  <a:solidFill>
                    <a:srgbClr val="ffffff"/>
                  </a:solidFill>
                </a:uFill>
                <a:latin typeface="Calibri"/>
              </a:rPr>
              <a:t>a </a:t>
            </a:r>
            <a:r>
              <a:rPr b="1" lang="en-US" sz="2000" spc="-1" strike="noStrike">
                <a:solidFill>
                  <a:srgbClr val="376092"/>
                </a:solidFill>
                <a:uFill>
                  <a:solidFill>
                    <a:srgbClr val="ffffff"/>
                  </a:solidFill>
                </a:uFill>
                <a:latin typeface="Calibri"/>
              </a:rPr>
              <a:t>joint distribution</a:t>
            </a:r>
            <a:r>
              <a:rPr b="0" lang="en-US" sz="2000" spc="-1" strike="noStrike">
                <a:solidFill>
                  <a:srgbClr val="000000"/>
                </a:solidFill>
                <a:uFill>
                  <a:solidFill>
                    <a:srgbClr val="ffffff"/>
                  </a:solidFill>
                </a:uFill>
                <a:latin typeface="Calibri"/>
              </a:rPr>
              <a:t> can always be </a:t>
            </a:r>
            <a:r>
              <a:rPr b="1" lang="en-US" sz="2000" spc="-1" strike="noStrike">
                <a:solidFill>
                  <a:srgbClr val="376092"/>
                </a:solidFill>
                <a:uFill>
                  <a:solidFill>
                    <a:srgbClr val="ffffff"/>
                  </a:solidFill>
                </a:uFill>
                <a:latin typeface="Calibri"/>
              </a:rPr>
              <a:t>factored into marginal distributions</a:t>
            </a:r>
            <a:r>
              <a:rPr b="0" lang="en-US" sz="2000" spc="-1" strike="noStrike">
                <a:solidFill>
                  <a:srgbClr val="000000"/>
                </a:solidFill>
                <a:uFill>
                  <a:solidFill>
                    <a:srgbClr val="ffffff"/>
                  </a:solidFill>
                </a:uFill>
                <a:latin typeface="Calibri"/>
              </a:rPr>
              <a:t> tied together by a </a:t>
            </a:r>
            <a:r>
              <a:rPr b="1" lang="en-US" sz="2000" spc="-1" strike="noStrike">
                <a:solidFill>
                  <a:srgbClr val="376092"/>
                </a:solidFill>
                <a:uFill>
                  <a:solidFill>
                    <a:srgbClr val="ffffff"/>
                  </a:solidFill>
                </a:uFill>
                <a:latin typeface="Calibri"/>
              </a:rPr>
              <a:t>dependence function </a:t>
            </a:r>
            <a:r>
              <a:rPr b="0" lang="en-US" sz="2000" spc="-1" strike="noStrike">
                <a:solidFill>
                  <a:srgbClr val="000000"/>
                </a:solidFill>
                <a:uFill>
                  <a:solidFill>
                    <a:srgbClr val="ffffff"/>
                  </a:solidFill>
                </a:uFill>
                <a:latin typeface="Calibri"/>
              </a:rPr>
              <a:t>called the </a:t>
            </a:r>
            <a:r>
              <a:rPr b="1" lang="en-US" sz="2000" spc="-1" strike="noStrike">
                <a:solidFill>
                  <a:srgbClr val="376092"/>
                </a:solidFill>
                <a:uFill>
                  <a:solidFill>
                    <a:srgbClr val="ffffff"/>
                  </a:solidFill>
                </a:uFill>
                <a:latin typeface="Calibri"/>
              </a:rPr>
              <a:t>copula</a:t>
            </a:r>
            <a:r>
              <a:rPr b="0" lang="en-US" sz="2000" spc="-1" strike="noStrike">
                <a:solidFill>
                  <a:srgbClr val="000000"/>
                </a:solidFill>
                <a:uFill>
                  <a:solidFill>
                    <a:srgbClr val="ffffff"/>
                  </a:solidFill>
                </a:uFill>
                <a:latin typeface="Calibri"/>
              </a:rPr>
              <a: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Joint multivariate stochastic dependence relationship </a:t>
            </a:r>
            <a:r>
              <a:rPr b="0" lang="en-US" sz="2000" spc="-1" strike="noStrike">
                <a:solidFill>
                  <a:srgbClr val="000000"/>
                </a:solidFill>
                <a:uFill>
                  <a:solidFill>
                    <a:srgbClr val="ffffff"/>
                  </a:solidFill>
                </a:uFill>
                <a:latin typeface="Calibri"/>
              </a:rPr>
              <a:t>generated by </a:t>
            </a:r>
            <a:r>
              <a:rPr b="1" lang="en-US" sz="2000" spc="-1" strike="noStrike">
                <a:solidFill>
                  <a:srgbClr val="e46c0a"/>
                </a:solidFill>
                <a:uFill>
                  <a:solidFill>
                    <a:srgbClr val="ffffff"/>
                  </a:solidFill>
                </a:uFill>
                <a:latin typeface="Calibri"/>
              </a:rPr>
              <a:t>wrapping pre-specified marginal distributions together </a:t>
            </a:r>
            <a:r>
              <a:rPr b="0" lang="en-US" sz="2000" spc="-1" strike="noStrike">
                <a:solidFill>
                  <a:srgbClr val="000000"/>
                </a:solidFill>
                <a:uFill>
                  <a:solidFill>
                    <a:srgbClr val="ffffff"/>
                  </a:solidFill>
                </a:uFill>
                <a:latin typeface="Calibri"/>
              </a:rPr>
              <a:t>using a </a:t>
            </a:r>
            <a:r>
              <a:rPr b="1" lang="en-US" sz="2000" spc="-1" strike="noStrike">
                <a:solidFill>
                  <a:srgbClr val="376092"/>
                </a:solidFill>
                <a:uFill>
                  <a:solidFill>
                    <a:srgbClr val="ffffff"/>
                  </a:solidFill>
                </a:uFill>
                <a:latin typeface="Calibri"/>
              </a:rPr>
              <a:t>dependence structure </a:t>
            </a:r>
            <a:r>
              <a:rPr b="0" lang="en-US" sz="2000" spc="-1" strike="noStrike">
                <a:solidFill>
                  <a:srgbClr val="000000"/>
                </a:solidFill>
                <a:uFill>
                  <a:solidFill>
                    <a:srgbClr val="ffffff"/>
                  </a:solidFill>
                </a:uFill>
                <a:latin typeface="Calibri"/>
              </a:rPr>
              <a:t>called the </a:t>
            </a:r>
            <a:r>
              <a:rPr b="1" lang="en-US" sz="2000" spc="-1" strike="noStrike">
                <a:solidFill>
                  <a:srgbClr val="376092"/>
                </a:solidFill>
                <a:uFill>
                  <a:solidFill>
                    <a:srgbClr val="ffffff"/>
                  </a:solidFill>
                </a:uFill>
                <a:latin typeface="Calibri"/>
              </a:rPr>
              <a:t>copula</a:t>
            </a: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The copulas themselves are multivariate distribution functions defined over the unit cube </a:t>
            </a:r>
            <a:r>
              <a:rPr b="0" lang="en-US" sz="2000" spc="-1" strike="noStrike">
                <a:solidFill>
                  <a:srgbClr val="000000"/>
                </a:solidFill>
                <a:uFill>
                  <a:solidFill>
                    <a:srgbClr val="ffffff"/>
                  </a:solidFill>
                </a:uFill>
                <a:latin typeface="Calibri"/>
              </a:rPr>
              <a:t>linking uniformly distributed marginal distributions</a:t>
            </a:r>
            <a:endParaRPr b="0" lang="en-US" sz="3200" spc="-1" strike="noStrike">
              <a:solidFill>
                <a:srgbClr val="000000"/>
              </a:solidFill>
              <a:uFill>
                <a:solidFill>
                  <a:srgbClr val="ffffff"/>
                </a:solidFill>
              </a:uFill>
              <a:latin typeface="Calibri"/>
            </a:endParaRPr>
          </a:p>
          <a:p>
            <a:pPr lvl="1" marL="743040" indent="-285480">
              <a:lnSpc>
                <a:spcPct val="100000"/>
              </a:lnSpc>
              <a:buClr>
                <a:srgbClr val="e46c0a"/>
              </a:buClr>
              <a:buFont typeface="Wingdings" charset="2"/>
              <a:buChar char=""/>
            </a:pPr>
            <a:r>
              <a:rPr b="1" lang="en-US" sz="1600" spc="-1" strike="noStrike">
                <a:solidFill>
                  <a:srgbClr val="e46c0a"/>
                </a:solidFill>
                <a:uFill>
                  <a:solidFill>
                    <a:srgbClr val="ffffff"/>
                  </a:solidFill>
                </a:uFill>
                <a:latin typeface="Calibri"/>
              </a:rPr>
              <a:t>Remember: </a:t>
            </a:r>
            <a:r>
              <a:rPr b="1" lang="en-US" sz="1600" spc="-1" strike="noStrike">
                <a:solidFill>
                  <a:srgbClr val="376092"/>
                </a:solidFill>
                <a:uFill>
                  <a:solidFill>
                    <a:srgbClr val="ffffff"/>
                  </a:solidFill>
                </a:uFill>
                <a:latin typeface="Calibri"/>
              </a:rPr>
              <a:t>any prespecified marginal distribution can be translated into an equivalent uniform distribution</a:t>
            </a:r>
            <a:r>
              <a:rPr b="0" lang="en-US" sz="1600" spc="-1" strike="noStrike">
                <a:solidFill>
                  <a:srgbClr val="000000"/>
                </a:solidFill>
                <a:uFill>
                  <a:solidFill>
                    <a:srgbClr val="ffffff"/>
                  </a:solidFill>
                </a:uFill>
                <a:latin typeface="Calibri"/>
              </a:rPr>
              <a:t> using the integral transform result.</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Tree>
  </p:cSld>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104">
                                            <p:txEl>
                                              <p:pRg st="179" end="35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104">
                                            <p:txEl>
                                              <p:pRg st="351" end="49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104">
                                            <p:txEl>
                                              <p:pRg st="494" end="63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457200" y="1176480"/>
            <a:ext cx="8229240" cy="4525560"/>
          </a:xfrm>
          <a:prstGeom prst="rect">
            <a:avLst/>
          </a:prstGeom>
          <a:noFill/>
          <a:ln>
            <a:noFill/>
          </a:ln>
        </p:spPr>
        <p:txBody>
          <a:bodyPr/>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Let </a:t>
            </a:r>
            <a:r>
              <a:rPr b="0" i="1" lang="en-US" sz="2000" spc="-1" strike="noStrike">
                <a:solidFill>
                  <a:srgbClr val="000000"/>
                </a:solidFill>
                <a:uFill>
                  <a:solidFill>
                    <a:srgbClr val="ffffff"/>
                  </a:solidFill>
                </a:uFill>
                <a:latin typeface="Times New Roman"/>
              </a:rPr>
              <a:t>C</a:t>
            </a:r>
            <a:r>
              <a:rPr b="0" lang="en-US" sz="2000" spc="-1" strike="noStrike">
                <a:solidFill>
                  <a:srgbClr val="000000"/>
                </a:solidFill>
                <a:uFill>
                  <a:solidFill>
                    <a:srgbClr val="ffffff"/>
                  </a:solidFill>
                </a:uFill>
                <a:latin typeface="Calibri"/>
              </a:rPr>
              <a:t> be a </a:t>
            </a:r>
            <a:r>
              <a:rPr b="1" i="1" lang="en-US" sz="2000" spc="-1" strike="noStrike">
                <a:solidFill>
                  <a:srgbClr val="376092"/>
                </a:solidFill>
                <a:uFill>
                  <a:solidFill>
                    <a:srgbClr val="ffffff"/>
                  </a:solidFill>
                </a:uFill>
                <a:latin typeface="Times New Roman"/>
              </a:rPr>
              <a:t>K</a:t>
            </a:r>
            <a:r>
              <a:rPr b="1" lang="en-US" sz="2000" spc="-1" strike="noStrike">
                <a:solidFill>
                  <a:srgbClr val="376092"/>
                </a:solidFill>
                <a:uFill>
                  <a:solidFill>
                    <a:srgbClr val="ffffff"/>
                  </a:solidFill>
                </a:uFill>
                <a:latin typeface="Calibri"/>
              </a:rPr>
              <a:t>-dimensional copula of uniformly distributed random variables </a:t>
            </a:r>
            <a:r>
              <a:rPr b="0" i="1" lang="en-US" sz="2000" spc="-1" strike="noStrike">
                <a:solidFill>
                  <a:srgbClr val="000000"/>
                </a:solidFill>
                <a:uFill>
                  <a:solidFill>
                    <a:srgbClr val="ffffff"/>
                  </a:solidFill>
                </a:uFill>
                <a:latin typeface="Times New Roman"/>
              </a:rPr>
              <a:t>U</a:t>
            </a:r>
            <a:r>
              <a:rPr b="0" i="1" lang="en-US" sz="2000" spc="-1" strike="noStrike" baseline="-25000">
                <a:solidFill>
                  <a:srgbClr val="000000"/>
                </a:solidFill>
                <a:uFill>
                  <a:solidFill>
                    <a:srgbClr val="ffffff"/>
                  </a:solidFill>
                </a:uFill>
                <a:latin typeface="Times New Roman"/>
              </a:rPr>
              <a:t>1</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U</a:t>
            </a:r>
            <a:r>
              <a:rPr b="0" i="1" lang="en-US" sz="2000" spc="-1" strike="noStrike" baseline="-25000">
                <a:solidFill>
                  <a:srgbClr val="000000"/>
                </a:solidFill>
                <a:uFill>
                  <a:solidFill>
                    <a:srgbClr val="ffffff"/>
                  </a:solidFill>
                </a:uFill>
                <a:latin typeface="Times New Roman"/>
              </a:rPr>
              <a:t>2</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U</a:t>
            </a:r>
            <a:r>
              <a:rPr b="0" i="1" lang="en-US" sz="2000" spc="-1" strike="noStrike" baseline="-25000">
                <a:solidFill>
                  <a:srgbClr val="000000"/>
                </a:solidFill>
                <a:uFill>
                  <a:solidFill>
                    <a:srgbClr val="ffffff"/>
                  </a:solidFill>
                </a:uFill>
                <a:latin typeface="Times New Roman"/>
              </a:rPr>
              <a:t>3</a:t>
            </a:r>
            <a:r>
              <a:rPr b="0" lang="en-US" sz="2000" spc="-1" strike="noStrike">
                <a:solidFill>
                  <a:srgbClr val="000000"/>
                </a:solidFill>
                <a:uFill>
                  <a:solidFill>
                    <a:srgbClr val="ffffff"/>
                  </a:solidFill>
                </a:uFill>
                <a:latin typeface="Times New Roman"/>
              </a:rPr>
              <a:t>, …, </a:t>
            </a:r>
            <a:r>
              <a:rPr b="0" i="1" lang="en-US" sz="2000" spc="-1" strike="noStrike">
                <a:solidFill>
                  <a:srgbClr val="000000"/>
                </a:solidFill>
                <a:uFill>
                  <a:solidFill>
                    <a:srgbClr val="ffffff"/>
                  </a:solidFill>
                </a:uFill>
                <a:latin typeface="Times New Roman"/>
              </a:rPr>
              <a:t>U</a:t>
            </a:r>
            <a:r>
              <a:rPr b="0" i="1" lang="en-US" sz="2000" spc="-1" strike="noStrike" baseline="-25000">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 </a:t>
            </a:r>
            <a:r>
              <a:rPr b="0" lang="en-US" sz="2000" spc="-1" strike="noStrike">
                <a:solidFill>
                  <a:srgbClr val="000000"/>
                </a:solidFill>
                <a:uFill>
                  <a:solidFill>
                    <a:srgbClr val="ffffff"/>
                  </a:solidFill>
                </a:uFill>
                <a:latin typeface="Calibri"/>
              </a:rPr>
              <a:t>with support contained in </a:t>
            </a:r>
            <a:r>
              <a:rPr b="0" lang="en-US" sz="2000" spc="-1" strike="noStrike">
                <a:solidFill>
                  <a:srgbClr val="000000"/>
                </a:solidFill>
                <a:uFill>
                  <a:solidFill>
                    <a:srgbClr val="ffffff"/>
                  </a:solidFill>
                </a:uFill>
                <a:latin typeface="Times New Roman"/>
              </a:rPr>
              <a:t>[0,1]</a:t>
            </a:r>
            <a:r>
              <a:rPr b="0" i="1" lang="en-US" sz="2000" spc="-1" strike="noStrike" baseline="30000">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Calibri"/>
              </a:rPr>
              <a:t>. Then,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a:lnSpc>
                <a:spcPct val="100000"/>
              </a:lnSpc>
            </a:pPr>
            <a:r>
              <a:rPr b="0" lang="en-US" sz="2000" spc="-1" strike="noStrike">
                <a:solidFill>
                  <a:srgbClr val="000000"/>
                </a:solidFill>
                <a:uFill>
                  <a:solidFill>
                    <a:srgbClr val="ffffff"/>
                  </a:solidFill>
                </a:uFill>
                <a:latin typeface="Calibri"/>
              </a:rPr>
              <a:t>       </a:t>
            </a:r>
            <a:r>
              <a:rPr b="0" lang="en-US" sz="2000" spc="-1" strike="noStrike">
                <a:solidFill>
                  <a:srgbClr val="000000"/>
                </a:solidFill>
                <a:uFill>
                  <a:solidFill>
                    <a:srgbClr val="ffffff"/>
                  </a:solidFill>
                </a:uFill>
                <a:latin typeface="Calibri"/>
              </a:rPr>
              <a:t>where </a:t>
            </a:r>
            <a:r>
              <a:rPr b="0" i="1" lang="en-US" sz="2000" spc="-1" strike="noStrike">
                <a:solidFill>
                  <a:srgbClr val="000000"/>
                </a:solidFill>
                <a:uFill>
                  <a:solidFill>
                    <a:srgbClr val="ffffff"/>
                  </a:solidFill>
                </a:uFill>
                <a:latin typeface="Times New Roman"/>
              </a:rPr>
              <a:t>θ</a:t>
            </a:r>
            <a:r>
              <a:rPr b="0" lang="en-US" sz="2000" spc="-1" strike="noStrike">
                <a:solidFill>
                  <a:srgbClr val="000000"/>
                </a:solidFill>
                <a:uFill>
                  <a:solidFill>
                    <a:srgbClr val="ffffff"/>
                  </a:solidFill>
                </a:uFill>
                <a:latin typeface="Calibri"/>
              </a:rPr>
              <a:t> is the </a:t>
            </a:r>
            <a:r>
              <a:rPr b="1" lang="en-US" sz="2000" spc="-1" strike="noStrike">
                <a:solidFill>
                  <a:srgbClr val="376092"/>
                </a:solidFill>
                <a:uFill>
                  <a:solidFill>
                    <a:srgbClr val="ffffff"/>
                  </a:solidFill>
                </a:uFill>
                <a:latin typeface="Calibri"/>
              </a:rPr>
              <a:t>dependence parameter vector </a:t>
            </a:r>
            <a:r>
              <a:rPr b="0" lang="en-US" sz="2000" spc="-1" strike="noStrike">
                <a:solidFill>
                  <a:srgbClr val="000000"/>
                </a:solidFill>
                <a:uFill>
                  <a:solidFill>
                    <a:srgbClr val="ffffff"/>
                  </a:solidFill>
                </a:uFill>
                <a:latin typeface="Calibri"/>
              </a:rPr>
              <a:t>of the copula.</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Now, consider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Calibri"/>
              </a:rPr>
              <a:t> random variables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1</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2</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3</a:t>
            </a:r>
            <a:r>
              <a:rPr b="0" lang="en-US" sz="2000" spc="-1" strike="noStrike">
                <a:solidFill>
                  <a:srgbClr val="000000"/>
                </a:solidFill>
                <a:uFill>
                  <a:solidFill>
                    <a:srgbClr val="ffffff"/>
                  </a:solidFill>
                </a:uFill>
                <a:latin typeface="Times New Roman"/>
              </a:rPr>
              <a:t>, …, </a:t>
            </a:r>
            <a:r>
              <a:rPr b="0" i="1" lang="en-US" sz="2000" spc="-1" strike="noStrike">
                <a:solidFill>
                  <a:srgbClr val="000000"/>
                </a:solidFill>
                <a:uFill>
                  <a:solidFill>
                    <a:srgbClr val="ffffff"/>
                  </a:solidFill>
                </a:uFill>
                <a:latin typeface="Times New Roman"/>
              </a:rPr>
              <a:t>Y</a:t>
            </a:r>
            <a:r>
              <a:rPr b="0" i="1" lang="en-US" sz="2000" spc="-1" strike="noStrike" baseline="-25000">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 </a:t>
            </a:r>
            <a:r>
              <a:rPr b="0" lang="en-US" sz="2000" spc="-1" strike="noStrike">
                <a:solidFill>
                  <a:srgbClr val="000000"/>
                </a:solidFill>
                <a:uFill>
                  <a:solidFill>
                    <a:srgbClr val="ffffff"/>
                  </a:solidFill>
                </a:uFill>
                <a:latin typeface="Calibri"/>
              </a:rPr>
              <a:t>each with </a:t>
            </a:r>
            <a:r>
              <a:rPr b="1" lang="en-US" sz="2000" spc="-1" strike="noStrike">
                <a:solidFill>
                  <a:srgbClr val="376092"/>
                </a:solidFill>
                <a:uFill>
                  <a:solidFill>
                    <a:srgbClr val="ffffff"/>
                  </a:solidFill>
                </a:uFill>
                <a:latin typeface="Calibri"/>
              </a:rPr>
              <a:t>univariate continuous marginal distribution</a:t>
            </a:r>
            <a:r>
              <a:rPr b="0" lang="en-US" sz="2000" spc="-1" strike="noStrike">
                <a:solidFill>
                  <a:srgbClr val="000000"/>
                </a:solidFill>
                <a:uFill>
                  <a:solidFill>
                    <a:srgbClr val="ffffff"/>
                  </a:solidFill>
                </a:uFill>
                <a:latin typeface="Calibri"/>
              </a:rPr>
              <a:t> functions ,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 =1, 2, 3, …,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Calibri"/>
              </a:rPr>
              <a:t>. Then, </a:t>
            </a:r>
            <a:r>
              <a:rPr b="1" lang="en-US" sz="2000" spc="-1" strike="noStrike">
                <a:solidFill>
                  <a:srgbClr val="376092"/>
                </a:solidFill>
                <a:uFill>
                  <a:solidFill>
                    <a:srgbClr val="ffffff"/>
                  </a:solidFill>
                </a:uFill>
                <a:latin typeface="Calibri"/>
              </a:rPr>
              <a:t>by the integral transform result</a:t>
            </a:r>
            <a:r>
              <a:rPr b="0" lang="en-US" sz="2000" spc="-1" strike="noStrike">
                <a:solidFill>
                  <a:srgbClr val="000000"/>
                </a:solidFill>
                <a:uFill>
                  <a:solidFill>
                    <a:srgbClr val="ffffff"/>
                  </a:solidFill>
                </a:uFill>
                <a:latin typeface="Calibri"/>
              </a:rPr>
              <a:t>, for each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 = 1, 2, 3, …, </a:t>
            </a:r>
            <a:r>
              <a:rPr b="0" i="1" lang="en-US" sz="2000" spc="-1" strike="noStrike">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Times New Roman"/>
              </a:rPr>
              <a:t>):</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A joint </a:t>
            </a:r>
            <a:r>
              <a:rPr b="1" i="1" lang="en-US" sz="2000" spc="-1" strike="noStrike">
                <a:solidFill>
                  <a:srgbClr val="376092"/>
                </a:solidFill>
                <a:uFill>
                  <a:solidFill>
                    <a:srgbClr val="ffffff"/>
                  </a:solidFill>
                </a:uFill>
                <a:latin typeface="Times New Roman"/>
              </a:rPr>
              <a:t>K</a:t>
            </a:r>
            <a:r>
              <a:rPr b="1" lang="en-US" sz="2000" spc="-1" strike="noStrike">
                <a:solidFill>
                  <a:srgbClr val="376092"/>
                </a:solidFill>
                <a:uFill>
                  <a:solidFill>
                    <a:srgbClr val="ffffff"/>
                  </a:solidFill>
                </a:uFill>
                <a:latin typeface="Calibri"/>
              </a:rPr>
              <a:t>-dimensional distribution function of the random variables </a:t>
            </a:r>
            <a:r>
              <a:rPr b="0" lang="en-US" sz="2000" spc="-1" strike="noStrike">
                <a:solidFill>
                  <a:srgbClr val="000000"/>
                </a:solidFill>
                <a:uFill>
                  <a:solidFill>
                    <a:srgbClr val="ffffff"/>
                  </a:solidFill>
                </a:uFill>
                <a:latin typeface="Calibri"/>
              </a:rPr>
              <a:t>with the </a:t>
            </a:r>
            <a:r>
              <a:rPr b="1" lang="en-US" sz="2000" spc="-1" strike="noStrike">
                <a:solidFill>
                  <a:srgbClr val="376092"/>
                </a:solidFill>
                <a:uFill>
                  <a:solidFill>
                    <a:srgbClr val="ffffff"/>
                  </a:solidFill>
                </a:uFill>
                <a:latin typeface="Calibri"/>
              </a:rPr>
              <a:t>continuous marginal distribution functions  </a:t>
            </a:r>
            <a:r>
              <a:rPr b="0" lang="en-US" sz="2000" spc="-1" strike="noStrike">
                <a:solidFill>
                  <a:srgbClr val="000000"/>
                </a:solidFill>
                <a:uFill>
                  <a:solidFill>
                    <a:srgbClr val="ffffff"/>
                  </a:solidFill>
                </a:uFill>
                <a:latin typeface="Calibri"/>
              </a:rPr>
              <a:t>can then be generated, using </a:t>
            </a:r>
            <a:r>
              <a:rPr b="1" lang="en-US" sz="2000" spc="-1" strike="noStrike">
                <a:solidFill>
                  <a:srgbClr val="376092"/>
                </a:solidFill>
                <a:uFill>
                  <a:solidFill>
                    <a:srgbClr val="ffffff"/>
                  </a:solidFill>
                </a:uFill>
                <a:latin typeface="Calibri"/>
              </a:rPr>
              <a:t>Sklar’s (1973) theorem</a:t>
            </a:r>
            <a:r>
              <a:rPr b="0" lang="en-US" sz="2000" spc="-1" strike="noStrike">
                <a:solidFill>
                  <a:srgbClr val="000000"/>
                </a:solidFill>
                <a:uFill>
                  <a:solidFill>
                    <a:srgbClr val="ffffff"/>
                  </a:solidFill>
                </a:uFill>
                <a:latin typeface="Calibri"/>
              </a:rPr>
              <a:t>, as follows:</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106" name="CustomShape 2"/>
          <p:cNvSpPr/>
          <p:nvPr/>
        </p:nvSpPr>
        <p:spPr>
          <a:xfrm>
            <a:off x="0" y="0"/>
            <a:ext cx="9143640" cy="360"/>
          </a:xfrm>
          <a:prstGeom prst="rect">
            <a:avLst/>
          </a:prstGeom>
          <a:noFill/>
          <a:ln>
            <a:noFill/>
          </a:ln>
        </p:spPr>
        <p:style>
          <a:lnRef idx="0"/>
          <a:fillRef idx="0"/>
          <a:effectRef idx="0"/>
          <a:fontRef idx="minor"/>
        </p:style>
      </p:sp>
      <p:sp>
        <p:nvSpPr>
          <p:cNvPr id="107" name="CustomShape 3"/>
          <p:cNvSpPr/>
          <p:nvPr/>
        </p:nvSpPr>
        <p:spPr>
          <a:xfrm>
            <a:off x="0" y="0"/>
            <a:ext cx="9143640" cy="360"/>
          </a:xfrm>
          <a:prstGeom prst="rect">
            <a:avLst/>
          </a:prstGeom>
          <a:noFill/>
          <a:ln>
            <a:noFill/>
          </a:ln>
        </p:spPr>
        <p:style>
          <a:lnRef idx="0"/>
          <a:fillRef idx="0"/>
          <a:effectRef idx="0"/>
          <a:fontRef idx="minor"/>
        </p:style>
      </p:sp>
      <p:sp>
        <p:nvSpPr>
          <p:cNvPr id="108" name="CustomShape 4"/>
          <p:cNvSpPr/>
          <p:nvPr/>
        </p:nvSpPr>
        <p:spPr>
          <a:xfrm>
            <a:off x="0" y="0"/>
            <a:ext cx="9143640" cy="360"/>
          </a:xfrm>
          <a:prstGeom prst="rect">
            <a:avLst/>
          </a:prstGeom>
          <a:noFill/>
          <a:ln>
            <a:noFill/>
          </a:ln>
        </p:spPr>
        <p:style>
          <a:lnRef idx="0"/>
          <a:fillRef idx="0"/>
          <a:effectRef idx="0"/>
          <a:fontRef idx="minor"/>
        </p:style>
      </p:sp>
      <p:pic>
        <p:nvPicPr>
          <p:cNvPr id="109" name="" descr=""/>
          <p:cNvPicPr/>
          <p:nvPr/>
        </p:nvPicPr>
        <p:blipFill>
          <a:blip r:embed="rId1"/>
          <a:stretch/>
        </p:blipFill>
        <p:spPr>
          <a:xfrm>
            <a:off x="1397160" y="1866960"/>
            <a:ext cx="5867280" cy="431640"/>
          </a:xfrm>
          <a:prstGeom prst="rect">
            <a:avLst/>
          </a:prstGeom>
          <a:ln>
            <a:noFill/>
          </a:ln>
        </p:spPr>
      </p:pic>
      <p:pic>
        <p:nvPicPr>
          <p:cNvPr id="110" name="" descr=""/>
          <p:cNvPicPr/>
          <p:nvPr/>
        </p:nvPicPr>
        <p:blipFill>
          <a:blip r:embed="rId2"/>
          <a:stretch/>
        </p:blipFill>
        <p:spPr>
          <a:xfrm>
            <a:off x="1193760" y="3949560"/>
            <a:ext cx="6388200" cy="419040"/>
          </a:xfrm>
          <a:prstGeom prst="rect">
            <a:avLst/>
          </a:prstGeom>
          <a:ln>
            <a:noFill/>
          </a:ln>
        </p:spPr>
      </p:pic>
      <p:pic>
        <p:nvPicPr>
          <p:cNvPr id="111" name="" descr=""/>
          <p:cNvPicPr/>
          <p:nvPr/>
        </p:nvPicPr>
        <p:blipFill>
          <a:blip r:embed="rId3"/>
          <a:stretch/>
        </p:blipFill>
        <p:spPr>
          <a:xfrm>
            <a:off x="800280" y="5702400"/>
            <a:ext cx="7873920" cy="596880"/>
          </a:xfrm>
          <a:prstGeom prst="rect">
            <a:avLst/>
          </a:prstGeom>
          <a:ln>
            <a:noFill/>
          </a:ln>
        </p:spPr>
      </p:pic>
    </p:spTree>
  </p:cSld>
  <p:timing>
    <p:tnLst>
      <p:par>
        <p:cTn id="93" dur="indefinite" restart="never" nodeType="tmRoot">
          <p:childTnLst>
            <p:seq>
              <p:cTn id="94" dur="indefinite" nodeType="mainSeq">
                <p:childTnLst>
                  <p:par>
                    <p:cTn id="95" fill="hold">
                      <p:stCondLst>
                        <p:cond delay="0"/>
                      </p:stCondLst>
                      <p:childTnLst>
                        <p:par>
                          <p:cTn id="96" fill="hold">
                            <p:stCondLst>
                              <p:cond delay="0"/>
                            </p:stCondLst>
                            <p:childTnLst>
                              <p:par>
                                <p:cTn id="97" nodeType="withEffect" fill="hold" presetClass="entr" presetID="1">
                                  <p:stCondLst>
                                    <p:cond delay="0"/>
                                  </p:stCondLst>
                                  <p:childTnLst>
                                    <p:set>
                                      <p:cBhvr>
                                        <p:cTn id="98" dur="1" fill="hold">
                                          <p:stCondLst>
                                            <p:cond delay="0"/>
                                          </p:stCondLst>
                                        </p:cTn>
                                        <p:tgtEl>
                                          <p:spTgt spid="-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105">
                                            <p:txEl>
                                              <p:pRg st="207" end="415"/>
                                            </p:txEl>
                                          </p:spTgt>
                                        </p:tgtEl>
                                        <p:attrNameLst>
                                          <p:attrName>style.visibility</p:attrName>
                                        </p:attrNameLst>
                                      </p:cBhvr>
                                      <p:to>
                                        <p:strVal val="visible"/>
                                      </p:to>
                                    </p:set>
                                  </p:childTnLst>
                                </p:cTn>
                              </p:par>
                              <p:par>
                                <p:cTn id="103" nodeType="withEffect" fill="hold" presetClass="entr" presetID="1">
                                  <p:stCondLst>
                                    <p:cond delay="0"/>
                                  </p:stCondLst>
                                  <p:childTnLst>
                                    <p:set>
                                      <p:cBhvr>
                                        <p:cTn id="104" dur="1" fill="hold">
                                          <p:stCondLst>
                                            <p:cond delay="0"/>
                                          </p:stCondLst>
                                        </p:cTn>
                                        <p:tgtEl>
                                          <p:spTgt spid="-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
                                  <p:stCondLst>
                                    <p:cond delay="0"/>
                                  </p:stCondLst>
                                  <p:childTnLst>
                                    <p:set>
                                      <p:cBhvr>
                                        <p:cTn id="108" dur="1" fill="hold">
                                          <p:stCondLst>
                                            <p:cond delay="0"/>
                                          </p:stCondLst>
                                        </p:cTn>
                                        <p:tgtEl>
                                          <p:spTgt spid="105">
                                            <p:txEl>
                                              <p:pRg st="417" end="603"/>
                                            </p:txEl>
                                          </p:spTgt>
                                        </p:tgtEl>
                                        <p:attrNameLst>
                                          <p:attrName>style.visibility</p:attrName>
                                        </p:attrNameLst>
                                      </p:cBhvr>
                                      <p:to>
                                        <p:strVal val="visible"/>
                                      </p:to>
                                    </p:set>
                                  </p:childTnLst>
                                </p:cTn>
                              </p:par>
                              <p:par>
                                <p:cTn id="109" nodeType="withEffect" fill="hold" presetClass="entr" presetID="1">
                                  <p:stCondLst>
                                    <p:cond delay="0"/>
                                  </p:stCondLst>
                                  <p:childTnLst>
                                    <p:set>
                                      <p:cBhvr>
                                        <p:cTn id="110"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1372320"/>
            <a:ext cx="8229240" cy="4525560"/>
          </a:xfrm>
          <a:prstGeom prst="rect">
            <a:avLst/>
          </a:prstGeom>
          <a:noFill/>
          <a:ln>
            <a:noFill/>
          </a:ln>
        </p:spPr>
        <p:txBody>
          <a:bodyPr/>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To better understand </a:t>
            </a:r>
            <a:r>
              <a:rPr b="0" lang="en-US" sz="2000" spc="-1" strike="noStrike">
                <a:solidFill>
                  <a:srgbClr val="000000"/>
                </a:solidFill>
                <a:uFill>
                  <a:solidFill>
                    <a:srgbClr val="ffffff"/>
                  </a:solidFill>
                </a:uFill>
                <a:latin typeface="Calibri"/>
              </a:rPr>
              <a:t>the </a:t>
            </a:r>
            <a:r>
              <a:rPr b="1" lang="en-US" sz="2000" spc="-1" strike="noStrike">
                <a:solidFill>
                  <a:srgbClr val="376092"/>
                </a:solidFill>
                <a:uFill>
                  <a:solidFill>
                    <a:srgbClr val="ffffff"/>
                  </a:solidFill>
                </a:uFill>
                <a:latin typeface="Calibri"/>
              </a:rPr>
              <a:t>generated dependence structures </a:t>
            </a:r>
            <a:r>
              <a:rPr b="0" lang="en-US" sz="2000" spc="-1" strike="noStrike">
                <a:solidFill>
                  <a:srgbClr val="000000"/>
                </a:solidFill>
                <a:uFill>
                  <a:solidFill>
                    <a:srgbClr val="ffffff"/>
                  </a:solidFill>
                </a:uFill>
                <a:latin typeface="Calibri"/>
              </a:rPr>
              <a:t>between the original random variables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1</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2</a:t>
            </a:r>
            <a:r>
              <a:rPr b="0" lang="en-US" sz="2000" spc="-1" strike="noStrike">
                <a:solidFill>
                  <a:srgbClr val="000000"/>
                </a:solidFill>
                <a:uFill>
                  <a:solidFill>
                    <a:srgbClr val="ffffff"/>
                  </a:solidFill>
                </a:uFill>
                <a:latin typeface="Times New Roman"/>
              </a:rPr>
              <a:t>, </a:t>
            </a:r>
            <a:r>
              <a:rPr b="0" i="1" lang="en-US" sz="2000" spc="-1" strike="noStrike">
                <a:solidFill>
                  <a:srgbClr val="000000"/>
                </a:solidFill>
                <a:uFill>
                  <a:solidFill>
                    <a:srgbClr val="ffffff"/>
                  </a:solidFill>
                </a:uFill>
                <a:latin typeface="Times New Roman"/>
              </a:rPr>
              <a:t>Y</a:t>
            </a:r>
            <a:r>
              <a:rPr b="0" lang="en-US" sz="2000" spc="-1" strike="noStrike" baseline="-25000">
                <a:solidFill>
                  <a:srgbClr val="000000"/>
                </a:solidFill>
                <a:uFill>
                  <a:solidFill>
                    <a:srgbClr val="ffffff"/>
                  </a:solidFill>
                </a:uFill>
                <a:latin typeface="Times New Roman"/>
              </a:rPr>
              <a:t>3</a:t>
            </a:r>
            <a:r>
              <a:rPr b="0" lang="en-US" sz="2000" spc="-1" strike="noStrike">
                <a:solidFill>
                  <a:srgbClr val="000000"/>
                </a:solidFill>
                <a:uFill>
                  <a:solidFill>
                    <a:srgbClr val="ffffff"/>
                  </a:solidFill>
                </a:uFill>
                <a:latin typeface="Times New Roman"/>
              </a:rPr>
              <a:t>, …, </a:t>
            </a:r>
            <a:r>
              <a:rPr b="0" i="1" lang="en-US" sz="2000" spc="-1" strike="noStrike">
                <a:solidFill>
                  <a:srgbClr val="000000"/>
                </a:solidFill>
                <a:uFill>
                  <a:solidFill>
                    <a:srgbClr val="ffffff"/>
                  </a:solidFill>
                </a:uFill>
                <a:latin typeface="Times New Roman"/>
              </a:rPr>
              <a:t>Y</a:t>
            </a:r>
            <a:r>
              <a:rPr b="0" i="1" lang="en-US" sz="2000" spc="-1" strike="noStrike" baseline="-25000">
                <a:solidFill>
                  <a:srgbClr val="000000"/>
                </a:solidFill>
                <a:uFill>
                  <a:solidFill>
                    <a:srgbClr val="ffffff"/>
                  </a:solidFill>
                </a:uFill>
                <a:latin typeface="Times New Roman"/>
              </a:rPr>
              <a:t>K</a:t>
            </a:r>
            <a:r>
              <a:rPr b="0" lang="en-US" sz="2000" spc="-1" strike="noStrike">
                <a:solidFill>
                  <a:srgbClr val="000000"/>
                </a:solidFill>
                <a:uFill>
                  <a:solidFill>
                    <a:srgbClr val="ffffff"/>
                  </a:solidFill>
                </a:uFill>
                <a:latin typeface="Calibri"/>
              </a:rPr>
              <a:t>, </a:t>
            </a:r>
            <a:r>
              <a:rPr b="1" lang="en-US" sz="2000" spc="-1" strike="noStrike">
                <a:solidFill>
                  <a:srgbClr val="376092"/>
                </a:solidFill>
                <a:uFill>
                  <a:solidFill>
                    <a:srgbClr val="ffffff"/>
                  </a:solidFill>
                </a:uFill>
                <a:latin typeface="Calibri"/>
              </a:rPr>
              <a:t>concordance measures </a:t>
            </a:r>
            <a:r>
              <a:rPr b="0" lang="en-US" sz="2000" spc="-1" strike="noStrike">
                <a:solidFill>
                  <a:srgbClr val="000000"/>
                </a:solidFill>
                <a:uFill>
                  <a:solidFill>
                    <a:srgbClr val="ffffff"/>
                  </a:solidFill>
                </a:uFill>
                <a:latin typeface="Calibri"/>
              </a:rPr>
              <a:t>are used.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Two random variables </a:t>
            </a:r>
            <a:r>
              <a:rPr b="0" lang="en-US" sz="2000" spc="-1" strike="noStrike">
                <a:solidFill>
                  <a:srgbClr val="000000"/>
                </a:solidFill>
                <a:uFill>
                  <a:solidFill>
                    <a:srgbClr val="ffffff"/>
                  </a:solidFill>
                </a:uFill>
                <a:latin typeface="Calibri"/>
              </a:rPr>
              <a:t>are labeled as </a:t>
            </a:r>
            <a:r>
              <a:rPr b="1" lang="en-US" sz="2000" spc="-1" strike="noStrike">
                <a:solidFill>
                  <a:srgbClr val="376092"/>
                </a:solidFill>
                <a:uFill>
                  <a:solidFill>
                    <a:srgbClr val="ffffff"/>
                  </a:solidFill>
                </a:uFill>
                <a:latin typeface="Calibri"/>
              </a:rPr>
              <a:t>being concordant </a:t>
            </a:r>
            <a:r>
              <a:rPr b="0" lang="en-US" sz="2000" spc="-1" strike="noStrike">
                <a:solidFill>
                  <a:srgbClr val="000000"/>
                </a:solidFill>
                <a:uFill>
                  <a:solidFill>
                    <a:srgbClr val="ffffff"/>
                  </a:solidFill>
                </a:uFill>
                <a:latin typeface="Calibri"/>
              </a:rPr>
              <a:t>(discordant) if </a:t>
            </a:r>
            <a:r>
              <a:rPr b="1" lang="en-US" sz="2000" spc="-1" strike="noStrike">
                <a:solidFill>
                  <a:srgbClr val="376092"/>
                </a:solidFill>
                <a:uFill>
                  <a:solidFill>
                    <a:srgbClr val="ffffff"/>
                  </a:solidFill>
                </a:uFill>
                <a:latin typeface="Calibri"/>
              </a:rPr>
              <a:t>large values of one variable are associated with large</a:t>
            </a:r>
            <a:r>
              <a:rPr b="0" lang="en-US" sz="2000" spc="-1" strike="noStrike">
                <a:solidFill>
                  <a:srgbClr val="000000"/>
                </a:solidFill>
                <a:uFill>
                  <a:solidFill>
                    <a:srgbClr val="ffffff"/>
                  </a:solidFill>
                </a:uFill>
                <a:latin typeface="Calibri"/>
              </a:rPr>
              <a:t> (small) </a:t>
            </a:r>
            <a:r>
              <a:rPr b="1" lang="en-US" sz="2000" spc="-1" strike="noStrike">
                <a:solidFill>
                  <a:srgbClr val="376092"/>
                </a:solidFill>
                <a:uFill>
                  <a:solidFill>
                    <a:srgbClr val="ffffff"/>
                  </a:solidFill>
                </a:uFill>
                <a:latin typeface="Calibri"/>
              </a:rPr>
              <a:t>values of the other</a:t>
            </a:r>
            <a:r>
              <a:rPr b="0" lang="en-US" sz="2000" spc="-1" strike="noStrike">
                <a:solidFill>
                  <a:srgbClr val="000000"/>
                </a:solidFill>
                <a:uFill>
                  <a:solidFill>
                    <a:srgbClr val="ffffff"/>
                  </a:solidFill>
                </a:uFill>
                <a:latin typeface="Calibri"/>
              </a:rPr>
              <a:t>, and </a:t>
            </a:r>
            <a:r>
              <a:rPr b="1" lang="en-US" sz="2000" spc="-1" strike="noStrike">
                <a:solidFill>
                  <a:srgbClr val="376092"/>
                </a:solidFill>
                <a:uFill>
                  <a:solidFill>
                    <a:srgbClr val="ffffff"/>
                  </a:solidFill>
                </a:uFill>
                <a:latin typeface="Calibri"/>
              </a:rPr>
              <a:t>small values</a:t>
            </a:r>
            <a:r>
              <a:rPr b="0" lang="en-US" sz="2000" spc="-1" strike="noStrike">
                <a:solidFill>
                  <a:srgbClr val="000000"/>
                </a:solidFill>
                <a:uFill>
                  <a:solidFill>
                    <a:srgbClr val="ffffff"/>
                  </a:solidFill>
                </a:uFill>
                <a:latin typeface="Calibri"/>
              </a:rPr>
              <a:t> of one variable are </a:t>
            </a:r>
            <a:r>
              <a:rPr b="1" lang="en-US" sz="2000" spc="-1" strike="noStrike">
                <a:solidFill>
                  <a:srgbClr val="376092"/>
                </a:solidFill>
                <a:uFill>
                  <a:solidFill>
                    <a:srgbClr val="ffffff"/>
                  </a:solidFill>
                </a:uFill>
                <a:latin typeface="Calibri"/>
              </a:rPr>
              <a:t>associated with small </a:t>
            </a:r>
            <a:r>
              <a:rPr b="0" lang="en-US" sz="2000" spc="-1" strike="noStrike">
                <a:solidFill>
                  <a:srgbClr val="000000"/>
                </a:solidFill>
                <a:uFill>
                  <a:solidFill>
                    <a:srgbClr val="ffffff"/>
                  </a:solidFill>
                </a:uFill>
                <a:latin typeface="Calibri"/>
              </a:rPr>
              <a:t>(large) </a:t>
            </a:r>
            <a:r>
              <a:rPr b="1" lang="en-US" sz="2000" spc="-1" strike="noStrike">
                <a:solidFill>
                  <a:srgbClr val="376092"/>
                </a:solidFill>
                <a:uFill>
                  <a:solidFill>
                    <a:srgbClr val="ffffff"/>
                  </a:solidFill>
                </a:uFill>
                <a:latin typeface="Calibri"/>
              </a:rPr>
              <a:t>values </a:t>
            </a:r>
            <a:r>
              <a:rPr b="0" lang="en-US" sz="2000" spc="-1" strike="noStrike">
                <a:solidFill>
                  <a:srgbClr val="000000"/>
                </a:solidFill>
                <a:uFill>
                  <a:solidFill>
                    <a:srgbClr val="ffffff"/>
                  </a:solidFill>
                </a:uFill>
                <a:latin typeface="Calibri"/>
              </a:rPr>
              <a:t>of the other.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One of the </a:t>
            </a:r>
            <a:r>
              <a:rPr b="1" lang="en-US" sz="2000" spc="-1" strike="noStrike">
                <a:solidFill>
                  <a:srgbClr val="376092"/>
                </a:solidFill>
                <a:uFill>
                  <a:solidFill>
                    <a:srgbClr val="ffffff"/>
                  </a:solidFill>
                </a:uFill>
                <a:latin typeface="Calibri"/>
              </a:rPr>
              <a:t>most popular concordance measures of dependence in the copula literature</a:t>
            </a:r>
            <a:r>
              <a:rPr b="0" lang="en-US" sz="2000" spc="-1" strike="noStrike">
                <a:solidFill>
                  <a:srgbClr val="000000"/>
                </a:solidFill>
                <a:uFill>
                  <a:solidFill>
                    <a:srgbClr val="ffffff"/>
                  </a:solidFill>
                </a:uFill>
                <a:latin typeface="Calibri"/>
              </a:rPr>
              <a:t>: </a:t>
            </a:r>
            <a:r>
              <a:rPr b="1" lang="en-US" sz="2000" spc="-1" strike="noStrike" u="sng">
                <a:solidFill>
                  <a:srgbClr val="376092"/>
                </a:solidFill>
                <a:uFill>
                  <a:solidFill>
                    <a:srgbClr val="ffffff"/>
                  </a:solidFill>
                </a:uFill>
                <a:latin typeface="Calibri"/>
              </a:rPr>
              <a:t>Spearman’s.</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r>
              <a:rPr b="0" lang="en-US" sz="2000" spc="-1" strike="noStrike">
                <a:solidFill>
                  <a:srgbClr val="376092"/>
                </a:solidFill>
                <a:uFill>
                  <a:solidFill>
                    <a:srgbClr val="ffffff"/>
                  </a:solidFill>
                </a:uFill>
                <a:latin typeface="Calibri"/>
              </a:rPr>
              <a:t>         </a:t>
            </a:r>
            <a:r>
              <a:rPr b="0" lang="en-US" sz="2000" spc="-1" strike="noStrike">
                <a:solidFill>
                  <a:srgbClr val="000000"/>
                </a:solidFill>
                <a:uFill>
                  <a:solidFill>
                    <a:srgbClr val="ffffff"/>
                  </a:solidFill>
                </a:uFill>
                <a:latin typeface="Calibri"/>
              </a:rPr>
              <a:t>where  and  are independent copies of  .</a:t>
            </a:r>
            <a:endParaRPr b="0" lang="en-US" sz="3200" spc="-1" strike="noStrike">
              <a:solidFill>
                <a:srgbClr val="000000"/>
              </a:solidFill>
              <a:uFill>
                <a:solidFill>
                  <a:srgbClr val="ffffff"/>
                </a:solidFill>
              </a:uFill>
              <a:latin typeface="Calibri"/>
            </a:endParaRPr>
          </a:p>
        </p:txBody>
      </p:sp>
      <p:sp>
        <p:nvSpPr>
          <p:cNvPr id="113" name="TextShape 2"/>
          <p:cNvSpPr txBox="1"/>
          <p:nvPr/>
        </p:nvSpPr>
        <p:spPr>
          <a:xfrm>
            <a:off x="457200" y="1372320"/>
            <a:ext cx="8229240" cy="4525560"/>
          </a:xfrm>
          <a:prstGeom prst="rect">
            <a:avLst/>
          </a:prstGeom>
          <a:blipFill>
            <a:blip r:embed="rId1"/>
            <a:stretch>
              <a:fillRect/>
            </a:stretch>
          </a:blipFill>
          <a:ln>
            <a:noFill/>
          </a:ln>
        </p:spPr>
        <p:txBody>
          <a:bodyPr/>
          <a:p>
            <a:pPr marL="343080" indent="-34272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p:txBody>
      </p:sp>
      <p:sp>
        <p:nvSpPr>
          <p:cNvPr id="114" name="CustomShape 3"/>
          <p:cNvSpPr/>
          <p:nvPr/>
        </p:nvSpPr>
        <p:spPr>
          <a:xfrm>
            <a:off x="0" y="0"/>
            <a:ext cx="9143640" cy="360"/>
          </a:xfrm>
          <a:prstGeom prst="rect">
            <a:avLst/>
          </a:prstGeom>
          <a:noFill/>
          <a:ln>
            <a:noFill/>
          </a:ln>
        </p:spPr>
        <p:style>
          <a:lnRef idx="0"/>
          <a:fillRef idx="0"/>
          <a:effectRef idx="0"/>
          <a:fontRef idx="minor"/>
        </p:style>
      </p:sp>
      <p:sp>
        <p:nvSpPr>
          <p:cNvPr id="115" name="CustomShape 4"/>
          <p:cNvSpPr/>
          <p:nvPr/>
        </p:nvSpPr>
        <p:spPr>
          <a:xfrm>
            <a:off x="0" y="0"/>
            <a:ext cx="9143640" cy="360"/>
          </a:xfrm>
          <a:prstGeom prst="rect">
            <a:avLst/>
          </a:prstGeom>
          <a:noFill/>
          <a:ln>
            <a:noFill/>
          </a:ln>
        </p:spPr>
        <p:style>
          <a:lnRef idx="0"/>
          <a:fillRef idx="0"/>
          <a:effectRef idx="0"/>
          <a:fontRef idx="minor"/>
        </p:style>
      </p:sp>
      <p:sp>
        <p:nvSpPr>
          <p:cNvPr id="116" name="CustomShape 5"/>
          <p:cNvSpPr/>
          <p:nvPr/>
        </p:nvSpPr>
        <p:spPr>
          <a:xfrm>
            <a:off x="0" y="0"/>
            <a:ext cx="9143640" cy="360"/>
          </a:xfrm>
          <a:prstGeom prst="rect">
            <a:avLst/>
          </a:prstGeom>
          <a:noFill/>
          <a:ln>
            <a:noFill/>
          </a:ln>
        </p:spPr>
        <p:style>
          <a:lnRef idx="0"/>
          <a:fillRef idx="0"/>
          <a:effectRef idx="0"/>
          <a:fontRef idx="minor"/>
        </p:style>
      </p:sp>
      <p:sp>
        <p:nvSpPr>
          <p:cNvPr id="117" name="CustomShape 6"/>
          <p:cNvSpPr/>
          <p:nvPr/>
        </p:nvSpPr>
        <p:spPr>
          <a:xfrm>
            <a:off x="0" y="0"/>
            <a:ext cx="9143640" cy="360"/>
          </a:xfrm>
          <a:prstGeom prst="rect">
            <a:avLst/>
          </a:prstGeom>
          <a:noFill/>
          <a:ln>
            <a:noFill/>
          </a:ln>
        </p:spPr>
        <p:style>
          <a:lnRef idx="0"/>
          <a:fillRef idx="0"/>
          <a:effectRef idx="0"/>
          <a:fontRef idx="minor"/>
        </p:style>
      </p:sp>
      <p:pic>
        <p:nvPicPr>
          <p:cNvPr id="118" name="" descr=""/>
          <p:cNvPicPr/>
          <p:nvPr/>
        </p:nvPicPr>
        <p:blipFill>
          <a:blip r:embed="rId2"/>
          <a:stretch/>
        </p:blipFill>
        <p:spPr>
          <a:xfrm>
            <a:off x="1181160" y="4559400"/>
            <a:ext cx="6756480" cy="419040"/>
          </a:xfrm>
          <a:prstGeom prst="rect">
            <a:avLst/>
          </a:prstGeom>
          <a:ln>
            <a:noFill/>
          </a:ln>
        </p:spPr>
      </p:pic>
    </p:spTree>
  </p:cSld>
  <p:timing>
    <p:tnLst>
      <p:par>
        <p:cTn id="111" dur="indefinite" restart="never" nodeType="tmRoot">
          <p:childTnLst>
            <p:seq>
              <p:cTn id="112" dur="indefinite" nodeType="mainSeq">
                <p:childTnLst>
                  <p:par>
                    <p:cTn id="113" fill="hold">
                      <p:stCondLst>
                        <p:cond delay="indefinite"/>
                      </p:stCondLst>
                      <p:childTnLst>
                        <p:par>
                          <p:cTn id="114" fill="hold">
                            <p:stCondLst>
                              <p:cond delay="0"/>
                            </p:stCondLst>
                            <p:childTnLst>
                              <p:par>
                                <p:cTn id="115" nodeType="clickEffect" fill="hold" presetClass="entr" presetID="1">
                                  <p:stCondLst>
                                    <p:cond delay="0"/>
                                  </p:stCondLst>
                                  <p:childTnLst>
                                    <p:set>
                                      <p:cBhvr>
                                        <p:cTn id="11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1">
                                  <p:stCondLst>
                                    <p:cond delay="0"/>
                                  </p:stCondLst>
                                  <p:childTnLst>
                                    <p:set>
                                      <p:cBhvr>
                                        <p:cTn id="120" dur="1" fill="hold">
                                          <p:stCondLst>
                                            <p:cond delay="0"/>
                                          </p:stCondLst>
                                        </p:cTn>
                                        <p:tgtEl>
                                          <p:spTgt spid="113">
                                            <p:txEl>
                                              <p:pRg st="2" end="2"/>
                                            </p:txEl>
                                          </p:spTgt>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113">
                                            <p:txEl>
                                              <p:pRg st="2" end="2"/>
                                            </p:txEl>
                                          </p:spTgt>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429480" y="1153440"/>
            <a:ext cx="8229240" cy="4525560"/>
          </a:xfrm>
          <a:prstGeom prst="rect">
            <a:avLst/>
          </a:prstGeom>
          <a:noFill/>
          <a:ln>
            <a:noFill/>
          </a:ln>
        </p:spPr>
        <p:txBody>
          <a:bodyPr/>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The Copula functions </a:t>
            </a:r>
            <a:r>
              <a:rPr b="0" lang="en-US" sz="2000" spc="-1" strike="noStrike">
                <a:solidFill>
                  <a:srgbClr val="000000"/>
                </a:solidFill>
                <a:uFill>
                  <a:solidFill>
                    <a:srgbClr val="ffffff"/>
                  </a:solidFill>
                </a:uFill>
                <a:latin typeface="Calibri"/>
              </a:rPr>
              <a:t>are </a:t>
            </a:r>
            <a:r>
              <a:rPr b="1" lang="en-US" sz="2000" spc="-1" strike="noStrike">
                <a:solidFill>
                  <a:srgbClr val="376092"/>
                </a:solidFill>
                <a:uFill>
                  <a:solidFill>
                    <a:srgbClr val="ffffff"/>
                  </a:solidFill>
                </a:uFill>
                <a:latin typeface="Calibri"/>
              </a:rPr>
              <a:t>generated in one of several ways</a:t>
            </a:r>
            <a:r>
              <a:rPr b="0" lang="en-US" sz="2000" spc="-1" strike="noStrike">
                <a:solidFill>
                  <a:srgbClr val="000000"/>
                </a:solidFill>
                <a:uFill>
                  <a:solidFill>
                    <a:srgbClr val="ffffff"/>
                  </a:solidFill>
                </a:uFill>
                <a:latin typeface="Calibri"/>
              </a:rPr>
              <a:t>: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method of inversion, geometric methods, and algebraic methods </a:t>
            </a:r>
            <a:endParaRPr b="0" lang="en-US" sz="24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Most common: the </a:t>
            </a:r>
            <a:r>
              <a:rPr b="1" lang="en-US" sz="2000" spc="-1" strike="noStrike">
                <a:solidFill>
                  <a:srgbClr val="e46c0a"/>
                </a:solidFill>
                <a:uFill>
                  <a:solidFill>
                    <a:srgbClr val="ffffff"/>
                  </a:solidFill>
                </a:uFill>
                <a:latin typeface="Calibri"/>
              </a:rPr>
              <a:t>inversion method </a:t>
            </a:r>
            <a:endParaRPr b="0" lang="en-US"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Wingdings" charset="2"/>
              <a:buChar char=""/>
            </a:pPr>
            <a:r>
              <a:rPr b="0" lang="en-US" sz="1600" spc="-1" strike="noStrike">
                <a:solidFill>
                  <a:srgbClr val="000000"/>
                </a:solidFill>
                <a:uFill>
                  <a:solidFill>
                    <a:srgbClr val="ffffff"/>
                  </a:solidFill>
                </a:uFill>
                <a:latin typeface="Calibri"/>
              </a:rPr>
              <a:t>starts with a known multivariate distribution and derives a copula function</a:t>
            </a:r>
            <a:endParaRPr b="0" lang="en-US" sz="2400" spc="-1" strike="noStrike">
              <a:solidFill>
                <a:srgbClr val="000000"/>
              </a:solidFill>
              <a:uFill>
                <a:solidFill>
                  <a:srgbClr val="ffffff"/>
                </a:solidFill>
              </a:uFill>
              <a:latin typeface="Calibri"/>
            </a:endParaRPr>
          </a:p>
          <a:p>
            <a:endParaRPr b="0" lang="en-US" sz="32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0" lang="en-US" sz="2000" spc="-1" strike="noStrike">
                <a:solidFill>
                  <a:srgbClr val="000000"/>
                </a:solidFill>
                <a:uFill>
                  <a:solidFill>
                    <a:srgbClr val="ffffff"/>
                  </a:solidFill>
                </a:uFill>
                <a:latin typeface="Calibri"/>
              </a:rPr>
              <a:t>To generate the </a:t>
            </a:r>
            <a:r>
              <a:rPr b="1" lang="en-US" sz="2000" spc="-1" strike="noStrike">
                <a:solidFill>
                  <a:srgbClr val="376092"/>
                </a:solidFill>
                <a:uFill>
                  <a:solidFill>
                    <a:srgbClr val="ffffff"/>
                  </a:solidFill>
                </a:uFill>
                <a:latin typeface="Calibri"/>
              </a:rPr>
              <a:t>Gaussian copula: </a:t>
            </a:r>
            <a:r>
              <a:rPr b="0" lang="en-US" sz="2000" spc="-1" strike="noStrike">
                <a:solidFill>
                  <a:srgbClr val="000000"/>
                </a:solidFill>
                <a:uFill>
                  <a:solidFill>
                    <a:srgbClr val="ffffff"/>
                  </a:solidFill>
                </a:uFill>
                <a:latin typeface="Calibri"/>
              </a:rPr>
              <a:t>consider the </a:t>
            </a:r>
            <a:r>
              <a:rPr b="1" lang="en-US" sz="2000" spc="-1" strike="noStrike">
                <a:solidFill>
                  <a:srgbClr val="376092"/>
                </a:solidFill>
                <a:uFill>
                  <a:solidFill>
                    <a:srgbClr val="ffffff"/>
                  </a:solidFill>
                </a:uFill>
                <a:latin typeface="Calibri"/>
              </a:rPr>
              <a:t>multivariate standard normal distribution function</a:t>
            </a:r>
            <a:r>
              <a:rPr b="0" lang="en-US" sz="2000" spc="-1" strike="noStrike">
                <a:solidFill>
                  <a:srgbClr val="000000"/>
                </a:solidFill>
                <a:uFill>
                  <a:solidFill>
                    <a:srgbClr val="ffffff"/>
                  </a:solidFill>
                </a:uFill>
                <a:latin typeface="Calibri"/>
              </a:rPr>
              <a:t> with continuous marginal univariate standard normal distribution functions                                    and a correlation matrix </a:t>
            </a:r>
            <a:r>
              <a:rPr b="1" lang="en-US" sz="2000" spc="-1" strike="noStrike">
                <a:solidFill>
                  <a:srgbClr val="000000"/>
                </a:solidFill>
                <a:uFill>
                  <a:solidFill>
                    <a:srgbClr val="ffffff"/>
                  </a:solidFill>
                </a:uFill>
                <a:latin typeface="Times New Roman"/>
              </a:rPr>
              <a:t> Γ </a:t>
            </a:r>
            <a:r>
              <a:rPr b="0" lang="en-US" sz="2000" spc="-1" strike="noStrike">
                <a:solidFill>
                  <a:srgbClr val="000000"/>
                </a:solidFill>
                <a:uFill>
                  <a:solidFill>
                    <a:srgbClr val="ffffff"/>
                  </a:solidFill>
                </a:uFill>
                <a:latin typeface="Calibri"/>
              </a:rPr>
              <a:t>. Then, </a:t>
            </a:r>
            <a:endParaRPr b="0" lang="en-US" sz="3200" spc="-1" strike="noStrike">
              <a:solidFill>
                <a:srgbClr val="000000"/>
              </a:solidFill>
              <a:uFill>
                <a:solidFill>
                  <a:srgbClr val="ffffff"/>
                </a:solidFill>
              </a:uFill>
              <a:latin typeface="Calibri"/>
            </a:endParaRPr>
          </a:p>
        </p:txBody>
      </p:sp>
      <p:sp>
        <p:nvSpPr>
          <p:cNvPr id="120" name="CustomShape 2"/>
          <p:cNvSpPr/>
          <p:nvPr/>
        </p:nvSpPr>
        <p:spPr>
          <a:xfrm>
            <a:off x="0" y="0"/>
            <a:ext cx="9143640" cy="360"/>
          </a:xfrm>
          <a:prstGeom prst="rect">
            <a:avLst/>
          </a:prstGeom>
          <a:noFill/>
          <a:ln>
            <a:noFill/>
          </a:ln>
        </p:spPr>
        <p:style>
          <a:lnRef idx="0"/>
          <a:fillRef idx="0"/>
          <a:effectRef idx="0"/>
          <a:fontRef idx="minor"/>
        </p:style>
      </p:sp>
      <p:sp>
        <p:nvSpPr>
          <p:cNvPr id="121" name="CustomShape 3"/>
          <p:cNvSpPr/>
          <p:nvPr/>
        </p:nvSpPr>
        <p:spPr>
          <a:xfrm>
            <a:off x="0" y="0"/>
            <a:ext cx="9143640" cy="360"/>
          </a:xfrm>
          <a:prstGeom prst="rect">
            <a:avLst/>
          </a:prstGeom>
          <a:noFill/>
          <a:ln>
            <a:noFill/>
          </a:ln>
        </p:spPr>
        <p:style>
          <a:lnRef idx="0"/>
          <a:fillRef idx="0"/>
          <a:effectRef idx="0"/>
          <a:fontRef idx="minor"/>
        </p:style>
      </p:sp>
      <p:sp>
        <p:nvSpPr>
          <p:cNvPr id="122" name="CustomShape 4"/>
          <p:cNvSpPr/>
          <p:nvPr/>
        </p:nvSpPr>
        <p:spPr>
          <a:xfrm>
            <a:off x="0" y="0"/>
            <a:ext cx="9143640" cy="360"/>
          </a:xfrm>
          <a:prstGeom prst="rect">
            <a:avLst/>
          </a:prstGeom>
          <a:noFill/>
          <a:ln>
            <a:noFill/>
          </a:ln>
        </p:spPr>
        <p:style>
          <a:lnRef idx="0"/>
          <a:fillRef idx="0"/>
          <a:effectRef idx="0"/>
          <a:fontRef idx="minor"/>
        </p:style>
      </p:sp>
      <p:sp>
        <p:nvSpPr>
          <p:cNvPr id="123" name="CustomShape 5"/>
          <p:cNvSpPr/>
          <p:nvPr/>
        </p:nvSpPr>
        <p:spPr>
          <a:xfrm>
            <a:off x="0" y="0"/>
            <a:ext cx="9143640" cy="360"/>
          </a:xfrm>
          <a:prstGeom prst="rect">
            <a:avLst/>
          </a:prstGeom>
          <a:noFill/>
          <a:ln>
            <a:noFill/>
          </a:ln>
        </p:spPr>
        <p:style>
          <a:lnRef idx="0"/>
          <a:fillRef idx="0"/>
          <a:effectRef idx="0"/>
          <a:fontRef idx="minor"/>
        </p:style>
      </p:sp>
      <p:sp>
        <p:nvSpPr>
          <p:cNvPr id="124" name="CustomShape 6"/>
          <p:cNvSpPr/>
          <p:nvPr/>
        </p:nvSpPr>
        <p:spPr>
          <a:xfrm>
            <a:off x="0" y="0"/>
            <a:ext cx="9143640" cy="360"/>
          </a:xfrm>
          <a:prstGeom prst="rect">
            <a:avLst/>
          </a:prstGeom>
          <a:noFill/>
          <a:ln>
            <a:noFill/>
          </a:ln>
        </p:spPr>
        <p:style>
          <a:lnRef idx="0"/>
          <a:fillRef idx="0"/>
          <a:effectRef idx="0"/>
          <a:fontRef idx="minor"/>
        </p:style>
      </p:sp>
      <p:pic>
        <p:nvPicPr>
          <p:cNvPr id="125" name="" descr=""/>
          <p:cNvPicPr/>
          <p:nvPr/>
        </p:nvPicPr>
        <p:blipFill>
          <a:blip r:embed="rId1"/>
          <a:stretch/>
        </p:blipFill>
        <p:spPr>
          <a:xfrm>
            <a:off x="4889520" y="3809880"/>
            <a:ext cx="1866960" cy="343080"/>
          </a:xfrm>
          <a:prstGeom prst="rect">
            <a:avLst/>
          </a:prstGeom>
          <a:ln>
            <a:noFill/>
          </a:ln>
        </p:spPr>
      </p:pic>
      <p:pic>
        <p:nvPicPr>
          <p:cNvPr id="126" name="" descr=""/>
          <p:cNvPicPr/>
          <p:nvPr/>
        </p:nvPicPr>
        <p:blipFill>
          <a:blip r:embed="rId2"/>
          <a:stretch/>
        </p:blipFill>
        <p:spPr>
          <a:xfrm>
            <a:off x="495360" y="4699080"/>
            <a:ext cx="8128080" cy="800280"/>
          </a:xfrm>
          <a:prstGeom prst="rect">
            <a:avLst/>
          </a:prstGeom>
          <a:ln>
            <a:noFill/>
          </a:ln>
        </p:spPr>
      </p:pic>
    </p:spTree>
  </p:cSld>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19">
                                            <p:txEl>
                                              <p:pRg st="124" end="159"/>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19">
                                            <p:txEl>
                                              <p:pRg st="159" end="235"/>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19">
                                            <p:txEl>
                                              <p:pRg st="236" end="480"/>
                                            </p:txEl>
                                          </p:spTgt>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1"/>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457200" y="1124640"/>
            <a:ext cx="8229240" cy="5189400"/>
          </a:xfrm>
          <a:prstGeom prst="rect">
            <a:avLst/>
          </a:prstGeom>
          <a:noFill/>
          <a:ln>
            <a:noFill/>
          </a:ln>
        </p:spPr>
        <p:txBody>
          <a:bodyPr/>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The multivariate distribution </a:t>
            </a:r>
            <a:r>
              <a:rPr b="0" lang="en-US" sz="2000" spc="-1" strike="noStrike">
                <a:solidFill>
                  <a:srgbClr val="000000"/>
                </a:solidFill>
                <a:uFill>
                  <a:solidFill>
                    <a:srgbClr val="ffffff"/>
                  </a:solidFill>
                </a:uFill>
                <a:latin typeface="Calibri"/>
              </a:rPr>
              <a:t>with </a:t>
            </a:r>
            <a:r>
              <a:rPr b="1" lang="en-US" sz="2000" spc="-1" strike="noStrike">
                <a:solidFill>
                  <a:srgbClr val="376092"/>
                </a:solidFill>
                <a:uFill>
                  <a:solidFill>
                    <a:srgbClr val="ffffff"/>
                  </a:solidFill>
                </a:uFill>
                <a:latin typeface="Calibri"/>
              </a:rPr>
              <a:t>arbitrary</a:t>
            </a:r>
            <a:r>
              <a:rPr b="0" lang="en-US" sz="2000" spc="-1" strike="noStrike">
                <a:solidFill>
                  <a:srgbClr val="000000"/>
                </a:solidFill>
                <a:uFill>
                  <a:solidFill>
                    <a:srgbClr val="ffffff"/>
                  </a:solidFill>
                </a:uFill>
                <a:latin typeface="Calibri"/>
              </a:rPr>
              <a:t> </a:t>
            </a:r>
            <a:r>
              <a:rPr b="1" lang="en-US" sz="2000" spc="-1" strike="noStrike">
                <a:solidFill>
                  <a:srgbClr val="376092"/>
                </a:solidFill>
                <a:uFill>
                  <a:solidFill>
                    <a:srgbClr val="ffffff"/>
                  </a:solidFill>
                </a:uFill>
                <a:latin typeface="Calibri"/>
              </a:rPr>
              <a:t>marginal distribution functions and a Gaussian copula</a:t>
            </a:r>
            <a:r>
              <a:rPr b="0" lang="en-US" sz="2000" spc="-1" strike="noStrike">
                <a:solidFill>
                  <a:srgbClr val="000000"/>
                </a:solidFill>
                <a:uFill>
                  <a:solidFill>
                    <a:srgbClr val="ffffff"/>
                  </a:solidFill>
                </a:uFill>
                <a:latin typeface="Calibri"/>
              </a:rPr>
              <a:t> takes the following form:</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marL="343080" indent="-342720">
              <a:lnSpc>
                <a:spcPct val="100000"/>
              </a:lnSpc>
              <a:buClr>
                <a:srgbClr val="376092"/>
              </a:buClr>
              <a:buFont typeface="Wingdings" charset="2"/>
              <a:buChar char=""/>
            </a:pPr>
            <a:r>
              <a:rPr b="1" lang="en-US" sz="2000" spc="-1" strike="noStrike">
                <a:solidFill>
                  <a:srgbClr val="376092"/>
                </a:solidFill>
                <a:uFill>
                  <a:solidFill>
                    <a:srgbClr val="ffffff"/>
                  </a:solidFill>
                </a:uFill>
                <a:latin typeface="Calibri"/>
              </a:rPr>
              <a:t>The Spearman’s       measures </a:t>
            </a:r>
            <a:r>
              <a:rPr b="0" lang="en-US" sz="2000" spc="-1" strike="noStrike">
                <a:solidFill>
                  <a:srgbClr val="000000"/>
                </a:solidFill>
                <a:uFill>
                  <a:solidFill>
                    <a:srgbClr val="ffffff"/>
                  </a:solidFill>
                </a:uFill>
                <a:latin typeface="Calibri"/>
              </a:rPr>
              <a:t>for the Gaussian copula above can be written in terms of </a:t>
            </a:r>
            <a:r>
              <a:rPr b="1" lang="en-US" sz="2000" spc="-1" strike="noStrike">
                <a:solidFill>
                  <a:srgbClr val="376092"/>
                </a:solidFill>
                <a:uFill>
                  <a:solidFill>
                    <a:srgbClr val="ffffff"/>
                  </a:solidFill>
                </a:uFill>
                <a:latin typeface="Calibri"/>
              </a:rPr>
              <a:t>the dependence (correlation) parameters </a:t>
            </a:r>
            <a:r>
              <a:rPr b="0" lang="en-US" sz="2000" spc="-1" strike="noStrike">
                <a:solidFill>
                  <a:srgbClr val="000000"/>
                </a:solidFill>
                <a:uFill>
                  <a:solidFill>
                    <a:srgbClr val="ffffff"/>
                  </a:solidFill>
                </a:uFill>
                <a:latin typeface="Calibri"/>
              </a:rPr>
              <a:t>embedded in the matrix </a:t>
            </a:r>
            <a:r>
              <a:rPr b="1" lang="en-US" sz="2000" spc="-1" strike="noStrike">
                <a:solidFill>
                  <a:srgbClr val="000000"/>
                </a:solidFill>
                <a:uFill>
                  <a:solidFill>
                    <a:srgbClr val="ffffff"/>
                  </a:solidFill>
                </a:uFill>
                <a:latin typeface="Times New Roman"/>
              </a:rPr>
              <a:t>Γ</a:t>
            </a:r>
            <a:r>
              <a:rPr b="0" lang="en-US" sz="2000" spc="-1" strike="noStrike">
                <a:solidFill>
                  <a:srgbClr val="000000"/>
                </a:solidFill>
                <a:uFill>
                  <a:solidFill>
                    <a:srgbClr val="ffffff"/>
                  </a:solidFill>
                </a:uFill>
                <a:latin typeface="Calibri"/>
              </a:rPr>
              <a:t> . </a:t>
            </a: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a:p>
            <a:pPr>
              <a:lnSpc>
                <a:spcPct val="100000"/>
              </a:lnSpc>
            </a:pPr>
            <a:endParaRPr b="0" lang="en-US" sz="3200" spc="-1" strike="noStrike">
              <a:solidFill>
                <a:srgbClr val="000000"/>
              </a:solidFill>
              <a:uFill>
                <a:solidFill>
                  <a:srgbClr val="ffffff"/>
                </a:solidFill>
              </a:uFill>
              <a:latin typeface="Calibri"/>
            </a:endParaRPr>
          </a:p>
        </p:txBody>
      </p:sp>
      <p:sp>
        <p:nvSpPr>
          <p:cNvPr id="128" name="CustomShape 2"/>
          <p:cNvSpPr/>
          <p:nvPr/>
        </p:nvSpPr>
        <p:spPr>
          <a:xfrm>
            <a:off x="0" y="0"/>
            <a:ext cx="9143640" cy="360"/>
          </a:xfrm>
          <a:prstGeom prst="rect">
            <a:avLst/>
          </a:prstGeom>
          <a:noFill/>
          <a:ln>
            <a:noFill/>
          </a:ln>
        </p:spPr>
        <p:style>
          <a:lnRef idx="0"/>
          <a:fillRef idx="0"/>
          <a:effectRef idx="0"/>
          <a:fontRef idx="minor"/>
        </p:style>
      </p:sp>
      <p:sp>
        <p:nvSpPr>
          <p:cNvPr id="129" name="CustomShape 3"/>
          <p:cNvSpPr/>
          <p:nvPr/>
        </p:nvSpPr>
        <p:spPr>
          <a:xfrm>
            <a:off x="0" y="0"/>
            <a:ext cx="9143640" cy="360"/>
          </a:xfrm>
          <a:prstGeom prst="rect">
            <a:avLst/>
          </a:prstGeom>
          <a:noFill/>
          <a:ln>
            <a:noFill/>
          </a:ln>
        </p:spPr>
        <p:style>
          <a:lnRef idx="0"/>
          <a:fillRef idx="0"/>
          <a:effectRef idx="0"/>
          <a:fontRef idx="minor"/>
        </p:style>
      </p:sp>
      <p:sp>
        <p:nvSpPr>
          <p:cNvPr id="130" name="CustomShape 4"/>
          <p:cNvSpPr/>
          <p:nvPr/>
        </p:nvSpPr>
        <p:spPr>
          <a:xfrm>
            <a:off x="0" y="0"/>
            <a:ext cx="9143640" cy="360"/>
          </a:xfrm>
          <a:prstGeom prst="rect">
            <a:avLst/>
          </a:prstGeom>
          <a:noFill/>
          <a:ln>
            <a:noFill/>
          </a:ln>
        </p:spPr>
        <p:style>
          <a:lnRef idx="0"/>
          <a:fillRef idx="0"/>
          <a:effectRef idx="0"/>
          <a:fontRef idx="minor"/>
        </p:style>
      </p:sp>
      <p:sp>
        <p:nvSpPr>
          <p:cNvPr id="131" name="CustomShape 5"/>
          <p:cNvSpPr/>
          <p:nvPr/>
        </p:nvSpPr>
        <p:spPr>
          <a:xfrm>
            <a:off x="0" y="0"/>
            <a:ext cx="9143640" cy="360"/>
          </a:xfrm>
          <a:prstGeom prst="rect">
            <a:avLst/>
          </a:prstGeom>
          <a:noFill/>
          <a:ln>
            <a:noFill/>
          </a:ln>
        </p:spPr>
        <p:style>
          <a:lnRef idx="0"/>
          <a:fillRef idx="0"/>
          <a:effectRef idx="0"/>
          <a:fontRef idx="minor"/>
        </p:style>
      </p:sp>
      <p:sp>
        <p:nvSpPr>
          <p:cNvPr id="132" name="CustomShape 6"/>
          <p:cNvSpPr/>
          <p:nvPr/>
        </p:nvSpPr>
        <p:spPr>
          <a:xfrm>
            <a:off x="0" y="0"/>
            <a:ext cx="9143640" cy="360"/>
          </a:xfrm>
          <a:prstGeom prst="rect">
            <a:avLst/>
          </a:prstGeom>
          <a:noFill/>
          <a:ln>
            <a:noFill/>
          </a:ln>
        </p:spPr>
        <p:style>
          <a:lnRef idx="0"/>
          <a:fillRef idx="0"/>
          <a:effectRef idx="0"/>
          <a:fontRef idx="minor"/>
        </p:style>
      </p:sp>
      <p:sp>
        <p:nvSpPr>
          <p:cNvPr id="133" name="CustomShape 7"/>
          <p:cNvSpPr/>
          <p:nvPr/>
        </p:nvSpPr>
        <p:spPr>
          <a:xfrm>
            <a:off x="0" y="0"/>
            <a:ext cx="9143640" cy="360"/>
          </a:xfrm>
          <a:prstGeom prst="rect">
            <a:avLst/>
          </a:prstGeom>
          <a:noFill/>
          <a:ln>
            <a:noFill/>
          </a:ln>
        </p:spPr>
        <p:style>
          <a:lnRef idx="0"/>
          <a:fillRef idx="0"/>
          <a:effectRef idx="0"/>
          <a:fontRef idx="minor"/>
        </p:style>
      </p:sp>
      <p:sp>
        <p:nvSpPr>
          <p:cNvPr id="134" name="CustomShape 8"/>
          <p:cNvSpPr/>
          <p:nvPr/>
        </p:nvSpPr>
        <p:spPr>
          <a:xfrm>
            <a:off x="0" y="0"/>
            <a:ext cx="9143640" cy="360"/>
          </a:xfrm>
          <a:prstGeom prst="rect">
            <a:avLst/>
          </a:prstGeom>
          <a:noFill/>
          <a:ln>
            <a:noFill/>
          </a:ln>
        </p:spPr>
        <p:style>
          <a:lnRef idx="0"/>
          <a:fillRef idx="0"/>
          <a:effectRef idx="0"/>
          <a:fontRef idx="minor"/>
        </p:style>
      </p:sp>
      <p:sp>
        <p:nvSpPr>
          <p:cNvPr id="135" name="CustomShape 9"/>
          <p:cNvSpPr/>
          <p:nvPr/>
        </p:nvSpPr>
        <p:spPr>
          <a:xfrm>
            <a:off x="0" y="0"/>
            <a:ext cx="9143640" cy="360"/>
          </a:xfrm>
          <a:prstGeom prst="rect">
            <a:avLst/>
          </a:prstGeom>
          <a:noFill/>
          <a:ln>
            <a:noFill/>
          </a:ln>
        </p:spPr>
        <p:style>
          <a:lnRef idx="0"/>
          <a:fillRef idx="0"/>
          <a:effectRef idx="0"/>
          <a:fontRef idx="minor"/>
        </p:style>
      </p:sp>
      <p:pic>
        <p:nvPicPr>
          <p:cNvPr id="136" name="" descr=""/>
          <p:cNvPicPr/>
          <p:nvPr/>
        </p:nvPicPr>
        <p:blipFill>
          <a:blip r:embed="rId1"/>
          <a:stretch/>
        </p:blipFill>
        <p:spPr>
          <a:xfrm>
            <a:off x="558720" y="1981080"/>
            <a:ext cx="8153280" cy="419040"/>
          </a:xfrm>
          <a:prstGeom prst="rect">
            <a:avLst/>
          </a:prstGeom>
          <a:ln>
            <a:noFill/>
          </a:ln>
        </p:spPr>
      </p:pic>
      <p:pic>
        <p:nvPicPr>
          <p:cNvPr id="137" name="" descr=""/>
          <p:cNvPicPr/>
          <p:nvPr/>
        </p:nvPicPr>
        <p:blipFill>
          <a:blip r:embed="rId2"/>
          <a:stretch/>
        </p:blipFill>
        <p:spPr>
          <a:xfrm>
            <a:off x="2565360" y="3543480"/>
            <a:ext cx="343080" cy="368280"/>
          </a:xfrm>
          <a:prstGeom prst="rect">
            <a:avLst/>
          </a:prstGeom>
          <a:ln>
            <a:noFill/>
          </a:ln>
        </p:spPr>
      </p:pic>
      <p:pic>
        <p:nvPicPr>
          <p:cNvPr id="138" name="" descr=""/>
          <p:cNvPicPr/>
          <p:nvPr/>
        </p:nvPicPr>
        <p:blipFill>
          <a:blip r:embed="rId3"/>
          <a:stretch/>
        </p:blipFill>
        <p:spPr>
          <a:xfrm>
            <a:off x="2565360" y="4915080"/>
            <a:ext cx="3200400" cy="469800"/>
          </a:xfrm>
          <a:prstGeom prst="rect">
            <a:avLst/>
          </a:prstGeom>
          <a:ln>
            <a:noFill/>
          </a:ln>
        </p:spPr>
      </p:pic>
    </p:spTree>
  </p:cSld>
  <p:timing>
    <p:tnLst>
      <p:par>
        <p:cTn id="143" dur="indefinite" restart="never" nodeType="tmRoot">
          <p:childTnLst>
            <p:seq>
              <p:cTn id="144" dur="indefinite" nodeType="mainSeq">
                <p:childTnLst>
                  <p:par>
                    <p:cTn id="145" fill="hold">
                      <p:stCondLst>
                        <p:cond delay="0"/>
                      </p:stCondLst>
                      <p:childTnLst>
                        <p:par>
                          <p:cTn id="146" fill="hold">
                            <p:stCondLst>
                              <p:cond delay="0"/>
                            </p:stCondLst>
                            <p:childTnLst>
                              <p:par>
                                <p:cTn id="147" nodeType="withEffect" fill="hold" presetClass="entr" presetID="1">
                                  <p:stCondLst>
                                    <p:cond delay="0"/>
                                  </p:stCondLst>
                                  <p:childTnLst>
                                    <p:set>
                                      <p:cBhvr>
                                        <p:cTn id="148" dur="1" fill="hold">
                                          <p:stCondLst>
                                            <p:cond delay="0"/>
                                          </p:stCondLst>
                                        </p:cTn>
                                        <p:tgtEl>
                                          <p:spTgt spid="-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27">
                                            <p:txEl>
                                              <p:pRg st="130" end="285"/>
                                            </p:txEl>
                                          </p:spTgt>
                                        </p:tgtEl>
                                        <p:attrNameLst>
                                          <p:attrName>style.visibility</p:attrName>
                                        </p:attrNameLst>
                                      </p:cBhvr>
                                      <p:to>
                                        <p:strVal val="visible"/>
                                      </p:to>
                                    </p:set>
                                  </p:childTnLst>
                                </p:cTn>
                              </p:par>
                              <p:par>
                                <p:cTn id="153" nodeType="withEffect" fill="hold" presetClass="entr" presetID="1">
                                  <p:stCondLst>
                                    <p:cond delay="0"/>
                                  </p:stCondLst>
                                  <p:childTnLst>
                                    <p:set>
                                      <p:cBhvr>
                                        <p:cTn id="154" dur="1" fill="hold">
                                          <p:stCondLst>
                                            <p:cond delay="0"/>
                                          </p:stCondLst>
                                        </p:cTn>
                                        <p:tgtEl>
                                          <p:spTgt spid="-1"/>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CTRpresentation</Template>
  <TotalTime>9828</TotalTime>
  <Application>LibreOffice/5.1.6.2$Linux_X86_64 LibreOffice_project/10m0$Build-2</Application>
  <Words>3650</Words>
  <Paragraphs>637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2015-02-19T19:12:24Z</dcterms:created>
  <dc:creator>Astroza, Sebastian</dc:creator>
  <dc:description/>
  <dc:language>en-GB</dc:language>
  <cp:lastModifiedBy>Bhat, Chandra R</cp:lastModifiedBy>
  <cp:lastPrinted>2017-06-30T20:45:18Z</cp:lastPrinted>
  <dcterms:modified xsi:type="dcterms:W3CDTF">2017-07-01T21:27:45Z</dcterms:modified>
  <cp:revision>281</cp:revision>
  <dc:subject/>
  <dc:title>Texas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37</vt:i4>
  </property>
</Properties>
</file>