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9"/>
  </p:notesMasterIdLst>
  <p:sldIdLst>
    <p:sldId id="257" r:id="rId2"/>
    <p:sldId id="424" r:id="rId3"/>
    <p:sldId id="425" r:id="rId4"/>
    <p:sldId id="421" r:id="rId5"/>
    <p:sldId id="439" r:id="rId6"/>
    <p:sldId id="441" r:id="rId7"/>
    <p:sldId id="443" r:id="rId8"/>
    <p:sldId id="444" r:id="rId9"/>
    <p:sldId id="445" r:id="rId10"/>
    <p:sldId id="414" r:id="rId11"/>
    <p:sldId id="373" r:id="rId12"/>
    <p:sldId id="426" r:id="rId13"/>
    <p:sldId id="427" r:id="rId14"/>
    <p:sldId id="446" r:id="rId15"/>
    <p:sldId id="376" r:id="rId16"/>
    <p:sldId id="448" r:id="rId17"/>
    <p:sldId id="456" r:id="rId18"/>
    <p:sldId id="442" r:id="rId19"/>
    <p:sldId id="450" r:id="rId20"/>
    <p:sldId id="455" r:id="rId21"/>
    <p:sldId id="458" r:id="rId22"/>
    <p:sldId id="457" r:id="rId23"/>
    <p:sldId id="453" r:id="rId24"/>
    <p:sldId id="454" r:id="rId25"/>
    <p:sldId id="447" r:id="rId26"/>
    <p:sldId id="464" r:id="rId27"/>
    <p:sldId id="415" r:id="rId28"/>
    <p:sldId id="459" r:id="rId29"/>
    <p:sldId id="460" r:id="rId30"/>
    <p:sldId id="461" r:id="rId31"/>
    <p:sldId id="466" r:id="rId32"/>
    <p:sldId id="462" r:id="rId33"/>
    <p:sldId id="467" r:id="rId34"/>
    <p:sldId id="463" r:id="rId35"/>
    <p:sldId id="465" r:id="rId36"/>
    <p:sldId id="438" r:id="rId37"/>
    <p:sldId id="306" r:id="rId3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der  Allister" initials="LA" lastIdx="3" clrIdx="0">
    <p:extLst>
      <p:ext uri="{19B8F6BF-5375-455C-9EA6-DF929625EA0E}">
        <p15:presenceInfo xmlns:p15="http://schemas.microsoft.com/office/powerpoint/2012/main" userId="S-1-5-21-2025429265-764733703-1417001333-2708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  <a:srgbClr val="C5C545"/>
    <a:srgbClr val="2E75B6"/>
    <a:srgbClr val="BE5108"/>
    <a:srgbClr val="2E6CA4"/>
    <a:srgbClr val="FFC000"/>
    <a:srgbClr val="CDCDCD"/>
    <a:srgbClr val="808000"/>
    <a:srgbClr val="FFFF7F"/>
    <a:srgbClr val="43E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1" autoAdjust="0"/>
    <p:restoredTop sz="86628" autoAdjust="0"/>
  </p:normalViewPr>
  <p:slideViewPr>
    <p:cSldViewPr snapToGrid="0">
      <p:cViewPr varScale="1">
        <p:scale>
          <a:sx n="96" d="100"/>
          <a:sy n="96" d="100"/>
        </p:scale>
        <p:origin x="1938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4C814-C630-4BE5-BA6D-59EBDEE97DD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AE14CAC-C82A-4594-A8BF-C34B0C5A72EF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endParaRPr lang="en-US" sz="2400" b="1" dirty="0"/>
        </a:p>
      </dgm:t>
    </dgm:pt>
    <dgm:pt modelId="{E5816632-29C8-4B7F-93DE-54662FA1B6E2}" type="parTrans" cxnId="{68C4AD35-EC9E-473C-930B-9C97BADA70FB}">
      <dgm:prSet/>
      <dgm:spPr/>
      <dgm:t>
        <a:bodyPr/>
        <a:lstStyle/>
        <a:p>
          <a:endParaRPr lang="en-US"/>
        </a:p>
      </dgm:t>
    </dgm:pt>
    <dgm:pt modelId="{1CB4D950-B082-4A68-8125-87E319FB5A7B}" type="sibTrans" cxnId="{68C4AD35-EC9E-473C-930B-9C97BADA70FB}">
      <dgm:prSet/>
      <dgm:spPr/>
      <dgm:t>
        <a:bodyPr/>
        <a:lstStyle/>
        <a:p>
          <a:endParaRPr lang="en-US"/>
        </a:p>
      </dgm:t>
    </dgm:pt>
    <dgm:pt modelId="{681CB385-CF25-4681-82A1-7D7A19693008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endParaRPr lang="en-US" sz="2400" b="1" dirty="0"/>
        </a:p>
      </dgm:t>
    </dgm:pt>
    <dgm:pt modelId="{6886FB54-14E1-491D-A6C8-BDFA0B2DC316}" type="parTrans" cxnId="{CF1B260B-457F-4A7C-AD29-EB14BCB59736}">
      <dgm:prSet/>
      <dgm:spPr/>
      <dgm:t>
        <a:bodyPr/>
        <a:lstStyle/>
        <a:p>
          <a:endParaRPr lang="en-US"/>
        </a:p>
      </dgm:t>
    </dgm:pt>
    <dgm:pt modelId="{19B94F03-4B24-4248-BE0A-76A24B489320}" type="sibTrans" cxnId="{CF1B260B-457F-4A7C-AD29-EB14BCB59736}">
      <dgm:prSet/>
      <dgm:spPr/>
      <dgm:t>
        <a:bodyPr/>
        <a:lstStyle/>
        <a:p>
          <a:endParaRPr lang="en-US"/>
        </a:p>
      </dgm:t>
    </dgm:pt>
    <dgm:pt modelId="{C532ACB4-D1FF-4943-8F16-24D955E3E93C}">
      <dgm:prSet phldrT="[Text]" custT="1"/>
      <dgm:spPr/>
      <dgm:t>
        <a:bodyPr/>
        <a:lstStyle/>
        <a:p>
          <a:endParaRPr lang="en-US" sz="2400" b="1" dirty="0"/>
        </a:p>
      </dgm:t>
    </dgm:pt>
    <dgm:pt modelId="{CE24F1C2-009B-4117-8E97-11D42C162725}" type="parTrans" cxnId="{D41EB5DA-A97F-489B-9306-7874E1254612}">
      <dgm:prSet/>
      <dgm:spPr/>
      <dgm:t>
        <a:bodyPr/>
        <a:lstStyle/>
        <a:p>
          <a:endParaRPr lang="en-US"/>
        </a:p>
      </dgm:t>
    </dgm:pt>
    <dgm:pt modelId="{CD2C8224-95A4-4233-9193-F06799830AF5}" type="sibTrans" cxnId="{D41EB5DA-A97F-489B-9306-7874E1254612}">
      <dgm:prSet/>
      <dgm:spPr/>
      <dgm:t>
        <a:bodyPr/>
        <a:lstStyle/>
        <a:p>
          <a:endParaRPr lang="en-US"/>
        </a:p>
      </dgm:t>
    </dgm:pt>
    <dgm:pt modelId="{3EE1EE21-404C-407B-BDCF-BBC5234E3349}" type="pres">
      <dgm:prSet presAssocID="{9174C814-C630-4BE5-BA6D-59EBDEE97DD4}" presName="compositeShape" presStyleCnt="0">
        <dgm:presLayoutVars>
          <dgm:chMax val="7"/>
          <dgm:dir/>
          <dgm:resizeHandles val="exact"/>
        </dgm:presLayoutVars>
      </dgm:prSet>
      <dgm:spPr/>
    </dgm:pt>
    <dgm:pt modelId="{4F26896C-29DD-4F35-A42E-4C6AE5E89AB7}" type="pres">
      <dgm:prSet presAssocID="{EAE14CAC-C82A-4594-A8BF-C34B0C5A72EF}" presName="circ1" presStyleLbl="vennNode1" presStyleIdx="0" presStyleCnt="3" custScaleX="61004" custScaleY="61004" custLinFactNeighborX="2134" custLinFactNeighborY="39336"/>
      <dgm:spPr/>
      <dgm:t>
        <a:bodyPr/>
        <a:lstStyle/>
        <a:p>
          <a:endParaRPr lang="en-US"/>
        </a:p>
      </dgm:t>
    </dgm:pt>
    <dgm:pt modelId="{9931A2B9-EDC3-4785-A637-866AE5CFA10E}" type="pres">
      <dgm:prSet presAssocID="{EAE14CAC-C82A-4594-A8BF-C34B0C5A72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1AD89-7A79-450D-8BBC-A2C9D70C78E8}" type="pres">
      <dgm:prSet presAssocID="{681CB385-CF25-4681-82A1-7D7A19693008}" presName="circ2" presStyleLbl="vennNode1" presStyleIdx="1" presStyleCnt="3" custScaleX="59055" custScaleY="61004" custLinFactNeighborX="-10156" custLinFactNeighborY="14844"/>
      <dgm:spPr/>
      <dgm:t>
        <a:bodyPr/>
        <a:lstStyle/>
        <a:p>
          <a:endParaRPr lang="en-US"/>
        </a:p>
      </dgm:t>
    </dgm:pt>
    <dgm:pt modelId="{5B1ABC1F-6F15-4446-9ED7-C7790B4BDF39}" type="pres">
      <dgm:prSet presAssocID="{681CB385-CF25-4681-82A1-7D7A196930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0C954-E9B0-4F0D-A36F-DAD8C9182F35}" type="pres">
      <dgm:prSet presAssocID="{C532ACB4-D1FF-4943-8F16-24D955E3E93C}" presName="circ3" presStyleLbl="vennNode1" presStyleIdx="2" presStyleCnt="3" custScaleX="61004" custScaleY="61004" custLinFactNeighborX="16489" custLinFactNeighborY="15599"/>
      <dgm:spPr/>
      <dgm:t>
        <a:bodyPr/>
        <a:lstStyle/>
        <a:p>
          <a:endParaRPr lang="en-US"/>
        </a:p>
      </dgm:t>
    </dgm:pt>
    <dgm:pt modelId="{DF134D38-601C-47EF-AC6B-669FDB38B68A}" type="pres">
      <dgm:prSet presAssocID="{C532ACB4-D1FF-4943-8F16-24D955E3E93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1EB5DA-A97F-489B-9306-7874E1254612}" srcId="{9174C814-C630-4BE5-BA6D-59EBDEE97DD4}" destId="{C532ACB4-D1FF-4943-8F16-24D955E3E93C}" srcOrd="2" destOrd="0" parTransId="{CE24F1C2-009B-4117-8E97-11D42C162725}" sibTransId="{CD2C8224-95A4-4233-9193-F06799830AF5}"/>
    <dgm:cxn modelId="{68C4AD35-EC9E-473C-930B-9C97BADA70FB}" srcId="{9174C814-C630-4BE5-BA6D-59EBDEE97DD4}" destId="{EAE14CAC-C82A-4594-A8BF-C34B0C5A72EF}" srcOrd="0" destOrd="0" parTransId="{E5816632-29C8-4B7F-93DE-54662FA1B6E2}" sibTransId="{1CB4D950-B082-4A68-8125-87E319FB5A7B}"/>
    <dgm:cxn modelId="{904CDA04-4E56-4C13-9B59-5F710451FBBA}" type="presOf" srcId="{681CB385-CF25-4681-82A1-7D7A19693008}" destId="{5B1ABC1F-6F15-4446-9ED7-C7790B4BDF39}" srcOrd="1" destOrd="0" presId="urn:microsoft.com/office/officeart/2005/8/layout/venn1"/>
    <dgm:cxn modelId="{2E0B3819-DE58-4FC6-9890-0659D22B5A71}" type="presOf" srcId="{9174C814-C630-4BE5-BA6D-59EBDEE97DD4}" destId="{3EE1EE21-404C-407B-BDCF-BBC5234E3349}" srcOrd="0" destOrd="0" presId="urn:microsoft.com/office/officeart/2005/8/layout/venn1"/>
    <dgm:cxn modelId="{CF1B260B-457F-4A7C-AD29-EB14BCB59736}" srcId="{9174C814-C630-4BE5-BA6D-59EBDEE97DD4}" destId="{681CB385-CF25-4681-82A1-7D7A19693008}" srcOrd="1" destOrd="0" parTransId="{6886FB54-14E1-491D-A6C8-BDFA0B2DC316}" sibTransId="{19B94F03-4B24-4248-BE0A-76A24B489320}"/>
    <dgm:cxn modelId="{4588A7EE-8C7A-4F83-960D-A5822B1568BB}" type="presOf" srcId="{C532ACB4-D1FF-4943-8F16-24D955E3E93C}" destId="{DF134D38-601C-47EF-AC6B-669FDB38B68A}" srcOrd="1" destOrd="0" presId="urn:microsoft.com/office/officeart/2005/8/layout/venn1"/>
    <dgm:cxn modelId="{A58A7F68-3241-4290-80EF-D5BF279C7D3C}" type="presOf" srcId="{EAE14CAC-C82A-4594-A8BF-C34B0C5A72EF}" destId="{4F26896C-29DD-4F35-A42E-4C6AE5E89AB7}" srcOrd="0" destOrd="0" presId="urn:microsoft.com/office/officeart/2005/8/layout/venn1"/>
    <dgm:cxn modelId="{29769F78-9730-435C-9D8A-F3A994A83E90}" type="presOf" srcId="{681CB385-CF25-4681-82A1-7D7A19693008}" destId="{3481AD89-7A79-450D-8BBC-A2C9D70C78E8}" srcOrd="0" destOrd="0" presId="urn:microsoft.com/office/officeart/2005/8/layout/venn1"/>
    <dgm:cxn modelId="{84E0EB94-8C67-4750-B250-73656571726D}" type="presOf" srcId="{EAE14CAC-C82A-4594-A8BF-C34B0C5A72EF}" destId="{9931A2B9-EDC3-4785-A637-866AE5CFA10E}" srcOrd="1" destOrd="0" presId="urn:microsoft.com/office/officeart/2005/8/layout/venn1"/>
    <dgm:cxn modelId="{8AF99D9C-EF0D-417C-804E-D20F58F4A7ED}" type="presOf" srcId="{C532ACB4-D1FF-4943-8F16-24D955E3E93C}" destId="{09C0C954-E9B0-4F0D-A36F-DAD8C9182F35}" srcOrd="0" destOrd="0" presId="urn:microsoft.com/office/officeart/2005/8/layout/venn1"/>
    <dgm:cxn modelId="{FCB82923-037F-4986-9775-491BE8DAC264}" type="presParOf" srcId="{3EE1EE21-404C-407B-BDCF-BBC5234E3349}" destId="{4F26896C-29DD-4F35-A42E-4C6AE5E89AB7}" srcOrd="0" destOrd="0" presId="urn:microsoft.com/office/officeart/2005/8/layout/venn1"/>
    <dgm:cxn modelId="{17601B46-5DE2-4D42-A0A5-5E98E9D4E78B}" type="presParOf" srcId="{3EE1EE21-404C-407B-BDCF-BBC5234E3349}" destId="{9931A2B9-EDC3-4785-A637-866AE5CFA10E}" srcOrd="1" destOrd="0" presId="urn:microsoft.com/office/officeart/2005/8/layout/venn1"/>
    <dgm:cxn modelId="{133F14E1-406C-4013-8B4C-2AC5AF8DBFE1}" type="presParOf" srcId="{3EE1EE21-404C-407B-BDCF-BBC5234E3349}" destId="{3481AD89-7A79-450D-8BBC-A2C9D70C78E8}" srcOrd="2" destOrd="0" presId="urn:microsoft.com/office/officeart/2005/8/layout/venn1"/>
    <dgm:cxn modelId="{2B4BA5B1-4FCE-4202-9F9C-2C078EF5032E}" type="presParOf" srcId="{3EE1EE21-404C-407B-BDCF-BBC5234E3349}" destId="{5B1ABC1F-6F15-4446-9ED7-C7790B4BDF39}" srcOrd="3" destOrd="0" presId="urn:microsoft.com/office/officeart/2005/8/layout/venn1"/>
    <dgm:cxn modelId="{A6A3313A-0991-4045-9B63-90EF2BBE1EB9}" type="presParOf" srcId="{3EE1EE21-404C-407B-BDCF-BBC5234E3349}" destId="{09C0C954-E9B0-4F0D-A36F-DAD8C9182F35}" srcOrd="4" destOrd="0" presId="urn:microsoft.com/office/officeart/2005/8/layout/venn1"/>
    <dgm:cxn modelId="{EFDBEE53-708A-4201-889C-8D4B0669DB69}" type="presParOf" srcId="{3EE1EE21-404C-407B-BDCF-BBC5234E3349}" destId="{DF134D38-601C-47EF-AC6B-669FDB38B68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6896C-29DD-4F35-A42E-4C6AE5E89AB7}">
      <dsp:nvSpPr>
        <dsp:cNvPr id="0" name=""/>
        <dsp:cNvSpPr/>
      </dsp:nvSpPr>
      <dsp:spPr>
        <a:xfrm>
          <a:off x="2368155" y="1485408"/>
          <a:ext cx="1487521" cy="148752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2566491" y="1745724"/>
        <a:ext cx="1090849" cy="669384"/>
      </dsp:txXfrm>
    </dsp:sp>
    <dsp:sp modelId="{3481AD89-7A79-450D-8BBC-A2C9D70C78E8}">
      <dsp:nvSpPr>
        <dsp:cNvPr id="0" name=""/>
        <dsp:cNvSpPr/>
      </dsp:nvSpPr>
      <dsp:spPr>
        <a:xfrm>
          <a:off x="2972094" y="2412195"/>
          <a:ext cx="1439997" cy="1487521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3412493" y="2796471"/>
        <a:ext cx="863998" cy="818136"/>
      </dsp:txXfrm>
    </dsp:sp>
    <dsp:sp modelId="{09C0C954-E9B0-4F0D-A36F-DAD8C9182F35}">
      <dsp:nvSpPr>
        <dsp:cNvPr id="0" name=""/>
        <dsp:cNvSpPr/>
      </dsp:nvSpPr>
      <dsp:spPr>
        <a:xfrm>
          <a:off x="1838332" y="2430605"/>
          <a:ext cx="1487521" cy="14875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/>
        </a:p>
      </dsp:txBody>
      <dsp:txXfrm>
        <a:off x="1978407" y="2814881"/>
        <a:ext cx="892512" cy="818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C53AB-C28C-448B-B0AB-1D5B50A47261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8F894-AA8F-4301-A88B-BA7CE8862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9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6487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11938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4404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347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71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129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9225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76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5009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484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077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C 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077200" y="9638"/>
            <a:ext cx="1066800" cy="3291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03B26D-F855-4492-A598-67022CFF58EA}" type="slidenum">
              <a:rPr lang="de-CH" sz="1600" smtClean="0"/>
              <a:pPr/>
              <a:t>‹#›</a:t>
            </a:fld>
            <a:r>
              <a:rPr lang="de-CH" sz="1600" dirty="0" smtClean="0"/>
              <a:t>/14</a:t>
            </a:r>
            <a:endParaRPr lang="de-CH" sz="1600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1045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baseline="0" dirty="0" smtClean="0">
                <a:solidFill>
                  <a:schemeClr val="bg1"/>
                </a:solidFill>
              </a:rPr>
              <a:t>Signal control in a connected vehicle environment</a:t>
            </a:r>
          </a:p>
        </p:txBody>
      </p:sp>
    </p:spTree>
    <p:extLst>
      <p:ext uri="{BB962C8B-B14F-4D97-AF65-F5344CB8AC3E}">
        <p14:creationId xmlns:p14="http://schemas.microsoft.com/office/powerpoint/2010/main" val="159716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Lecture 1</a:t>
            </a:r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Introduction to Private Transport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7653D-3599-4087-B5E3-FCD7608AF4B7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8313" y="1484313"/>
            <a:ext cx="828040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0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5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5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0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5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1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F8E1-1400-4AAB-9073-7088E2C11E52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AABC-91F1-4A9F-8651-D1EA3817A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21798"/>
            <a:ext cx="9144000" cy="19272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MACROSCOPIC ESTIMATION OF BI-MODAL TRAFFIC USING LOOP DETECTORS, FLOATING CARS, AND PUBLIC TRANSPORT DATA</a:t>
            </a:r>
            <a:endParaRPr lang="de-CH" sz="36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40315"/>
            <a:ext cx="9144000" cy="1752600"/>
          </a:xfrm>
        </p:spPr>
        <p:txBody>
          <a:bodyPr>
            <a:noAutofit/>
          </a:bodyPr>
          <a:lstStyle/>
          <a:p>
            <a:pPr algn="ctr"/>
            <a:r>
              <a:rPr lang="de-CH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Igor Dakic</a:t>
            </a:r>
          </a:p>
          <a:p>
            <a:pPr algn="ctr"/>
            <a:r>
              <a:rPr lang="de-CH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 </a:t>
            </a:r>
            <a:r>
              <a:rPr lang="de-CH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Zurich</a:t>
            </a:r>
            <a:r>
              <a:rPr lang="de-CH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</a:t>
            </a: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ork in collaboration with Prof. Monica Menendez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IVT-Alumni-Seminar: </a:t>
            </a:r>
            <a:r>
              <a:rPr lang="en-US" sz="14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Verkehrsingenieurtag</a:t>
            </a:r>
            <a:endParaRPr lang="en-US" sz="14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March 2018, Zurich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CH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de-CH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Grafik 2"/>
          <p:cNvPicPr/>
          <p:nvPr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5" y="160867"/>
            <a:ext cx="2766888" cy="6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2" name="Oval 121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3" name="Oval 122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4" name="Oval 123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5" name="Oval 124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6" name="Oval 125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8" name="Oval 127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0" name="Oval 129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1" name="Oval 130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32" name="Straight Connector 19"/>
            <p:cNvCxnSpPr>
              <a:stCxn id="121" idx="0"/>
              <a:endCxn id="120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25"/>
            <p:cNvCxnSpPr>
              <a:stCxn id="120" idx="0"/>
              <a:endCxn id="122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26"/>
            <p:cNvCxnSpPr>
              <a:stCxn id="122" idx="7"/>
              <a:endCxn id="127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27"/>
            <p:cNvCxnSpPr>
              <a:stCxn id="123" idx="2"/>
              <a:endCxn id="120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28"/>
            <p:cNvCxnSpPr>
              <a:stCxn id="123" idx="3"/>
              <a:endCxn id="121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29"/>
            <p:cNvCxnSpPr>
              <a:stCxn id="131" idx="2"/>
              <a:endCxn id="121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30"/>
            <p:cNvCxnSpPr>
              <a:stCxn id="131" idx="1"/>
              <a:endCxn id="123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46"/>
            <p:cNvCxnSpPr>
              <a:stCxn id="125" idx="2"/>
              <a:endCxn id="131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47"/>
            <p:cNvCxnSpPr>
              <a:stCxn id="124" idx="0"/>
              <a:endCxn id="127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48"/>
            <p:cNvCxnSpPr>
              <a:stCxn id="123" idx="1"/>
              <a:endCxn id="122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49"/>
            <p:cNvCxnSpPr>
              <a:stCxn id="124" idx="3"/>
              <a:endCxn id="123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50"/>
            <p:cNvCxnSpPr>
              <a:stCxn id="124" idx="1"/>
              <a:endCxn id="122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51"/>
            <p:cNvCxnSpPr>
              <a:stCxn id="130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3"/>
            <p:cNvCxnSpPr>
              <a:stCxn id="131" idx="7"/>
              <a:endCxn id="130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4"/>
            <p:cNvCxnSpPr>
              <a:stCxn id="125" idx="0"/>
              <a:endCxn id="130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5"/>
            <p:cNvCxnSpPr>
              <a:stCxn id="126" idx="4"/>
              <a:endCxn id="125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3"/>
            <p:cNvCxnSpPr>
              <a:stCxn id="126" idx="0"/>
              <a:endCxn id="129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74"/>
            <p:cNvCxnSpPr>
              <a:stCxn id="130" idx="2"/>
              <a:endCxn id="123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75"/>
            <p:cNvCxnSpPr>
              <a:stCxn id="127" idx="5"/>
              <a:endCxn id="128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83"/>
            <p:cNvCxnSpPr>
              <a:stCxn id="128" idx="3"/>
              <a:endCxn id="124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84"/>
            <p:cNvCxnSpPr>
              <a:stCxn id="129" idx="1"/>
              <a:endCxn id="128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89"/>
            <p:cNvCxnSpPr>
              <a:stCxn id="129" idx="2"/>
              <a:endCxn id="124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92"/>
            <p:cNvCxnSpPr>
              <a:stCxn id="129" idx="3"/>
              <a:endCxn id="130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42" name="Oval 41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7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ung 20"/>
          <p:cNvGrpSpPr/>
          <p:nvPr/>
        </p:nvGrpSpPr>
        <p:grpSpPr>
          <a:xfrm>
            <a:off x="1665839" y="1420049"/>
            <a:ext cx="4555992" cy="4700094"/>
            <a:chOff x="968244" y="1999758"/>
            <a:chExt cx="4019692" cy="4146718"/>
          </a:xfrm>
          <a:solidFill>
            <a:srgbClr val="FFC000"/>
          </a:solidFill>
        </p:grpSpPr>
        <p:sp>
          <p:nvSpPr>
            <p:cNvPr id="86" name="Rectangle 85"/>
            <p:cNvSpPr/>
            <p:nvPr/>
          </p:nvSpPr>
          <p:spPr>
            <a:xfrm rot="7798767">
              <a:off x="2237992" y="2028681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7" name="Rectangle 86"/>
            <p:cNvSpPr/>
            <p:nvPr/>
          </p:nvSpPr>
          <p:spPr>
            <a:xfrm rot="2788887">
              <a:off x="4745674" y="2926437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8" name="Rectangle 87"/>
            <p:cNvSpPr/>
            <p:nvPr/>
          </p:nvSpPr>
          <p:spPr>
            <a:xfrm rot="4493320">
              <a:off x="4285456" y="5040198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9" name="Rectangle 88"/>
            <p:cNvSpPr/>
            <p:nvPr/>
          </p:nvSpPr>
          <p:spPr>
            <a:xfrm rot="17631078">
              <a:off x="4819361" y="5977902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0" name="Rectangle 89"/>
            <p:cNvSpPr/>
            <p:nvPr/>
          </p:nvSpPr>
          <p:spPr>
            <a:xfrm rot="2893295">
              <a:off x="2412415" y="486748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1" name="Rectangle 90"/>
            <p:cNvSpPr/>
            <p:nvPr/>
          </p:nvSpPr>
          <p:spPr>
            <a:xfrm rot="7101657">
              <a:off x="2406953" y="4317223"/>
              <a:ext cx="197497" cy="13965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2" name="Rectangle 91"/>
            <p:cNvSpPr/>
            <p:nvPr/>
          </p:nvSpPr>
          <p:spPr>
            <a:xfrm rot="18711836">
              <a:off x="1951182" y="490185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939321" y="566407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393059" y="451605"/>
            <a:ext cx="268200" cy="16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02727" y="347589"/>
            <a:ext cx="189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Loop </a:t>
            </a:r>
            <a:r>
              <a:rPr lang="de-CH" sz="1800" b="1" dirty="0" err="1" smtClean="0"/>
              <a:t>detectors</a:t>
            </a:r>
            <a:endParaRPr lang="de-CH" sz="1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707802" y="451605"/>
            <a:ext cx="4119327" cy="138134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Incomplete coverage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Non-representative coverage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Bias density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6" name="Oval 5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0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ung 20"/>
          <p:cNvGrpSpPr/>
          <p:nvPr/>
        </p:nvGrpSpPr>
        <p:grpSpPr>
          <a:xfrm>
            <a:off x="1665839" y="1420049"/>
            <a:ext cx="4555992" cy="4700094"/>
            <a:chOff x="968244" y="1999758"/>
            <a:chExt cx="4019692" cy="4146718"/>
          </a:xfrm>
          <a:solidFill>
            <a:srgbClr val="FFC000"/>
          </a:solidFill>
        </p:grpSpPr>
        <p:sp>
          <p:nvSpPr>
            <p:cNvPr id="86" name="Rectangle 85"/>
            <p:cNvSpPr/>
            <p:nvPr/>
          </p:nvSpPr>
          <p:spPr>
            <a:xfrm rot="7798767">
              <a:off x="2237992" y="2028681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7" name="Rectangle 86"/>
            <p:cNvSpPr/>
            <p:nvPr/>
          </p:nvSpPr>
          <p:spPr>
            <a:xfrm rot="2788887">
              <a:off x="4745674" y="2926437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8" name="Rectangle 87"/>
            <p:cNvSpPr/>
            <p:nvPr/>
          </p:nvSpPr>
          <p:spPr>
            <a:xfrm rot="4493320">
              <a:off x="4285456" y="5040198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9" name="Rectangle 88"/>
            <p:cNvSpPr/>
            <p:nvPr/>
          </p:nvSpPr>
          <p:spPr>
            <a:xfrm rot="17631078">
              <a:off x="4819361" y="5977902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0" name="Rectangle 89"/>
            <p:cNvSpPr/>
            <p:nvPr/>
          </p:nvSpPr>
          <p:spPr>
            <a:xfrm rot="2893295">
              <a:off x="2412415" y="486748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1" name="Rectangle 90"/>
            <p:cNvSpPr/>
            <p:nvPr/>
          </p:nvSpPr>
          <p:spPr>
            <a:xfrm rot="7101657">
              <a:off x="2406953" y="4317223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2" name="Rectangle 91"/>
            <p:cNvSpPr/>
            <p:nvPr/>
          </p:nvSpPr>
          <p:spPr>
            <a:xfrm rot="18711836">
              <a:off x="1951182" y="490185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939321" y="566407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700" y="2333819"/>
            <a:ext cx="6032536" cy="435133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93059" y="451605"/>
            <a:ext cx="268200" cy="16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02727" y="347589"/>
            <a:ext cx="189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Loop </a:t>
            </a:r>
            <a:r>
              <a:rPr lang="de-CH" sz="1800" b="1" dirty="0" err="1" smtClean="0"/>
              <a:t>detectors</a:t>
            </a:r>
            <a:endParaRPr lang="de-CH" sz="1800" b="1" dirty="0"/>
          </a:p>
        </p:txBody>
      </p:sp>
      <p:grpSp>
        <p:nvGrpSpPr>
          <p:cNvPr id="56" name="Group 55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7" name="Oval 56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91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ung 20"/>
          <p:cNvGrpSpPr/>
          <p:nvPr/>
        </p:nvGrpSpPr>
        <p:grpSpPr>
          <a:xfrm>
            <a:off x="1665839" y="1420049"/>
            <a:ext cx="4555992" cy="4700094"/>
            <a:chOff x="968244" y="1999758"/>
            <a:chExt cx="4019692" cy="4146718"/>
          </a:xfrm>
          <a:solidFill>
            <a:srgbClr val="FFC000"/>
          </a:solidFill>
        </p:grpSpPr>
        <p:sp>
          <p:nvSpPr>
            <p:cNvPr id="86" name="Rectangle 85"/>
            <p:cNvSpPr/>
            <p:nvPr/>
          </p:nvSpPr>
          <p:spPr>
            <a:xfrm rot="7798767">
              <a:off x="2237992" y="2028681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7" name="Rectangle 86"/>
            <p:cNvSpPr/>
            <p:nvPr/>
          </p:nvSpPr>
          <p:spPr>
            <a:xfrm rot="2788887">
              <a:off x="4745674" y="2926437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8" name="Rectangle 87"/>
            <p:cNvSpPr/>
            <p:nvPr/>
          </p:nvSpPr>
          <p:spPr>
            <a:xfrm rot="4493320">
              <a:off x="4285456" y="5040198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9" name="Rectangle 88"/>
            <p:cNvSpPr/>
            <p:nvPr/>
          </p:nvSpPr>
          <p:spPr>
            <a:xfrm rot="17631078">
              <a:off x="4819361" y="5977902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0" name="Rectangle 89"/>
            <p:cNvSpPr/>
            <p:nvPr/>
          </p:nvSpPr>
          <p:spPr>
            <a:xfrm rot="2893295">
              <a:off x="2412415" y="486748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1" name="Rectangle 90"/>
            <p:cNvSpPr/>
            <p:nvPr/>
          </p:nvSpPr>
          <p:spPr>
            <a:xfrm rot="7101657">
              <a:off x="2406953" y="4317223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2" name="Rectangle 91"/>
            <p:cNvSpPr/>
            <p:nvPr/>
          </p:nvSpPr>
          <p:spPr>
            <a:xfrm rot="18711836">
              <a:off x="1951182" y="490185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3" name="Rectangle 92"/>
            <p:cNvSpPr/>
            <p:nvPr/>
          </p:nvSpPr>
          <p:spPr>
            <a:xfrm rot="16200000">
              <a:off x="939321" y="5664070"/>
              <a:ext cx="197497" cy="139652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393059" y="451605"/>
            <a:ext cx="268200" cy="1613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02727" y="347589"/>
            <a:ext cx="189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Loop </a:t>
            </a:r>
            <a:r>
              <a:rPr lang="de-CH" sz="1800" b="1" dirty="0" err="1" smtClean="0"/>
              <a:t>detectors</a:t>
            </a:r>
            <a:endParaRPr lang="de-CH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9" y="2614633"/>
            <a:ext cx="9115793" cy="4222052"/>
          </a:xfrm>
          <a:prstGeom prst="rect">
            <a:avLst/>
          </a:prstGeom>
          <a:ln>
            <a:noFill/>
          </a:ln>
        </p:spPr>
      </p:pic>
      <p:grpSp>
        <p:nvGrpSpPr>
          <p:cNvPr id="54" name="Group 5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5" name="Oval 54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569" y="1773210"/>
            <a:ext cx="3582218" cy="3120596"/>
            <a:chOff x="251520" y="2420889"/>
            <a:chExt cx="3582218" cy="3120596"/>
          </a:xfrm>
        </p:grpSpPr>
        <p:pic>
          <p:nvPicPr>
            <p:cNvPr id="1026" name="Picture 2" descr="C:\ambuehll\pics for presentation\noun_16008_cc.png"/>
            <p:cNvPicPr>
              <a:picLocks noChangeAspect="1" noChangeArrowheads="1"/>
            </p:cNvPicPr>
            <p:nvPr/>
          </p:nvPicPr>
          <p:blipFill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6"/>
            <a:stretch/>
          </p:blipFill>
          <p:spPr bwMode="auto">
            <a:xfrm>
              <a:off x="251520" y="2420889"/>
              <a:ext cx="3582218" cy="312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1556755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67744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" name="Straight Connector 7"/>
            <p:cNvCxnSpPr>
              <a:stCxn id="5" idx="3"/>
              <a:endCxn id="7" idx="1"/>
            </p:cNvCxnSpPr>
            <p:nvPr/>
          </p:nvCxnSpPr>
          <p:spPr>
            <a:xfrm>
              <a:off x="1979712" y="2924944"/>
              <a:ext cx="2880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3"/>
            </p:cNvCxnSpPr>
            <p:nvPr/>
          </p:nvCxnSpPr>
          <p:spPr>
            <a:xfrm>
              <a:off x="2690701" y="2924944"/>
              <a:ext cx="441139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31840" y="2492896"/>
              <a:ext cx="0" cy="43204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05" y="1773209"/>
            <a:ext cx="2835335" cy="31205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205" y="4977858"/>
            <a:ext cx="3059421" cy="1511653"/>
          </a:xfrm>
          <a:prstGeom prst="rect">
            <a:avLst/>
          </a:prstGeom>
          <a:ln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1691506" y="1236407"/>
            <a:ext cx="836541" cy="460500"/>
          </a:xfrm>
          <a:prstGeom prst="round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LDD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2514" y="1236407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FCD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2450" y="59522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Data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18" name="Oval 17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205" y="4928326"/>
            <a:ext cx="3853451" cy="151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39"/>
          <p:cNvGrpSpPr/>
          <p:nvPr/>
        </p:nvGrpSpPr>
        <p:grpSpPr>
          <a:xfrm>
            <a:off x="1358907" y="1077799"/>
            <a:ext cx="5548886" cy="5471383"/>
            <a:chOff x="674667" y="1666442"/>
            <a:chExt cx="4916428" cy="4899177"/>
          </a:xfrm>
        </p:grpSpPr>
        <p:grpSp>
          <p:nvGrpSpPr>
            <p:cNvPr id="50" name="Group 61"/>
            <p:cNvGrpSpPr/>
            <p:nvPr/>
          </p:nvGrpSpPr>
          <p:grpSpPr>
            <a:xfrm rot="1999388">
              <a:off x="4887711" y="3507330"/>
              <a:ext cx="570332" cy="569444"/>
              <a:chOff x="5868144" y="3601798"/>
              <a:chExt cx="928365" cy="926920"/>
            </a:xfrm>
          </p:grpSpPr>
          <p:sp>
            <p:nvSpPr>
              <p:cNvPr id="540" name="Oval 539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1" name="Group 241"/>
            <p:cNvGrpSpPr/>
            <p:nvPr/>
          </p:nvGrpSpPr>
          <p:grpSpPr>
            <a:xfrm rot="1999388">
              <a:off x="5020763" y="4155972"/>
              <a:ext cx="570332" cy="569444"/>
              <a:chOff x="5868144" y="3601798"/>
              <a:chExt cx="928365" cy="926920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uppierung 42"/>
            <p:cNvGrpSpPr/>
            <p:nvPr/>
          </p:nvGrpSpPr>
          <p:grpSpPr>
            <a:xfrm>
              <a:off x="674667" y="1666442"/>
              <a:ext cx="4809844" cy="4899177"/>
              <a:chOff x="674667" y="1666442"/>
              <a:chExt cx="4809844" cy="4899177"/>
            </a:xfrm>
          </p:grpSpPr>
          <p:grpSp>
            <p:nvGrpSpPr>
              <p:cNvPr id="53" name="Group 254"/>
              <p:cNvGrpSpPr/>
              <p:nvPr/>
            </p:nvGrpSpPr>
            <p:grpSpPr>
              <a:xfrm rot="4309945">
                <a:off x="4511357" y="3445872"/>
                <a:ext cx="570332" cy="569444"/>
                <a:chOff x="5868144" y="3601798"/>
                <a:chExt cx="928365" cy="926920"/>
              </a:xfrm>
            </p:grpSpPr>
            <p:sp>
              <p:nvSpPr>
                <p:cNvPr id="524" name="Oval 523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>
                  <a:off x="6172944" y="3906598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9" name="Oval 528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0" name="Oval 529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4" name="Group 267"/>
              <p:cNvGrpSpPr/>
              <p:nvPr/>
            </p:nvGrpSpPr>
            <p:grpSpPr>
              <a:xfrm rot="4309945">
                <a:off x="4210612" y="4036622"/>
                <a:ext cx="570332" cy="569444"/>
                <a:chOff x="5868144" y="3601798"/>
                <a:chExt cx="928365" cy="926920"/>
              </a:xfrm>
            </p:grpSpPr>
            <p:sp>
              <p:nvSpPr>
                <p:cNvPr id="516" name="Oval 515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8" name="Oval 517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5941393" y="36736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6093793" y="38260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3" name="Oval 522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5" name="Group 588"/>
              <p:cNvGrpSpPr/>
              <p:nvPr/>
            </p:nvGrpSpPr>
            <p:grpSpPr>
              <a:xfrm rot="20298380">
                <a:off x="3286546" y="3558505"/>
                <a:ext cx="746319" cy="1141434"/>
                <a:chOff x="4143884" y="5009572"/>
                <a:chExt cx="746319" cy="1141434"/>
              </a:xfrm>
            </p:grpSpPr>
            <p:grpSp>
              <p:nvGrpSpPr>
                <p:cNvPr id="495" name="Group 589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506" name="Oval 50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96" name="Group 590"/>
                <p:cNvGrpSpPr/>
                <p:nvPr/>
              </p:nvGrpSpPr>
              <p:grpSpPr>
                <a:xfrm rot="1666274">
                  <a:off x="4319871" y="558156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97" name="Oval 496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9" name="Oval 498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0" name="Oval 499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1" name="Oval 500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2" name="Oval 50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6" name="Group 669"/>
              <p:cNvGrpSpPr/>
              <p:nvPr/>
            </p:nvGrpSpPr>
            <p:grpSpPr>
              <a:xfrm>
                <a:off x="1553175" y="3161532"/>
                <a:ext cx="733449" cy="1149377"/>
                <a:chOff x="4143884" y="5009572"/>
                <a:chExt cx="733449" cy="1149377"/>
              </a:xfrm>
            </p:grpSpPr>
            <p:grpSp>
              <p:nvGrpSpPr>
                <p:cNvPr id="475" name="Group 670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86" name="Oval 48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76" name="Group 671"/>
                <p:cNvGrpSpPr/>
                <p:nvPr/>
              </p:nvGrpSpPr>
              <p:grpSpPr>
                <a:xfrm rot="1666274">
                  <a:off x="4352001" y="5633617"/>
                  <a:ext cx="525332" cy="525332"/>
                  <a:chOff x="5941393" y="3673602"/>
                  <a:chExt cx="855116" cy="855116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ung 47"/>
              <p:cNvGrpSpPr/>
              <p:nvPr/>
            </p:nvGrpSpPr>
            <p:grpSpPr>
              <a:xfrm>
                <a:off x="674667" y="1666442"/>
                <a:ext cx="4809844" cy="4899177"/>
                <a:chOff x="674667" y="1666442"/>
                <a:chExt cx="4809844" cy="4899177"/>
              </a:xfrm>
            </p:grpSpPr>
            <p:grpSp>
              <p:nvGrpSpPr>
                <p:cNvPr id="58" name="Group 62"/>
                <p:cNvGrpSpPr/>
                <p:nvPr/>
              </p:nvGrpSpPr>
              <p:grpSpPr>
                <a:xfrm>
                  <a:off x="4143884" y="5009572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57" name="Group 319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58" name="Group 33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6" name="Oval 46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59" name="Group 345"/>
                <p:cNvGrpSpPr/>
                <p:nvPr/>
              </p:nvGrpSpPr>
              <p:grpSpPr>
                <a:xfrm rot="4165057">
                  <a:off x="4914623" y="5141583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oup 358"/>
                <p:cNvGrpSpPr/>
                <p:nvPr/>
              </p:nvGrpSpPr>
              <p:grpSpPr>
                <a:xfrm rot="4165057">
                  <a:off x="4839549" y="5763459"/>
                  <a:ext cx="289455" cy="288569"/>
                  <a:chOff x="5868144" y="3601798"/>
                  <a:chExt cx="471165" cy="469720"/>
                </a:xfrm>
              </p:grpSpPr>
              <p:sp>
                <p:nvSpPr>
                  <p:cNvPr id="444" name="Oval 44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oup 426"/>
                <p:cNvGrpSpPr/>
                <p:nvPr/>
              </p:nvGrpSpPr>
              <p:grpSpPr>
                <a:xfrm rot="17005310">
                  <a:off x="1515174" y="5489219"/>
                  <a:ext cx="746319" cy="1141434"/>
                  <a:chOff x="4143884" y="5009572"/>
                  <a:chExt cx="746319" cy="1141434"/>
                </a:xfrm>
              </p:grpSpPr>
              <p:grpSp>
                <p:nvGrpSpPr>
                  <p:cNvPr id="427" name="Group 427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28" name="Group 428"/>
                  <p:cNvGrpSpPr/>
                  <p:nvPr/>
                </p:nvGrpSpPr>
                <p:grpSpPr>
                  <a:xfrm rot="1666274">
                    <a:off x="4319871" y="558156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2" name="Group 750"/>
                <p:cNvGrpSpPr/>
                <p:nvPr/>
              </p:nvGrpSpPr>
              <p:grpSpPr>
                <a:xfrm rot="11802642">
                  <a:off x="674667" y="4718725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08" name="Group 751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09" name="Group 75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3" name="Group 831"/>
                <p:cNvGrpSpPr/>
                <p:nvPr/>
              </p:nvGrpSpPr>
              <p:grpSpPr>
                <a:xfrm rot="18199312">
                  <a:off x="3763355" y="5759896"/>
                  <a:ext cx="607784" cy="1003662"/>
                  <a:chOff x="4175908" y="5061661"/>
                  <a:chExt cx="607784" cy="1003662"/>
                </a:xfrm>
              </p:grpSpPr>
              <p:grpSp>
                <p:nvGrpSpPr>
                  <p:cNvPr id="392" name="Group 832"/>
                  <p:cNvGrpSpPr/>
                  <p:nvPr/>
                </p:nvGrpSpPr>
                <p:grpSpPr>
                  <a:xfrm rot="1678445">
                    <a:off x="4175908" y="5061661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393" name="Group 833"/>
                  <p:cNvGrpSpPr/>
                  <p:nvPr/>
                </p:nvGrpSpPr>
                <p:grpSpPr>
                  <a:xfrm rot="1666274">
                    <a:off x="4445612" y="5727241"/>
                    <a:ext cx="338080" cy="338082"/>
                    <a:chOff x="6093793" y="3826002"/>
                    <a:chExt cx="550316" cy="550316"/>
                  </a:xfrm>
                </p:grpSpPr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4" name="Group 306"/>
                <p:cNvGrpSpPr/>
                <p:nvPr/>
              </p:nvGrpSpPr>
              <p:grpSpPr>
                <a:xfrm rot="7869963">
                  <a:off x="2564458" y="5714085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384" name="Oval 38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5" name="Gruppierung 55"/>
                <p:cNvGrpSpPr/>
                <p:nvPr/>
              </p:nvGrpSpPr>
              <p:grpSpPr>
                <a:xfrm>
                  <a:off x="939175" y="1666442"/>
                  <a:ext cx="3991171" cy="4241023"/>
                  <a:chOff x="939175" y="1666442"/>
                  <a:chExt cx="3991171" cy="4241023"/>
                </a:xfrm>
              </p:grpSpPr>
              <p:grpSp>
                <p:nvGrpSpPr>
                  <p:cNvPr id="66" name="Group 306"/>
                  <p:cNvGrpSpPr/>
                  <p:nvPr/>
                </p:nvGrpSpPr>
                <p:grpSpPr>
                  <a:xfrm rot="4565594">
                    <a:off x="3598426" y="4963229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67" name="Group 372"/>
                  <p:cNvGrpSpPr/>
                  <p:nvPr/>
                </p:nvGrpSpPr>
                <p:grpSpPr>
                  <a:xfrm rot="20204531">
                    <a:off x="2485713" y="4766031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354" name="Group 373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64" name="Oval 36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5" name="Oval 36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55" name="Group 374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8" name="Group 453"/>
                  <p:cNvGrpSpPr/>
                  <p:nvPr/>
                </p:nvGrpSpPr>
                <p:grpSpPr>
                  <a:xfrm rot="14289446">
                    <a:off x="1242760" y="4902143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34" name="Group 454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7" name="Oval 346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35" name="Group 455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9" name="Group 696"/>
                  <p:cNvGrpSpPr/>
                  <p:nvPr/>
                </p:nvGrpSpPr>
                <p:grpSpPr>
                  <a:xfrm rot="2477580">
                    <a:off x="939175" y="3185850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14" name="Group 697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26" name="Oval 32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9" name="Oval 328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15" name="Group 698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16" name="Oval 31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0" name="Oval 31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0" name="Group 723"/>
                  <p:cNvGrpSpPr/>
                  <p:nvPr/>
                </p:nvGrpSpPr>
                <p:grpSpPr>
                  <a:xfrm rot="17882779">
                    <a:off x="1400465" y="4167919"/>
                    <a:ext cx="522559" cy="833482"/>
                    <a:chOff x="4308301" y="5281888"/>
                    <a:chExt cx="522559" cy="833482"/>
                  </a:xfrm>
                </p:grpSpPr>
                <p:grpSp>
                  <p:nvGrpSpPr>
                    <p:cNvPr id="301" name="Group 724"/>
                    <p:cNvGrpSpPr/>
                    <p:nvPr/>
                  </p:nvGrpSpPr>
                  <p:grpSpPr>
                    <a:xfrm rot="1678445">
                      <a:off x="4308301" y="5281888"/>
                      <a:ext cx="338081" cy="338081"/>
                      <a:chOff x="6246193" y="3978402"/>
                      <a:chExt cx="550316" cy="550316"/>
                    </a:xfrm>
                  </p:grpSpPr>
                  <p:sp>
                    <p:nvSpPr>
                      <p:cNvPr id="309" name="Oval 308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1" name="Oval 31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02" name="Group 725"/>
                    <p:cNvGrpSpPr/>
                    <p:nvPr/>
                  </p:nvGrpSpPr>
                  <p:grpSpPr>
                    <a:xfrm rot="1666274">
                      <a:off x="4399154" y="5683663"/>
                      <a:ext cx="431706" cy="431707"/>
                      <a:chOff x="6020544" y="3754198"/>
                      <a:chExt cx="702716" cy="702716"/>
                    </a:xfrm>
                  </p:grpSpPr>
                  <p:sp>
                    <p:nvSpPr>
                      <p:cNvPr id="303" name="Oval 302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1" name="Group 777"/>
                  <p:cNvGrpSpPr/>
                  <p:nvPr/>
                </p:nvGrpSpPr>
                <p:grpSpPr>
                  <a:xfrm rot="17425912">
                    <a:off x="2825829" y="4165232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284" name="Group 778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285" name="Group 779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2" name="Gruppierung 62"/>
                  <p:cNvGrpSpPr/>
                  <p:nvPr/>
                </p:nvGrpSpPr>
                <p:grpSpPr>
                  <a:xfrm>
                    <a:off x="1541840" y="1666442"/>
                    <a:ext cx="3388506" cy="2722651"/>
                    <a:chOff x="1541840" y="1666442"/>
                    <a:chExt cx="3388506" cy="2722651"/>
                  </a:xfrm>
                </p:grpSpPr>
                <p:grpSp>
                  <p:nvGrpSpPr>
                    <p:cNvPr id="80" name="Group 399"/>
                    <p:cNvGrpSpPr/>
                    <p:nvPr/>
                  </p:nvGrpSpPr>
                  <p:grpSpPr>
                    <a:xfrm rot="18295719">
                      <a:off x="1944865" y="2542421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65" name="Group 400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9" name="Oval 2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0" name="Oval 2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1" name="Oval 2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66" name="Group 401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67" name="Oval 26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8" name="Oval 26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3" name="Oval 2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4" name="Oval 2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1" name="Group 480"/>
                    <p:cNvGrpSpPr/>
                    <p:nvPr/>
                  </p:nvGrpSpPr>
                  <p:grpSpPr>
                    <a:xfrm rot="21391975">
                      <a:off x="2452759" y="2079884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45" name="Group 481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9" name="Oval 25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0" name="Oval 25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46" name="Group 482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9" name="Oval 24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1" name="Oval 250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2" name="Oval 251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3" name="Oval 252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4" name="Oval 253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2" name="Group 507"/>
                    <p:cNvGrpSpPr/>
                    <p:nvPr/>
                  </p:nvGrpSpPr>
                  <p:grpSpPr>
                    <a:xfrm rot="17767356">
                      <a:off x="3006378" y="1468885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25" name="Group 508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36" name="Oval 23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1" name="Oval 24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2" name="Oval 24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4" name="Oval 24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26" name="Group 509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27" name="Oval 22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3" name="Oval 232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4" name="Oval 233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5" name="Oval 23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8" name="Group 534"/>
                    <p:cNvGrpSpPr/>
                    <p:nvPr/>
                  </p:nvGrpSpPr>
                  <p:grpSpPr>
                    <a:xfrm rot="20132171">
                      <a:off x="4196897" y="2102827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205" name="Group 535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8" name="Oval 21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9" name="Oval 21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0" name="Oval 21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1" name="Oval 22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2" name="Oval 22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06" name="Group 536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1" name="Oval 21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2" name="Oval 21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9" name="Group 561"/>
                    <p:cNvGrpSpPr/>
                    <p:nvPr/>
                  </p:nvGrpSpPr>
                  <p:grpSpPr>
                    <a:xfrm rot="16897520">
                      <a:off x="3590897" y="2767412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185" name="Group 562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7" name="Oval 19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8" name="Oval 19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4" name="Oval 20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86" name="Group 563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8" name="Oval 18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0" name="Oval 18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2" name="Oval 19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0" name="Group 615"/>
                    <p:cNvGrpSpPr/>
                    <p:nvPr/>
                  </p:nvGrpSpPr>
                  <p:grpSpPr>
                    <a:xfrm rot="3408863">
                      <a:off x="1761210" y="1752248"/>
                      <a:ext cx="719117" cy="1157858"/>
                      <a:chOff x="4143884" y="5009572"/>
                      <a:chExt cx="719117" cy="1157858"/>
                    </a:xfrm>
                  </p:grpSpPr>
                  <p:grpSp>
                    <p:nvGrpSpPr>
                      <p:cNvPr id="166" name="Group 616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8" name="Oval 1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0" name="Oval 1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2" name="Oval 18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3" name="Oval 18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67" name="Group 617"/>
                      <p:cNvGrpSpPr/>
                      <p:nvPr/>
                    </p:nvGrpSpPr>
                    <p:grpSpPr>
                      <a:xfrm rot="1666274">
                        <a:off x="4386294" y="5691611"/>
                        <a:ext cx="476707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9" name="Oval 16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5" name="Oval 1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1" name="Group 642"/>
                    <p:cNvGrpSpPr/>
                    <p:nvPr/>
                  </p:nvGrpSpPr>
                  <p:grpSpPr>
                    <a:xfrm rot="13506692">
                      <a:off x="2321535" y="3487273"/>
                      <a:ext cx="714295" cy="1089345"/>
                      <a:chOff x="4175908" y="5061661"/>
                      <a:chExt cx="714295" cy="1089345"/>
                    </a:xfrm>
                  </p:grpSpPr>
                  <p:grpSp>
                    <p:nvGrpSpPr>
                      <p:cNvPr id="149" name="Group 643"/>
                      <p:cNvGrpSpPr/>
                      <p:nvPr/>
                    </p:nvGrpSpPr>
                    <p:grpSpPr>
                      <a:xfrm rot="1678445">
                        <a:off x="4175908" y="5061661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2" name="Oval 16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50" name="Group 644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2" name="Oval 151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3" name="Oval 152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4" name="Oval 153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6" name="Oval 155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2" name="Group 804"/>
                    <p:cNvGrpSpPr/>
                    <p:nvPr/>
                  </p:nvGrpSpPr>
                  <p:grpSpPr>
                    <a:xfrm rot="14000594">
                      <a:off x="3249072" y="2256268"/>
                      <a:ext cx="625717" cy="1064158"/>
                      <a:chOff x="4210077" y="5119686"/>
                      <a:chExt cx="625717" cy="1064158"/>
                    </a:xfrm>
                  </p:grpSpPr>
                  <p:grpSp>
                    <p:nvGrpSpPr>
                      <p:cNvPr id="133" name="Group 805"/>
                      <p:cNvGrpSpPr/>
                      <p:nvPr/>
                    </p:nvGrpSpPr>
                    <p:grpSpPr>
                      <a:xfrm rot="1678445">
                        <a:off x="4210077" y="5119686"/>
                        <a:ext cx="476706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6" name="Oval 145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34" name="Group 806"/>
                      <p:cNvGrpSpPr/>
                      <p:nvPr/>
                    </p:nvGrpSpPr>
                    <p:grpSpPr>
                      <a:xfrm rot="1666274">
                        <a:off x="4452713" y="5801651"/>
                        <a:ext cx="383081" cy="382193"/>
                        <a:chOff x="6172944" y="3906598"/>
                        <a:chExt cx="623565" cy="62212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7" name="Oval 13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8" name="Oval 13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9" name="Oval 138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0" name="Oval 139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</p:grpSp>
              <p:grpSp>
                <p:nvGrpSpPr>
                  <p:cNvPr id="73" name="Group 306"/>
                  <p:cNvGrpSpPr/>
                  <p:nvPr/>
                </p:nvGrpSpPr>
                <p:grpSpPr>
                  <a:xfrm rot="4565594">
                    <a:off x="3425957" y="5251280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</p:grpSp>
        </p:grpSp>
      </p:grpSp>
      <p:sp>
        <p:nvSpPr>
          <p:cNvPr id="555" name="Oval 554"/>
          <p:cNvSpPr/>
          <p:nvPr/>
        </p:nvSpPr>
        <p:spPr>
          <a:xfrm>
            <a:off x="469631" y="839150"/>
            <a:ext cx="158193" cy="1460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TextBox 555"/>
          <p:cNvSpPr txBox="1"/>
          <p:nvPr/>
        </p:nvSpPr>
        <p:spPr>
          <a:xfrm>
            <a:off x="802727" y="704295"/>
            <a:ext cx="238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FCD - Probe </a:t>
            </a:r>
            <a:r>
              <a:rPr lang="de-CH" b="1" dirty="0" err="1" smtClean="0"/>
              <a:t>vehicles</a:t>
            </a:r>
            <a:endParaRPr lang="de-CH" sz="1800" b="1" dirty="0"/>
          </a:p>
        </p:txBody>
      </p:sp>
      <p:sp>
        <p:nvSpPr>
          <p:cNvPr id="557" name="TextBox 556"/>
          <p:cNvSpPr txBox="1"/>
          <p:nvPr/>
        </p:nvSpPr>
        <p:spPr>
          <a:xfrm>
            <a:off x="802727" y="1069867"/>
            <a:ext cx="24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err="1" smtClean="0"/>
              <a:t>Conventional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vehicles</a:t>
            </a:r>
            <a:endParaRPr lang="de-CH" sz="1800" b="1" dirty="0"/>
          </a:p>
        </p:txBody>
      </p:sp>
      <p:sp>
        <p:nvSpPr>
          <p:cNvPr id="558" name="Oval 557"/>
          <p:cNvSpPr/>
          <p:nvPr/>
        </p:nvSpPr>
        <p:spPr>
          <a:xfrm>
            <a:off x="469631" y="1193008"/>
            <a:ext cx="158193" cy="146041"/>
          </a:xfrm>
          <a:prstGeom prst="ellipse">
            <a:avLst/>
          </a:prstGeom>
          <a:solidFill>
            <a:srgbClr val="43E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ounded Rectangle 548"/>
          <p:cNvSpPr/>
          <p:nvPr/>
        </p:nvSpPr>
        <p:spPr>
          <a:xfrm>
            <a:off x="4707802" y="451605"/>
            <a:ext cx="4119327" cy="138134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Incomplete coverage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Inhomogeneous distribution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Unknown penetration rate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550" name="Group 549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51" name="Oval 550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98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0" animBg="1"/>
      <p:bldP spid="556" grpId="0"/>
      <p:bldP spid="557" grpId="0"/>
      <p:bldP spid="558" grpId="0" animBg="1"/>
      <p:bldP spid="5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39"/>
          <p:cNvGrpSpPr/>
          <p:nvPr/>
        </p:nvGrpSpPr>
        <p:grpSpPr>
          <a:xfrm>
            <a:off x="1358907" y="1077799"/>
            <a:ext cx="5548886" cy="5471383"/>
            <a:chOff x="674667" y="1666442"/>
            <a:chExt cx="4916428" cy="4899177"/>
          </a:xfrm>
        </p:grpSpPr>
        <p:grpSp>
          <p:nvGrpSpPr>
            <p:cNvPr id="50" name="Group 61"/>
            <p:cNvGrpSpPr/>
            <p:nvPr/>
          </p:nvGrpSpPr>
          <p:grpSpPr>
            <a:xfrm rot="1999388">
              <a:off x="4887711" y="3507330"/>
              <a:ext cx="570332" cy="569444"/>
              <a:chOff x="5868144" y="3601798"/>
              <a:chExt cx="928365" cy="926920"/>
            </a:xfrm>
          </p:grpSpPr>
          <p:sp>
            <p:nvSpPr>
              <p:cNvPr id="540" name="Oval 539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1" name="Group 241"/>
            <p:cNvGrpSpPr/>
            <p:nvPr/>
          </p:nvGrpSpPr>
          <p:grpSpPr>
            <a:xfrm rot="1999388">
              <a:off x="5020763" y="4155972"/>
              <a:ext cx="570332" cy="569444"/>
              <a:chOff x="5868144" y="3601798"/>
              <a:chExt cx="928365" cy="926920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uppierung 42"/>
            <p:cNvGrpSpPr/>
            <p:nvPr/>
          </p:nvGrpSpPr>
          <p:grpSpPr>
            <a:xfrm>
              <a:off x="674667" y="1666442"/>
              <a:ext cx="4809844" cy="4899177"/>
              <a:chOff x="674667" y="1666442"/>
              <a:chExt cx="4809844" cy="4899177"/>
            </a:xfrm>
          </p:grpSpPr>
          <p:grpSp>
            <p:nvGrpSpPr>
              <p:cNvPr id="53" name="Group 254"/>
              <p:cNvGrpSpPr/>
              <p:nvPr/>
            </p:nvGrpSpPr>
            <p:grpSpPr>
              <a:xfrm rot="4309945">
                <a:off x="4511357" y="3445872"/>
                <a:ext cx="570332" cy="569444"/>
                <a:chOff x="5868144" y="3601798"/>
                <a:chExt cx="928365" cy="926920"/>
              </a:xfrm>
            </p:grpSpPr>
            <p:sp>
              <p:nvSpPr>
                <p:cNvPr id="524" name="Oval 523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>
                  <a:off x="6172944" y="3906598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9" name="Oval 528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0" name="Oval 529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4" name="Group 267"/>
              <p:cNvGrpSpPr/>
              <p:nvPr/>
            </p:nvGrpSpPr>
            <p:grpSpPr>
              <a:xfrm rot="4309945">
                <a:off x="4210612" y="4036622"/>
                <a:ext cx="570332" cy="569444"/>
                <a:chOff x="5868144" y="3601798"/>
                <a:chExt cx="928365" cy="926920"/>
              </a:xfrm>
            </p:grpSpPr>
            <p:sp>
              <p:nvSpPr>
                <p:cNvPr id="516" name="Oval 515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8" name="Oval 517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5941393" y="36736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6093793" y="38260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3" name="Oval 522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5" name="Group 588"/>
              <p:cNvGrpSpPr/>
              <p:nvPr/>
            </p:nvGrpSpPr>
            <p:grpSpPr>
              <a:xfrm rot="20298380">
                <a:off x="3286546" y="3558505"/>
                <a:ext cx="746319" cy="1141434"/>
                <a:chOff x="4143884" y="5009572"/>
                <a:chExt cx="746319" cy="1141434"/>
              </a:xfrm>
            </p:grpSpPr>
            <p:grpSp>
              <p:nvGrpSpPr>
                <p:cNvPr id="495" name="Group 589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506" name="Oval 50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96" name="Group 590"/>
                <p:cNvGrpSpPr/>
                <p:nvPr/>
              </p:nvGrpSpPr>
              <p:grpSpPr>
                <a:xfrm rot="1666274">
                  <a:off x="4319871" y="558156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97" name="Oval 496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9" name="Oval 498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0" name="Oval 499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1" name="Oval 500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2" name="Oval 50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6" name="Group 669"/>
              <p:cNvGrpSpPr/>
              <p:nvPr/>
            </p:nvGrpSpPr>
            <p:grpSpPr>
              <a:xfrm>
                <a:off x="1553175" y="3161532"/>
                <a:ext cx="733449" cy="1149377"/>
                <a:chOff x="4143884" y="5009572"/>
                <a:chExt cx="733449" cy="1149377"/>
              </a:xfrm>
            </p:grpSpPr>
            <p:grpSp>
              <p:nvGrpSpPr>
                <p:cNvPr id="475" name="Group 670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86" name="Oval 48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76" name="Group 671"/>
                <p:cNvGrpSpPr/>
                <p:nvPr/>
              </p:nvGrpSpPr>
              <p:grpSpPr>
                <a:xfrm rot="1666274">
                  <a:off x="4352001" y="5633617"/>
                  <a:ext cx="525332" cy="525332"/>
                  <a:chOff x="5941393" y="3673602"/>
                  <a:chExt cx="855116" cy="855116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ung 47"/>
              <p:cNvGrpSpPr/>
              <p:nvPr/>
            </p:nvGrpSpPr>
            <p:grpSpPr>
              <a:xfrm>
                <a:off x="674667" y="1666442"/>
                <a:ext cx="4809844" cy="4899177"/>
                <a:chOff x="674667" y="1666442"/>
                <a:chExt cx="4809844" cy="4899177"/>
              </a:xfrm>
            </p:grpSpPr>
            <p:grpSp>
              <p:nvGrpSpPr>
                <p:cNvPr id="58" name="Group 62"/>
                <p:cNvGrpSpPr/>
                <p:nvPr/>
              </p:nvGrpSpPr>
              <p:grpSpPr>
                <a:xfrm>
                  <a:off x="4143884" y="5009572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57" name="Group 319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58" name="Group 33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6" name="Oval 46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59" name="Group 345"/>
                <p:cNvGrpSpPr/>
                <p:nvPr/>
              </p:nvGrpSpPr>
              <p:grpSpPr>
                <a:xfrm rot="4165057">
                  <a:off x="4914623" y="5141583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oup 358"/>
                <p:cNvGrpSpPr/>
                <p:nvPr/>
              </p:nvGrpSpPr>
              <p:grpSpPr>
                <a:xfrm rot="4165057">
                  <a:off x="4839549" y="5763459"/>
                  <a:ext cx="289455" cy="288569"/>
                  <a:chOff x="5868144" y="3601798"/>
                  <a:chExt cx="471165" cy="469720"/>
                </a:xfrm>
              </p:grpSpPr>
              <p:sp>
                <p:nvSpPr>
                  <p:cNvPr id="444" name="Oval 44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oup 426"/>
                <p:cNvGrpSpPr/>
                <p:nvPr/>
              </p:nvGrpSpPr>
              <p:grpSpPr>
                <a:xfrm rot="17005310">
                  <a:off x="1515174" y="5489219"/>
                  <a:ext cx="746319" cy="1141434"/>
                  <a:chOff x="4143884" y="5009572"/>
                  <a:chExt cx="746319" cy="1141434"/>
                </a:xfrm>
              </p:grpSpPr>
              <p:grpSp>
                <p:nvGrpSpPr>
                  <p:cNvPr id="427" name="Group 427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28" name="Group 428"/>
                  <p:cNvGrpSpPr/>
                  <p:nvPr/>
                </p:nvGrpSpPr>
                <p:grpSpPr>
                  <a:xfrm rot="1666274">
                    <a:off x="4319871" y="558156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2" name="Group 750"/>
                <p:cNvGrpSpPr/>
                <p:nvPr/>
              </p:nvGrpSpPr>
              <p:grpSpPr>
                <a:xfrm rot="11802642">
                  <a:off x="674667" y="4718725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08" name="Group 751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09" name="Group 75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3" name="Group 831"/>
                <p:cNvGrpSpPr/>
                <p:nvPr/>
              </p:nvGrpSpPr>
              <p:grpSpPr>
                <a:xfrm rot="18199312">
                  <a:off x="3763355" y="5759896"/>
                  <a:ext cx="607784" cy="1003662"/>
                  <a:chOff x="4175908" y="5061661"/>
                  <a:chExt cx="607784" cy="1003662"/>
                </a:xfrm>
              </p:grpSpPr>
              <p:grpSp>
                <p:nvGrpSpPr>
                  <p:cNvPr id="392" name="Group 832"/>
                  <p:cNvGrpSpPr/>
                  <p:nvPr/>
                </p:nvGrpSpPr>
                <p:grpSpPr>
                  <a:xfrm rot="1678445">
                    <a:off x="4175908" y="5061661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393" name="Group 833"/>
                  <p:cNvGrpSpPr/>
                  <p:nvPr/>
                </p:nvGrpSpPr>
                <p:grpSpPr>
                  <a:xfrm rot="1666274">
                    <a:off x="4445612" y="5727241"/>
                    <a:ext cx="338080" cy="338082"/>
                    <a:chOff x="6093793" y="3826002"/>
                    <a:chExt cx="550316" cy="550316"/>
                  </a:xfrm>
                </p:grpSpPr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4" name="Group 306"/>
                <p:cNvGrpSpPr/>
                <p:nvPr/>
              </p:nvGrpSpPr>
              <p:grpSpPr>
                <a:xfrm rot="7869963">
                  <a:off x="2564458" y="5714085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384" name="Oval 38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5" name="Gruppierung 55"/>
                <p:cNvGrpSpPr/>
                <p:nvPr/>
              </p:nvGrpSpPr>
              <p:grpSpPr>
                <a:xfrm>
                  <a:off x="939175" y="1666442"/>
                  <a:ext cx="3991171" cy="4241023"/>
                  <a:chOff x="939175" y="1666442"/>
                  <a:chExt cx="3991171" cy="4241023"/>
                </a:xfrm>
              </p:grpSpPr>
              <p:grpSp>
                <p:nvGrpSpPr>
                  <p:cNvPr id="66" name="Group 306"/>
                  <p:cNvGrpSpPr/>
                  <p:nvPr/>
                </p:nvGrpSpPr>
                <p:grpSpPr>
                  <a:xfrm rot="4565594">
                    <a:off x="3598426" y="4963229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67" name="Group 372"/>
                  <p:cNvGrpSpPr/>
                  <p:nvPr/>
                </p:nvGrpSpPr>
                <p:grpSpPr>
                  <a:xfrm rot="20204531">
                    <a:off x="2485713" y="4766031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354" name="Group 373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64" name="Oval 36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5" name="Oval 36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55" name="Group 374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8" name="Group 453"/>
                  <p:cNvGrpSpPr/>
                  <p:nvPr/>
                </p:nvGrpSpPr>
                <p:grpSpPr>
                  <a:xfrm rot="14289446">
                    <a:off x="1242760" y="4902143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34" name="Group 454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7" name="Oval 346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35" name="Group 455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9" name="Group 696"/>
                  <p:cNvGrpSpPr/>
                  <p:nvPr/>
                </p:nvGrpSpPr>
                <p:grpSpPr>
                  <a:xfrm rot="2477580">
                    <a:off x="939175" y="3185850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14" name="Group 697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26" name="Oval 32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9" name="Oval 328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15" name="Group 698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16" name="Oval 31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0" name="Oval 31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0" name="Group 723"/>
                  <p:cNvGrpSpPr/>
                  <p:nvPr/>
                </p:nvGrpSpPr>
                <p:grpSpPr>
                  <a:xfrm rot="17882779">
                    <a:off x="1400465" y="4167919"/>
                    <a:ext cx="522559" cy="833482"/>
                    <a:chOff x="4308301" y="5281888"/>
                    <a:chExt cx="522559" cy="833482"/>
                  </a:xfrm>
                </p:grpSpPr>
                <p:grpSp>
                  <p:nvGrpSpPr>
                    <p:cNvPr id="301" name="Group 724"/>
                    <p:cNvGrpSpPr/>
                    <p:nvPr/>
                  </p:nvGrpSpPr>
                  <p:grpSpPr>
                    <a:xfrm rot="1678445">
                      <a:off x="4308301" y="5281888"/>
                      <a:ext cx="338081" cy="338081"/>
                      <a:chOff x="6246193" y="3978402"/>
                      <a:chExt cx="550316" cy="550316"/>
                    </a:xfrm>
                  </p:grpSpPr>
                  <p:sp>
                    <p:nvSpPr>
                      <p:cNvPr id="309" name="Oval 308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1" name="Oval 31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02" name="Group 725"/>
                    <p:cNvGrpSpPr/>
                    <p:nvPr/>
                  </p:nvGrpSpPr>
                  <p:grpSpPr>
                    <a:xfrm rot="1666274">
                      <a:off x="4399154" y="5683663"/>
                      <a:ext cx="431706" cy="431707"/>
                      <a:chOff x="6020544" y="3754198"/>
                      <a:chExt cx="702716" cy="702716"/>
                    </a:xfrm>
                  </p:grpSpPr>
                  <p:sp>
                    <p:nvSpPr>
                      <p:cNvPr id="303" name="Oval 302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1" name="Group 777"/>
                  <p:cNvGrpSpPr/>
                  <p:nvPr/>
                </p:nvGrpSpPr>
                <p:grpSpPr>
                  <a:xfrm rot="17425912">
                    <a:off x="2825829" y="4165232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284" name="Group 778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285" name="Group 779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2" name="Gruppierung 62"/>
                  <p:cNvGrpSpPr/>
                  <p:nvPr/>
                </p:nvGrpSpPr>
                <p:grpSpPr>
                  <a:xfrm>
                    <a:off x="1541840" y="1666442"/>
                    <a:ext cx="3388506" cy="2722651"/>
                    <a:chOff x="1541840" y="1666442"/>
                    <a:chExt cx="3388506" cy="2722651"/>
                  </a:xfrm>
                </p:grpSpPr>
                <p:grpSp>
                  <p:nvGrpSpPr>
                    <p:cNvPr id="80" name="Group 399"/>
                    <p:cNvGrpSpPr/>
                    <p:nvPr/>
                  </p:nvGrpSpPr>
                  <p:grpSpPr>
                    <a:xfrm rot="18295719">
                      <a:off x="1944865" y="2542421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65" name="Group 400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9" name="Oval 2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0" name="Oval 2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1" name="Oval 2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66" name="Group 401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67" name="Oval 26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8" name="Oval 26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3" name="Oval 2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4" name="Oval 2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1" name="Group 480"/>
                    <p:cNvGrpSpPr/>
                    <p:nvPr/>
                  </p:nvGrpSpPr>
                  <p:grpSpPr>
                    <a:xfrm rot="21391975">
                      <a:off x="2452759" y="2079884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45" name="Group 481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9" name="Oval 25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0" name="Oval 25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46" name="Group 482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9" name="Oval 24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1" name="Oval 250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2" name="Oval 251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3" name="Oval 252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4" name="Oval 253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2" name="Group 507"/>
                    <p:cNvGrpSpPr/>
                    <p:nvPr/>
                  </p:nvGrpSpPr>
                  <p:grpSpPr>
                    <a:xfrm rot="17767356">
                      <a:off x="3006378" y="1468885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25" name="Group 508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36" name="Oval 23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1" name="Oval 24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2" name="Oval 24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4" name="Oval 24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26" name="Group 509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27" name="Oval 22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3" name="Oval 232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4" name="Oval 233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5" name="Oval 23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8" name="Group 534"/>
                    <p:cNvGrpSpPr/>
                    <p:nvPr/>
                  </p:nvGrpSpPr>
                  <p:grpSpPr>
                    <a:xfrm rot="20132171">
                      <a:off x="4196897" y="2102827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205" name="Group 535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8" name="Oval 21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9" name="Oval 21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0" name="Oval 21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1" name="Oval 22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2" name="Oval 22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06" name="Group 536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1" name="Oval 21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2" name="Oval 21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9" name="Group 561"/>
                    <p:cNvGrpSpPr/>
                    <p:nvPr/>
                  </p:nvGrpSpPr>
                  <p:grpSpPr>
                    <a:xfrm rot="16897520">
                      <a:off x="3590897" y="2767412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185" name="Group 562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7" name="Oval 19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8" name="Oval 19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4" name="Oval 20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86" name="Group 563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8" name="Oval 18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0" name="Oval 18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2" name="Oval 19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0" name="Group 615"/>
                    <p:cNvGrpSpPr/>
                    <p:nvPr/>
                  </p:nvGrpSpPr>
                  <p:grpSpPr>
                    <a:xfrm rot="3408863">
                      <a:off x="1761210" y="1752248"/>
                      <a:ext cx="719117" cy="1157858"/>
                      <a:chOff x="4143884" y="5009572"/>
                      <a:chExt cx="719117" cy="1157858"/>
                    </a:xfrm>
                  </p:grpSpPr>
                  <p:grpSp>
                    <p:nvGrpSpPr>
                      <p:cNvPr id="166" name="Group 616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8" name="Oval 1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0" name="Oval 1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2" name="Oval 18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3" name="Oval 18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67" name="Group 617"/>
                      <p:cNvGrpSpPr/>
                      <p:nvPr/>
                    </p:nvGrpSpPr>
                    <p:grpSpPr>
                      <a:xfrm rot="1666274">
                        <a:off x="4386294" y="5691611"/>
                        <a:ext cx="476707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9" name="Oval 16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5" name="Oval 1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1" name="Group 642"/>
                    <p:cNvGrpSpPr/>
                    <p:nvPr/>
                  </p:nvGrpSpPr>
                  <p:grpSpPr>
                    <a:xfrm rot="13506692">
                      <a:off x="2321535" y="3487273"/>
                      <a:ext cx="714295" cy="1089345"/>
                      <a:chOff x="4175908" y="5061661"/>
                      <a:chExt cx="714295" cy="1089345"/>
                    </a:xfrm>
                  </p:grpSpPr>
                  <p:grpSp>
                    <p:nvGrpSpPr>
                      <p:cNvPr id="149" name="Group 643"/>
                      <p:cNvGrpSpPr/>
                      <p:nvPr/>
                    </p:nvGrpSpPr>
                    <p:grpSpPr>
                      <a:xfrm rot="1678445">
                        <a:off x="4175908" y="5061661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2" name="Oval 16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50" name="Group 644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2" name="Oval 151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3" name="Oval 152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4" name="Oval 153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6" name="Oval 155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2" name="Group 804"/>
                    <p:cNvGrpSpPr/>
                    <p:nvPr/>
                  </p:nvGrpSpPr>
                  <p:grpSpPr>
                    <a:xfrm rot="14000594">
                      <a:off x="3249072" y="2256268"/>
                      <a:ext cx="625717" cy="1064158"/>
                      <a:chOff x="4210077" y="5119686"/>
                      <a:chExt cx="625717" cy="1064158"/>
                    </a:xfrm>
                  </p:grpSpPr>
                  <p:grpSp>
                    <p:nvGrpSpPr>
                      <p:cNvPr id="133" name="Group 805"/>
                      <p:cNvGrpSpPr/>
                      <p:nvPr/>
                    </p:nvGrpSpPr>
                    <p:grpSpPr>
                      <a:xfrm rot="1678445">
                        <a:off x="4210077" y="5119686"/>
                        <a:ext cx="476706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6" name="Oval 145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34" name="Group 806"/>
                      <p:cNvGrpSpPr/>
                      <p:nvPr/>
                    </p:nvGrpSpPr>
                    <p:grpSpPr>
                      <a:xfrm rot="1666274">
                        <a:off x="4452713" y="5801651"/>
                        <a:ext cx="383081" cy="382193"/>
                        <a:chOff x="6172944" y="3906598"/>
                        <a:chExt cx="623565" cy="62212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7" name="Oval 13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8" name="Oval 13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9" name="Oval 138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0" name="Oval 139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</p:grpSp>
              <p:grpSp>
                <p:nvGrpSpPr>
                  <p:cNvPr id="73" name="Group 306"/>
                  <p:cNvGrpSpPr/>
                  <p:nvPr/>
                </p:nvGrpSpPr>
                <p:grpSpPr>
                  <a:xfrm rot="4565594">
                    <a:off x="3425957" y="5251280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</p:grpSp>
        </p:grpSp>
      </p:grpSp>
      <p:sp>
        <p:nvSpPr>
          <p:cNvPr id="555" name="Oval 554"/>
          <p:cNvSpPr/>
          <p:nvPr/>
        </p:nvSpPr>
        <p:spPr>
          <a:xfrm>
            <a:off x="469631" y="839150"/>
            <a:ext cx="158193" cy="1460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TextBox 555"/>
          <p:cNvSpPr txBox="1"/>
          <p:nvPr/>
        </p:nvSpPr>
        <p:spPr>
          <a:xfrm>
            <a:off x="802727" y="704295"/>
            <a:ext cx="238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FCD - Probe </a:t>
            </a:r>
            <a:r>
              <a:rPr lang="de-CH" b="1" dirty="0" err="1" smtClean="0"/>
              <a:t>vehicles</a:t>
            </a:r>
            <a:endParaRPr lang="de-CH" sz="1800" b="1" dirty="0"/>
          </a:p>
        </p:txBody>
      </p:sp>
      <p:sp>
        <p:nvSpPr>
          <p:cNvPr id="557" name="TextBox 556"/>
          <p:cNvSpPr txBox="1"/>
          <p:nvPr/>
        </p:nvSpPr>
        <p:spPr>
          <a:xfrm>
            <a:off x="802727" y="1069867"/>
            <a:ext cx="24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err="1" smtClean="0"/>
              <a:t>Conventional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vehicles</a:t>
            </a:r>
            <a:endParaRPr lang="de-CH" sz="1800" b="1" dirty="0"/>
          </a:p>
        </p:txBody>
      </p:sp>
      <p:sp>
        <p:nvSpPr>
          <p:cNvPr id="558" name="Oval 557"/>
          <p:cNvSpPr/>
          <p:nvPr/>
        </p:nvSpPr>
        <p:spPr>
          <a:xfrm>
            <a:off x="469631" y="1193008"/>
            <a:ext cx="158193" cy="146041"/>
          </a:xfrm>
          <a:prstGeom prst="ellipse">
            <a:avLst/>
          </a:prstGeom>
          <a:solidFill>
            <a:srgbClr val="43E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0" name="Picture 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89" y="2215290"/>
            <a:ext cx="6636645" cy="4478918"/>
          </a:xfrm>
          <a:prstGeom prst="rect">
            <a:avLst/>
          </a:prstGeom>
        </p:spPr>
      </p:pic>
      <p:grpSp>
        <p:nvGrpSpPr>
          <p:cNvPr id="549" name="Group 548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51" name="Oval 550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TextBox 551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5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39"/>
          <p:cNvGrpSpPr/>
          <p:nvPr/>
        </p:nvGrpSpPr>
        <p:grpSpPr>
          <a:xfrm>
            <a:off x="1358907" y="1077799"/>
            <a:ext cx="5548886" cy="5471383"/>
            <a:chOff x="674667" y="1666442"/>
            <a:chExt cx="4916428" cy="4899177"/>
          </a:xfrm>
        </p:grpSpPr>
        <p:grpSp>
          <p:nvGrpSpPr>
            <p:cNvPr id="50" name="Group 61"/>
            <p:cNvGrpSpPr/>
            <p:nvPr/>
          </p:nvGrpSpPr>
          <p:grpSpPr>
            <a:xfrm rot="1999388">
              <a:off x="4887711" y="3507330"/>
              <a:ext cx="570332" cy="569444"/>
              <a:chOff x="5868144" y="3601798"/>
              <a:chExt cx="928365" cy="926920"/>
            </a:xfrm>
          </p:grpSpPr>
          <p:sp>
            <p:nvSpPr>
              <p:cNvPr id="540" name="Oval 539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1" name="Group 241"/>
            <p:cNvGrpSpPr/>
            <p:nvPr/>
          </p:nvGrpSpPr>
          <p:grpSpPr>
            <a:xfrm rot="1999388">
              <a:off x="5020763" y="4155972"/>
              <a:ext cx="570332" cy="569444"/>
              <a:chOff x="5868144" y="3601798"/>
              <a:chExt cx="928365" cy="926920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uppierung 42"/>
            <p:cNvGrpSpPr/>
            <p:nvPr/>
          </p:nvGrpSpPr>
          <p:grpSpPr>
            <a:xfrm>
              <a:off x="674667" y="1666442"/>
              <a:ext cx="4809844" cy="4899177"/>
              <a:chOff x="674667" y="1666442"/>
              <a:chExt cx="4809844" cy="4899177"/>
            </a:xfrm>
          </p:grpSpPr>
          <p:grpSp>
            <p:nvGrpSpPr>
              <p:cNvPr id="53" name="Group 254"/>
              <p:cNvGrpSpPr/>
              <p:nvPr/>
            </p:nvGrpSpPr>
            <p:grpSpPr>
              <a:xfrm rot="4309945">
                <a:off x="4511357" y="3445872"/>
                <a:ext cx="570332" cy="569444"/>
                <a:chOff x="5868144" y="3601798"/>
                <a:chExt cx="928365" cy="926920"/>
              </a:xfrm>
            </p:grpSpPr>
            <p:sp>
              <p:nvSpPr>
                <p:cNvPr id="524" name="Oval 523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>
                  <a:off x="6172944" y="3906598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9" name="Oval 528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0" name="Oval 529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4" name="Group 267"/>
              <p:cNvGrpSpPr/>
              <p:nvPr/>
            </p:nvGrpSpPr>
            <p:grpSpPr>
              <a:xfrm rot="4309945">
                <a:off x="4210612" y="4036622"/>
                <a:ext cx="570332" cy="569444"/>
                <a:chOff x="5868144" y="3601798"/>
                <a:chExt cx="928365" cy="926920"/>
              </a:xfrm>
            </p:grpSpPr>
            <p:sp>
              <p:nvSpPr>
                <p:cNvPr id="516" name="Oval 515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8" name="Oval 517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5941393" y="36736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6093793" y="38260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3" name="Oval 522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5" name="Group 588"/>
              <p:cNvGrpSpPr/>
              <p:nvPr/>
            </p:nvGrpSpPr>
            <p:grpSpPr>
              <a:xfrm rot="20298380">
                <a:off x="3286546" y="3558505"/>
                <a:ext cx="746319" cy="1141434"/>
                <a:chOff x="4143884" y="5009572"/>
                <a:chExt cx="746319" cy="1141434"/>
              </a:xfrm>
            </p:grpSpPr>
            <p:grpSp>
              <p:nvGrpSpPr>
                <p:cNvPr id="495" name="Group 589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506" name="Oval 50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96" name="Group 590"/>
                <p:cNvGrpSpPr/>
                <p:nvPr/>
              </p:nvGrpSpPr>
              <p:grpSpPr>
                <a:xfrm rot="1666274">
                  <a:off x="4319871" y="558156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97" name="Oval 496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9" name="Oval 498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0" name="Oval 499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1" name="Oval 500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2" name="Oval 50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6" name="Group 669"/>
              <p:cNvGrpSpPr/>
              <p:nvPr/>
            </p:nvGrpSpPr>
            <p:grpSpPr>
              <a:xfrm>
                <a:off x="1553175" y="3161532"/>
                <a:ext cx="733449" cy="1149377"/>
                <a:chOff x="4143884" y="5009572"/>
                <a:chExt cx="733449" cy="1149377"/>
              </a:xfrm>
            </p:grpSpPr>
            <p:grpSp>
              <p:nvGrpSpPr>
                <p:cNvPr id="475" name="Group 670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86" name="Oval 48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76" name="Group 671"/>
                <p:cNvGrpSpPr/>
                <p:nvPr/>
              </p:nvGrpSpPr>
              <p:grpSpPr>
                <a:xfrm rot="1666274">
                  <a:off x="4352001" y="5633617"/>
                  <a:ext cx="525332" cy="525332"/>
                  <a:chOff x="5941393" y="3673602"/>
                  <a:chExt cx="855116" cy="855116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ung 47"/>
              <p:cNvGrpSpPr/>
              <p:nvPr/>
            </p:nvGrpSpPr>
            <p:grpSpPr>
              <a:xfrm>
                <a:off x="674667" y="1666442"/>
                <a:ext cx="4809844" cy="4899177"/>
                <a:chOff x="674667" y="1666442"/>
                <a:chExt cx="4809844" cy="4899177"/>
              </a:xfrm>
            </p:grpSpPr>
            <p:grpSp>
              <p:nvGrpSpPr>
                <p:cNvPr id="58" name="Group 62"/>
                <p:cNvGrpSpPr/>
                <p:nvPr/>
              </p:nvGrpSpPr>
              <p:grpSpPr>
                <a:xfrm>
                  <a:off x="4143884" y="5009572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57" name="Group 319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58" name="Group 33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6" name="Oval 46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59" name="Group 345"/>
                <p:cNvGrpSpPr/>
                <p:nvPr/>
              </p:nvGrpSpPr>
              <p:grpSpPr>
                <a:xfrm rot="4165057">
                  <a:off x="4914623" y="5141583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oup 358"/>
                <p:cNvGrpSpPr/>
                <p:nvPr/>
              </p:nvGrpSpPr>
              <p:grpSpPr>
                <a:xfrm rot="4165057">
                  <a:off x="4839549" y="5763459"/>
                  <a:ext cx="289455" cy="288569"/>
                  <a:chOff x="5868144" y="3601798"/>
                  <a:chExt cx="471165" cy="469720"/>
                </a:xfrm>
              </p:grpSpPr>
              <p:sp>
                <p:nvSpPr>
                  <p:cNvPr id="444" name="Oval 44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oup 426"/>
                <p:cNvGrpSpPr/>
                <p:nvPr/>
              </p:nvGrpSpPr>
              <p:grpSpPr>
                <a:xfrm rot="17005310">
                  <a:off x="1515174" y="5489219"/>
                  <a:ext cx="746319" cy="1141434"/>
                  <a:chOff x="4143884" y="5009572"/>
                  <a:chExt cx="746319" cy="1141434"/>
                </a:xfrm>
              </p:grpSpPr>
              <p:grpSp>
                <p:nvGrpSpPr>
                  <p:cNvPr id="427" name="Group 427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28" name="Group 428"/>
                  <p:cNvGrpSpPr/>
                  <p:nvPr/>
                </p:nvGrpSpPr>
                <p:grpSpPr>
                  <a:xfrm rot="1666274">
                    <a:off x="4319871" y="558156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2" name="Group 750"/>
                <p:cNvGrpSpPr/>
                <p:nvPr/>
              </p:nvGrpSpPr>
              <p:grpSpPr>
                <a:xfrm rot="11802642">
                  <a:off x="674667" y="4718725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08" name="Group 751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09" name="Group 75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3" name="Group 831"/>
                <p:cNvGrpSpPr/>
                <p:nvPr/>
              </p:nvGrpSpPr>
              <p:grpSpPr>
                <a:xfrm rot="18199312">
                  <a:off x="3763355" y="5759896"/>
                  <a:ext cx="607784" cy="1003662"/>
                  <a:chOff x="4175908" y="5061661"/>
                  <a:chExt cx="607784" cy="1003662"/>
                </a:xfrm>
              </p:grpSpPr>
              <p:grpSp>
                <p:nvGrpSpPr>
                  <p:cNvPr id="392" name="Group 832"/>
                  <p:cNvGrpSpPr/>
                  <p:nvPr/>
                </p:nvGrpSpPr>
                <p:grpSpPr>
                  <a:xfrm rot="1678445">
                    <a:off x="4175908" y="5061661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393" name="Group 833"/>
                  <p:cNvGrpSpPr/>
                  <p:nvPr/>
                </p:nvGrpSpPr>
                <p:grpSpPr>
                  <a:xfrm rot="1666274">
                    <a:off x="4445612" y="5727241"/>
                    <a:ext cx="338080" cy="338082"/>
                    <a:chOff x="6093793" y="3826002"/>
                    <a:chExt cx="550316" cy="550316"/>
                  </a:xfrm>
                </p:grpSpPr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4" name="Group 306"/>
                <p:cNvGrpSpPr/>
                <p:nvPr/>
              </p:nvGrpSpPr>
              <p:grpSpPr>
                <a:xfrm rot="7869963">
                  <a:off x="2564458" y="5714085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384" name="Oval 38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5" name="Gruppierung 55"/>
                <p:cNvGrpSpPr/>
                <p:nvPr/>
              </p:nvGrpSpPr>
              <p:grpSpPr>
                <a:xfrm>
                  <a:off x="939175" y="1666442"/>
                  <a:ext cx="3991171" cy="4241023"/>
                  <a:chOff x="939175" y="1666442"/>
                  <a:chExt cx="3991171" cy="4241023"/>
                </a:xfrm>
              </p:grpSpPr>
              <p:grpSp>
                <p:nvGrpSpPr>
                  <p:cNvPr id="66" name="Group 306"/>
                  <p:cNvGrpSpPr/>
                  <p:nvPr/>
                </p:nvGrpSpPr>
                <p:grpSpPr>
                  <a:xfrm rot="4565594">
                    <a:off x="3598426" y="4963229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67" name="Group 372"/>
                  <p:cNvGrpSpPr/>
                  <p:nvPr/>
                </p:nvGrpSpPr>
                <p:grpSpPr>
                  <a:xfrm rot="20204531">
                    <a:off x="2485713" y="4766031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354" name="Group 373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64" name="Oval 36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5" name="Oval 36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55" name="Group 374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8" name="Group 453"/>
                  <p:cNvGrpSpPr/>
                  <p:nvPr/>
                </p:nvGrpSpPr>
                <p:grpSpPr>
                  <a:xfrm rot="14289446">
                    <a:off x="1242760" y="4902143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34" name="Group 454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7" name="Oval 346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35" name="Group 455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9" name="Group 696"/>
                  <p:cNvGrpSpPr/>
                  <p:nvPr/>
                </p:nvGrpSpPr>
                <p:grpSpPr>
                  <a:xfrm rot="2477580">
                    <a:off x="939175" y="3185850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14" name="Group 697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26" name="Oval 32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9" name="Oval 328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15" name="Group 698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16" name="Oval 31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0" name="Oval 31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0" name="Group 723"/>
                  <p:cNvGrpSpPr/>
                  <p:nvPr/>
                </p:nvGrpSpPr>
                <p:grpSpPr>
                  <a:xfrm rot="17882779">
                    <a:off x="1400465" y="4167919"/>
                    <a:ext cx="522559" cy="833482"/>
                    <a:chOff x="4308301" y="5281888"/>
                    <a:chExt cx="522559" cy="833482"/>
                  </a:xfrm>
                </p:grpSpPr>
                <p:grpSp>
                  <p:nvGrpSpPr>
                    <p:cNvPr id="301" name="Group 724"/>
                    <p:cNvGrpSpPr/>
                    <p:nvPr/>
                  </p:nvGrpSpPr>
                  <p:grpSpPr>
                    <a:xfrm rot="1678445">
                      <a:off x="4308301" y="5281888"/>
                      <a:ext cx="338081" cy="338081"/>
                      <a:chOff x="6246193" y="3978402"/>
                      <a:chExt cx="550316" cy="550316"/>
                    </a:xfrm>
                  </p:grpSpPr>
                  <p:sp>
                    <p:nvSpPr>
                      <p:cNvPr id="309" name="Oval 308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1" name="Oval 31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02" name="Group 725"/>
                    <p:cNvGrpSpPr/>
                    <p:nvPr/>
                  </p:nvGrpSpPr>
                  <p:grpSpPr>
                    <a:xfrm rot="1666274">
                      <a:off x="4399154" y="5683663"/>
                      <a:ext cx="431706" cy="431707"/>
                      <a:chOff x="6020544" y="3754198"/>
                      <a:chExt cx="702716" cy="702716"/>
                    </a:xfrm>
                  </p:grpSpPr>
                  <p:sp>
                    <p:nvSpPr>
                      <p:cNvPr id="303" name="Oval 302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1" name="Group 777"/>
                  <p:cNvGrpSpPr/>
                  <p:nvPr/>
                </p:nvGrpSpPr>
                <p:grpSpPr>
                  <a:xfrm rot="17425912">
                    <a:off x="2825829" y="4165232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284" name="Group 778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285" name="Group 779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2" name="Gruppierung 62"/>
                  <p:cNvGrpSpPr/>
                  <p:nvPr/>
                </p:nvGrpSpPr>
                <p:grpSpPr>
                  <a:xfrm>
                    <a:off x="1541840" y="1666442"/>
                    <a:ext cx="3388506" cy="2722651"/>
                    <a:chOff x="1541840" y="1666442"/>
                    <a:chExt cx="3388506" cy="2722651"/>
                  </a:xfrm>
                </p:grpSpPr>
                <p:grpSp>
                  <p:nvGrpSpPr>
                    <p:cNvPr id="80" name="Group 399"/>
                    <p:cNvGrpSpPr/>
                    <p:nvPr/>
                  </p:nvGrpSpPr>
                  <p:grpSpPr>
                    <a:xfrm rot="18295719">
                      <a:off x="1944865" y="2542421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65" name="Group 400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9" name="Oval 2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0" name="Oval 2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1" name="Oval 2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66" name="Group 401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67" name="Oval 26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8" name="Oval 26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3" name="Oval 2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4" name="Oval 2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1" name="Group 480"/>
                    <p:cNvGrpSpPr/>
                    <p:nvPr/>
                  </p:nvGrpSpPr>
                  <p:grpSpPr>
                    <a:xfrm rot="21391975">
                      <a:off x="2452759" y="2079884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45" name="Group 481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9" name="Oval 25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0" name="Oval 25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46" name="Group 482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9" name="Oval 24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1" name="Oval 250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2" name="Oval 251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3" name="Oval 252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4" name="Oval 253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2" name="Group 507"/>
                    <p:cNvGrpSpPr/>
                    <p:nvPr/>
                  </p:nvGrpSpPr>
                  <p:grpSpPr>
                    <a:xfrm rot="17767356">
                      <a:off x="3006378" y="1468885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25" name="Group 508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36" name="Oval 23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1" name="Oval 24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2" name="Oval 24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4" name="Oval 24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26" name="Group 509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27" name="Oval 22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3" name="Oval 232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4" name="Oval 233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5" name="Oval 23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8" name="Group 534"/>
                    <p:cNvGrpSpPr/>
                    <p:nvPr/>
                  </p:nvGrpSpPr>
                  <p:grpSpPr>
                    <a:xfrm rot="20132171">
                      <a:off x="4196897" y="2102827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205" name="Group 535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8" name="Oval 21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9" name="Oval 21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0" name="Oval 21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1" name="Oval 22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2" name="Oval 22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06" name="Group 536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1" name="Oval 21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2" name="Oval 21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9" name="Group 561"/>
                    <p:cNvGrpSpPr/>
                    <p:nvPr/>
                  </p:nvGrpSpPr>
                  <p:grpSpPr>
                    <a:xfrm rot="16897520">
                      <a:off x="3590897" y="2767412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185" name="Group 562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7" name="Oval 19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8" name="Oval 19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4" name="Oval 20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86" name="Group 563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8" name="Oval 18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0" name="Oval 18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2" name="Oval 19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0" name="Group 615"/>
                    <p:cNvGrpSpPr/>
                    <p:nvPr/>
                  </p:nvGrpSpPr>
                  <p:grpSpPr>
                    <a:xfrm rot="3408863">
                      <a:off x="1761210" y="1752248"/>
                      <a:ext cx="719117" cy="1157858"/>
                      <a:chOff x="4143884" y="5009572"/>
                      <a:chExt cx="719117" cy="1157858"/>
                    </a:xfrm>
                  </p:grpSpPr>
                  <p:grpSp>
                    <p:nvGrpSpPr>
                      <p:cNvPr id="166" name="Group 616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8" name="Oval 1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0" name="Oval 1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2" name="Oval 18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3" name="Oval 18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67" name="Group 617"/>
                      <p:cNvGrpSpPr/>
                      <p:nvPr/>
                    </p:nvGrpSpPr>
                    <p:grpSpPr>
                      <a:xfrm rot="1666274">
                        <a:off x="4386294" y="5691611"/>
                        <a:ext cx="476707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9" name="Oval 16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5" name="Oval 1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1" name="Group 642"/>
                    <p:cNvGrpSpPr/>
                    <p:nvPr/>
                  </p:nvGrpSpPr>
                  <p:grpSpPr>
                    <a:xfrm rot="13506692">
                      <a:off x="2321535" y="3487273"/>
                      <a:ext cx="714295" cy="1089345"/>
                      <a:chOff x="4175908" y="5061661"/>
                      <a:chExt cx="714295" cy="1089345"/>
                    </a:xfrm>
                  </p:grpSpPr>
                  <p:grpSp>
                    <p:nvGrpSpPr>
                      <p:cNvPr id="149" name="Group 643"/>
                      <p:cNvGrpSpPr/>
                      <p:nvPr/>
                    </p:nvGrpSpPr>
                    <p:grpSpPr>
                      <a:xfrm rot="1678445">
                        <a:off x="4175908" y="5061661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2" name="Oval 16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50" name="Group 644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2" name="Oval 151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3" name="Oval 152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4" name="Oval 153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6" name="Oval 155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2" name="Group 804"/>
                    <p:cNvGrpSpPr/>
                    <p:nvPr/>
                  </p:nvGrpSpPr>
                  <p:grpSpPr>
                    <a:xfrm rot="14000594">
                      <a:off x="3249072" y="2256268"/>
                      <a:ext cx="625717" cy="1064158"/>
                      <a:chOff x="4210077" y="5119686"/>
                      <a:chExt cx="625717" cy="1064158"/>
                    </a:xfrm>
                  </p:grpSpPr>
                  <p:grpSp>
                    <p:nvGrpSpPr>
                      <p:cNvPr id="133" name="Group 805"/>
                      <p:cNvGrpSpPr/>
                      <p:nvPr/>
                    </p:nvGrpSpPr>
                    <p:grpSpPr>
                      <a:xfrm rot="1678445">
                        <a:off x="4210077" y="5119686"/>
                        <a:ext cx="476706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6" name="Oval 145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34" name="Group 806"/>
                      <p:cNvGrpSpPr/>
                      <p:nvPr/>
                    </p:nvGrpSpPr>
                    <p:grpSpPr>
                      <a:xfrm rot="1666274">
                        <a:off x="4452713" y="5801651"/>
                        <a:ext cx="383081" cy="382193"/>
                        <a:chOff x="6172944" y="3906598"/>
                        <a:chExt cx="623565" cy="62212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7" name="Oval 13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8" name="Oval 13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9" name="Oval 138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0" name="Oval 139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</p:grpSp>
              <p:grpSp>
                <p:nvGrpSpPr>
                  <p:cNvPr id="73" name="Group 306"/>
                  <p:cNvGrpSpPr/>
                  <p:nvPr/>
                </p:nvGrpSpPr>
                <p:grpSpPr>
                  <a:xfrm rot="4565594">
                    <a:off x="3425957" y="5251280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</p:grpSp>
        </p:grpSp>
      </p:grpSp>
      <p:sp>
        <p:nvSpPr>
          <p:cNvPr id="555" name="Oval 554"/>
          <p:cNvSpPr/>
          <p:nvPr/>
        </p:nvSpPr>
        <p:spPr>
          <a:xfrm>
            <a:off x="469631" y="839150"/>
            <a:ext cx="158193" cy="1460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TextBox 555"/>
          <p:cNvSpPr txBox="1"/>
          <p:nvPr/>
        </p:nvSpPr>
        <p:spPr>
          <a:xfrm>
            <a:off x="802727" y="704295"/>
            <a:ext cx="238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FCD - Probe </a:t>
            </a:r>
            <a:r>
              <a:rPr lang="de-CH" b="1" dirty="0" err="1" smtClean="0"/>
              <a:t>vehicles</a:t>
            </a:r>
            <a:endParaRPr lang="de-CH" sz="1800" b="1" dirty="0"/>
          </a:p>
        </p:txBody>
      </p:sp>
      <p:sp>
        <p:nvSpPr>
          <p:cNvPr id="557" name="TextBox 556"/>
          <p:cNvSpPr txBox="1"/>
          <p:nvPr/>
        </p:nvSpPr>
        <p:spPr>
          <a:xfrm>
            <a:off x="802727" y="1069867"/>
            <a:ext cx="24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err="1" smtClean="0"/>
              <a:t>Conventional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vehicles</a:t>
            </a:r>
            <a:endParaRPr lang="de-CH" sz="1800" b="1" dirty="0"/>
          </a:p>
        </p:txBody>
      </p:sp>
      <p:sp>
        <p:nvSpPr>
          <p:cNvPr id="558" name="Oval 557"/>
          <p:cNvSpPr/>
          <p:nvPr/>
        </p:nvSpPr>
        <p:spPr>
          <a:xfrm>
            <a:off x="469631" y="1193008"/>
            <a:ext cx="158193" cy="146041"/>
          </a:xfrm>
          <a:prstGeom prst="ellipse">
            <a:avLst/>
          </a:prstGeom>
          <a:solidFill>
            <a:srgbClr val="43E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1" name="Picture 5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" y="2623152"/>
            <a:ext cx="9095677" cy="4212734"/>
          </a:xfrm>
          <a:prstGeom prst="rect">
            <a:avLst/>
          </a:prstGeom>
          <a:ln>
            <a:noFill/>
          </a:ln>
        </p:spPr>
      </p:pic>
      <p:grpSp>
        <p:nvGrpSpPr>
          <p:cNvPr id="550" name="Group 549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52" name="Oval 551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TextBox 552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6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6817"/>
            <a:ext cx="7886700" cy="1133855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en-US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we deal </a:t>
            </a:r>
            <a:r>
              <a:rPr lang="en-US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information?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3204" y="3571875"/>
            <a:ext cx="8557591" cy="117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 infer the current traffic state when </a:t>
            </a:r>
            <a:r>
              <a:rPr lang="en-US" sz="3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</a:t>
            </a:r>
            <a:r>
              <a:rPr lang="en-US" sz="3200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LDD nor FCD exist?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3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39"/>
          <p:cNvGrpSpPr/>
          <p:nvPr/>
        </p:nvGrpSpPr>
        <p:grpSpPr>
          <a:xfrm>
            <a:off x="1358907" y="1077799"/>
            <a:ext cx="5548886" cy="5471383"/>
            <a:chOff x="674667" y="1666442"/>
            <a:chExt cx="4916428" cy="4899177"/>
          </a:xfrm>
        </p:grpSpPr>
        <p:grpSp>
          <p:nvGrpSpPr>
            <p:cNvPr id="50" name="Group 61"/>
            <p:cNvGrpSpPr/>
            <p:nvPr/>
          </p:nvGrpSpPr>
          <p:grpSpPr>
            <a:xfrm rot="1999388">
              <a:off x="4887711" y="3507330"/>
              <a:ext cx="570332" cy="569444"/>
              <a:chOff x="5868144" y="3601798"/>
              <a:chExt cx="928365" cy="926920"/>
            </a:xfrm>
          </p:grpSpPr>
          <p:sp>
            <p:nvSpPr>
              <p:cNvPr id="540" name="Oval 539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1" name="Group 241"/>
            <p:cNvGrpSpPr/>
            <p:nvPr/>
          </p:nvGrpSpPr>
          <p:grpSpPr>
            <a:xfrm rot="1999388">
              <a:off x="5020763" y="4155972"/>
              <a:ext cx="570332" cy="569444"/>
              <a:chOff x="5868144" y="3601798"/>
              <a:chExt cx="928365" cy="926920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uppierung 42"/>
            <p:cNvGrpSpPr/>
            <p:nvPr/>
          </p:nvGrpSpPr>
          <p:grpSpPr>
            <a:xfrm>
              <a:off x="674667" y="1666442"/>
              <a:ext cx="4809844" cy="4899177"/>
              <a:chOff x="674667" y="1666442"/>
              <a:chExt cx="4809844" cy="4899177"/>
            </a:xfrm>
          </p:grpSpPr>
          <p:grpSp>
            <p:nvGrpSpPr>
              <p:cNvPr id="53" name="Group 254"/>
              <p:cNvGrpSpPr/>
              <p:nvPr/>
            </p:nvGrpSpPr>
            <p:grpSpPr>
              <a:xfrm rot="4309945">
                <a:off x="4511357" y="3445872"/>
                <a:ext cx="570332" cy="569444"/>
                <a:chOff x="5868144" y="3601798"/>
                <a:chExt cx="928365" cy="926920"/>
              </a:xfrm>
            </p:grpSpPr>
            <p:sp>
              <p:nvSpPr>
                <p:cNvPr id="524" name="Oval 523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>
                  <a:off x="6172944" y="3906598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9" name="Oval 528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0" name="Oval 529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4" name="Group 267"/>
              <p:cNvGrpSpPr/>
              <p:nvPr/>
            </p:nvGrpSpPr>
            <p:grpSpPr>
              <a:xfrm rot="4309945">
                <a:off x="4210612" y="4036622"/>
                <a:ext cx="570332" cy="569444"/>
                <a:chOff x="5868144" y="3601798"/>
                <a:chExt cx="928365" cy="926920"/>
              </a:xfrm>
            </p:grpSpPr>
            <p:sp>
              <p:nvSpPr>
                <p:cNvPr id="516" name="Oval 515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8" name="Oval 517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5941393" y="36736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6093793" y="38260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3" name="Oval 522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5" name="Group 588"/>
              <p:cNvGrpSpPr/>
              <p:nvPr/>
            </p:nvGrpSpPr>
            <p:grpSpPr>
              <a:xfrm rot="20298380">
                <a:off x="3286546" y="3558505"/>
                <a:ext cx="746319" cy="1141434"/>
                <a:chOff x="4143884" y="5009572"/>
                <a:chExt cx="746319" cy="1141434"/>
              </a:xfrm>
            </p:grpSpPr>
            <p:grpSp>
              <p:nvGrpSpPr>
                <p:cNvPr id="495" name="Group 589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506" name="Oval 50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96" name="Group 590"/>
                <p:cNvGrpSpPr/>
                <p:nvPr/>
              </p:nvGrpSpPr>
              <p:grpSpPr>
                <a:xfrm rot="1666274">
                  <a:off x="4319871" y="558156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97" name="Oval 496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9" name="Oval 498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0" name="Oval 499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1" name="Oval 500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2" name="Oval 50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6" name="Group 669"/>
              <p:cNvGrpSpPr/>
              <p:nvPr/>
            </p:nvGrpSpPr>
            <p:grpSpPr>
              <a:xfrm>
                <a:off x="1553175" y="3161532"/>
                <a:ext cx="733449" cy="1149377"/>
                <a:chOff x="4143884" y="5009572"/>
                <a:chExt cx="733449" cy="1149377"/>
              </a:xfrm>
            </p:grpSpPr>
            <p:grpSp>
              <p:nvGrpSpPr>
                <p:cNvPr id="475" name="Group 670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86" name="Oval 48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76" name="Group 671"/>
                <p:cNvGrpSpPr/>
                <p:nvPr/>
              </p:nvGrpSpPr>
              <p:grpSpPr>
                <a:xfrm rot="1666274">
                  <a:off x="4352001" y="5633617"/>
                  <a:ext cx="525332" cy="525332"/>
                  <a:chOff x="5941393" y="3673602"/>
                  <a:chExt cx="855116" cy="855116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ung 47"/>
              <p:cNvGrpSpPr/>
              <p:nvPr/>
            </p:nvGrpSpPr>
            <p:grpSpPr>
              <a:xfrm>
                <a:off x="674667" y="1666442"/>
                <a:ext cx="4809844" cy="4899177"/>
                <a:chOff x="674667" y="1666442"/>
                <a:chExt cx="4809844" cy="4899177"/>
              </a:xfrm>
            </p:grpSpPr>
            <p:grpSp>
              <p:nvGrpSpPr>
                <p:cNvPr id="58" name="Group 62"/>
                <p:cNvGrpSpPr/>
                <p:nvPr/>
              </p:nvGrpSpPr>
              <p:grpSpPr>
                <a:xfrm>
                  <a:off x="4143884" y="5009572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57" name="Group 319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58" name="Group 33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6" name="Oval 46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59" name="Group 345"/>
                <p:cNvGrpSpPr/>
                <p:nvPr/>
              </p:nvGrpSpPr>
              <p:grpSpPr>
                <a:xfrm rot="4165057">
                  <a:off x="4914623" y="5141583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oup 358"/>
                <p:cNvGrpSpPr/>
                <p:nvPr/>
              </p:nvGrpSpPr>
              <p:grpSpPr>
                <a:xfrm rot="4165057">
                  <a:off x="4839549" y="5763459"/>
                  <a:ext cx="289455" cy="288569"/>
                  <a:chOff x="5868144" y="3601798"/>
                  <a:chExt cx="471165" cy="469720"/>
                </a:xfrm>
              </p:grpSpPr>
              <p:sp>
                <p:nvSpPr>
                  <p:cNvPr id="444" name="Oval 44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oup 426"/>
                <p:cNvGrpSpPr/>
                <p:nvPr/>
              </p:nvGrpSpPr>
              <p:grpSpPr>
                <a:xfrm rot="17005310">
                  <a:off x="1515174" y="5489219"/>
                  <a:ext cx="746319" cy="1141434"/>
                  <a:chOff x="4143884" y="5009572"/>
                  <a:chExt cx="746319" cy="1141434"/>
                </a:xfrm>
              </p:grpSpPr>
              <p:grpSp>
                <p:nvGrpSpPr>
                  <p:cNvPr id="427" name="Group 427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28" name="Group 428"/>
                  <p:cNvGrpSpPr/>
                  <p:nvPr/>
                </p:nvGrpSpPr>
                <p:grpSpPr>
                  <a:xfrm rot="1666274">
                    <a:off x="4319871" y="558156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2" name="Group 750"/>
                <p:cNvGrpSpPr/>
                <p:nvPr/>
              </p:nvGrpSpPr>
              <p:grpSpPr>
                <a:xfrm rot="11802642">
                  <a:off x="674667" y="4718725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08" name="Group 751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09" name="Group 75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3" name="Group 831"/>
                <p:cNvGrpSpPr/>
                <p:nvPr/>
              </p:nvGrpSpPr>
              <p:grpSpPr>
                <a:xfrm rot="18199312">
                  <a:off x="3763355" y="5759896"/>
                  <a:ext cx="607784" cy="1003662"/>
                  <a:chOff x="4175908" y="5061661"/>
                  <a:chExt cx="607784" cy="1003662"/>
                </a:xfrm>
              </p:grpSpPr>
              <p:grpSp>
                <p:nvGrpSpPr>
                  <p:cNvPr id="392" name="Group 832"/>
                  <p:cNvGrpSpPr/>
                  <p:nvPr/>
                </p:nvGrpSpPr>
                <p:grpSpPr>
                  <a:xfrm rot="1678445">
                    <a:off x="4175908" y="5061661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393" name="Group 833"/>
                  <p:cNvGrpSpPr/>
                  <p:nvPr/>
                </p:nvGrpSpPr>
                <p:grpSpPr>
                  <a:xfrm rot="1666274">
                    <a:off x="4445612" y="5727241"/>
                    <a:ext cx="338080" cy="338082"/>
                    <a:chOff x="6093793" y="3826002"/>
                    <a:chExt cx="550316" cy="550316"/>
                  </a:xfrm>
                </p:grpSpPr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4" name="Group 306"/>
                <p:cNvGrpSpPr/>
                <p:nvPr/>
              </p:nvGrpSpPr>
              <p:grpSpPr>
                <a:xfrm rot="7869963">
                  <a:off x="2564458" y="5714085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384" name="Oval 38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5" name="Gruppierung 55"/>
                <p:cNvGrpSpPr/>
                <p:nvPr/>
              </p:nvGrpSpPr>
              <p:grpSpPr>
                <a:xfrm>
                  <a:off x="939175" y="1666442"/>
                  <a:ext cx="3991171" cy="4241023"/>
                  <a:chOff x="939175" y="1666442"/>
                  <a:chExt cx="3991171" cy="4241023"/>
                </a:xfrm>
              </p:grpSpPr>
              <p:grpSp>
                <p:nvGrpSpPr>
                  <p:cNvPr id="66" name="Group 306"/>
                  <p:cNvGrpSpPr/>
                  <p:nvPr/>
                </p:nvGrpSpPr>
                <p:grpSpPr>
                  <a:xfrm rot="4565594">
                    <a:off x="3598426" y="4963229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67" name="Group 372"/>
                  <p:cNvGrpSpPr/>
                  <p:nvPr/>
                </p:nvGrpSpPr>
                <p:grpSpPr>
                  <a:xfrm rot="20204531">
                    <a:off x="2485713" y="4766031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354" name="Group 373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64" name="Oval 36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5" name="Oval 36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55" name="Group 374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8" name="Group 453"/>
                  <p:cNvGrpSpPr/>
                  <p:nvPr/>
                </p:nvGrpSpPr>
                <p:grpSpPr>
                  <a:xfrm rot="14289446">
                    <a:off x="1242760" y="4902143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34" name="Group 454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7" name="Oval 346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35" name="Group 455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9" name="Group 696"/>
                  <p:cNvGrpSpPr/>
                  <p:nvPr/>
                </p:nvGrpSpPr>
                <p:grpSpPr>
                  <a:xfrm rot="2477580">
                    <a:off x="939175" y="3185850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14" name="Group 697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26" name="Oval 32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9" name="Oval 328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15" name="Group 698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16" name="Oval 31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0" name="Oval 31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0" name="Group 723"/>
                  <p:cNvGrpSpPr/>
                  <p:nvPr/>
                </p:nvGrpSpPr>
                <p:grpSpPr>
                  <a:xfrm rot="17882779">
                    <a:off x="1400465" y="4167919"/>
                    <a:ext cx="522559" cy="833482"/>
                    <a:chOff x="4308301" y="5281888"/>
                    <a:chExt cx="522559" cy="833482"/>
                  </a:xfrm>
                </p:grpSpPr>
                <p:grpSp>
                  <p:nvGrpSpPr>
                    <p:cNvPr id="301" name="Group 724"/>
                    <p:cNvGrpSpPr/>
                    <p:nvPr/>
                  </p:nvGrpSpPr>
                  <p:grpSpPr>
                    <a:xfrm rot="1678445">
                      <a:off x="4308301" y="5281888"/>
                      <a:ext cx="338081" cy="338081"/>
                      <a:chOff x="6246193" y="3978402"/>
                      <a:chExt cx="550316" cy="550316"/>
                    </a:xfrm>
                  </p:grpSpPr>
                  <p:sp>
                    <p:nvSpPr>
                      <p:cNvPr id="309" name="Oval 308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1" name="Oval 31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02" name="Group 725"/>
                    <p:cNvGrpSpPr/>
                    <p:nvPr/>
                  </p:nvGrpSpPr>
                  <p:grpSpPr>
                    <a:xfrm rot="1666274">
                      <a:off x="4399154" y="5683663"/>
                      <a:ext cx="431706" cy="431707"/>
                      <a:chOff x="6020544" y="3754198"/>
                      <a:chExt cx="702716" cy="702716"/>
                    </a:xfrm>
                  </p:grpSpPr>
                  <p:sp>
                    <p:nvSpPr>
                      <p:cNvPr id="303" name="Oval 302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1" name="Group 777"/>
                  <p:cNvGrpSpPr/>
                  <p:nvPr/>
                </p:nvGrpSpPr>
                <p:grpSpPr>
                  <a:xfrm rot="17425912">
                    <a:off x="2825829" y="4165232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284" name="Group 778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285" name="Group 779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2" name="Gruppierung 62"/>
                  <p:cNvGrpSpPr/>
                  <p:nvPr/>
                </p:nvGrpSpPr>
                <p:grpSpPr>
                  <a:xfrm>
                    <a:off x="1541840" y="1666442"/>
                    <a:ext cx="3388506" cy="2722651"/>
                    <a:chOff x="1541840" y="1666442"/>
                    <a:chExt cx="3388506" cy="2722651"/>
                  </a:xfrm>
                </p:grpSpPr>
                <p:grpSp>
                  <p:nvGrpSpPr>
                    <p:cNvPr id="80" name="Group 399"/>
                    <p:cNvGrpSpPr/>
                    <p:nvPr/>
                  </p:nvGrpSpPr>
                  <p:grpSpPr>
                    <a:xfrm rot="18295719">
                      <a:off x="1944865" y="2542421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65" name="Group 400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9" name="Oval 2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0" name="Oval 2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1" name="Oval 2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66" name="Group 401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67" name="Oval 26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8" name="Oval 26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3" name="Oval 2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4" name="Oval 2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1" name="Group 480"/>
                    <p:cNvGrpSpPr/>
                    <p:nvPr/>
                  </p:nvGrpSpPr>
                  <p:grpSpPr>
                    <a:xfrm rot="21391975">
                      <a:off x="2452759" y="2079884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45" name="Group 481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9" name="Oval 25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0" name="Oval 25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46" name="Group 482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9" name="Oval 24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1" name="Oval 250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2" name="Oval 251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3" name="Oval 252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4" name="Oval 253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2" name="Group 507"/>
                    <p:cNvGrpSpPr/>
                    <p:nvPr/>
                  </p:nvGrpSpPr>
                  <p:grpSpPr>
                    <a:xfrm rot="17767356">
                      <a:off x="3006378" y="1468885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25" name="Group 508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36" name="Oval 23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1" name="Oval 24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2" name="Oval 24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4" name="Oval 24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26" name="Group 509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27" name="Oval 22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3" name="Oval 232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4" name="Oval 233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5" name="Oval 23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8" name="Group 534"/>
                    <p:cNvGrpSpPr/>
                    <p:nvPr/>
                  </p:nvGrpSpPr>
                  <p:grpSpPr>
                    <a:xfrm rot="20132171">
                      <a:off x="4196897" y="2102827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205" name="Group 535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8" name="Oval 21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9" name="Oval 21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0" name="Oval 21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1" name="Oval 22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2" name="Oval 22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06" name="Group 536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1" name="Oval 21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2" name="Oval 21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9" name="Group 561"/>
                    <p:cNvGrpSpPr/>
                    <p:nvPr/>
                  </p:nvGrpSpPr>
                  <p:grpSpPr>
                    <a:xfrm rot="16897520">
                      <a:off x="3590897" y="2767412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185" name="Group 562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7" name="Oval 19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8" name="Oval 19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4" name="Oval 20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86" name="Group 563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8" name="Oval 18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0" name="Oval 18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2" name="Oval 19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0" name="Group 615"/>
                    <p:cNvGrpSpPr/>
                    <p:nvPr/>
                  </p:nvGrpSpPr>
                  <p:grpSpPr>
                    <a:xfrm rot="3408863">
                      <a:off x="1761210" y="1752248"/>
                      <a:ext cx="719117" cy="1157858"/>
                      <a:chOff x="4143884" y="5009572"/>
                      <a:chExt cx="719117" cy="1157858"/>
                    </a:xfrm>
                  </p:grpSpPr>
                  <p:grpSp>
                    <p:nvGrpSpPr>
                      <p:cNvPr id="166" name="Group 616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8" name="Oval 1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0" name="Oval 1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2" name="Oval 18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3" name="Oval 18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67" name="Group 617"/>
                      <p:cNvGrpSpPr/>
                      <p:nvPr/>
                    </p:nvGrpSpPr>
                    <p:grpSpPr>
                      <a:xfrm rot="1666274">
                        <a:off x="4386294" y="5691611"/>
                        <a:ext cx="476707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9" name="Oval 16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5" name="Oval 1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1" name="Group 642"/>
                    <p:cNvGrpSpPr/>
                    <p:nvPr/>
                  </p:nvGrpSpPr>
                  <p:grpSpPr>
                    <a:xfrm rot="13506692">
                      <a:off x="2321535" y="3487273"/>
                      <a:ext cx="714295" cy="1089345"/>
                      <a:chOff x="4175908" y="5061661"/>
                      <a:chExt cx="714295" cy="1089345"/>
                    </a:xfrm>
                  </p:grpSpPr>
                  <p:grpSp>
                    <p:nvGrpSpPr>
                      <p:cNvPr id="149" name="Group 643"/>
                      <p:cNvGrpSpPr/>
                      <p:nvPr/>
                    </p:nvGrpSpPr>
                    <p:grpSpPr>
                      <a:xfrm rot="1678445">
                        <a:off x="4175908" y="5061661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2" name="Oval 16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50" name="Group 644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2" name="Oval 151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3" name="Oval 152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4" name="Oval 153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6" name="Oval 155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2" name="Group 804"/>
                    <p:cNvGrpSpPr/>
                    <p:nvPr/>
                  </p:nvGrpSpPr>
                  <p:grpSpPr>
                    <a:xfrm rot="14000594">
                      <a:off x="3249072" y="2256268"/>
                      <a:ext cx="625717" cy="1064158"/>
                      <a:chOff x="4210077" y="5119686"/>
                      <a:chExt cx="625717" cy="1064158"/>
                    </a:xfrm>
                  </p:grpSpPr>
                  <p:grpSp>
                    <p:nvGrpSpPr>
                      <p:cNvPr id="133" name="Group 805"/>
                      <p:cNvGrpSpPr/>
                      <p:nvPr/>
                    </p:nvGrpSpPr>
                    <p:grpSpPr>
                      <a:xfrm rot="1678445">
                        <a:off x="4210077" y="5119686"/>
                        <a:ext cx="476706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6" name="Oval 145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34" name="Group 806"/>
                      <p:cNvGrpSpPr/>
                      <p:nvPr/>
                    </p:nvGrpSpPr>
                    <p:grpSpPr>
                      <a:xfrm rot="1666274">
                        <a:off x="4452713" y="5801651"/>
                        <a:ext cx="383081" cy="382193"/>
                        <a:chOff x="6172944" y="3906598"/>
                        <a:chExt cx="623565" cy="62212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7" name="Oval 13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8" name="Oval 13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9" name="Oval 138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0" name="Oval 139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</p:grpSp>
              <p:grpSp>
                <p:nvGrpSpPr>
                  <p:cNvPr id="73" name="Group 306"/>
                  <p:cNvGrpSpPr/>
                  <p:nvPr/>
                </p:nvGrpSpPr>
                <p:grpSpPr>
                  <a:xfrm rot="4565594">
                    <a:off x="3425957" y="5251280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</p:grpSp>
        </p:grpSp>
      </p:grpSp>
      <p:sp>
        <p:nvSpPr>
          <p:cNvPr id="555" name="Oval 554"/>
          <p:cNvSpPr/>
          <p:nvPr/>
        </p:nvSpPr>
        <p:spPr>
          <a:xfrm>
            <a:off x="469631" y="839150"/>
            <a:ext cx="158193" cy="14604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TextBox 555"/>
          <p:cNvSpPr txBox="1"/>
          <p:nvPr/>
        </p:nvSpPr>
        <p:spPr>
          <a:xfrm>
            <a:off x="802727" y="704295"/>
            <a:ext cx="238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FCD - Probe </a:t>
            </a:r>
            <a:r>
              <a:rPr lang="de-CH" b="1" dirty="0" err="1" smtClean="0"/>
              <a:t>vehicles</a:t>
            </a:r>
            <a:endParaRPr lang="de-CH" sz="1800" b="1" dirty="0"/>
          </a:p>
        </p:txBody>
      </p:sp>
      <p:sp>
        <p:nvSpPr>
          <p:cNvPr id="557" name="TextBox 556"/>
          <p:cNvSpPr txBox="1"/>
          <p:nvPr/>
        </p:nvSpPr>
        <p:spPr>
          <a:xfrm>
            <a:off x="802727" y="1069867"/>
            <a:ext cx="24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err="1" smtClean="0"/>
              <a:t>Conventional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vehicles</a:t>
            </a:r>
            <a:endParaRPr lang="de-CH" sz="1800" b="1" dirty="0"/>
          </a:p>
        </p:txBody>
      </p:sp>
      <p:sp>
        <p:nvSpPr>
          <p:cNvPr id="558" name="Oval 557"/>
          <p:cNvSpPr/>
          <p:nvPr/>
        </p:nvSpPr>
        <p:spPr>
          <a:xfrm>
            <a:off x="469631" y="1193008"/>
            <a:ext cx="158193" cy="146041"/>
          </a:xfrm>
          <a:prstGeom prst="ellipse">
            <a:avLst/>
          </a:prstGeom>
          <a:solidFill>
            <a:srgbClr val="43E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ounded Rectangle 559"/>
          <p:cNvSpPr/>
          <p:nvPr/>
        </p:nvSpPr>
        <p:spPr>
          <a:xfrm rot="5400000">
            <a:off x="1583783" y="4727073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Rounded Rectangle 560"/>
          <p:cNvSpPr/>
          <p:nvPr/>
        </p:nvSpPr>
        <p:spPr>
          <a:xfrm rot="453011">
            <a:off x="3990656" y="1383558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ounded Rectangle 561"/>
          <p:cNvSpPr/>
          <p:nvPr/>
        </p:nvSpPr>
        <p:spPr>
          <a:xfrm rot="17814317">
            <a:off x="5512973" y="395100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ounded Rectangle 562"/>
          <p:cNvSpPr/>
          <p:nvPr/>
        </p:nvSpPr>
        <p:spPr>
          <a:xfrm rot="17612880">
            <a:off x="6244053" y="533046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ounded Rectangle 563"/>
          <p:cNvSpPr/>
          <p:nvPr/>
        </p:nvSpPr>
        <p:spPr>
          <a:xfrm>
            <a:off x="433463" y="162537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/>
          <p:cNvSpPr txBox="1"/>
          <p:nvPr/>
        </p:nvSpPr>
        <p:spPr>
          <a:xfrm>
            <a:off x="802727" y="1486962"/>
            <a:ext cx="189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Buses</a:t>
            </a:r>
            <a:endParaRPr lang="de-CH" sz="1800" b="1" dirty="0"/>
          </a:p>
        </p:txBody>
      </p:sp>
      <p:sp>
        <p:nvSpPr>
          <p:cNvPr id="566" name="Rounded Rectangle 565"/>
          <p:cNvSpPr/>
          <p:nvPr/>
        </p:nvSpPr>
        <p:spPr>
          <a:xfrm>
            <a:off x="4707802" y="451605"/>
            <a:ext cx="4119327" cy="1381341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Equipped with AVL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Interact with cars along mixed-lane links</a:t>
            </a:r>
          </a:p>
        </p:txBody>
      </p:sp>
      <p:grpSp>
        <p:nvGrpSpPr>
          <p:cNvPr id="549" name="Group 548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50" name="Oval 549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TextBox 550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0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" grpId="0" animBg="1"/>
      <p:bldP spid="556" grpId="0"/>
      <p:bldP spid="557" grpId="0"/>
      <p:bldP spid="558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/>
      <p:bldP spid="5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15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macroscopic?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8" name="Oval 7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3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81099" y="1773210"/>
            <a:ext cx="2006601" cy="3120596"/>
            <a:chOff x="1195050" y="2420889"/>
            <a:chExt cx="2006601" cy="3120596"/>
          </a:xfrm>
        </p:grpSpPr>
        <p:pic>
          <p:nvPicPr>
            <p:cNvPr id="1026" name="Picture 2" descr="C:\ambuehll\pics for presentation\noun_16008_cc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40" r="17645" b="12886"/>
            <a:stretch/>
          </p:blipFill>
          <p:spPr bwMode="auto">
            <a:xfrm>
              <a:off x="1195050" y="2420889"/>
              <a:ext cx="2006601" cy="312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1556755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67744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" name="Straight Connector 7"/>
            <p:cNvCxnSpPr>
              <a:stCxn id="5" idx="3"/>
              <a:endCxn id="7" idx="1"/>
            </p:cNvCxnSpPr>
            <p:nvPr/>
          </p:nvCxnSpPr>
          <p:spPr>
            <a:xfrm>
              <a:off x="1979712" y="2924944"/>
              <a:ext cx="2880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3"/>
            </p:cNvCxnSpPr>
            <p:nvPr/>
          </p:nvCxnSpPr>
          <p:spPr>
            <a:xfrm>
              <a:off x="2690701" y="2924944"/>
              <a:ext cx="441139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31840" y="2492896"/>
              <a:ext cx="0" cy="43204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693" r="15640"/>
          <a:stretch/>
        </p:blipFill>
        <p:spPr>
          <a:xfrm>
            <a:off x="5626100" y="1773209"/>
            <a:ext cx="2032000" cy="3120597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691506" y="1236407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LDD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2514" y="1236407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FCD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61050" y="3121567"/>
            <a:ext cx="2127250" cy="2872833"/>
            <a:chOff x="3473450" y="1845217"/>
            <a:chExt cx="2127250" cy="28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6" t="3313" r="13233" b="17820"/>
            <a:stretch/>
          </p:blipFill>
          <p:spPr>
            <a:xfrm>
              <a:off x="3473450" y="2444749"/>
              <a:ext cx="2127250" cy="227330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23" t="22857" r="12613" b="26700"/>
            <a:stretch/>
          </p:blipFill>
          <p:spPr>
            <a:xfrm>
              <a:off x="4080140" y="1845217"/>
              <a:ext cx="917310" cy="611540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7448509" y="2516904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AVL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2450" y="59522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Data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18" name="Oval 17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2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055 0.1944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055 0.19445 " pathEditMode="relative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25278 0.18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939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-0.25469 0.189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712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can we use this information?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" name="Oval 4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8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269322"/>
            <a:ext cx="6572250" cy="1621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3098836"/>
            <a:ext cx="6162675" cy="1948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25" y="5254930"/>
            <a:ext cx="4409175" cy="923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574" y="59522"/>
            <a:ext cx="8249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AVL-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Estimation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8" name="Oval 7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57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120" name="Oval 119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1" name="Oval 120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2" name="Oval 121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3" name="Oval 122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4" name="Oval 123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5" name="Oval 124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6" name="Oval 125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8" name="Oval 127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9" name="Oval 128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0" name="Oval 129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1" name="Oval 130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32" name="Straight Connector 19"/>
            <p:cNvCxnSpPr>
              <a:stCxn id="121" idx="0"/>
              <a:endCxn id="120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25"/>
            <p:cNvCxnSpPr>
              <a:stCxn id="120" idx="0"/>
              <a:endCxn id="122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26"/>
            <p:cNvCxnSpPr>
              <a:stCxn id="122" idx="7"/>
              <a:endCxn id="127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27"/>
            <p:cNvCxnSpPr>
              <a:stCxn id="123" idx="2"/>
              <a:endCxn id="120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28"/>
            <p:cNvCxnSpPr>
              <a:stCxn id="123" idx="3"/>
              <a:endCxn id="121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29"/>
            <p:cNvCxnSpPr>
              <a:stCxn id="131" idx="2"/>
              <a:endCxn id="121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30"/>
            <p:cNvCxnSpPr>
              <a:stCxn id="131" idx="1"/>
              <a:endCxn id="123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46"/>
            <p:cNvCxnSpPr>
              <a:stCxn id="125" idx="2"/>
              <a:endCxn id="131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47"/>
            <p:cNvCxnSpPr>
              <a:stCxn id="124" idx="0"/>
              <a:endCxn id="127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48"/>
            <p:cNvCxnSpPr>
              <a:stCxn id="123" idx="1"/>
              <a:endCxn id="122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49"/>
            <p:cNvCxnSpPr>
              <a:stCxn id="124" idx="3"/>
              <a:endCxn id="123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50"/>
            <p:cNvCxnSpPr>
              <a:stCxn id="124" idx="1"/>
              <a:endCxn id="122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51"/>
            <p:cNvCxnSpPr>
              <a:stCxn id="130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3"/>
            <p:cNvCxnSpPr>
              <a:stCxn id="131" idx="7"/>
              <a:endCxn id="130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4"/>
            <p:cNvCxnSpPr>
              <a:stCxn id="125" idx="0"/>
              <a:endCxn id="130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5"/>
            <p:cNvCxnSpPr>
              <a:stCxn id="126" idx="4"/>
              <a:endCxn id="125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73"/>
            <p:cNvCxnSpPr>
              <a:stCxn id="126" idx="0"/>
              <a:endCxn id="129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74"/>
            <p:cNvCxnSpPr>
              <a:stCxn id="130" idx="2"/>
              <a:endCxn id="123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75"/>
            <p:cNvCxnSpPr>
              <a:stCxn id="127" idx="5"/>
              <a:endCxn id="128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83"/>
            <p:cNvCxnSpPr>
              <a:stCxn id="128" idx="3"/>
              <a:endCxn id="124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84"/>
            <p:cNvCxnSpPr>
              <a:stCxn id="129" idx="1"/>
              <a:endCxn id="128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89"/>
            <p:cNvCxnSpPr>
              <a:stCxn id="129" idx="2"/>
              <a:endCxn id="124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92"/>
            <p:cNvCxnSpPr>
              <a:stCxn id="129" idx="3"/>
              <a:endCxn id="130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 rot="5400000">
            <a:off x="1583783" y="4727073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 rot="453011">
            <a:off x="3990656" y="1383558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 rot="17814317">
            <a:off x="5512973" y="395100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 rot="17612880">
            <a:off x="6244053" y="533046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433463" y="162537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02727" y="1486962"/>
            <a:ext cx="189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Buses</a:t>
            </a:r>
            <a:endParaRPr lang="de-CH" sz="1800" b="1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" y="2617975"/>
            <a:ext cx="9098102" cy="4213858"/>
          </a:xfrm>
          <a:prstGeom prst="rect">
            <a:avLst/>
          </a:prstGeom>
          <a:ln>
            <a:noFill/>
          </a:ln>
        </p:spPr>
      </p:pic>
      <p:grpSp>
        <p:nvGrpSpPr>
          <p:cNvPr id="46" name="Group 45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47" name="Oval 46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30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15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good the are the results?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" name="Oval 4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74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" y="1846907"/>
            <a:ext cx="9054548" cy="419368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3000427"/>
              </p:ext>
            </p:extLst>
          </p:nvPr>
        </p:nvGraphicFramePr>
        <p:xfrm>
          <a:off x="4653859" y="-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039100" y="1543050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1543050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FCD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13349" y="542035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LDD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45948" y="59522"/>
            <a:ext cx="3576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MFD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10" name="Oval 9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7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67607"/>
            <a:ext cx="9091297" cy="46200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0006" y="59522"/>
            <a:ext cx="6508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Space-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peed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Comparison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9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15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we do any better than this?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" name="Oval 4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0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56"/>
          <p:cNvGrpSpPr/>
          <p:nvPr/>
        </p:nvGrpSpPr>
        <p:grpSpPr>
          <a:xfrm>
            <a:off x="1619673" y="1077800"/>
            <a:ext cx="5184576" cy="5429720"/>
            <a:chOff x="3887924" y="1916832"/>
            <a:chExt cx="3564396" cy="3732933"/>
          </a:xfrm>
          <a:solidFill>
            <a:schemeClr val="bg1">
              <a:lumMod val="65000"/>
            </a:schemeClr>
          </a:solidFill>
        </p:grpSpPr>
        <p:sp>
          <p:nvSpPr>
            <p:cNvPr id="84" name="Oval 83"/>
            <p:cNvSpPr/>
            <p:nvPr/>
          </p:nvSpPr>
          <p:spPr>
            <a:xfrm>
              <a:off x="3887924" y="398796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5" name="Oval 84"/>
            <p:cNvSpPr/>
            <p:nvPr/>
          </p:nvSpPr>
          <p:spPr>
            <a:xfrm>
              <a:off x="3887924" y="5229200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5" name="Oval 94"/>
            <p:cNvSpPr/>
            <p:nvPr/>
          </p:nvSpPr>
          <p:spPr>
            <a:xfrm>
              <a:off x="4338265" y="27809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6" name="Oval 95"/>
            <p:cNvSpPr/>
            <p:nvPr/>
          </p:nvSpPr>
          <p:spPr>
            <a:xfrm>
              <a:off x="4857253" y="413222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7" name="Oval 96"/>
            <p:cNvSpPr/>
            <p:nvPr/>
          </p:nvSpPr>
          <p:spPr>
            <a:xfrm>
              <a:off x="5450326" y="3140968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8" name="Oval 97"/>
            <p:cNvSpPr/>
            <p:nvPr/>
          </p:nvSpPr>
          <p:spPr>
            <a:xfrm>
              <a:off x="6732240" y="5433741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9" name="Oval 98"/>
            <p:cNvSpPr/>
            <p:nvPr/>
          </p:nvSpPr>
          <p:spPr>
            <a:xfrm>
              <a:off x="7236296" y="4311996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0" name="Oval 99"/>
            <p:cNvSpPr/>
            <p:nvPr/>
          </p:nvSpPr>
          <p:spPr>
            <a:xfrm>
              <a:off x="5073277" y="1916832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1" name="Oval 100"/>
            <p:cNvSpPr/>
            <p:nvPr/>
          </p:nvSpPr>
          <p:spPr>
            <a:xfrm>
              <a:off x="6228184" y="214923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2" name="Oval 101"/>
            <p:cNvSpPr/>
            <p:nvPr/>
          </p:nvSpPr>
          <p:spPr>
            <a:xfrm>
              <a:off x="7020272" y="3011175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3" name="Oval 102"/>
            <p:cNvSpPr/>
            <p:nvPr/>
          </p:nvSpPr>
          <p:spPr>
            <a:xfrm>
              <a:off x="6336196" y="42039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4" name="Oval 103"/>
            <p:cNvSpPr/>
            <p:nvPr/>
          </p:nvSpPr>
          <p:spPr>
            <a:xfrm>
              <a:off x="5720084" y="5118384"/>
              <a:ext cx="216024" cy="216024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05" name="Straight Connector 19"/>
            <p:cNvCxnSpPr>
              <a:stCxn id="85" idx="0"/>
              <a:endCxn id="84" idx="4"/>
            </p:cNvCxnSpPr>
            <p:nvPr/>
          </p:nvCxnSpPr>
          <p:spPr>
            <a:xfrm flipV="1">
              <a:off x="3995936" y="4203984"/>
              <a:ext cx="0" cy="10252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25"/>
            <p:cNvCxnSpPr>
              <a:stCxn id="84" idx="0"/>
              <a:endCxn id="95" idx="4"/>
            </p:cNvCxnSpPr>
            <p:nvPr/>
          </p:nvCxnSpPr>
          <p:spPr>
            <a:xfrm flipV="1">
              <a:off x="3995936" y="2996952"/>
              <a:ext cx="450341" cy="9910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26"/>
            <p:cNvCxnSpPr>
              <a:stCxn id="95" idx="7"/>
              <a:endCxn id="100" idx="3"/>
            </p:cNvCxnSpPr>
            <p:nvPr/>
          </p:nvCxnSpPr>
          <p:spPr>
            <a:xfrm flipV="1">
              <a:off x="4522653" y="2101220"/>
              <a:ext cx="582260" cy="71134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27"/>
            <p:cNvCxnSpPr>
              <a:stCxn id="96" idx="2"/>
              <a:endCxn id="84" idx="6"/>
            </p:cNvCxnSpPr>
            <p:nvPr/>
          </p:nvCxnSpPr>
          <p:spPr>
            <a:xfrm flipH="1" flipV="1">
              <a:off x="4103948" y="4095972"/>
              <a:ext cx="753305" cy="14426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8"/>
            <p:cNvCxnSpPr>
              <a:stCxn id="96" idx="3"/>
              <a:endCxn id="85" idx="7"/>
            </p:cNvCxnSpPr>
            <p:nvPr/>
          </p:nvCxnSpPr>
          <p:spPr>
            <a:xfrm flipH="1">
              <a:off x="4072312" y="4316616"/>
              <a:ext cx="816577" cy="944220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9"/>
            <p:cNvCxnSpPr>
              <a:stCxn id="104" idx="2"/>
              <a:endCxn id="85" idx="6"/>
            </p:cNvCxnSpPr>
            <p:nvPr/>
          </p:nvCxnSpPr>
          <p:spPr>
            <a:xfrm flipH="1">
              <a:off x="4103948" y="5226396"/>
              <a:ext cx="1616136" cy="11081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0"/>
            <p:cNvCxnSpPr>
              <a:stCxn id="104" idx="1"/>
              <a:endCxn id="96" idx="5"/>
            </p:cNvCxnSpPr>
            <p:nvPr/>
          </p:nvCxnSpPr>
          <p:spPr>
            <a:xfrm flipH="1" flipV="1">
              <a:off x="5041641" y="4316616"/>
              <a:ext cx="710079" cy="83340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46"/>
            <p:cNvCxnSpPr>
              <a:stCxn id="98" idx="2"/>
              <a:endCxn id="104" idx="5"/>
            </p:cNvCxnSpPr>
            <p:nvPr/>
          </p:nvCxnSpPr>
          <p:spPr>
            <a:xfrm flipH="1" flipV="1">
              <a:off x="5904472" y="5302772"/>
              <a:ext cx="827768" cy="2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7"/>
            <p:cNvCxnSpPr>
              <a:stCxn id="97" idx="0"/>
              <a:endCxn id="100" idx="4"/>
            </p:cNvCxnSpPr>
            <p:nvPr/>
          </p:nvCxnSpPr>
          <p:spPr>
            <a:xfrm flipH="1" flipV="1">
              <a:off x="5181289" y="2132856"/>
              <a:ext cx="377049" cy="1008112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48"/>
            <p:cNvCxnSpPr>
              <a:stCxn id="96" idx="1"/>
              <a:endCxn id="95" idx="5"/>
            </p:cNvCxnSpPr>
            <p:nvPr/>
          </p:nvCxnSpPr>
          <p:spPr>
            <a:xfrm flipH="1" flipV="1">
              <a:off x="4522653" y="2965316"/>
              <a:ext cx="366236" cy="11985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49"/>
            <p:cNvCxnSpPr>
              <a:stCxn id="97" idx="3"/>
              <a:endCxn id="96" idx="7"/>
            </p:cNvCxnSpPr>
            <p:nvPr/>
          </p:nvCxnSpPr>
          <p:spPr>
            <a:xfrm flipH="1">
              <a:off x="5041641" y="3325356"/>
              <a:ext cx="440321" cy="83850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50"/>
            <p:cNvCxnSpPr>
              <a:stCxn id="97" idx="1"/>
              <a:endCxn id="95" idx="6"/>
            </p:cNvCxnSpPr>
            <p:nvPr/>
          </p:nvCxnSpPr>
          <p:spPr>
            <a:xfrm flipH="1" flipV="1">
              <a:off x="4554289" y="2888940"/>
              <a:ext cx="927673" cy="283664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51"/>
            <p:cNvCxnSpPr>
              <a:stCxn id="103" idx="1"/>
            </p:cNvCxnSpPr>
            <p:nvPr/>
          </p:nvCxnSpPr>
          <p:spPr>
            <a:xfrm flipH="1" flipV="1">
              <a:off x="5634304" y="3318759"/>
              <a:ext cx="733528" cy="91686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63"/>
            <p:cNvCxnSpPr>
              <a:stCxn id="104" idx="7"/>
              <a:endCxn id="103" idx="3"/>
            </p:cNvCxnSpPr>
            <p:nvPr/>
          </p:nvCxnSpPr>
          <p:spPr>
            <a:xfrm flipV="1">
              <a:off x="5904472" y="4388372"/>
              <a:ext cx="463360" cy="76164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64"/>
            <p:cNvCxnSpPr>
              <a:stCxn id="98" idx="0"/>
              <a:endCxn id="103" idx="5"/>
            </p:cNvCxnSpPr>
            <p:nvPr/>
          </p:nvCxnSpPr>
          <p:spPr>
            <a:xfrm flipH="1" flipV="1">
              <a:off x="6520584" y="4388372"/>
              <a:ext cx="319668" cy="1045369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65"/>
            <p:cNvCxnSpPr>
              <a:stCxn id="99" idx="4"/>
              <a:endCxn id="98" idx="7"/>
            </p:cNvCxnSpPr>
            <p:nvPr/>
          </p:nvCxnSpPr>
          <p:spPr>
            <a:xfrm flipH="1">
              <a:off x="6916628" y="4528020"/>
              <a:ext cx="427680" cy="9373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73"/>
            <p:cNvCxnSpPr>
              <a:stCxn id="99" idx="0"/>
              <a:endCxn id="102" idx="4"/>
            </p:cNvCxnSpPr>
            <p:nvPr/>
          </p:nvCxnSpPr>
          <p:spPr>
            <a:xfrm flipH="1" flipV="1">
              <a:off x="7128284" y="3227199"/>
              <a:ext cx="216024" cy="108479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74"/>
            <p:cNvCxnSpPr>
              <a:stCxn id="103" idx="2"/>
              <a:endCxn id="96" idx="6"/>
            </p:cNvCxnSpPr>
            <p:nvPr/>
          </p:nvCxnSpPr>
          <p:spPr>
            <a:xfrm flipH="1" flipV="1">
              <a:off x="5073277" y="4240240"/>
              <a:ext cx="1262919" cy="71756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75"/>
            <p:cNvCxnSpPr>
              <a:stCxn id="100" idx="5"/>
              <a:endCxn id="101" idx="2"/>
            </p:cNvCxnSpPr>
            <p:nvPr/>
          </p:nvCxnSpPr>
          <p:spPr>
            <a:xfrm>
              <a:off x="5257665" y="2101220"/>
              <a:ext cx="970519" cy="15602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83"/>
            <p:cNvCxnSpPr>
              <a:stCxn id="101" idx="3"/>
              <a:endCxn id="97" idx="7"/>
            </p:cNvCxnSpPr>
            <p:nvPr/>
          </p:nvCxnSpPr>
          <p:spPr>
            <a:xfrm flipH="1">
              <a:off x="5634714" y="2333623"/>
              <a:ext cx="625106" cy="838981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84"/>
            <p:cNvCxnSpPr>
              <a:stCxn id="102" idx="1"/>
              <a:endCxn id="101" idx="5"/>
            </p:cNvCxnSpPr>
            <p:nvPr/>
          </p:nvCxnSpPr>
          <p:spPr>
            <a:xfrm flipH="1" flipV="1">
              <a:off x="6412572" y="2333623"/>
              <a:ext cx="639336" cy="709188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89"/>
            <p:cNvCxnSpPr>
              <a:stCxn id="102" idx="2"/>
              <a:endCxn id="97" idx="6"/>
            </p:cNvCxnSpPr>
            <p:nvPr/>
          </p:nvCxnSpPr>
          <p:spPr>
            <a:xfrm flipH="1">
              <a:off x="5666350" y="3119187"/>
              <a:ext cx="1353922" cy="129793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92"/>
            <p:cNvCxnSpPr>
              <a:stCxn id="102" idx="3"/>
              <a:endCxn id="103" idx="7"/>
            </p:cNvCxnSpPr>
            <p:nvPr/>
          </p:nvCxnSpPr>
          <p:spPr>
            <a:xfrm flipH="1">
              <a:off x="6520584" y="3195563"/>
              <a:ext cx="531324" cy="1040057"/>
            </a:xfrm>
            <a:prstGeom prst="lin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ung 39"/>
          <p:cNvGrpSpPr/>
          <p:nvPr/>
        </p:nvGrpSpPr>
        <p:grpSpPr>
          <a:xfrm>
            <a:off x="1358907" y="1077799"/>
            <a:ext cx="5548886" cy="5471383"/>
            <a:chOff x="674667" y="1666442"/>
            <a:chExt cx="4916428" cy="4899177"/>
          </a:xfrm>
        </p:grpSpPr>
        <p:grpSp>
          <p:nvGrpSpPr>
            <p:cNvPr id="50" name="Group 61"/>
            <p:cNvGrpSpPr/>
            <p:nvPr/>
          </p:nvGrpSpPr>
          <p:grpSpPr>
            <a:xfrm rot="1999388">
              <a:off x="4887711" y="3507330"/>
              <a:ext cx="570332" cy="569444"/>
              <a:chOff x="5868144" y="3601798"/>
              <a:chExt cx="928365" cy="926920"/>
            </a:xfrm>
          </p:grpSpPr>
          <p:sp>
            <p:nvSpPr>
              <p:cNvPr id="540" name="Oval 539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1" name="Oval 540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2" name="Oval 541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3" name="Oval 542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4" name="Oval 543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5" name="Oval 544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6" name="Oval 545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7" name="Oval 546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48" name="Oval 547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1" name="Group 241"/>
            <p:cNvGrpSpPr/>
            <p:nvPr/>
          </p:nvGrpSpPr>
          <p:grpSpPr>
            <a:xfrm rot="1999388">
              <a:off x="5020763" y="4155972"/>
              <a:ext cx="570332" cy="569444"/>
              <a:chOff x="5868144" y="3601798"/>
              <a:chExt cx="928365" cy="926920"/>
            </a:xfrm>
          </p:grpSpPr>
          <p:sp>
            <p:nvSpPr>
              <p:cNvPr id="531" name="Oval 530"/>
              <p:cNvSpPr/>
              <p:nvPr/>
            </p:nvSpPr>
            <p:spPr>
              <a:xfrm>
                <a:off x="5868144" y="3601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2" name="Oval 531"/>
              <p:cNvSpPr/>
              <p:nvPr/>
            </p:nvSpPr>
            <p:spPr>
              <a:xfrm>
                <a:off x="6020544" y="37541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3" name="Oval 532"/>
              <p:cNvSpPr/>
              <p:nvPr/>
            </p:nvSpPr>
            <p:spPr>
              <a:xfrm>
                <a:off x="6172944" y="3906598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4" name="Oval 533"/>
              <p:cNvSpPr/>
              <p:nvPr/>
            </p:nvSpPr>
            <p:spPr>
              <a:xfrm>
                <a:off x="6477744" y="42113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5" name="Oval 534"/>
              <p:cNvSpPr/>
              <p:nvPr/>
            </p:nvSpPr>
            <p:spPr>
              <a:xfrm>
                <a:off x="6630144" y="4363798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6" name="Oval 535"/>
              <p:cNvSpPr/>
              <p:nvPr/>
            </p:nvSpPr>
            <p:spPr>
              <a:xfrm>
                <a:off x="5941393" y="36736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7" name="Oval 536"/>
              <p:cNvSpPr/>
              <p:nvPr/>
            </p:nvSpPr>
            <p:spPr>
              <a:xfrm>
                <a:off x="6093793" y="38260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8" name="Oval 537"/>
              <p:cNvSpPr/>
              <p:nvPr/>
            </p:nvSpPr>
            <p:spPr>
              <a:xfrm>
                <a:off x="6550993" y="4283202"/>
                <a:ext cx="93116" cy="93116"/>
              </a:xfrm>
              <a:prstGeom prst="ellipse">
                <a:avLst/>
              </a:prstGeom>
              <a:solidFill>
                <a:srgbClr val="0A8D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539" name="Oval 538"/>
              <p:cNvSpPr/>
              <p:nvPr/>
            </p:nvSpPr>
            <p:spPr>
              <a:xfrm>
                <a:off x="6703393" y="4435602"/>
                <a:ext cx="93116" cy="93116"/>
              </a:xfrm>
              <a:prstGeom prst="ellipse">
                <a:avLst/>
              </a:pr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grpSp>
          <p:nvGrpSpPr>
            <p:cNvPr id="52" name="Gruppierung 42"/>
            <p:cNvGrpSpPr/>
            <p:nvPr/>
          </p:nvGrpSpPr>
          <p:grpSpPr>
            <a:xfrm>
              <a:off x="674667" y="1666442"/>
              <a:ext cx="4809844" cy="4899177"/>
              <a:chOff x="674667" y="1666442"/>
              <a:chExt cx="4809844" cy="4899177"/>
            </a:xfrm>
          </p:grpSpPr>
          <p:grpSp>
            <p:nvGrpSpPr>
              <p:cNvPr id="53" name="Group 254"/>
              <p:cNvGrpSpPr/>
              <p:nvPr/>
            </p:nvGrpSpPr>
            <p:grpSpPr>
              <a:xfrm rot="4309945">
                <a:off x="4511357" y="3445872"/>
                <a:ext cx="570332" cy="569444"/>
                <a:chOff x="5868144" y="3601798"/>
                <a:chExt cx="928365" cy="926920"/>
              </a:xfrm>
            </p:grpSpPr>
            <p:sp>
              <p:nvSpPr>
                <p:cNvPr id="524" name="Oval 523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5" name="Oval 524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6" name="Oval 525"/>
                <p:cNvSpPr/>
                <p:nvPr/>
              </p:nvSpPr>
              <p:spPr>
                <a:xfrm>
                  <a:off x="6172944" y="3906598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7" name="Oval 526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8" name="Oval 527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9" name="Oval 528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30" name="Oval 529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4" name="Group 267"/>
              <p:cNvGrpSpPr/>
              <p:nvPr/>
            </p:nvGrpSpPr>
            <p:grpSpPr>
              <a:xfrm rot="4309945">
                <a:off x="4210612" y="4036622"/>
                <a:ext cx="570332" cy="569444"/>
                <a:chOff x="5868144" y="3601798"/>
                <a:chExt cx="928365" cy="926920"/>
              </a:xfrm>
            </p:grpSpPr>
            <p:sp>
              <p:nvSpPr>
                <p:cNvPr id="516" name="Oval 515"/>
                <p:cNvSpPr/>
                <p:nvPr/>
              </p:nvSpPr>
              <p:spPr>
                <a:xfrm>
                  <a:off x="5868144" y="3601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6020544" y="37541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8" name="Oval 517"/>
                <p:cNvSpPr/>
                <p:nvPr/>
              </p:nvSpPr>
              <p:spPr>
                <a:xfrm>
                  <a:off x="6477744" y="42113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19" name="Oval 518"/>
                <p:cNvSpPr/>
                <p:nvPr/>
              </p:nvSpPr>
              <p:spPr>
                <a:xfrm>
                  <a:off x="6630144" y="4363798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0" name="Oval 519"/>
                <p:cNvSpPr/>
                <p:nvPr/>
              </p:nvSpPr>
              <p:spPr>
                <a:xfrm>
                  <a:off x="5941393" y="36736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1" name="Oval 520"/>
                <p:cNvSpPr/>
                <p:nvPr/>
              </p:nvSpPr>
              <p:spPr>
                <a:xfrm>
                  <a:off x="6093793" y="38260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2" name="Oval 521"/>
                <p:cNvSpPr/>
                <p:nvPr/>
              </p:nvSpPr>
              <p:spPr>
                <a:xfrm>
                  <a:off x="6550993" y="4283202"/>
                  <a:ext cx="93116" cy="93116"/>
                </a:xfrm>
                <a:prstGeom prst="ellipse">
                  <a:avLst/>
                </a:prstGeom>
                <a:solidFill>
                  <a:srgbClr val="0A8D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523" name="Oval 522"/>
                <p:cNvSpPr/>
                <p:nvPr/>
              </p:nvSpPr>
              <p:spPr>
                <a:xfrm>
                  <a:off x="6703393" y="4435602"/>
                  <a:ext cx="93116" cy="93116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</p:grpSp>
          <p:grpSp>
            <p:nvGrpSpPr>
              <p:cNvPr id="55" name="Group 588"/>
              <p:cNvGrpSpPr/>
              <p:nvPr/>
            </p:nvGrpSpPr>
            <p:grpSpPr>
              <a:xfrm rot="20298380">
                <a:off x="3286546" y="3558505"/>
                <a:ext cx="746319" cy="1141434"/>
                <a:chOff x="4143884" y="5009572"/>
                <a:chExt cx="746319" cy="1141434"/>
              </a:xfrm>
            </p:grpSpPr>
            <p:grpSp>
              <p:nvGrpSpPr>
                <p:cNvPr id="495" name="Group 589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506" name="Oval 50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7" name="Oval 50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9" name="Oval 50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0" name="Oval 50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1" name="Oval 51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2" name="Oval 51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3" name="Oval 51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4" name="Oval 51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15" name="Oval 51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96" name="Group 590"/>
                <p:cNvGrpSpPr/>
                <p:nvPr/>
              </p:nvGrpSpPr>
              <p:grpSpPr>
                <a:xfrm rot="1666274">
                  <a:off x="4319871" y="558156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97" name="Oval 496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8" name="Oval 49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9" name="Oval 498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0" name="Oval 499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1" name="Oval 500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2" name="Oval 50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3" name="Oval 50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4" name="Oval 50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505" name="Oval 50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6" name="Group 669"/>
              <p:cNvGrpSpPr/>
              <p:nvPr/>
            </p:nvGrpSpPr>
            <p:grpSpPr>
              <a:xfrm>
                <a:off x="1553175" y="3161532"/>
                <a:ext cx="733449" cy="1149377"/>
                <a:chOff x="4143884" y="5009572"/>
                <a:chExt cx="733449" cy="1149377"/>
              </a:xfrm>
            </p:grpSpPr>
            <p:grpSp>
              <p:nvGrpSpPr>
                <p:cNvPr id="475" name="Group 670"/>
                <p:cNvGrpSpPr/>
                <p:nvPr/>
              </p:nvGrpSpPr>
              <p:grpSpPr>
                <a:xfrm rot="1678445">
                  <a:off x="4143884" y="5009572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86" name="Oval 485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7" name="Oval 48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8" name="Oval 487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9" name="Oval 488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0" name="Oval 489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1" name="Oval 490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2" name="Oval 491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3" name="Oval 492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94" name="Oval 493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476" name="Group 671"/>
                <p:cNvGrpSpPr/>
                <p:nvPr/>
              </p:nvGrpSpPr>
              <p:grpSpPr>
                <a:xfrm rot="1666274">
                  <a:off x="4352001" y="5633617"/>
                  <a:ext cx="525332" cy="525332"/>
                  <a:chOff x="5941393" y="3673602"/>
                  <a:chExt cx="855116" cy="855116"/>
                </a:xfrm>
              </p:grpSpPr>
              <p:sp>
                <p:nvSpPr>
                  <p:cNvPr id="477" name="Oval 476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8" name="Oval 477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79" name="Oval 478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0" name="Oval 479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1" name="Oval 480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2" name="Oval 481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3" name="Oval 482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4" name="Oval 483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85" name="Oval 484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</p:grpSp>
          <p:grpSp>
            <p:nvGrpSpPr>
              <p:cNvPr id="57" name="Gruppierung 47"/>
              <p:cNvGrpSpPr/>
              <p:nvPr/>
            </p:nvGrpSpPr>
            <p:grpSpPr>
              <a:xfrm>
                <a:off x="674667" y="1666442"/>
                <a:ext cx="4809844" cy="4899177"/>
                <a:chOff x="674667" y="1666442"/>
                <a:chExt cx="4809844" cy="4899177"/>
              </a:xfrm>
            </p:grpSpPr>
            <p:grpSp>
              <p:nvGrpSpPr>
                <p:cNvPr id="58" name="Group 62"/>
                <p:cNvGrpSpPr/>
                <p:nvPr/>
              </p:nvGrpSpPr>
              <p:grpSpPr>
                <a:xfrm>
                  <a:off x="4143884" y="5009572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57" name="Group 319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67" name="Oval 466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58" name="Group 33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59" name="Oval 45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0" name="Oval 45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1" name="Oval 46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2" name="Oval 46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3" name="Oval 46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4" name="Oval 463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5" name="Oval 46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66" name="Oval 46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59" name="Group 345"/>
                <p:cNvGrpSpPr/>
                <p:nvPr/>
              </p:nvGrpSpPr>
              <p:grpSpPr>
                <a:xfrm rot="4165057">
                  <a:off x="4914623" y="5141583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448" name="Oval 447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9" name="Oval 448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0" name="Oval 449"/>
                  <p:cNvSpPr/>
                  <p:nvPr/>
                </p:nvSpPr>
                <p:spPr>
                  <a:xfrm>
                    <a:off x="6325344" y="40589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1" name="Oval 450"/>
                  <p:cNvSpPr/>
                  <p:nvPr/>
                </p:nvSpPr>
                <p:spPr>
                  <a:xfrm>
                    <a:off x="6477744" y="42113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2" name="Oval 451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3" name="Oval 452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4" name="Oval 453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>
                  <a:xfrm>
                    <a:off x="6550993" y="42832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56" name="Oval 455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0" name="Group 358"/>
                <p:cNvGrpSpPr/>
                <p:nvPr/>
              </p:nvGrpSpPr>
              <p:grpSpPr>
                <a:xfrm rot="4165057">
                  <a:off x="4839549" y="5763459"/>
                  <a:ext cx="289455" cy="288569"/>
                  <a:chOff x="5868144" y="3601798"/>
                  <a:chExt cx="471165" cy="469720"/>
                </a:xfrm>
              </p:grpSpPr>
              <p:sp>
                <p:nvSpPr>
                  <p:cNvPr id="444" name="Oval 44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5" name="Oval 44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6" name="Oval 44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447" name="Oval 446"/>
                  <p:cNvSpPr/>
                  <p:nvPr/>
                </p:nvSpPr>
                <p:spPr>
                  <a:xfrm>
                    <a:off x="6246193" y="39784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1" name="Group 426"/>
                <p:cNvGrpSpPr/>
                <p:nvPr/>
              </p:nvGrpSpPr>
              <p:grpSpPr>
                <a:xfrm rot="17005310">
                  <a:off x="1515174" y="5489219"/>
                  <a:ext cx="746319" cy="1141434"/>
                  <a:chOff x="4143884" y="5009572"/>
                  <a:chExt cx="746319" cy="1141434"/>
                </a:xfrm>
              </p:grpSpPr>
              <p:grpSp>
                <p:nvGrpSpPr>
                  <p:cNvPr id="427" name="Group 427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35" name="Oval 434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6" name="Oval 435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7" name="Oval 436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8" name="Oval 437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9" name="Oval 438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0" name="Oval 439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1" name="Oval 440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2" name="Oval 441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43" name="Oval 44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28" name="Group 428"/>
                  <p:cNvGrpSpPr/>
                  <p:nvPr/>
                </p:nvGrpSpPr>
                <p:grpSpPr>
                  <a:xfrm rot="1666274">
                    <a:off x="4319871" y="558156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29" name="Oval 428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0" name="Oval 429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1" name="Oval 43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2" name="Oval 431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3" name="Oval 432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34" name="Oval 433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2" name="Group 750"/>
                <p:cNvGrpSpPr/>
                <p:nvPr/>
              </p:nvGrpSpPr>
              <p:grpSpPr>
                <a:xfrm rot="11802642">
                  <a:off x="674667" y="4718725"/>
                  <a:ext cx="733449" cy="1149377"/>
                  <a:chOff x="4143884" y="5009572"/>
                  <a:chExt cx="733449" cy="1149377"/>
                </a:xfrm>
              </p:grpSpPr>
              <p:grpSp>
                <p:nvGrpSpPr>
                  <p:cNvPr id="408" name="Group 751"/>
                  <p:cNvGrpSpPr/>
                  <p:nvPr/>
                </p:nvGrpSpPr>
                <p:grpSpPr>
                  <a:xfrm rot="1678445">
                    <a:off x="4143884" y="5009572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418" name="Oval 417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9" name="Oval 418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0" name="Oval 419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1" name="Oval 420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2" name="Oval 421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3" name="Oval 422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4" name="Oval 423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5" name="Oval 424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26" name="Oval 425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409" name="Group 752"/>
                  <p:cNvGrpSpPr/>
                  <p:nvPr/>
                </p:nvGrpSpPr>
                <p:grpSpPr>
                  <a:xfrm rot="1666274">
                    <a:off x="4352001" y="5633617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410" name="Oval 409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1" name="Oval 410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2" name="Oval 41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3" name="Oval 41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4" name="Oval 41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5" name="Oval 414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6" name="Oval 41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17" name="Oval 41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3" name="Group 831"/>
                <p:cNvGrpSpPr/>
                <p:nvPr/>
              </p:nvGrpSpPr>
              <p:grpSpPr>
                <a:xfrm rot="18199312">
                  <a:off x="3763355" y="5759896"/>
                  <a:ext cx="607784" cy="1003662"/>
                  <a:chOff x="4175908" y="5061661"/>
                  <a:chExt cx="607784" cy="1003662"/>
                </a:xfrm>
              </p:grpSpPr>
              <p:grpSp>
                <p:nvGrpSpPr>
                  <p:cNvPr id="392" name="Group 832"/>
                  <p:cNvGrpSpPr/>
                  <p:nvPr/>
                </p:nvGrpSpPr>
                <p:grpSpPr>
                  <a:xfrm rot="1678445">
                    <a:off x="4175908" y="5061661"/>
                    <a:ext cx="525332" cy="525332"/>
                    <a:chOff x="5941393" y="3673602"/>
                    <a:chExt cx="855116" cy="855116"/>
                  </a:xfrm>
                </p:grpSpPr>
                <p:sp>
                  <p:nvSpPr>
                    <p:cNvPr id="398" name="Oval 397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9" name="Oval 398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0" name="Oval 399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1" name="Oval 400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2" name="Oval 401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3" name="Oval 402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4" name="Oval 403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5" name="Oval 404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6" name="Oval 405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407" name="Oval 406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393" name="Group 833"/>
                  <p:cNvGrpSpPr/>
                  <p:nvPr/>
                </p:nvGrpSpPr>
                <p:grpSpPr>
                  <a:xfrm rot="1666274">
                    <a:off x="4445612" y="5727241"/>
                    <a:ext cx="338080" cy="338082"/>
                    <a:chOff x="6093793" y="3826002"/>
                    <a:chExt cx="550316" cy="550316"/>
                  </a:xfrm>
                </p:grpSpPr>
                <p:sp>
                  <p:nvSpPr>
                    <p:cNvPr id="394" name="Oval 393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5" name="Oval 394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6" name="Oval 395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97" name="Oval 396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  <p:grpSp>
              <p:nvGrpSpPr>
                <p:cNvPr id="64" name="Group 306"/>
                <p:cNvGrpSpPr/>
                <p:nvPr/>
              </p:nvGrpSpPr>
              <p:grpSpPr>
                <a:xfrm rot="7869963">
                  <a:off x="2564458" y="5714085"/>
                  <a:ext cx="570332" cy="569444"/>
                  <a:chOff x="5868144" y="3601798"/>
                  <a:chExt cx="928365" cy="926920"/>
                </a:xfrm>
              </p:grpSpPr>
              <p:sp>
                <p:nvSpPr>
                  <p:cNvPr id="384" name="Oval 383"/>
                  <p:cNvSpPr/>
                  <p:nvPr/>
                </p:nvSpPr>
                <p:spPr>
                  <a:xfrm>
                    <a:off x="5868144" y="3601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5" name="Oval 384"/>
                  <p:cNvSpPr/>
                  <p:nvPr/>
                </p:nvSpPr>
                <p:spPr>
                  <a:xfrm>
                    <a:off x="6020544" y="37541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6" name="Oval 385"/>
                  <p:cNvSpPr/>
                  <p:nvPr/>
                </p:nvSpPr>
                <p:spPr>
                  <a:xfrm>
                    <a:off x="6172944" y="3906598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7" name="Oval 386"/>
                  <p:cNvSpPr/>
                  <p:nvPr/>
                </p:nvSpPr>
                <p:spPr>
                  <a:xfrm>
                    <a:off x="6630144" y="4363798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8" name="Oval 387"/>
                  <p:cNvSpPr/>
                  <p:nvPr/>
                </p:nvSpPr>
                <p:spPr>
                  <a:xfrm>
                    <a:off x="5941393" y="36736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89" name="Oval 388"/>
                  <p:cNvSpPr/>
                  <p:nvPr/>
                </p:nvSpPr>
                <p:spPr>
                  <a:xfrm>
                    <a:off x="6093793" y="3826002"/>
                    <a:ext cx="93116" cy="93116"/>
                  </a:xfrm>
                  <a:prstGeom prst="ellipse">
                    <a:avLst/>
                  </a:prstGeom>
                  <a:solidFill>
                    <a:srgbClr val="0A8D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0" name="Oval 389"/>
                  <p:cNvSpPr/>
                  <p:nvPr/>
                </p:nvSpPr>
                <p:spPr>
                  <a:xfrm>
                    <a:off x="6398593" y="41308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  <p:sp>
                <p:nvSpPr>
                  <p:cNvPr id="391" name="Oval 390"/>
                  <p:cNvSpPr/>
                  <p:nvPr/>
                </p:nvSpPr>
                <p:spPr>
                  <a:xfrm>
                    <a:off x="6703393" y="4435602"/>
                    <a:ext cx="93116" cy="93116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CH"/>
                  </a:p>
                </p:txBody>
              </p:sp>
            </p:grpSp>
            <p:grpSp>
              <p:nvGrpSpPr>
                <p:cNvPr id="65" name="Gruppierung 55"/>
                <p:cNvGrpSpPr/>
                <p:nvPr/>
              </p:nvGrpSpPr>
              <p:grpSpPr>
                <a:xfrm>
                  <a:off x="939175" y="1666442"/>
                  <a:ext cx="3991171" cy="4241023"/>
                  <a:chOff x="939175" y="1666442"/>
                  <a:chExt cx="3991171" cy="4241023"/>
                </a:xfrm>
              </p:grpSpPr>
              <p:grpSp>
                <p:nvGrpSpPr>
                  <p:cNvPr id="66" name="Group 306"/>
                  <p:cNvGrpSpPr/>
                  <p:nvPr/>
                </p:nvGrpSpPr>
                <p:grpSpPr>
                  <a:xfrm rot="4565594">
                    <a:off x="3598426" y="4963229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372" name="Oval 371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3" name="Oval 372"/>
                    <p:cNvSpPr/>
                    <p:nvPr/>
                  </p:nvSpPr>
                  <p:spPr>
                    <a:xfrm>
                      <a:off x="6020544" y="37541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4" name="Oval 373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5" name="Oval 374"/>
                    <p:cNvSpPr/>
                    <p:nvPr/>
                  </p:nvSpPr>
                  <p:spPr>
                    <a:xfrm>
                      <a:off x="6325344" y="40589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6" name="Oval 3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7" name="Oval 376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8" name="Oval 377"/>
                    <p:cNvSpPr/>
                    <p:nvPr/>
                  </p:nvSpPr>
                  <p:spPr>
                    <a:xfrm>
                      <a:off x="5941393" y="36736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79" name="Oval 378"/>
                    <p:cNvSpPr/>
                    <p:nvPr/>
                  </p:nvSpPr>
                  <p:spPr>
                    <a:xfrm>
                      <a:off x="6093793" y="38260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0" name="Oval 379"/>
                    <p:cNvSpPr/>
                    <p:nvPr/>
                  </p:nvSpPr>
                  <p:spPr>
                    <a:xfrm>
                      <a:off x="6246193" y="39784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1" name="Oval 380"/>
                    <p:cNvSpPr/>
                    <p:nvPr/>
                  </p:nvSpPr>
                  <p:spPr>
                    <a:xfrm>
                      <a:off x="6398593" y="41308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2" name="Oval 381"/>
                    <p:cNvSpPr/>
                    <p:nvPr/>
                  </p:nvSpPr>
                  <p:spPr>
                    <a:xfrm>
                      <a:off x="6550993" y="4283202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383" name="Oval 382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  <p:grpSp>
                <p:nvGrpSpPr>
                  <p:cNvPr id="67" name="Group 372"/>
                  <p:cNvGrpSpPr/>
                  <p:nvPr/>
                </p:nvGrpSpPr>
                <p:grpSpPr>
                  <a:xfrm rot="20204531">
                    <a:off x="2485713" y="4766031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354" name="Group 373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64" name="Oval 36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5" name="Oval 36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6" name="Oval 36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7" name="Oval 366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8" name="Oval 367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9" name="Oval 368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0" name="Oval 369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71" name="Oval 370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55" name="Group 374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56" name="Oval 35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7" name="Oval 356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8" name="Oval 35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9" name="Oval 35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0" name="Oval 35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1" name="Oval 36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2" name="Oval 36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63" name="Oval 36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8" name="Group 453"/>
                  <p:cNvGrpSpPr/>
                  <p:nvPr/>
                </p:nvGrpSpPr>
                <p:grpSpPr>
                  <a:xfrm rot="14289446">
                    <a:off x="1242760" y="4902143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34" name="Group 454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44" name="Oval 343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5" name="Oval 344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6" name="Oval 345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7" name="Oval 346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8" name="Oval 347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9" name="Oval 34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0" name="Oval 349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1" name="Oval 350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2" name="Oval 35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53" name="Oval 35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35" name="Group 455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36" name="Oval 33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7" name="Oval 33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8" name="Oval 33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9" name="Oval 338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0" name="Oval 339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1" name="Oval 34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2" name="Oval 34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43" name="Oval 34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69" name="Group 696"/>
                  <p:cNvGrpSpPr/>
                  <p:nvPr/>
                </p:nvGrpSpPr>
                <p:grpSpPr>
                  <a:xfrm rot="2477580">
                    <a:off x="939175" y="3185850"/>
                    <a:ext cx="733449" cy="1149377"/>
                    <a:chOff x="4143884" y="5009572"/>
                    <a:chExt cx="733449" cy="1149377"/>
                  </a:xfrm>
                </p:grpSpPr>
                <p:grpSp>
                  <p:nvGrpSpPr>
                    <p:cNvPr id="314" name="Group 697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326" name="Oval 32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7" name="Oval 32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8" name="Oval 327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9" name="Oval 328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0" name="Oval 329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1" name="Oval 33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2" name="Oval 331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33" name="Oval 33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15" name="Group 698"/>
                    <p:cNvGrpSpPr/>
                    <p:nvPr/>
                  </p:nvGrpSpPr>
                  <p:grpSpPr>
                    <a:xfrm rot="1666274">
                      <a:off x="4352001" y="5633617"/>
                      <a:ext cx="525332" cy="525332"/>
                      <a:chOff x="5941393" y="3673602"/>
                      <a:chExt cx="855116" cy="855116"/>
                    </a:xfrm>
                  </p:grpSpPr>
                  <p:sp>
                    <p:nvSpPr>
                      <p:cNvPr id="316" name="Oval 315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7" name="Oval 31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8" name="Oval 31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9" name="Oval 31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0" name="Oval 31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1" name="Oval 320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2" name="Oval 321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3" name="Oval 322"/>
                      <p:cNvSpPr/>
                      <p:nvPr/>
                    </p:nvSpPr>
                    <p:spPr>
                      <a:xfrm>
                        <a:off x="6398593" y="41308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4" name="Oval 323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25" name="Oval 324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0" name="Group 723"/>
                  <p:cNvGrpSpPr/>
                  <p:nvPr/>
                </p:nvGrpSpPr>
                <p:grpSpPr>
                  <a:xfrm rot="17882779">
                    <a:off x="1400465" y="4167919"/>
                    <a:ext cx="522559" cy="833482"/>
                    <a:chOff x="4308301" y="5281888"/>
                    <a:chExt cx="522559" cy="833482"/>
                  </a:xfrm>
                </p:grpSpPr>
                <p:grpSp>
                  <p:nvGrpSpPr>
                    <p:cNvPr id="301" name="Group 724"/>
                    <p:cNvGrpSpPr/>
                    <p:nvPr/>
                  </p:nvGrpSpPr>
                  <p:grpSpPr>
                    <a:xfrm rot="1678445">
                      <a:off x="4308301" y="5281888"/>
                      <a:ext cx="338081" cy="338081"/>
                      <a:chOff x="6246193" y="3978402"/>
                      <a:chExt cx="550316" cy="550316"/>
                    </a:xfrm>
                  </p:grpSpPr>
                  <p:sp>
                    <p:nvSpPr>
                      <p:cNvPr id="309" name="Oval 308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0" name="Oval 30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1" name="Oval 310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2" name="Oval 311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13" name="Oval 312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302" name="Group 725"/>
                    <p:cNvGrpSpPr/>
                    <p:nvPr/>
                  </p:nvGrpSpPr>
                  <p:grpSpPr>
                    <a:xfrm rot="1666274">
                      <a:off x="4399154" y="5683663"/>
                      <a:ext cx="431706" cy="431707"/>
                      <a:chOff x="6020544" y="3754198"/>
                      <a:chExt cx="702716" cy="702716"/>
                    </a:xfrm>
                  </p:grpSpPr>
                  <p:sp>
                    <p:nvSpPr>
                      <p:cNvPr id="303" name="Oval 302"/>
                      <p:cNvSpPr/>
                      <p:nvPr/>
                    </p:nvSpPr>
                    <p:spPr>
                      <a:xfrm>
                        <a:off x="6020544" y="37541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4" name="Oval 303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5" name="Oval 304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6" name="Oval 305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7" name="Oval 30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8" name="Oval 307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1" name="Group 777"/>
                  <p:cNvGrpSpPr/>
                  <p:nvPr/>
                </p:nvGrpSpPr>
                <p:grpSpPr>
                  <a:xfrm rot="17425912">
                    <a:off x="2825829" y="4165232"/>
                    <a:ext cx="746319" cy="1141434"/>
                    <a:chOff x="4143884" y="5009572"/>
                    <a:chExt cx="746319" cy="1141434"/>
                  </a:xfrm>
                </p:grpSpPr>
                <p:grpSp>
                  <p:nvGrpSpPr>
                    <p:cNvPr id="284" name="Group 778"/>
                    <p:cNvGrpSpPr/>
                    <p:nvPr/>
                  </p:nvGrpSpPr>
                  <p:grpSpPr>
                    <a:xfrm rot="1678445">
                      <a:off x="4143884" y="500957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93" name="Oval 292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4" name="Oval 293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5" name="Oval 294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6" name="Oval 295"/>
                      <p:cNvSpPr/>
                      <p:nvPr/>
                    </p:nvSpPr>
                    <p:spPr>
                      <a:xfrm>
                        <a:off x="5941393" y="3673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7" name="Oval 296"/>
                      <p:cNvSpPr/>
                      <p:nvPr/>
                    </p:nvSpPr>
                    <p:spPr>
                      <a:xfrm>
                        <a:off x="6093793" y="38260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8" name="Oval 297"/>
                      <p:cNvSpPr/>
                      <p:nvPr/>
                    </p:nvSpPr>
                    <p:spPr>
                      <a:xfrm>
                        <a:off x="6246193" y="39784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9" name="Oval 298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300" name="Oval 299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  <p:grpSp>
                  <p:nvGrpSpPr>
                    <p:cNvPr id="285" name="Group 779"/>
                    <p:cNvGrpSpPr/>
                    <p:nvPr/>
                  </p:nvGrpSpPr>
                  <p:grpSpPr>
                    <a:xfrm rot="1666274">
                      <a:off x="4319871" y="5581562"/>
                      <a:ext cx="570332" cy="569444"/>
                      <a:chOff x="5868144" y="3601798"/>
                      <a:chExt cx="928365" cy="926920"/>
                    </a:xfrm>
                  </p:grpSpPr>
                  <p:sp>
                    <p:nvSpPr>
                      <p:cNvPr id="286" name="Oval 285"/>
                      <p:cNvSpPr/>
                      <p:nvPr/>
                    </p:nvSpPr>
                    <p:spPr>
                      <a:xfrm>
                        <a:off x="5868144" y="3601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7" name="Oval 286"/>
                      <p:cNvSpPr/>
                      <p:nvPr/>
                    </p:nvSpPr>
                    <p:spPr>
                      <a:xfrm>
                        <a:off x="6172944" y="39065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8" name="Oval 287"/>
                      <p:cNvSpPr/>
                      <p:nvPr/>
                    </p:nvSpPr>
                    <p:spPr>
                      <a:xfrm>
                        <a:off x="6325344" y="40589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89" name="Oval 288"/>
                      <p:cNvSpPr/>
                      <p:nvPr/>
                    </p:nvSpPr>
                    <p:spPr>
                      <a:xfrm>
                        <a:off x="6477744" y="42113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0" name="Oval 289"/>
                      <p:cNvSpPr/>
                      <p:nvPr/>
                    </p:nvSpPr>
                    <p:spPr>
                      <a:xfrm>
                        <a:off x="6630144" y="4363798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1" name="Oval 290"/>
                      <p:cNvSpPr/>
                      <p:nvPr/>
                    </p:nvSpPr>
                    <p:spPr>
                      <a:xfrm>
                        <a:off x="6550993" y="42832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A8DE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  <p:sp>
                    <p:nvSpPr>
                      <p:cNvPr id="292" name="Oval 291"/>
                      <p:cNvSpPr/>
                      <p:nvPr/>
                    </p:nvSpPr>
                    <p:spPr>
                      <a:xfrm>
                        <a:off x="6703393" y="4435602"/>
                        <a:ext cx="93116" cy="93116"/>
                      </a:xfrm>
                      <a:prstGeom prst="ellipse">
                        <a:avLst/>
                      </a:prstGeom>
                      <a:solidFill>
                        <a:srgbClr val="00FF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CH"/>
                      </a:p>
                    </p:txBody>
                  </p:sp>
                </p:grpSp>
              </p:grpSp>
              <p:grpSp>
                <p:nvGrpSpPr>
                  <p:cNvPr id="72" name="Gruppierung 62"/>
                  <p:cNvGrpSpPr/>
                  <p:nvPr/>
                </p:nvGrpSpPr>
                <p:grpSpPr>
                  <a:xfrm>
                    <a:off x="1541840" y="1666442"/>
                    <a:ext cx="3388506" cy="2722651"/>
                    <a:chOff x="1541840" y="1666442"/>
                    <a:chExt cx="3388506" cy="2722651"/>
                  </a:xfrm>
                </p:grpSpPr>
                <p:grpSp>
                  <p:nvGrpSpPr>
                    <p:cNvPr id="80" name="Group 399"/>
                    <p:cNvGrpSpPr/>
                    <p:nvPr/>
                  </p:nvGrpSpPr>
                  <p:grpSpPr>
                    <a:xfrm rot="18295719">
                      <a:off x="1944865" y="2542421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65" name="Group 400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76" name="Oval 2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7" name="Oval 2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8" name="Oval 2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9" name="Oval 2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0" name="Oval 2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1" name="Oval 2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2" name="Oval 281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83" name="Oval 282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66" name="Group 401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67" name="Oval 26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8" name="Oval 26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9" name="Oval 26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0" name="Oval 26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1" name="Oval 27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2" name="Oval 27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3" name="Oval 2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4" name="Oval 2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75" name="Oval 2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1" name="Group 480"/>
                    <p:cNvGrpSpPr/>
                    <p:nvPr/>
                  </p:nvGrpSpPr>
                  <p:grpSpPr>
                    <a:xfrm rot="21391975">
                      <a:off x="2452759" y="2079884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45" name="Group 481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57" name="Oval 25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8" name="Oval 257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9" name="Oval 25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0" name="Oval 25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1" name="Oval 26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2" name="Oval 26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3" name="Oval 26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64" name="Oval 26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46" name="Group 482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47" name="Oval 24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8" name="Oval 24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9" name="Oval 24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0" name="Oval 24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1" name="Oval 250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2" name="Oval 251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3" name="Oval 252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4" name="Oval 253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5" name="Oval 254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56" name="Oval 255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82" name="Group 507"/>
                    <p:cNvGrpSpPr/>
                    <p:nvPr/>
                  </p:nvGrpSpPr>
                  <p:grpSpPr>
                    <a:xfrm rot="17767356">
                      <a:off x="3006378" y="1468885"/>
                      <a:ext cx="746319" cy="1141434"/>
                      <a:chOff x="4143884" y="5009572"/>
                      <a:chExt cx="746319" cy="1141434"/>
                    </a:xfrm>
                  </p:grpSpPr>
                  <p:grpSp>
                    <p:nvGrpSpPr>
                      <p:cNvPr id="225" name="Group 508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36" name="Oval 23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7" name="Oval 23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8" name="Oval 23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9" name="Oval 238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0" name="Oval 23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1" name="Oval 24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2" name="Oval 24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3" name="Oval 24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44" name="Oval 24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26" name="Group 509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27" name="Oval 226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8" name="Oval 22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9" name="Oval 22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0" name="Oval 22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1" name="Oval 23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2" name="Oval 231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3" name="Oval 232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4" name="Oval 233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35" name="Oval 23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8" name="Group 534"/>
                    <p:cNvGrpSpPr/>
                    <p:nvPr/>
                  </p:nvGrpSpPr>
                  <p:grpSpPr>
                    <a:xfrm rot="20132171">
                      <a:off x="4196897" y="2102827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205" name="Group 535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215" name="Oval 21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6" name="Oval 21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7" name="Oval 216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8" name="Oval 21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9" name="Oval 21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0" name="Oval 21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1" name="Oval 22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2" name="Oval 22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3" name="Oval 22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24" name="Oval 22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206" name="Group 536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207" name="Oval 20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8" name="Oval 207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9" name="Oval 20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0" name="Oval 20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1" name="Oval 21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2" name="Oval 21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3" name="Oval 21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14" name="Oval 21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29" name="Group 561"/>
                    <p:cNvGrpSpPr/>
                    <p:nvPr/>
                  </p:nvGrpSpPr>
                  <p:grpSpPr>
                    <a:xfrm rot="16897520">
                      <a:off x="3590897" y="2767412"/>
                      <a:ext cx="733449" cy="1149377"/>
                      <a:chOff x="4143884" y="5009572"/>
                      <a:chExt cx="733449" cy="1149377"/>
                    </a:xfrm>
                  </p:grpSpPr>
                  <p:grpSp>
                    <p:nvGrpSpPr>
                      <p:cNvPr id="185" name="Group 562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95" name="Oval 194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6" name="Oval 195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7" name="Oval 19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8" name="Oval 19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9" name="Oval 198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0" name="Oval 199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1" name="Oval 200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2" name="Oval 20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3" name="Oval 20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204" name="Oval 20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86" name="Group 563"/>
                      <p:cNvGrpSpPr/>
                      <p:nvPr/>
                    </p:nvGrpSpPr>
                    <p:grpSpPr>
                      <a:xfrm rot="1666274">
                        <a:off x="4352001" y="5633617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87" name="Oval 18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8" name="Oval 18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0" name="Oval 18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1" name="Oval 19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2" name="Oval 19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3" name="Oval 19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94" name="Oval 19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0" name="Group 615"/>
                    <p:cNvGrpSpPr/>
                    <p:nvPr/>
                  </p:nvGrpSpPr>
                  <p:grpSpPr>
                    <a:xfrm rot="3408863">
                      <a:off x="1761210" y="1752248"/>
                      <a:ext cx="719117" cy="1157858"/>
                      <a:chOff x="4143884" y="5009572"/>
                      <a:chExt cx="719117" cy="1157858"/>
                    </a:xfrm>
                  </p:grpSpPr>
                  <p:grpSp>
                    <p:nvGrpSpPr>
                      <p:cNvPr id="166" name="Group 616"/>
                      <p:cNvGrpSpPr/>
                      <p:nvPr/>
                    </p:nvGrpSpPr>
                    <p:grpSpPr>
                      <a:xfrm rot="1678445">
                        <a:off x="4143884" y="500957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76" name="Oval 175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7" name="Oval 176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8" name="Oval 177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9" name="Oval 178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0" name="Oval 179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1" name="Oval 180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2" name="Oval 181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3" name="Oval 182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84" name="Oval 183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67" name="Group 617"/>
                      <p:cNvGrpSpPr/>
                      <p:nvPr/>
                    </p:nvGrpSpPr>
                    <p:grpSpPr>
                      <a:xfrm rot="1666274">
                        <a:off x="4386294" y="5691611"/>
                        <a:ext cx="476707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68" name="Oval 16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9" name="Oval 16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0" name="Oval 169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1" name="Oval 170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2" name="Oval 171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3" name="Oval 17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4" name="Oval 17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75" name="Oval 17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1" name="Group 642"/>
                    <p:cNvGrpSpPr/>
                    <p:nvPr/>
                  </p:nvGrpSpPr>
                  <p:grpSpPr>
                    <a:xfrm rot="13506692">
                      <a:off x="2321535" y="3487273"/>
                      <a:ext cx="714295" cy="1089345"/>
                      <a:chOff x="4175908" y="5061661"/>
                      <a:chExt cx="714295" cy="1089345"/>
                    </a:xfrm>
                  </p:grpSpPr>
                  <p:grpSp>
                    <p:nvGrpSpPr>
                      <p:cNvPr id="149" name="Group 643"/>
                      <p:cNvGrpSpPr/>
                      <p:nvPr/>
                    </p:nvGrpSpPr>
                    <p:grpSpPr>
                      <a:xfrm rot="1678445">
                        <a:off x="4175908" y="5061661"/>
                        <a:ext cx="525332" cy="525332"/>
                        <a:chOff x="5941393" y="3673602"/>
                        <a:chExt cx="855116" cy="855116"/>
                      </a:xfrm>
                    </p:grpSpPr>
                    <p:sp>
                      <p:nvSpPr>
                        <p:cNvPr id="158" name="Oval 157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9" name="Oval 158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0" name="Oval 159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1" name="Oval 160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2" name="Oval 161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3" name="Oval 162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4" name="Oval 163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65" name="Oval 164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50" name="Group 644"/>
                      <p:cNvGrpSpPr/>
                      <p:nvPr/>
                    </p:nvGrpSpPr>
                    <p:grpSpPr>
                      <a:xfrm rot="1666274">
                        <a:off x="4319871" y="5581562"/>
                        <a:ext cx="570332" cy="569444"/>
                        <a:chOff x="5868144" y="3601798"/>
                        <a:chExt cx="928365" cy="926920"/>
                      </a:xfrm>
                    </p:grpSpPr>
                    <p:sp>
                      <p:nvSpPr>
                        <p:cNvPr id="151" name="Oval 150"/>
                        <p:cNvSpPr/>
                        <p:nvPr/>
                      </p:nvSpPr>
                      <p:spPr>
                        <a:xfrm>
                          <a:off x="5868144" y="3601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2" name="Oval 151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3" name="Oval 152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4" name="Oval 153"/>
                        <p:cNvSpPr/>
                        <p:nvPr/>
                      </p:nvSpPr>
                      <p:spPr>
                        <a:xfrm>
                          <a:off x="5941393" y="3673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5" name="Oval 154"/>
                        <p:cNvSpPr/>
                        <p:nvPr/>
                      </p:nvSpPr>
                      <p:spPr>
                        <a:xfrm>
                          <a:off x="6246193" y="39784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6" name="Oval 155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57" name="Oval 156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  <p:grpSp>
                  <p:nvGrpSpPr>
                    <p:cNvPr id="132" name="Group 804"/>
                    <p:cNvGrpSpPr/>
                    <p:nvPr/>
                  </p:nvGrpSpPr>
                  <p:grpSpPr>
                    <a:xfrm rot="14000594">
                      <a:off x="3249072" y="2256268"/>
                      <a:ext cx="625717" cy="1064158"/>
                      <a:chOff x="4210077" y="5119686"/>
                      <a:chExt cx="625717" cy="1064158"/>
                    </a:xfrm>
                  </p:grpSpPr>
                  <p:grpSp>
                    <p:nvGrpSpPr>
                      <p:cNvPr id="133" name="Group 805"/>
                      <p:cNvGrpSpPr/>
                      <p:nvPr/>
                    </p:nvGrpSpPr>
                    <p:grpSpPr>
                      <a:xfrm rot="1678445">
                        <a:off x="4210077" y="5119686"/>
                        <a:ext cx="476706" cy="475819"/>
                        <a:chOff x="6020544" y="3754198"/>
                        <a:chExt cx="775965" cy="774520"/>
                      </a:xfrm>
                    </p:grpSpPr>
                    <p:sp>
                      <p:nvSpPr>
                        <p:cNvPr id="142" name="Oval 141"/>
                        <p:cNvSpPr/>
                        <p:nvPr/>
                      </p:nvSpPr>
                      <p:spPr>
                        <a:xfrm>
                          <a:off x="6020544" y="37541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3" name="Oval 142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4" name="Oval 143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5" name="Oval 144"/>
                        <p:cNvSpPr/>
                        <p:nvPr/>
                      </p:nvSpPr>
                      <p:spPr>
                        <a:xfrm>
                          <a:off x="6093793" y="38260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6" name="Oval 145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7" name="Oval 146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8" name="Oval 147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  <p:grpSp>
                    <p:nvGrpSpPr>
                      <p:cNvPr id="134" name="Group 806"/>
                      <p:cNvGrpSpPr/>
                      <p:nvPr/>
                    </p:nvGrpSpPr>
                    <p:grpSpPr>
                      <a:xfrm rot="1666274">
                        <a:off x="4452713" y="5801651"/>
                        <a:ext cx="383081" cy="382193"/>
                        <a:chOff x="6172944" y="3906598"/>
                        <a:chExt cx="623565" cy="622120"/>
                      </a:xfrm>
                    </p:grpSpPr>
                    <p:sp>
                      <p:nvSpPr>
                        <p:cNvPr id="135" name="Oval 134"/>
                        <p:cNvSpPr/>
                        <p:nvPr/>
                      </p:nvSpPr>
                      <p:spPr>
                        <a:xfrm>
                          <a:off x="6172944" y="39065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6" name="Oval 135"/>
                        <p:cNvSpPr/>
                        <p:nvPr/>
                      </p:nvSpPr>
                      <p:spPr>
                        <a:xfrm>
                          <a:off x="6325344" y="40589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7" name="Oval 136"/>
                        <p:cNvSpPr/>
                        <p:nvPr/>
                      </p:nvSpPr>
                      <p:spPr>
                        <a:xfrm>
                          <a:off x="6477744" y="42113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8" name="Oval 137"/>
                        <p:cNvSpPr/>
                        <p:nvPr/>
                      </p:nvSpPr>
                      <p:spPr>
                        <a:xfrm>
                          <a:off x="6630144" y="4363798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39" name="Oval 138"/>
                        <p:cNvSpPr/>
                        <p:nvPr/>
                      </p:nvSpPr>
                      <p:spPr>
                        <a:xfrm>
                          <a:off x="6398593" y="41308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0" name="Oval 139"/>
                        <p:cNvSpPr/>
                        <p:nvPr/>
                      </p:nvSpPr>
                      <p:spPr>
                        <a:xfrm>
                          <a:off x="6550993" y="42832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A8DE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  <p:sp>
                      <p:nvSpPr>
                        <p:cNvPr id="141" name="Oval 140"/>
                        <p:cNvSpPr/>
                        <p:nvPr/>
                      </p:nvSpPr>
                      <p:spPr>
                        <a:xfrm>
                          <a:off x="6703393" y="4435602"/>
                          <a:ext cx="93116" cy="93116"/>
                        </a:xfrm>
                        <a:prstGeom prst="ellipse">
                          <a:avLst/>
                        </a:prstGeom>
                        <a:solidFill>
                          <a:srgbClr val="00FF0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de-CH"/>
                        </a:p>
                      </p:txBody>
                    </p:sp>
                  </p:grpSp>
                </p:grpSp>
              </p:grpSp>
              <p:grpSp>
                <p:nvGrpSpPr>
                  <p:cNvPr id="73" name="Group 306"/>
                  <p:cNvGrpSpPr/>
                  <p:nvPr/>
                </p:nvGrpSpPr>
                <p:grpSpPr>
                  <a:xfrm rot="4565594">
                    <a:off x="3425957" y="5251280"/>
                    <a:ext cx="570332" cy="569444"/>
                    <a:chOff x="5868144" y="3601798"/>
                    <a:chExt cx="928365" cy="926920"/>
                  </a:xfrm>
                </p:grpSpPr>
                <p:sp>
                  <p:nvSpPr>
                    <p:cNvPr id="74" name="Oval 73"/>
                    <p:cNvSpPr/>
                    <p:nvPr/>
                  </p:nvSpPr>
                  <p:spPr>
                    <a:xfrm>
                      <a:off x="5868144" y="3601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6172944" y="3906598"/>
                      <a:ext cx="93116" cy="93116"/>
                    </a:xfrm>
                    <a:prstGeom prst="ellipse">
                      <a:avLst/>
                    </a:prstGeom>
                    <a:solidFill>
                      <a:srgbClr val="0A8DE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6477744" y="42113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6630144" y="4363798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6703393" y="4435602"/>
                      <a:ext cx="93116" cy="93116"/>
                    </a:xfrm>
                    <a:prstGeom prst="ellipse">
                      <a:avLst/>
                    </a:pr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CH"/>
                    </a:p>
                  </p:txBody>
                </p:sp>
              </p:grpSp>
            </p:grpSp>
          </p:grpSp>
        </p:grpSp>
      </p:grpSp>
      <p:sp>
        <p:nvSpPr>
          <p:cNvPr id="557" name="TextBox 556"/>
          <p:cNvSpPr txBox="1"/>
          <p:nvPr/>
        </p:nvSpPr>
        <p:spPr>
          <a:xfrm>
            <a:off x="802727" y="1069867"/>
            <a:ext cx="2465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FCD - Probe </a:t>
            </a:r>
            <a:r>
              <a:rPr lang="de-CH" b="1" dirty="0" err="1"/>
              <a:t>vehicles</a:t>
            </a:r>
            <a:endParaRPr lang="de-CH" b="1" dirty="0"/>
          </a:p>
        </p:txBody>
      </p:sp>
      <p:sp>
        <p:nvSpPr>
          <p:cNvPr id="558" name="Oval 557"/>
          <p:cNvSpPr/>
          <p:nvPr/>
        </p:nvSpPr>
        <p:spPr>
          <a:xfrm>
            <a:off x="469631" y="1193008"/>
            <a:ext cx="158193" cy="146041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ounded Rectangle 559"/>
          <p:cNvSpPr/>
          <p:nvPr/>
        </p:nvSpPr>
        <p:spPr>
          <a:xfrm rot="5400000">
            <a:off x="1591218" y="472079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Rounded Rectangle 560"/>
          <p:cNvSpPr/>
          <p:nvPr/>
        </p:nvSpPr>
        <p:spPr>
          <a:xfrm rot="453011">
            <a:off x="4024483" y="140102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ounded Rectangle 561"/>
          <p:cNvSpPr/>
          <p:nvPr/>
        </p:nvSpPr>
        <p:spPr>
          <a:xfrm rot="17814317">
            <a:off x="5507913" y="395100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ounded Rectangle 562"/>
          <p:cNvSpPr/>
          <p:nvPr/>
        </p:nvSpPr>
        <p:spPr>
          <a:xfrm rot="17612880">
            <a:off x="6244053" y="533046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ounded Rectangle 563"/>
          <p:cNvSpPr/>
          <p:nvPr/>
        </p:nvSpPr>
        <p:spPr>
          <a:xfrm>
            <a:off x="433463" y="1625375"/>
            <a:ext cx="353085" cy="10401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TextBox 564"/>
          <p:cNvSpPr txBox="1"/>
          <p:nvPr/>
        </p:nvSpPr>
        <p:spPr>
          <a:xfrm>
            <a:off x="802727" y="1486962"/>
            <a:ext cx="189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Buses</a:t>
            </a:r>
            <a:endParaRPr lang="de-CH" sz="1800" b="1" dirty="0"/>
          </a:p>
        </p:txBody>
      </p:sp>
      <p:grpSp>
        <p:nvGrpSpPr>
          <p:cNvPr id="549" name="Group 548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50" name="Oval 549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TextBox 550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2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269322"/>
            <a:ext cx="7023191" cy="2344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7208" y="59522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Proposed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Fusion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8" name="Oval 7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4230443"/>
            <a:ext cx="7460249" cy="1338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06" y="5906149"/>
            <a:ext cx="1753014" cy="2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41" y="305175"/>
            <a:ext cx="4146678" cy="311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ffic in Zur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5" y="3196194"/>
            <a:ext cx="4241620" cy="31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ffic in Zuri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3" y="494972"/>
            <a:ext cx="4650412" cy="2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ffic in Zuri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88" y="3500541"/>
            <a:ext cx="3969328" cy="29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13" name="Oval 12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15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we achieve improvements?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" name="Oval 4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28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8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7842" y="59522"/>
            <a:ext cx="4552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Fusion – Case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29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159"/>
            <a:ext cx="9160400" cy="37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1887852"/>
            <a:ext cx="9090494" cy="3966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5949" y="59522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Fusion </a:t>
            </a:r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Simulation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30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6744" y="1225303"/>
            <a:ext cx="611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37.5 % </a:t>
            </a:r>
            <a:r>
              <a:rPr lang="de-CH" sz="1800" b="1" dirty="0" err="1" smtClean="0"/>
              <a:t>mixed-lanes</a:t>
            </a:r>
            <a:r>
              <a:rPr lang="de-CH" sz="1800" b="1" dirty="0" smtClean="0"/>
              <a:t>; </a:t>
            </a:r>
            <a:r>
              <a:rPr lang="de-CH" sz="1800" b="1" dirty="0" err="1" smtClean="0"/>
              <a:t>bus</a:t>
            </a:r>
            <a:r>
              <a:rPr lang="de-CH" sz="1800" b="1" dirty="0" smtClean="0"/>
              <a:t> </a:t>
            </a:r>
            <a:r>
              <a:rPr lang="de-CH" sz="1800" b="1" dirty="0" err="1" smtClean="0"/>
              <a:t>frequency</a:t>
            </a:r>
            <a:r>
              <a:rPr lang="de-CH" sz="1800" b="1" dirty="0" smtClean="0"/>
              <a:t> 7.5 min</a:t>
            </a:r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5842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" y="1887852"/>
            <a:ext cx="9054192" cy="39504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5949" y="59522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Fusion </a:t>
            </a:r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Simulation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31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538"/>
            <a:ext cx="9049800" cy="3948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744" y="1225303"/>
            <a:ext cx="627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00" b="1" dirty="0" smtClean="0"/>
              <a:t>12.5 </a:t>
            </a:r>
            <a:r>
              <a:rPr lang="de-CH" b="1" dirty="0"/>
              <a:t>% </a:t>
            </a:r>
            <a:r>
              <a:rPr lang="de-CH" b="1" dirty="0" err="1"/>
              <a:t>mixed-lanes</a:t>
            </a:r>
            <a:r>
              <a:rPr lang="de-CH" b="1" dirty="0"/>
              <a:t>; </a:t>
            </a:r>
            <a:r>
              <a:rPr lang="de-CH" b="1" dirty="0" err="1"/>
              <a:t>bus</a:t>
            </a:r>
            <a:r>
              <a:rPr lang="de-CH" b="1" dirty="0"/>
              <a:t> </a:t>
            </a:r>
            <a:r>
              <a:rPr lang="de-CH" b="1" dirty="0" err="1"/>
              <a:t>frequency</a:t>
            </a:r>
            <a:r>
              <a:rPr lang="de-CH" b="1" dirty="0"/>
              <a:t> 7.5 min</a:t>
            </a:r>
          </a:p>
          <a:p>
            <a:endParaRPr lang="de-CH" sz="1800" b="1" dirty="0"/>
          </a:p>
        </p:txBody>
      </p:sp>
    </p:spTree>
    <p:extLst>
      <p:ext uri="{BB962C8B-B14F-4D97-AF65-F5344CB8AC3E}">
        <p14:creationId xmlns:p14="http://schemas.microsoft.com/office/powerpoint/2010/main" val="12929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8" y="1958811"/>
            <a:ext cx="8965893" cy="4480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367" y="59522"/>
            <a:ext cx="5913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Fusion –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Empirical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Analysis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32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7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15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5" name="Oval 4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3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4495" r="26549" b="11330"/>
          <a:stretch/>
        </p:blipFill>
        <p:spPr>
          <a:xfrm>
            <a:off x="-1" y="-10274"/>
            <a:ext cx="9144001" cy="68631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863" y="1308151"/>
            <a:ext cx="6400800" cy="122544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dirty="0"/>
              <a:t>Two </a:t>
            </a:r>
            <a:r>
              <a:rPr lang="en-US" sz="2400" dirty="0" smtClean="0"/>
              <a:t>pragmatic methods </a:t>
            </a:r>
            <a:r>
              <a:rPr lang="en-US" sz="2400" dirty="0"/>
              <a:t>presented: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Based on AVL data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Based on fused FCD and AVL </a:t>
            </a:r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6" name="Oval 5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25863" y="2565098"/>
            <a:ext cx="6400800" cy="122544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dirty="0"/>
              <a:t>AVL-based method provides good approximation of the average car </a:t>
            </a:r>
            <a:r>
              <a:rPr lang="en-US" sz="2400" dirty="0" smtClean="0"/>
              <a:t>speed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125863" y="3817313"/>
            <a:ext cx="6400800" cy="122544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Fusing FCD and AVL it is possible to acquire further improvements in the estimation accuracy 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125863" y="5069528"/>
            <a:ext cx="6400800" cy="122544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Using the proposed methodology it is possible to estimate MFDs even where no FCD nor LDD exist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5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" y="2257867"/>
            <a:ext cx="7886700" cy="932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THANKS!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3628" y="6161314"/>
            <a:ext cx="7886700" cy="69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idakic@ethz.ch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628" y="3401414"/>
            <a:ext cx="8414028" cy="256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Reference:</a:t>
            </a:r>
            <a:endParaRPr lang="en-US" sz="160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Dakic, I. and M. Menendez (2018) </a:t>
            </a:r>
            <a:r>
              <a:rPr lang="en-US" sz="1600" dirty="0">
                <a:solidFill>
                  <a:schemeClr val="bg1"/>
                </a:solidFill>
              </a:rPr>
              <a:t>On the use of </a:t>
            </a:r>
            <a:r>
              <a:rPr lang="en-US" sz="1600" dirty="0" err="1" smtClean="0">
                <a:solidFill>
                  <a:schemeClr val="bg1"/>
                </a:solidFill>
              </a:rPr>
              <a:t>Lagrangian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observations from public transport and probe vehicles to estimate </a:t>
            </a:r>
            <a:r>
              <a:rPr lang="en-US" sz="1600" dirty="0" smtClean="0">
                <a:solidFill>
                  <a:schemeClr val="bg1"/>
                </a:solidFill>
              </a:rPr>
              <a:t>car space-mean speeds in </a:t>
            </a:r>
            <a:r>
              <a:rPr lang="en-US" sz="1600" dirty="0">
                <a:solidFill>
                  <a:schemeClr val="bg1"/>
                </a:solidFill>
              </a:rPr>
              <a:t>bi-modal urban </a:t>
            </a:r>
            <a:r>
              <a:rPr lang="en-US" sz="1600" dirty="0" smtClean="0">
                <a:solidFill>
                  <a:schemeClr val="bg1"/>
                </a:solidFill>
              </a:rPr>
              <a:t>networks</a:t>
            </a:r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Transportation Research Part C: Emerging Technologies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(accepted).</a:t>
            </a:r>
          </a:p>
        </p:txBody>
      </p:sp>
    </p:spTree>
    <p:extLst>
      <p:ext uri="{BB962C8B-B14F-4D97-AF65-F5344CB8AC3E}">
        <p14:creationId xmlns:p14="http://schemas.microsoft.com/office/powerpoint/2010/main" val="357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4495" r="26549" b="11330"/>
          <a:stretch/>
        </p:blipFill>
        <p:spPr>
          <a:xfrm>
            <a:off x="-1" y="-10274"/>
            <a:ext cx="9144001" cy="6863137"/>
          </a:xfrm>
          <a:prstGeom prst="rect">
            <a:avLst/>
          </a:prstGeom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5175"/>
            <a:ext cx="438912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raffic in Zuri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1" y="172336"/>
            <a:ext cx="4241620" cy="318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raffic in Zuri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" y="3840479"/>
            <a:ext cx="4650412" cy="25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raffic in Zur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21" y="3726878"/>
            <a:ext cx="4034789" cy="30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11" name="Oval 10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7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1668661" y="1637047"/>
            <a:ext cx="6039559" cy="4325604"/>
          </a:xfrm>
          <a:custGeom>
            <a:avLst/>
            <a:gdLst>
              <a:gd name="connsiteX0" fmla="*/ 0 w 5981700"/>
              <a:gd name="connsiteY0" fmla="*/ 4295775 h 4295775"/>
              <a:gd name="connsiteX1" fmla="*/ 1704975 w 5981700"/>
              <a:gd name="connsiteY1" fmla="*/ 0 h 4295775"/>
              <a:gd name="connsiteX2" fmla="*/ 5981700 w 5981700"/>
              <a:gd name="connsiteY2" fmla="*/ 4286250 h 429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81700" h="4295775">
                <a:moveTo>
                  <a:pt x="0" y="4295775"/>
                </a:moveTo>
                <a:lnTo>
                  <a:pt x="1704975" y="0"/>
                </a:lnTo>
                <a:lnTo>
                  <a:pt x="5981700" y="428625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688421" y="1637046"/>
            <a:ext cx="1699260" cy="43281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55909" y="874229"/>
            <a:ext cx="7518446" cy="5869658"/>
            <a:chOff x="1351234" y="864704"/>
            <a:chExt cx="7518446" cy="5869658"/>
          </a:xfrm>
        </p:grpSpPr>
        <p:sp>
          <p:nvSpPr>
            <p:cNvPr id="29" name="TextBox 28"/>
            <p:cNvSpPr txBox="1"/>
            <p:nvPr/>
          </p:nvSpPr>
          <p:spPr>
            <a:xfrm>
              <a:off x="2350008" y="6303475"/>
              <a:ext cx="4608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density [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/km-lane]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650260" y="3566082"/>
              <a:ext cx="4433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 [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/h-lane]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2350008" y="5951220"/>
              <a:ext cx="6519672" cy="36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2350008" y="864704"/>
              <a:ext cx="13978" cy="509019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Box 21"/>
          <p:cNvSpPr txBox="1"/>
          <p:nvPr/>
        </p:nvSpPr>
        <p:spPr>
          <a:xfrm>
            <a:off x="2203323" y="59522"/>
            <a:ext cx="4661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 </a:t>
            </a:r>
            <a:r>
              <a:rPr lang="de-CH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</a:t>
            </a:r>
            <a:endParaRPr lang="de-CH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(FD</a:t>
            </a:r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404114" y="1637046"/>
            <a:ext cx="0" cy="4284000"/>
          </a:xfrm>
          <a:prstGeom prst="line">
            <a:avLst/>
          </a:prstGeom>
          <a:ln w="28575">
            <a:solidFill>
              <a:srgbClr val="C5C5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518683" y="736306"/>
            <a:ext cx="0" cy="1728000"/>
          </a:xfrm>
          <a:prstGeom prst="line">
            <a:avLst/>
          </a:prstGeom>
          <a:ln w="28575">
            <a:solidFill>
              <a:srgbClr val="C5C5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387681" y="1637046"/>
            <a:ext cx="4320540" cy="432369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211233" y="1461915"/>
            <a:ext cx="342900" cy="342900"/>
          </a:xfrm>
          <a:prstGeom prst="ellipse">
            <a:avLst/>
          </a:prstGeom>
          <a:solidFill>
            <a:srgbClr val="C5C545"/>
          </a:solidFill>
          <a:ln>
            <a:solidFill>
              <a:srgbClr val="C5C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449120" y="950976"/>
            <a:ext cx="3017597" cy="2898452"/>
            <a:chOff x="449120" y="1048259"/>
            <a:chExt cx="2916315" cy="280116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t="11812"/>
            <a:stretch/>
          </p:blipFill>
          <p:spPr>
            <a:xfrm>
              <a:off x="449120" y="1353312"/>
              <a:ext cx="2916315" cy="2496116"/>
            </a:xfrm>
            <a:prstGeom prst="rect">
              <a:avLst/>
            </a:prstGeom>
            <a:ln>
              <a:noFill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600200" y="1048259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K439.D12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519486" y="3995928"/>
            <a:ext cx="2952408" cy="2862072"/>
            <a:chOff x="519486" y="4099130"/>
            <a:chExt cx="2845949" cy="2758870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"/>
            <a:srcRect t="12775"/>
            <a:stretch/>
          </p:blipFill>
          <p:spPr>
            <a:xfrm>
              <a:off x="519486" y="4389120"/>
              <a:ext cx="2845949" cy="246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1635602" y="4099130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K155.D12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5285232" y="3995928"/>
            <a:ext cx="2983214" cy="2862072"/>
            <a:chOff x="5285232" y="4099130"/>
            <a:chExt cx="2875644" cy="275887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/>
            <a:srcRect l="1449" t="13098"/>
            <a:stretch/>
          </p:blipFill>
          <p:spPr>
            <a:xfrm>
              <a:off x="5285232" y="4398264"/>
              <a:ext cx="2875644" cy="2459736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TextBox 57"/>
            <p:cNvSpPr txBox="1"/>
            <p:nvPr/>
          </p:nvSpPr>
          <p:spPr>
            <a:xfrm>
              <a:off x="6487668" y="4099130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K202.D14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5283306" y="943545"/>
            <a:ext cx="2985140" cy="2905883"/>
            <a:chOff x="5283306" y="1048259"/>
            <a:chExt cx="2877570" cy="280116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5"/>
            <a:srcRect t="12459"/>
            <a:stretch/>
          </p:blipFill>
          <p:spPr>
            <a:xfrm>
              <a:off x="5283306" y="1371600"/>
              <a:ext cx="2877570" cy="2477828"/>
            </a:xfrm>
            <a:prstGeom prst="rect">
              <a:avLst/>
            </a:prstGeom>
            <a:ln>
              <a:noFill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6487668" y="1048259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K374.D11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34" name="Oval 33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86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04089" y="59522"/>
            <a:ext cx="7260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Macroscopic</a:t>
            </a:r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Fundamental </a:t>
            </a:r>
            <a:r>
              <a:rPr lang="de-CH" sz="2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</a:t>
            </a:r>
            <a:endParaRPr lang="de-CH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(MFD</a:t>
            </a:r>
            <a:r>
              <a:rPr lang="de-CH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203324" y="41977"/>
            <a:ext cx="46618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Fundamental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(FD)</a:t>
            </a:r>
            <a:endParaRPr lang="de-CH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49120" y="950976"/>
            <a:ext cx="3017597" cy="2898452"/>
            <a:chOff x="449120" y="1048259"/>
            <a:chExt cx="2916315" cy="28011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t="11812"/>
            <a:stretch/>
          </p:blipFill>
          <p:spPr>
            <a:xfrm>
              <a:off x="449120" y="1353312"/>
              <a:ext cx="2916315" cy="2496116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600200" y="1048259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K439.D12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519486" y="3995928"/>
            <a:ext cx="2952408" cy="2862072"/>
            <a:chOff x="519486" y="4099130"/>
            <a:chExt cx="2845949" cy="27588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2775"/>
            <a:stretch/>
          </p:blipFill>
          <p:spPr>
            <a:xfrm>
              <a:off x="519486" y="4389120"/>
              <a:ext cx="2845949" cy="2468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635602" y="4099130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K155.D12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285232" y="3995928"/>
            <a:ext cx="2983214" cy="2862072"/>
            <a:chOff x="5285232" y="4099130"/>
            <a:chExt cx="2875644" cy="275887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449" t="13098"/>
            <a:stretch/>
          </p:blipFill>
          <p:spPr>
            <a:xfrm>
              <a:off x="5285232" y="4398264"/>
              <a:ext cx="2875644" cy="245973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487668" y="4099130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K202.D14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5283306" y="943545"/>
            <a:ext cx="2985140" cy="2905883"/>
            <a:chOff x="5283306" y="1048259"/>
            <a:chExt cx="2877570" cy="28011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t="12459"/>
            <a:stretch/>
          </p:blipFill>
          <p:spPr>
            <a:xfrm>
              <a:off x="5283306" y="1371600"/>
              <a:ext cx="2877570" cy="24778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487668" y="1048259"/>
              <a:ext cx="1399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K374.D11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51234" y="1564588"/>
            <a:ext cx="5758064" cy="5169774"/>
            <a:chOff x="1351234" y="1564588"/>
            <a:chExt cx="5758064" cy="51697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86" t="9834" b="9346"/>
            <a:stretch/>
          </p:blipFill>
          <p:spPr>
            <a:xfrm>
              <a:off x="1801367" y="1564589"/>
              <a:ext cx="5307931" cy="474477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350008" y="6303475"/>
              <a:ext cx="46085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density [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/km-lane]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650260" y="3566082"/>
              <a:ext cx="4433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Average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flow [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veh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/h-lane]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>
            <a:off x="2843833" y="2807300"/>
            <a:ext cx="1348963" cy="2353175"/>
          </a:xfrm>
          <a:custGeom>
            <a:avLst/>
            <a:gdLst>
              <a:gd name="connsiteX0" fmla="*/ 0 w 765810"/>
              <a:gd name="connsiteY0" fmla="*/ 1360170 h 1360170"/>
              <a:gd name="connsiteX1" fmla="*/ 308610 w 765810"/>
              <a:gd name="connsiteY1" fmla="*/ 434340 h 1360170"/>
              <a:gd name="connsiteX2" fmla="*/ 765810 w 765810"/>
              <a:gd name="connsiteY2" fmla="*/ 0 h 136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5810" h="1360170">
                <a:moveTo>
                  <a:pt x="0" y="1360170"/>
                </a:moveTo>
                <a:cubicBezTo>
                  <a:pt x="90487" y="1010602"/>
                  <a:pt x="180975" y="661035"/>
                  <a:pt x="308610" y="434340"/>
                </a:cubicBezTo>
                <a:cubicBezTo>
                  <a:pt x="436245" y="207645"/>
                  <a:pt x="601027" y="103822"/>
                  <a:pt x="765810" y="0"/>
                </a:cubicBezTo>
              </a:path>
            </a:pathLst>
          </a:custGeom>
          <a:noFill/>
          <a:ln w="254000">
            <a:solidFill>
              <a:srgbClr val="92D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92796" y="2672090"/>
            <a:ext cx="1521526" cy="135210"/>
          </a:xfrm>
          <a:custGeom>
            <a:avLst/>
            <a:gdLst>
              <a:gd name="connsiteX0" fmla="*/ 0 w 960120"/>
              <a:gd name="connsiteY0" fmla="*/ 113690 h 113690"/>
              <a:gd name="connsiteX1" fmla="*/ 217170 w 960120"/>
              <a:gd name="connsiteY1" fmla="*/ 10820 h 113690"/>
              <a:gd name="connsiteX2" fmla="*/ 685800 w 960120"/>
              <a:gd name="connsiteY2" fmla="*/ 10820 h 113690"/>
              <a:gd name="connsiteX3" fmla="*/ 960120 w 960120"/>
              <a:gd name="connsiteY3" fmla="*/ 79400 h 11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120" h="113690">
                <a:moveTo>
                  <a:pt x="0" y="113690"/>
                </a:moveTo>
                <a:cubicBezTo>
                  <a:pt x="51435" y="70827"/>
                  <a:pt x="102870" y="27965"/>
                  <a:pt x="217170" y="10820"/>
                </a:cubicBezTo>
                <a:cubicBezTo>
                  <a:pt x="331470" y="-6325"/>
                  <a:pt x="561975" y="-610"/>
                  <a:pt x="685800" y="10820"/>
                </a:cubicBezTo>
                <a:cubicBezTo>
                  <a:pt x="809625" y="22250"/>
                  <a:pt x="884872" y="50825"/>
                  <a:pt x="960120" y="79400"/>
                </a:cubicBezTo>
              </a:path>
            </a:pathLst>
          </a:custGeom>
          <a:noFill/>
          <a:ln w="254000"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686665" y="2762962"/>
            <a:ext cx="1637588" cy="731676"/>
          </a:xfrm>
          <a:custGeom>
            <a:avLst/>
            <a:gdLst>
              <a:gd name="connsiteX0" fmla="*/ 0 w 868680"/>
              <a:gd name="connsiteY0" fmla="*/ 0 h 491490"/>
              <a:gd name="connsiteX1" fmla="*/ 514350 w 868680"/>
              <a:gd name="connsiteY1" fmla="*/ 240030 h 491490"/>
              <a:gd name="connsiteX2" fmla="*/ 868680 w 868680"/>
              <a:gd name="connsiteY2" fmla="*/ 491490 h 491490"/>
              <a:gd name="connsiteX0" fmla="*/ 0 w 868680"/>
              <a:gd name="connsiteY0" fmla="*/ 0 h 491490"/>
              <a:gd name="connsiteX1" fmla="*/ 491490 w 868680"/>
              <a:gd name="connsiteY1" fmla="*/ 240030 h 491490"/>
              <a:gd name="connsiteX2" fmla="*/ 868680 w 868680"/>
              <a:gd name="connsiteY2" fmla="*/ 491490 h 491490"/>
              <a:gd name="connsiteX0" fmla="*/ 0 w 868680"/>
              <a:gd name="connsiteY0" fmla="*/ 0 h 491490"/>
              <a:gd name="connsiteX1" fmla="*/ 468630 w 868680"/>
              <a:gd name="connsiteY1" fmla="*/ 251460 h 491490"/>
              <a:gd name="connsiteX2" fmla="*/ 868680 w 868680"/>
              <a:gd name="connsiteY2" fmla="*/ 491490 h 49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8680" h="491490">
                <a:moveTo>
                  <a:pt x="0" y="0"/>
                </a:moveTo>
                <a:cubicBezTo>
                  <a:pt x="184785" y="79057"/>
                  <a:pt x="323850" y="169545"/>
                  <a:pt x="468630" y="251460"/>
                </a:cubicBezTo>
                <a:cubicBezTo>
                  <a:pt x="613410" y="333375"/>
                  <a:pt x="800100" y="474345"/>
                  <a:pt x="868680" y="491490"/>
                </a:cubicBezTo>
              </a:path>
            </a:pathLst>
          </a:custGeom>
          <a:noFill/>
          <a:ln w="2540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919472" y="2551176"/>
            <a:ext cx="0" cy="3383280"/>
          </a:xfrm>
          <a:prstGeom prst="line">
            <a:avLst/>
          </a:prstGeom>
          <a:ln w="28575">
            <a:solidFill>
              <a:srgbClr val="C5C5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641472" y="1273176"/>
            <a:ext cx="0" cy="2556000"/>
          </a:xfrm>
          <a:prstGeom prst="line">
            <a:avLst/>
          </a:prstGeom>
          <a:ln w="28575">
            <a:solidFill>
              <a:srgbClr val="C5C54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34" name="Oval 33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686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6" grpId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083"/>
            <a:ext cx="7886700" cy="15863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(empirically) estimate an MFD?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8" name="Oval 7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6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5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569" y="1773210"/>
            <a:ext cx="3582218" cy="3120596"/>
            <a:chOff x="251520" y="2420889"/>
            <a:chExt cx="3582218" cy="3120596"/>
          </a:xfrm>
        </p:grpSpPr>
        <p:pic>
          <p:nvPicPr>
            <p:cNvPr id="1026" name="Picture 2" descr="C:\ambuehll\pics for presentation\noun_16008_cc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6"/>
            <a:stretch/>
          </p:blipFill>
          <p:spPr bwMode="auto">
            <a:xfrm>
              <a:off x="251520" y="2420889"/>
              <a:ext cx="3582218" cy="312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1556755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67744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" name="Straight Connector 7"/>
            <p:cNvCxnSpPr>
              <a:stCxn id="5" idx="3"/>
              <a:endCxn id="7" idx="1"/>
            </p:cNvCxnSpPr>
            <p:nvPr/>
          </p:nvCxnSpPr>
          <p:spPr>
            <a:xfrm>
              <a:off x="1979712" y="2924944"/>
              <a:ext cx="2880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3"/>
            </p:cNvCxnSpPr>
            <p:nvPr/>
          </p:nvCxnSpPr>
          <p:spPr>
            <a:xfrm>
              <a:off x="2690701" y="2924944"/>
              <a:ext cx="441139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31840" y="2492896"/>
              <a:ext cx="0" cy="43204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205" y="1773209"/>
            <a:ext cx="2835335" cy="312059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691506" y="1236407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LDD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82514" y="1236407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FCD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2450" y="59522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Data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21" name="Oval 20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1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37569" y="1773210"/>
            <a:ext cx="3582218" cy="3120596"/>
            <a:chOff x="251520" y="2420889"/>
            <a:chExt cx="3582218" cy="3120596"/>
          </a:xfrm>
        </p:grpSpPr>
        <p:pic>
          <p:nvPicPr>
            <p:cNvPr id="1026" name="Picture 2" descr="C:\ambuehll\pics for presentation\noun_16008_cc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6"/>
            <a:stretch/>
          </p:blipFill>
          <p:spPr bwMode="auto">
            <a:xfrm>
              <a:off x="251520" y="2420889"/>
              <a:ext cx="3582218" cy="312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1556755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267744" y="2852936"/>
              <a:ext cx="422957" cy="144016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8" name="Straight Connector 7"/>
            <p:cNvCxnSpPr>
              <a:stCxn id="5" idx="3"/>
              <a:endCxn id="7" idx="1"/>
            </p:cNvCxnSpPr>
            <p:nvPr/>
          </p:nvCxnSpPr>
          <p:spPr>
            <a:xfrm>
              <a:off x="1979712" y="2924944"/>
              <a:ext cx="288032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3"/>
            </p:cNvCxnSpPr>
            <p:nvPr/>
          </p:nvCxnSpPr>
          <p:spPr>
            <a:xfrm>
              <a:off x="2690701" y="2924944"/>
              <a:ext cx="441139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131840" y="2492896"/>
              <a:ext cx="0" cy="43204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266205" y="1773209"/>
            <a:ext cx="2835335" cy="312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03" y="4977858"/>
            <a:ext cx="3805809" cy="1819490"/>
          </a:xfrm>
          <a:prstGeom prst="rect">
            <a:avLst/>
          </a:prstGeom>
          <a:ln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1691506" y="1236407"/>
            <a:ext cx="836541" cy="4605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LDD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2514" y="1236407"/>
            <a:ext cx="836541" cy="460500"/>
          </a:xfrm>
          <a:prstGeom prst="round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FCD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62450" y="59522"/>
            <a:ext cx="4743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Data </a:t>
            </a:r>
            <a:r>
              <a:rPr lang="de-CH" sz="2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</a:t>
            </a:r>
            <a:endParaRPr lang="de-CH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9061" y="6413812"/>
            <a:ext cx="465245" cy="422873"/>
            <a:chOff x="8641502" y="6375400"/>
            <a:chExt cx="465245" cy="422873"/>
          </a:xfrm>
        </p:grpSpPr>
        <p:sp>
          <p:nvSpPr>
            <p:cNvPr id="22" name="Oval 21"/>
            <p:cNvSpPr/>
            <p:nvPr/>
          </p:nvSpPr>
          <p:spPr>
            <a:xfrm>
              <a:off x="8655050" y="6375400"/>
              <a:ext cx="438150" cy="422873"/>
            </a:xfrm>
            <a:prstGeom prst="ellipse">
              <a:avLst/>
            </a:prstGeom>
            <a:solidFill>
              <a:srgbClr val="222A35"/>
            </a:solidFill>
            <a:ln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41502" y="6402170"/>
              <a:ext cx="465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7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4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414</Words>
  <Application>Microsoft Office PowerPoint</Application>
  <PresentationFormat>On-screen Show (4:3)</PresentationFormat>
  <Paragraphs>135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Verdana</vt:lpstr>
      <vt:lpstr>Office Theme</vt:lpstr>
      <vt:lpstr>MACROSCOPIC ESTIMATION OF BI-MODAL TRAFFIC USING LOOP DETECTORS, FLOATING CARS, AND PUBLIC TRANSPORT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Menendez  Monica</dc:creator>
  <cp:lastModifiedBy>Dakic  Igor</cp:lastModifiedBy>
  <cp:revision>340</cp:revision>
  <cp:lastPrinted>2017-05-12T15:39:36Z</cp:lastPrinted>
  <dcterms:created xsi:type="dcterms:W3CDTF">2016-06-28T11:05:47Z</dcterms:created>
  <dcterms:modified xsi:type="dcterms:W3CDTF">2018-03-21T22:20:37Z</dcterms:modified>
</cp:coreProperties>
</file>