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8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/>
    <p:restoredTop sz="94674"/>
  </p:normalViewPr>
  <p:slideViewPr>
    <p:cSldViewPr snapToGrid="0" snapToObjects="1">
      <p:cViewPr varScale="1">
        <p:scale>
          <a:sx n="224" d="100"/>
          <a:sy n="224" d="100"/>
        </p:scale>
        <p:origin x="3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E503-2F66-1847-A193-13DB875DBAC3}" type="datetimeFigureOut">
              <a:rPr lang="de-DE" smtClean="0"/>
              <a:t>19.09.23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01A3-F9B7-A34A-8134-E0EBCCA56A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296-0A34-344D-8956-D9057C009719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9C8-17D6-A048-8EE4-5F93CF221048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8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AF65-E1E6-1C4E-91AC-F06B8E7652A5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565-51E9-F74C-8E8D-143E3473AD20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7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BA7A-57D5-3848-9378-E79EAC0252D4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7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2521-9DFA-8649-9DA8-B2BD428F78F0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1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E8F1-8391-1144-B52C-E3E606507F62}" type="datetime1">
              <a:rPr lang="de-CH" smtClean="0"/>
              <a:t>19.09.23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60A-93A1-AA42-91EA-7AA02C3D1B4A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3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8A9F-C3FB-574B-854E-461F4A96584C}" type="datetime1">
              <a:rPr lang="de-CH" smtClean="0"/>
              <a:t>19.09.23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2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EB33-0DDE-2A42-B110-3930D198C2F6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5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6B68-5253-984E-B873-E596655850F4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3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FF2A-C58C-1841-B256-B435E8A4EA3C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Sarah Duclos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72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1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png"/><Relationship Id="rId9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0244F-9310-9544-84DF-7AE75073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49200-081B-3045-8ECE-1FD4B08D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477605-725D-0048-BEB6-1A0BDF45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1669" y="1334755"/>
            <a:ext cx="8382000" cy="1089025"/>
          </a:xfrm>
        </p:spPr>
        <p:txBody>
          <a:bodyPr>
            <a:normAutofit/>
          </a:bodyPr>
          <a:lstStyle/>
          <a:p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E7C6F-1B12-9B49-BA3C-DEFFE594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81" y="1798646"/>
            <a:ext cx="801451" cy="7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340F7-4C26-F642-B782-50E035944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572"/>
          <a:stretch/>
        </p:blipFill>
        <p:spPr>
          <a:xfrm>
            <a:off x="4202482" y="1993736"/>
            <a:ext cx="2500525" cy="32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63B74-D6BA-2944-90E8-72EADA60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7000"/>
          </a:blip>
          <a:stretch>
            <a:fillRect/>
          </a:stretch>
        </p:blipFill>
        <p:spPr>
          <a:xfrm>
            <a:off x="0" y="3153411"/>
            <a:ext cx="9144000" cy="370458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DF2856F-CA20-714C-9E11-8258AB4108B7}"/>
              </a:ext>
            </a:extLst>
          </p:cNvPr>
          <p:cNvSpPr txBox="1">
            <a:spLocks/>
          </p:cNvSpPr>
          <p:nvPr/>
        </p:nvSpPr>
        <p:spPr bwMode="auto">
          <a:xfrm>
            <a:off x="381000" y="2627004"/>
            <a:ext cx="8382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Part 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EDC0-AAD7-E546-A157-3CBD962FA319}"/>
              </a:ext>
            </a:extLst>
          </p:cNvPr>
          <p:cNvSpPr txBox="1"/>
          <p:nvPr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Jiwoo</a:t>
            </a:r>
            <a:r>
              <a:rPr lang="de-CH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 Oh / Sarah </a:t>
            </a:r>
            <a:r>
              <a:rPr lang="de-CH" sz="1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Duclos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Zurich, Institut für Chemie- und Bioingenieurwissenschaften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Hönggerberg / HCI F143– Zürich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E-Mail: </a:t>
            </a:r>
            <a:r>
              <a:rPr lang="de-CH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jiwoo.oh@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sarah.duclos@chem.ethz.ch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https://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shihlab.ethz.ch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education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Snm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matlab-introduction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A58D1E1-1ED1-7A4E-BF0C-1877948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597-4591-5E45-8482-14DAA8ECF71E}" type="datetime1">
              <a:rPr lang="de-CH" smtClean="0"/>
              <a:t>19.09.23</a:t>
            </a:fld>
            <a:endParaRPr lang="de-DE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1842ED-7090-194D-85C0-46E7863A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Sarah Duclos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37056DA-2656-7440-990D-EB4E81F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1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971CD-CE82-8B4B-8129-5399E49F3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7C9A77A-6860-2744-9DE4-E2FDB1FBA457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096F56A-3975-6149-81E6-2807167A44B0}"/>
              </a:ext>
            </a:extLst>
          </p:cNvPr>
          <p:cNvSpPr txBox="1">
            <a:spLocks/>
          </p:cNvSpPr>
          <p:nvPr/>
        </p:nvSpPr>
        <p:spPr bwMode="auto">
          <a:xfrm>
            <a:off x="322633" y="65570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Variables in Matlab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E58515-1859-7542-BB71-85D53E0F08D4}"/>
              </a:ext>
            </a:extLst>
          </p:cNvPr>
          <p:cNvSpPr txBox="1">
            <a:spLocks/>
          </p:cNvSpPr>
          <p:nvPr/>
        </p:nvSpPr>
        <p:spPr bwMode="auto">
          <a:xfrm>
            <a:off x="322633" y="144945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 out these commands: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2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3;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a + b;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c / 2;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who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whos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clear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who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TestString = 'Hello World'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AA056C-3596-AF4E-A5BC-373155D6D6A3}"/>
              </a:ext>
            </a:extLst>
          </p:cNvPr>
          <p:cNvGrpSpPr/>
          <p:nvPr/>
        </p:nvGrpSpPr>
        <p:grpSpPr>
          <a:xfrm>
            <a:off x="4118344" y="2122553"/>
            <a:ext cx="4886325" cy="1590675"/>
            <a:chOff x="4176711" y="2757488"/>
            <a:chExt cx="4886325" cy="1590675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230F918A-875B-7448-B26D-25B5DB921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711" y="2757488"/>
              <a:ext cx="4886325" cy="15906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C4953B-4F41-214F-8A97-92C7E917C4CD}"/>
                </a:ext>
              </a:extLst>
            </p:cNvPr>
            <p:cNvSpPr/>
            <p:nvPr/>
          </p:nvSpPr>
          <p:spPr bwMode="auto">
            <a:xfrm>
              <a:off x="5476875" y="2857500"/>
              <a:ext cx="771525" cy="1490663"/>
            </a:xfrm>
            <a:prstGeom prst="ellipse">
              <a:avLst/>
            </a:prstGeom>
            <a:noFill/>
            <a:ln w="25400" cap="flat" cmpd="sng" algn="ctr">
              <a:solidFill>
                <a:srgbClr val="7FA7C8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33D22D-EDBD-4344-9AB7-A7D9C9AE22D5}"/>
              </a:ext>
            </a:extLst>
          </p:cNvPr>
          <p:cNvGrpSpPr/>
          <p:nvPr/>
        </p:nvGrpSpPr>
        <p:grpSpPr>
          <a:xfrm>
            <a:off x="5362574" y="5265767"/>
            <a:ext cx="3716235" cy="783193"/>
            <a:chOff x="5600699" y="5265767"/>
            <a:chExt cx="3716235" cy="7831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1C6A7D-C488-D847-8963-1B434ECD671A}"/>
                </a:ext>
              </a:extLst>
            </p:cNvPr>
            <p:cNvSpPr txBox="1"/>
            <p:nvPr/>
          </p:nvSpPr>
          <p:spPr>
            <a:xfrm>
              <a:off x="5600699" y="5265767"/>
              <a:ext cx="3716235" cy="78319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28650" algn="just"/>
              <a:r>
                <a:rPr lang="de-CH" i="1" dirty="0"/>
                <a:t>No need to declare variables</a:t>
              </a:r>
              <a:br>
                <a:rPr lang="de-CH" i="1" dirty="0"/>
              </a:br>
              <a:r>
                <a:rPr lang="de-CH" i="1" dirty="0"/>
                <a:t>or specify variable types!</a:t>
              </a:r>
            </a:p>
          </p:txBody>
        </p:sp>
        <p:pic>
          <p:nvPicPr>
            <p:cNvPr id="24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2EC867E1-71D3-D048-BE25-1A3511A5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745" y="5336313"/>
              <a:ext cx="646467" cy="64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99671A-9EA9-1544-B758-572395CEC272}"/>
              </a:ext>
            </a:extLst>
          </p:cNvPr>
          <p:cNvSpPr txBox="1"/>
          <p:nvPr/>
        </p:nvSpPr>
        <p:spPr>
          <a:xfrm>
            <a:off x="5362575" y="4165793"/>
            <a:ext cx="3716235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8650" algn="just"/>
            <a:r>
              <a:rPr lang="de-CH" i="1" dirty="0"/>
              <a:t>Note that every variable has a size (all variables are arrays!)</a:t>
            </a:r>
            <a:endParaRPr lang="en-US" i="1" dirty="0"/>
          </a:p>
        </p:txBody>
      </p:sp>
      <p:pic>
        <p:nvPicPr>
          <p:cNvPr id="27" name="Picture 19" descr="C:\Users\dabaur\AppData\Local\Microsoft\Windows\Temporary Internet Files\Content.IE5\03F8BHFI\MC900442129[1].png">
            <a:extLst>
              <a:ext uri="{FF2B5EF4-FFF2-40B4-BE49-F238E27FC236}">
                <a16:creationId xmlns:a16="http://schemas.microsoft.com/office/drawing/2014/main" id="{5605D062-DD20-C742-BD10-1ABF75C3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20" y="4246311"/>
            <a:ext cx="646467" cy="6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DA864C24-FEBA-2847-8BB4-84A34AE1587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09C40F1-BE11-A040-AE15-56D480369CC8}"/>
              </a:ext>
            </a:extLst>
          </p:cNvPr>
          <p:cNvSpPr txBox="1">
            <a:spLocks/>
          </p:cNvSpPr>
          <p:nvPr/>
        </p:nvSpPr>
        <p:spPr bwMode="auto">
          <a:xfrm>
            <a:off x="381000" y="655702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Variables in Matlab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1578D4-251A-1347-A5CE-CA09BAFDC651}"/>
              </a:ext>
            </a:extLst>
          </p:cNvPr>
          <p:cNvSpPr txBox="1">
            <a:spLocks/>
          </p:cNvSpPr>
          <p:nvPr/>
        </p:nvSpPr>
        <p:spPr bwMode="auto">
          <a:xfrm>
            <a:off x="381000" y="1449454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Variable assignments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2;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3;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a + b;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The result is stored in «c»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+ b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	The result is stored in «ans»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b = 2;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This produces an error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By pressing the up and down arrows, you can scroll through the previous commands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 semicolon «;» at the end of a line supresses command line output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By pressing the TAB key, you can auto-complete variable and function names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6D8CEE7-68A7-6242-9F86-E81B59C38F8A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7563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6D69BC-E926-4843-9148-C3724B0B1EE1}"/>
              </a:ext>
            </a:extLst>
          </p:cNvPr>
          <p:cNvSpPr txBox="1">
            <a:spLocks/>
          </p:cNvSpPr>
          <p:nvPr/>
        </p:nvSpPr>
        <p:spPr bwMode="auto">
          <a:xfrm>
            <a:off x="381000" y="13040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Vectors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in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Matlab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A54718-9B5F-754B-9E44-30BE5AE9CD73}"/>
              </a:ext>
            </a:extLst>
          </p:cNvPr>
          <p:cNvSpPr txBox="1">
            <a:spLocks/>
          </p:cNvSpPr>
          <p:nvPr/>
        </p:nvSpPr>
        <p:spPr bwMode="auto">
          <a:xfrm>
            <a:off x="381000" y="78797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Vector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handling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is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very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intuitive in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Matlab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these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!):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Row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[1 2 3]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				a = [1, 2, 3]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Column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[1; 2; 3]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defined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spacing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0:5:100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unit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: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0:100)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even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spacing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linspace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(0, 100, 21)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				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logspace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(0, 3, 25)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Transpose:	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’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lang="de-CH" kern="0" dirty="0">
              <a:solidFill>
                <a:srgbClr val="000000"/>
              </a:solidFill>
              <a:latin typeface="Arial"/>
              <a:ea typeface="ＭＳ Ｐゴシック"/>
              <a:cs typeface="Courier New" pitchFamily="49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You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should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see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9D397-2CD5-8640-9F41-19CB87E8B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772921"/>
            <a:ext cx="3383604" cy="1429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1B563-F2F2-744E-B9D9-5CBCE3E8F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078" y="3348482"/>
            <a:ext cx="6235429" cy="9945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CA0DF8-CD80-1E49-9733-3917427FDC57}"/>
              </a:ext>
            </a:extLst>
          </p:cNvPr>
          <p:cNvCxnSpPr>
            <a:cxnSpLocks/>
          </p:cNvCxnSpPr>
          <p:nvPr/>
        </p:nvCxnSpPr>
        <p:spPr bwMode="auto">
          <a:xfrm flipH="1">
            <a:off x="8016807" y="2788248"/>
            <a:ext cx="389065" cy="1179832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86E8B059-5841-7347-9BE1-9CDBE0A83690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6598D8-8D8E-6641-8F7E-B143B2DFB3A0}"/>
              </a:ext>
            </a:extLst>
          </p:cNvPr>
          <p:cNvSpPr txBox="1">
            <a:spLocks/>
          </p:cNvSpPr>
          <p:nvPr/>
        </p:nvSpPr>
        <p:spPr bwMode="auto">
          <a:xfrm>
            <a:off x="381000" y="50978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Vector arithmetics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8A09CE-7EE5-9442-B148-3B7B358B0BE6}"/>
              </a:ext>
            </a:extLst>
          </p:cNvPr>
          <p:cNvSpPr txBox="1">
            <a:spLocks/>
          </p:cNvSpPr>
          <p:nvPr/>
        </p:nvSpPr>
        <p:spPr bwMode="auto">
          <a:xfrm>
            <a:off x="381000" y="1303540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2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these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out: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[1, 2, 3]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[1; 2; 3]</a:t>
            </a: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with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constants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2 * 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2 + a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addition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 = a + c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Vector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product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>
                <a:tab pos="2152650" algn="l"/>
              </a:tabLst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b * a	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is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a (3,3)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!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>
                <a:tab pos="2152650" algn="l"/>
              </a:tabLst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* a 	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Error! (1,3)*(1,3)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^ 2</a:t>
            </a: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Element-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-Element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.^ 2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d ./ a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Functions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using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element-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-element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examples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sqrt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(b)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exp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(c)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factorial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(d)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B1B85-EDD6-854E-A507-52C78F82B814}"/>
              </a:ext>
            </a:extLst>
          </p:cNvPr>
          <p:cNvGrpSpPr/>
          <p:nvPr/>
        </p:nvGrpSpPr>
        <p:grpSpPr>
          <a:xfrm>
            <a:off x="5080271" y="4775426"/>
            <a:ext cx="3548163" cy="1021556"/>
            <a:chOff x="6586531" y="3330713"/>
            <a:chExt cx="3548163" cy="10215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7FD8F-E39C-2847-9C1F-C39F933AF6B9}"/>
                </a:ext>
              </a:extLst>
            </p:cNvPr>
            <p:cNvSpPr txBox="1"/>
            <p:nvPr/>
          </p:nvSpPr>
          <p:spPr>
            <a:xfrm>
              <a:off x="6586531" y="3330713"/>
              <a:ext cx="3548163" cy="10215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algn="just" defTabSz="447675"/>
              <a:r>
                <a:rPr lang="de-CH" i="1" dirty="0">
                  <a:cs typeface="Courier New" pitchFamily="49" charset="0"/>
                </a:rPr>
                <a:t>Operations with scalar constants (except power) are always element-by-element.</a:t>
              </a:r>
              <a:endParaRPr lang="en-US" i="1" dirty="0">
                <a:cs typeface="Courier New" pitchFamily="49" charset="0"/>
              </a:endParaRPr>
            </a:p>
          </p:txBody>
        </p:sp>
        <p:pic>
          <p:nvPicPr>
            <p:cNvPr id="16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096E490D-3679-EA4A-86C2-AB6DA99BF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056" y="3367093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8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C87C8C79-D88D-CA4D-9A28-E66A835A57C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87F6ED-F64A-6E40-8D5C-A058BE740884}"/>
              </a:ext>
            </a:extLst>
          </p:cNvPr>
          <p:cNvSpPr txBox="1">
            <a:spLocks/>
          </p:cNvSpPr>
          <p:nvPr/>
        </p:nvSpPr>
        <p:spPr bwMode="auto">
          <a:xfrm>
            <a:off x="381000" y="616790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Vector arithmetics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E11277-19D9-8A4D-95E1-0A57F65139B5}"/>
              </a:ext>
            </a:extLst>
          </p:cNvPr>
          <p:cNvSpPr txBox="1">
            <a:spLocks/>
          </p:cNvSpPr>
          <p:nvPr/>
        </p:nvSpPr>
        <p:spPr bwMode="auto">
          <a:xfrm>
            <a:off x="381000" y="1410542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Notes on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vector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multiplication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[1, 2, 3]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[1; 2; 3]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a * b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(1,3)*(3,1) = (1,1)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Scalar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dot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product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b * a	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(3,1)*(1,3) = (3,3) 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= a .* a	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(1,3).*(1,3) = (1,3) </a:t>
            </a:r>
            <a:r>
              <a:rPr kumimoji="0" lang="de-CH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Vector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(element-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-element)</a:t>
            </a: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 = a .* b	</a:t>
            </a: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Error!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Vectors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must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same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size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				element-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-element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49EBC-E9B2-8C40-A8C0-A7F2C18A9440}"/>
              </a:ext>
            </a:extLst>
          </p:cNvPr>
          <p:cNvGrpSpPr/>
          <p:nvPr/>
        </p:nvGrpSpPr>
        <p:grpSpPr>
          <a:xfrm>
            <a:off x="5210176" y="4992180"/>
            <a:ext cx="3743330" cy="1123712"/>
            <a:chOff x="5705472" y="3330714"/>
            <a:chExt cx="3743330" cy="11237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D97E3-8851-C24F-B40E-670975D493EF}"/>
                </a:ext>
              </a:extLst>
            </p:cNvPr>
            <p:cNvSpPr txBox="1"/>
            <p:nvPr/>
          </p:nvSpPr>
          <p:spPr>
            <a:xfrm>
              <a:off x="5705472" y="3330714"/>
              <a:ext cx="3743330" cy="112371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algn="just"/>
              <a:r>
                <a:rPr lang="de-CH" i="1" dirty="0">
                  <a:cs typeface="Courier New" pitchFamily="49" charset="0"/>
                </a:rPr>
                <a:t>Remember the rules for vector / matrix addition, subraction and multiplication!</a:t>
              </a:r>
              <a:endParaRPr lang="en-US" i="1" dirty="0">
                <a:cs typeface="Courier New" pitchFamily="49" charset="0"/>
              </a:endParaRPr>
            </a:p>
          </p:txBody>
        </p:sp>
        <p:pic>
          <p:nvPicPr>
            <p:cNvPr id="16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E1812E1D-810A-2E46-9136-D1FF2893E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47" y="3382237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07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53FB5068-DD44-8047-B088-C278A2343522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C38F27D-6BF3-1849-B352-FA46F431E6FF}"/>
              </a:ext>
            </a:extLst>
          </p:cNvPr>
          <p:cNvSpPr txBox="1">
            <a:spLocks/>
          </p:cNvSpPr>
          <p:nvPr/>
        </p:nvSpPr>
        <p:spPr bwMode="auto">
          <a:xfrm>
            <a:off x="381000" y="54869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Matrices in Matlab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1E5286-4B9A-1B4E-B76E-95EFBA0F9328}"/>
              </a:ext>
            </a:extLst>
          </p:cNvPr>
          <p:cNvSpPr txBox="1">
            <a:spLocks/>
          </p:cNvSpPr>
          <p:nvPr/>
        </p:nvSpPr>
        <p:spPr bwMode="auto">
          <a:xfrm>
            <a:off x="381000" y="1342450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Creating matrices (try these out!)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Direct: 	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[1 2 3; 4 5 6; 7 8 9]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Matrix of zeros: 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zeros(3); B = zeros(3,2);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Matrix of ones: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ones(3); C = ones(3,2);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Random matrix: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 = rand(3); R = rand(3,2);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Normally distributed: 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RD = randn(3)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Matrix characteristics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Size 	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[nRows, nColumns] = size(A)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				nColumns = size(A,2)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Largest dimension	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maxDim = length(A)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Number of elements	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nElements = numel(A)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Creating vectors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Single argument calls create a square matrix, therefore use commands like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v = ones(3,1);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to create vectors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9B7F2C19-737D-1746-B8FE-2D2A5448DA16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1E98E1-122F-E942-91A1-0F229134FB30}"/>
              </a:ext>
            </a:extLst>
          </p:cNvPr>
          <p:cNvSpPr txBox="1">
            <a:spLocks/>
          </p:cNvSpPr>
          <p:nvPr/>
        </p:nvSpPr>
        <p:spPr bwMode="auto">
          <a:xfrm>
            <a:off x="381000" y="65569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Accessing elements of vectors / matrices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660E8-4F04-244A-8C35-54849E11465A}"/>
              </a:ext>
            </a:extLst>
          </p:cNvPr>
          <p:cNvSpPr txBox="1">
            <a:spLocks/>
          </p:cNvSpPr>
          <p:nvPr/>
        </p:nvSpPr>
        <p:spPr bwMode="auto">
          <a:xfrm>
            <a:off x="381000" y="105892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Try: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Vectors 	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(1:5).^2</a:t>
            </a: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Single element: 			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Multiple elements:	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Range of elements: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Last element:			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All elements:			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Matrices 	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a'*a;</a:t>
            </a: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Single element: 	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Submatrix: 	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Entire row / column: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Multiple rows / columns: 		</a:t>
            </a: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Last element of row / column:	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All elements as column vector: 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114682-FB80-D643-8C48-BFDFE811FDEE}"/>
              </a:ext>
            </a:extLst>
          </p:cNvPr>
          <p:cNvGrpSpPr/>
          <p:nvPr/>
        </p:nvGrpSpPr>
        <p:grpSpPr>
          <a:xfrm>
            <a:off x="6319530" y="3560638"/>
            <a:ext cx="2691428" cy="783193"/>
            <a:chOff x="6443047" y="5376483"/>
            <a:chExt cx="2691428" cy="7831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038C6D-8EEF-8D42-A327-00FE787D5D22}"/>
                </a:ext>
              </a:extLst>
            </p:cNvPr>
            <p:cNvSpPr txBox="1"/>
            <p:nvPr/>
          </p:nvSpPr>
          <p:spPr>
            <a:xfrm>
              <a:off x="6443047" y="5376483"/>
              <a:ext cx="2691428" cy="783193"/>
            </a:xfrm>
            <a:prstGeom prst="roundRect">
              <a:avLst/>
            </a:prstGeom>
            <a:gradFill rotWithShape="1">
              <a:gsLst>
                <a:gs pos="0">
                  <a:srgbClr val="BFD3E3">
                    <a:tint val="50000"/>
                    <a:satMod val="300000"/>
                  </a:srgbClr>
                </a:gs>
                <a:gs pos="35000">
                  <a:srgbClr val="BFD3E3">
                    <a:tint val="37000"/>
                    <a:satMod val="300000"/>
                  </a:srgbClr>
                </a:gs>
                <a:gs pos="100000">
                  <a:srgbClr val="BFD3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D3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42925" marR="0" lvl="0" indent="0" algn="just" defTabSz="91440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  <a:defRPr/>
              </a:pPr>
              <a:r>
                <a:rPr kumimoji="0" lang="de-CH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a(:) always returns a column vector.</a:t>
              </a:r>
            </a:p>
          </p:txBody>
        </p:sp>
        <p:pic>
          <p:nvPicPr>
            <p:cNvPr id="16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7150806F-09C3-8E49-9F6D-7F37DC249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047" y="5466526"/>
              <a:ext cx="646467" cy="64209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78FE80FD-2182-634C-991F-068E7DBA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1374835"/>
            <a:ext cx="2581275" cy="51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CB1519-FC85-8840-9ED6-E7F0EE311A4C}"/>
              </a:ext>
            </a:extLst>
          </p:cNvPr>
          <p:cNvSpPr/>
          <p:nvPr/>
        </p:nvSpPr>
        <p:spPr bwMode="auto">
          <a:xfrm>
            <a:off x="7009167" y="1641535"/>
            <a:ext cx="269389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6860C-25F8-904D-BCD5-506DA4B7375C}"/>
              </a:ext>
            </a:extLst>
          </p:cNvPr>
          <p:cNvSpPr/>
          <p:nvPr/>
        </p:nvSpPr>
        <p:spPr bwMode="auto">
          <a:xfrm>
            <a:off x="7458075" y="1641535"/>
            <a:ext cx="269389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A845D-8956-9040-B522-D902A7043975}"/>
              </a:ext>
            </a:extLst>
          </p:cNvPr>
          <p:cNvSpPr/>
          <p:nvPr/>
        </p:nvSpPr>
        <p:spPr bwMode="auto">
          <a:xfrm>
            <a:off x="7867650" y="1632010"/>
            <a:ext cx="269389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9BAAFD-BBC9-B641-B8D0-AECE43AF64E5}"/>
              </a:ext>
            </a:extLst>
          </p:cNvPr>
          <p:cNvSpPr/>
          <p:nvPr/>
        </p:nvSpPr>
        <p:spPr bwMode="auto">
          <a:xfrm>
            <a:off x="7010512" y="1632010"/>
            <a:ext cx="1127872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E42EE8-8FE2-D545-B7CE-9B8412BE5B4F}"/>
              </a:ext>
            </a:extLst>
          </p:cNvPr>
          <p:cNvSpPr/>
          <p:nvPr/>
        </p:nvSpPr>
        <p:spPr bwMode="auto">
          <a:xfrm>
            <a:off x="8355498" y="1641535"/>
            <a:ext cx="269389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4C5A21-D613-214B-B3E8-2A1BF7F398EA}"/>
              </a:ext>
            </a:extLst>
          </p:cNvPr>
          <p:cNvSpPr/>
          <p:nvPr/>
        </p:nvSpPr>
        <p:spPr bwMode="auto">
          <a:xfrm>
            <a:off x="6591301" y="1641535"/>
            <a:ext cx="2033586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07A63648-DBE3-9642-9CD3-00D5BE39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170296"/>
            <a:ext cx="2590800" cy="130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B77FDD-93FB-BB48-BAD2-A6CC843C3D2C}"/>
              </a:ext>
            </a:extLst>
          </p:cNvPr>
          <p:cNvSpPr/>
          <p:nvPr/>
        </p:nvSpPr>
        <p:spPr bwMode="auto">
          <a:xfrm>
            <a:off x="7780580" y="3467017"/>
            <a:ext cx="269389" cy="26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1BD3F7-B6AB-664F-A1C8-F2F169C840EA}"/>
              </a:ext>
            </a:extLst>
          </p:cNvPr>
          <p:cNvSpPr/>
          <p:nvPr/>
        </p:nvSpPr>
        <p:spPr bwMode="auto">
          <a:xfrm>
            <a:off x="7300295" y="3628313"/>
            <a:ext cx="702049" cy="4135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D7CBAD-A845-5E4E-9912-3C59868CDD6F}"/>
              </a:ext>
            </a:extLst>
          </p:cNvPr>
          <p:cNvSpPr/>
          <p:nvPr/>
        </p:nvSpPr>
        <p:spPr bwMode="auto">
          <a:xfrm>
            <a:off x="6791325" y="3658231"/>
            <a:ext cx="2181225" cy="2476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573B5-81A7-CE4F-BDAA-396B0FD19147}"/>
              </a:ext>
            </a:extLst>
          </p:cNvPr>
          <p:cNvSpPr/>
          <p:nvPr/>
        </p:nvSpPr>
        <p:spPr bwMode="auto">
          <a:xfrm>
            <a:off x="7658100" y="3495592"/>
            <a:ext cx="372819" cy="8768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50F70A-07E6-FD47-8ED3-C25E3B286DC2}"/>
              </a:ext>
            </a:extLst>
          </p:cNvPr>
          <p:cNvSpPr/>
          <p:nvPr/>
        </p:nvSpPr>
        <p:spPr bwMode="auto">
          <a:xfrm>
            <a:off x="6800850" y="3658230"/>
            <a:ext cx="317910" cy="3836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065546-1C4E-C949-8913-681BF90CA644}"/>
              </a:ext>
            </a:extLst>
          </p:cNvPr>
          <p:cNvSpPr/>
          <p:nvPr/>
        </p:nvSpPr>
        <p:spPr bwMode="auto">
          <a:xfrm>
            <a:off x="7685554" y="3650681"/>
            <a:ext cx="317910" cy="3836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1D656C-D39A-8445-93AE-F627BAF6D780}"/>
              </a:ext>
            </a:extLst>
          </p:cNvPr>
          <p:cNvSpPr/>
          <p:nvPr/>
        </p:nvSpPr>
        <p:spPr bwMode="auto">
          <a:xfrm>
            <a:off x="8586898" y="3658230"/>
            <a:ext cx="317910" cy="3836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AC5CB8-31DD-9F41-9076-567E0001F6A2}"/>
              </a:ext>
            </a:extLst>
          </p:cNvPr>
          <p:cNvSpPr/>
          <p:nvPr/>
        </p:nvSpPr>
        <p:spPr bwMode="auto">
          <a:xfrm>
            <a:off x="8586898" y="3658231"/>
            <a:ext cx="317910" cy="1918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DA5DAF-DA13-164C-A690-AC7692B57E64}"/>
              </a:ext>
            </a:extLst>
          </p:cNvPr>
          <p:cNvSpPr/>
          <p:nvPr/>
        </p:nvSpPr>
        <p:spPr bwMode="auto">
          <a:xfrm>
            <a:off x="7685554" y="4180603"/>
            <a:ext cx="317910" cy="1918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en-US" sz="16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BA5DC97D-DBB6-EC45-982C-C5EDA7F3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60" y="1460558"/>
            <a:ext cx="752475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BD641CBE-4407-BB44-BF99-A96B573CB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/>
          <a:stretch/>
        </p:blipFill>
        <p:spPr bwMode="auto">
          <a:xfrm>
            <a:off x="4981575" y="1870134"/>
            <a:ext cx="876300" cy="276225"/>
          </a:xfrm>
          <a:prstGeom prst="rect">
            <a:avLst/>
          </a:prstGeom>
          <a:noFill/>
          <a:ln w="9525">
            <a:solidFill>
              <a:srgbClr val="0033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CBE6F9B-20C7-BE44-9214-63616164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2560"/>
            <a:ext cx="1133475" cy="257175"/>
          </a:xfrm>
          <a:prstGeom prst="rect">
            <a:avLst/>
          </a:prstGeom>
          <a:noFill/>
          <a:ln w="9525">
            <a:solidFill>
              <a:srgbClr val="0033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EE4347BA-A2CE-F44C-932A-D24C0B1C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565458"/>
            <a:ext cx="971550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E21958B5-879A-0142-B927-D34385DE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17885"/>
            <a:ext cx="990600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AF6F5E8F-BA2B-6E46-A434-2A6ED53D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286042"/>
            <a:ext cx="800100" cy="20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176C6B12-72D0-DC40-AA88-0304023C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276504"/>
            <a:ext cx="942975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1847C333-4BD1-B347-89AF-E46B464E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600354"/>
            <a:ext cx="1247775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879CA6DF-3F4E-A744-AE7C-07472134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903848"/>
            <a:ext cx="923925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2D905206-1C17-F948-9B1A-5623A296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884798"/>
            <a:ext cx="952500" cy="23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15">
            <a:extLst>
              <a:ext uri="{FF2B5EF4-FFF2-40B4-BE49-F238E27FC236}">
                <a16:creationId xmlns:a16="http://schemas.microsoft.com/office/drawing/2014/main" id="{08ACE128-42FC-3945-9F69-A08DA0E6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289610"/>
            <a:ext cx="1714500" cy="20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B2C28AF6-7A1F-6045-BF8C-BB38836D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622985"/>
            <a:ext cx="1133475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17">
            <a:extLst>
              <a:ext uri="{FF2B5EF4-FFF2-40B4-BE49-F238E27FC236}">
                <a16:creationId xmlns:a16="http://schemas.microsoft.com/office/drawing/2014/main" id="{DC642951-8C83-C74F-BBF4-B16AF808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642035"/>
            <a:ext cx="1085850" cy="20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18">
            <a:extLst>
              <a:ext uri="{FF2B5EF4-FFF2-40B4-BE49-F238E27FC236}">
                <a16:creationId xmlns:a16="http://schemas.microsoft.com/office/drawing/2014/main" id="{BCB421E2-F183-9448-8F62-9AC65406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937308"/>
            <a:ext cx="11239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AC4E742-058C-6F4D-A17B-6819D52EA8C4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4BB80A5-831C-034E-BEB2-E3A6A18B1F83}"/>
              </a:ext>
            </a:extLst>
          </p:cNvPr>
          <p:cNvSpPr txBox="1">
            <a:spLocks/>
          </p:cNvSpPr>
          <p:nvPr/>
        </p:nvSpPr>
        <p:spPr bwMode="auto">
          <a:xfrm>
            <a:off x="381000" y="704340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Arithmetics with matrices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68830E-A5E9-2A47-99A3-70842FEE342E}"/>
              </a:ext>
            </a:extLst>
          </p:cNvPr>
          <p:cNvSpPr txBox="1">
            <a:spLocks/>
          </p:cNvSpPr>
          <p:nvPr/>
        </p:nvSpPr>
        <p:spPr bwMode="auto">
          <a:xfrm>
            <a:off x="381000" y="1498092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2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these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out: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(3)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with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constants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2 * A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2 + A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addition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; Transpose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A + C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= D'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Deleting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rows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/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columns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C(3,:) = []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D(:,2) = []</a:t>
            </a: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multiplication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* D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 * C	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Not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commutative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!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^ 2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Element-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-element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.^ 2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 = 2 .^ A	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E</a:t>
            </a:r>
            <a:r>
              <a:rPr kumimoji="0" lang="de-CH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i,j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= 2^A</a:t>
            </a:r>
            <a:r>
              <a:rPr kumimoji="0" lang="de-CH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i,j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sqrt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(A)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385762" marR="0" lvl="1" indent="0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Functions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using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matrices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sqrtm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(A)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sqrtm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(A)^2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inv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(A)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1C9C9FEA-C3CE-0F40-8AAC-0C845D12C21B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7563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A39228-6B2C-1E41-BAB0-1EAC4DABE9FC}"/>
              </a:ext>
            </a:extLst>
          </p:cNvPr>
          <p:cNvSpPr txBox="1">
            <a:spLocks/>
          </p:cNvSpPr>
          <p:nvPr/>
        </p:nvSpPr>
        <p:spPr bwMode="auto">
          <a:xfrm>
            <a:off x="381000" y="69461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Matrix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division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9611D7-52D3-AC4A-9A96-FBAD53339F5D}"/>
              </a:ext>
            </a:extLst>
          </p:cNvPr>
          <p:cNvSpPr txBox="1">
            <a:spLocks/>
          </p:cNvSpPr>
          <p:nvPr/>
        </p:nvSpPr>
        <p:spPr bwMode="auto">
          <a:xfrm>
            <a:off x="381000" y="148836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Consider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following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(3); B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rand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(3);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A*C = B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 C = A</a:t>
            </a:r>
            <a:r>
              <a:rPr kumimoji="0" lang="de-CH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-1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*B =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inv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(A)*B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inversion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one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most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computationally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expensive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overall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, so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what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should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we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do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instead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Matlab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has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more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sophisticated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built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algorithms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do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matrix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divisions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which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called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left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-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right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divide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;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They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symbolized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by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operators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\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/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respectively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Courier New" pitchFamily="49" charset="0"/>
              </a:rPr>
              <a:t>.</a:t>
            </a:r>
            <a:b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inv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(A)*B = A</a:t>
            </a:r>
            <a:r>
              <a:rPr kumimoji="0" lang="de-CH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-1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*B 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A\B;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A*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inv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(B) = A*B</a:t>
            </a:r>
            <a:r>
              <a:rPr kumimoji="0" lang="de-CH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-1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  <a:sym typeface="Wingdings" pitchFamily="2" charset="2"/>
              </a:rPr>
              <a:t> 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A/B;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Courier New" pitchFamily="49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B5D7A2E-1E18-1E45-9550-381C4AAC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32" y="4626199"/>
            <a:ext cx="2562225" cy="156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FAE80-F06D-C54F-9738-B1CBB287A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32" y="553032"/>
            <a:ext cx="2959133" cy="22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8726045D-F37C-F64D-84C0-B27D1BEB2387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7CDCBE-02EB-0E45-BF44-BDE7D5163765}"/>
              </a:ext>
            </a:extLst>
          </p:cNvPr>
          <p:cNvSpPr txBox="1">
            <a:spLocks/>
          </p:cNvSpPr>
          <p:nvPr/>
        </p:nvSpPr>
        <p:spPr bwMode="auto">
          <a:xfrm>
            <a:off x="216567" y="179279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Matrix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division</a:t>
            </a:r>
            <a:r>
              <a:rPr lang="de-CH" kern="0" dirty="0">
                <a:solidFill>
                  <a:srgbClr val="00335B"/>
                </a:solidFill>
                <a:latin typeface="Arial"/>
                <a:ea typeface="ＭＳ Ｐゴシック"/>
              </a:rPr>
              <a:t>: </a:t>
            </a:r>
            <a:r>
              <a:rPr lang="de-CH" kern="0" dirty="0" err="1">
                <a:solidFill>
                  <a:srgbClr val="00335B"/>
                </a:solidFill>
                <a:latin typeface="Arial"/>
                <a:ea typeface="ＭＳ Ｐゴシック"/>
              </a:rPr>
              <a:t>Matlab</a:t>
            </a:r>
            <a:r>
              <a:rPr lang="de-CH" kern="0" dirty="0">
                <a:solidFill>
                  <a:srgbClr val="00335B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335B"/>
                </a:solidFill>
                <a:latin typeface="Arial"/>
                <a:ea typeface="ＭＳ Ｐゴシック"/>
              </a:rPr>
              <a:t>is</a:t>
            </a:r>
            <a:r>
              <a:rPr lang="de-CH" kern="0" dirty="0">
                <a:solidFill>
                  <a:srgbClr val="00335B"/>
                </a:solidFill>
                <a:latin typeface="Arial"/>
                <a:ea typeface="ＭＳ Ｐゴシック"/>
              </a:rPr>
              <a:t> smart!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D8C6B-0CB0-2248-90F8-6F1F2E36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03" y="725311"/>
            <a:ext cx="3871881" cy="5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9A361CF8-844F-5C49-834C-F425F84F5141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217243-DB4E-214C-A9B5-F2481284F52F}"/>
              </a:ext>
            </a:extLst>
          </p:cNvPr>
          <p:cNvSpPr txBox="1">
            <a:spLocks/>
          </p:cNvSpPr>
          <p:nvPr/>
        </p:nvSpPr>
        <p:spPr bwMode="auto">
          <a:xfrm>
            <a:off x="216567" y="6809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kern="0" dirty="0">
                <a:solidFill>
                  <a:srgbClr val="00335B"/>
                </a:solidFill>
                <a:latin typeface="Arial"/>
                <a:ea typeface="ＭＳ Ｐゴシック"/>
              </a:rPr>
              <a:t>Scientific </a:t>
            </a:r>
            <a:r>
              <a:rPr lang="de-CH" kern="0" dirty="0" err="1">
                <a:solidFill>
                  <a:srgbClr val="00335B"/>
                </a:solidFill>
                <a:latin typeface="Arial"/>
                <a:ea typeface="ＭＳ Ｐゴシック"/>
              </a:rPr>
              <a:t>programming</a:t>
            </a:r>
            <a:r>
              <a:rPr lang="de-CH" kern="0" dirty="0">
                <a:solidFill>
                  <a:srgbClr val="00335B"/>
                </a:solidFill>
                <a:latin typeface="Arial"/>
                <a:ea typeface="ＭＳ Ｐゴシック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115CB-AD0E-1B42-92C9-46DE4E08D856}"/>
              </a:ext>
            </a:extLst>
          </p:cNvPr>
          <p:cNvSpPr txBox="1"/>
          <p:nvPr/>
        </p:nvSpPr>
        <p:spPr>
          <a:xfrm>
            <a:off x="82684" y="6073850"/>
            <a:ext cx="1861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000" dirty="0">
                <a:latin typeface="Arial" panose="020B0604020202020204" pitchFamily="34" charset="0"/>
                <a:cs typeface="Arial" panose="020B0604020202020204" pitchFamily="34" charset="0"/>
              </a:rPr>
              <a:t>Source: TIOBE Index Sep. 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8EE199-0598-AC42-B977-6658B464667D}"/>
              </a:ext>
            </a:extLst>
          </p:cNvPr>
          <p:cNvGrpSpPr/>
          <p:nvPr/>
        </p:nvGrpSpPr>
        <p:grpSpPr>
          <a:xfrm>
            <a:off x="552316" y="580687"/>
            <a:ext cx="4491475" cy="868735"/>
            <a:chOff x="853873" y="600142"/>
            <a:chExt cx="4491475" cy="8687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0176C4-1A64-BD4B-9225-0A4DC4FA6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546"/>
            <a:stretch/>
          </p:blipFill>
          <p:spPr>
            <a:xfrm>
              <a:off x="2203585" y="687349"/>
              <a:ext cx="1133002" cy="7815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235235-864C-E54D-B42E-83FC3956D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873" y="1001949"/>
              <a:ext cx="1016000" cy="4572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C63A2A8-7D08-EE49-8F7A-5DE8A1919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506" y="703364"/>
              <a:ext cx="1079500" cy="43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96EBF6-FBF9-0A4B-ADEE-E7A03B20D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8223" y="600142"/>
              <a:ext cx="977900" cy="4826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303014-C6C2-3240-AD24-169AB7D90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8469" y="771998"/>
              <a:ext cx="696879" cy="6968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A546F28-3A61-F442-B21B-B47E45D81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5710" y="752285"/>
              <a:ext cx="972631" cy="19291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DACB31-9F81-3546-8C11-562F64240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3095" y="1004090"/>
              <a:ext cx="395321" cy="4585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3A2596-219D-9A4C-8D26-CC1ACEC25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8177" y="948847"/>
              <a:ext cx="658103" cy="36060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E2CCFCA-F475-794D-9224-188A16FA3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594" y="2048753"/>
            <a:ext cx="68961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D61C8-92B3-7145-862B-CEED54A750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7266" y="2867454"/>
            <a:ext cx="3060700" cy="96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09817A-6F56-4548-931C-F9F1410F47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0666" y="2638155"/>
            <a:ext cx="876300" cy="330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B76D5B-2153-7C44-AAF2-85AD8BA9AA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2527" y="3720737"/>
            <a:ext cx="774700" cy="1397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26FFED51-BDBF-9D42-8C12-08567F73961C}"/>
              </a:ext>
            </a:extLst>
          </p:cNvPr>
          <p:cNvGrpSpPr/>
          <p:nvPr/>
        </p:nvGrpSpPr>
        <p:grpSpPr>
          <a:xfrm>
            <a:off x="6991569" y="1130737"/>
            <a:ext cx="1329471" cy="1061273"/>
            <a:chOff x="7245569" y="653217"/>
            <a:chExt cx="1329471" cy="106127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D0409A-E33F-D34C-85FE-3AC0B157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74660" y="1029137"/>
              <a:ext cx="500380" cy="43136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737F8-B862-014C-8470-53E90404FDC1}"/>
                </a:ext>
              </a:extLst>
            </p:cNvPr>
            <p:cNvSpPr txBox="1"/>
            <p:nvPr/>
          </p:nvSpPr>
          <p:spPr>
            <a:xfrm>
              <a:off x="8077200" y="1452880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050" dirty="0">
                  <a:latin typeface="Arial" panose="020B0604020202020204" pitchFamily="34" charset="0"/>
                  <a:cs typeface="Arial" panose="020B0604020202020204" pitchFamily="34" charset="0"/>
                </a:rPr>
                <a:t>GSL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AD0E5F4-2EF3-D04E-819D-C0D513D6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7245569" y="653217"/>
              <a:ext cx="431362" cy="431362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0DA96CE-1D8A-D74C-A277-5DAE8E9EC1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541" y="5130800"/>
            <a:ext cx="620790" cy="55746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AF2462D0-F3AD-6342-A71A-4BEF733CC4ED}"/>
              </a:ext>
            </a:extLst>
          </p:cNvPr>
          <p:cNvGrpSpPr/>
          <p:nvPr/>
        </p:nvGrpSpPr>
        <p:grpSpPr>
          <a:xfrm>
            <a:off x="274320" y="2204720"/>
            <a:ext cx="4358485" cy="1356043"/>
            <a:chOff x="274320" y="2204720"/>
            <a:chExt cx="4358485" cy="135604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E601C9-7C7E-7A40-953C-BF68F7546DF9}"/>
                </a:ext>
              </a:extLst>
            </p:cNvPr>
            <p:cNvSpPr txBox="1"/>
            <p:nvPr/>
          </p:nvSpPr>
          <p:spPr>
            <a:xfrm>
              <a:off x="822960" y="2204720"/>
              <a:ext cx="9268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High-level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E0232E-7FC7-C840-B809-D9DA6FF021EB}"/>
                </a:ext>
              </a:extLst>
            </p:cNvPr>
            <p:cNvSpPr txBox="1"/>
            <p:nvPr/>
          </p:nvSpPr>
          <p:spPr>
            <a:xfrm>
              <a:off x="792480" y="2492587"/>
              <a:ext cx="143981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General-purpose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BF8CCF-BF7D-4D45-8597-2321031A6589}"/>
                </a:ext>
              </a:extLst>
            </p:cNvPr>
            <p:cNvSpPr txBox="1"/>
            <p:nvPr/>
          </p:nvSpPr>
          <p:spPr>
            <a:xfrm>
              <a:off x="792480" y="2780454"/>
              <a:ext cx="153920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Dynamically typed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82CF12-EC6E-8348-A496-B96070C8EBF3}"/>
                </a:ext>
              </a:extLst>
            </p:cNvPr>
            <p:cNvSpPr txBox="1"/>
            <p:nvPr/>
          </p:nvSpPr>
          <p:spPr>
            <a:xfrm>
              <a:off x="274320" y="3068320"/>
              <a:ext cx="24390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300" dirty="0"/>
                <a:t>Multi-paradigm </a:t>
              </a:r>
            </a:p>
            <a:p>
              <a:pPr algn="ctr"/>
              <a:r>
                <a:rPr lang="en-CH" sz="1300" dirty="0"/>
                <a:t>(Structured and Object-Oriented)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548820-5579-3B4E-B596-EF8911159BA0}"/>
                </a:ext>
              </a:extLst>
            </p:cNvPr>
            <p:cNvSpPr txBox="1"/>
            <p:nvPr/>
          </p:nvSpPr>
          <p:spPr>
            <a:xfrm>
              <a:off x="2580640" y="2397760"/>
              <a:ext cx="20521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Popular and open source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5CBA21-EF95-C940-9F4D-CC1B5533B912}"/>
                </a:ext>
              </a:extLst>
            </p:cNvPr>
            <p:cNvSpPr txBox="1"/>
            <p:nvPr/>
          </p:nvSpPr>
          <p:spPr>
            <a:xfrm>
              <a:off x="2550160" y="2685627"/>
              <a:ext cx="162416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Extremely readable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1329B0-078A-E148-8579-DB88911252A6}"/>
                </a:ext>
              </a:extLst>
            </p:cNvPr>
            <p:cNvSpPr txBox="1"/>
            <p:nvPr/>
          </p:nvSpPr>
          <p:spPr>
            <a:xfrm>
              <a:off x="2550160" y="2973494"/>
              <a:ext cx="177324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Gentle learning curve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6985D6-6D94-7849-8B84-8DE0074B1CA0}"/>
              </a:ext>
            </a:extLst>
          </p:cNvPr>
          <p:cNvGrpSpPr/>
          <p:nvPr/>
        </p:nvGrpSpPr>
        <p:grpSpPr>
          <a:xfrm>
            <a:off x="5273040" y="2103120"/>
            <a:ext cx="3685108" cy="2756049"/>
            <a:chOff x="5273040" y="2103120"/>
            <a:chExt cx="3685108" cy="275604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41216BB-8E2C-0D4A-A186-576E5864BF1E}"/>
                </a:ext>
              </a:extLst>
            </p:cNvPr>
            <p:cNvGrpSpPr/>
            <p:nvPr/>
          </p:nvGrpSpPr>
          <p:grpSpPr>
            <a:xfrm>
              <a:off x="5273040" y="2103120"/>
              <a:ext cx="3685108" cy="1356043"/>
              <a:chOff x="5273040" y="2103120"/>
              <a:chExt cx="3685108" cy="135604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03199E-2CC4-DB46-915F-3E53D5DBD3D8}"/>
                  </a:ext>
                </a:extLst>
              </p:cNvPr>
              <p:cNvSpPr txBox="1"/>
              <p:nvPr/>
            </p:nvSpPr>
            <p:spPr>
              <a:xfrm>
                <a:off x="5821680" y="2103120"/>
                <a:ext cx="88998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Low-level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033CB3E-36B5-BD4A-A37A-63751CEF213A}"/>
                  </a:ext>
                </a:extLst>
              </p:cNvPr>
              <p:cNvSpPr txBox="1"/>
              <p:nvPr/>
            </p:nvSpPr>
            <p:spPr>
              <a:xfrm>
                <a:off x="5791200" y="2390987"/>
                <a:ext cx="14398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General-purpose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CD2EF4-0118-9F46-BBCA-A69F18DD26F3}"/>
                  </a:ext>
                </a:extLst>
              </p:cNvPr>
              <p:cNvSpPr txBox="1"/>
              <p:nvPr/>
            </p:nvSpPr>
            <p:spPr>
              <a:xfrm>
                <a:off x="5791200" y="2678854"/>
                <a:ext cx="13067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Statically typed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1F3A09-A63C-C944-A36E-4AA6FC13FBC5}"/>
                  </a:ext>
                </a:extLst>
              </p:cNvPr>
              <p:cNvSpPr txBox="1"/>
              <p:nvPr/>
            </p:nvSpPr>
            <p:spPr>
              <a:xfrm>
                <a:off x="5273040" y="2966720"/>
                <a:ext cx="24390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sz="1300" dirty="0"/>
                  <a:t>Multi-paradigm </a:t>
                </a:r>
              </a:p>
              <a:p>
                <a:pPr algn="ctr"/>
                <a:r>
                  <a:rPr lang="en-CH" sz="1300" dirty="0"/>
                  <a:t>(Structured and Object-Oriented)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583232-C553-4744-94D6-E803CA73C325}"/>
                  </a:ext>
                </a:extLst>
              </p:cNvPr>
              <p:cNvSpPr txBox="1"/>
              <p:nvPr/>
            </p:nvSpPr>
            <p:spPr>
              <a:xfrm>
                <a:off x="7426960" y="2255520"/>
                <a:ext cx="153118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Fast and Powerful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9F2ADC-8FBC-544D-8B4E-56F325ACFC3D}"/>
                  </a:ext>
                </a:extLst>
              </p:cNvPr>
              <p:cNvSpPr txBox="1"/>
              <p:nvPr/>
            </p:nvSpPr>
            <p:spPr>
              <a:xfrm>
                <a:off x="7569200" y="2651760"/>
                <a:ext cx="12346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Very steep </a:t>
                </a:r>
              </a:p>
              <a:p>
                <a:pPr algn="ctr"/>
                <a:r>
                  <a:rPr lang="en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learning curve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B642CE0-DDEA-9842-9F6F-9838FE80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25920" y="3917277"/>
              <a:ext cx="2001520" cy="94189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F035057-33B4-0748-9C10-3BEB0FAF12F1}"/>
              </a:ext>
            </a:extLst>
          </p:cNvPr>
          <p:cNvGrpSpPr/>
          <p:nvPr/>
        </p:nvGrpSpPr>
        <p:grpSpPr>
          <a:xfrm>
            <a:off x="1737360" y="4734560"/>
            <a:ext cx="6092911" cy="1366203"/>
            <a:chOff x="721360" y="4612640"/>
            <a:chExt cx="6092911" cy="136620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97A8EA-B3D6-1F4F-8C98-7F56C94123FF}"/>
                </a:ext>
              </a:extLst>
            </p:cNvPr>
            <p:cNvSpPr txBox="1"/>
            <p:nvPr/>
          </p:nvSpPr>
          <p:spPr>
            <a:xfrm>
              <a:off x="1270000" y="4622800"/>
              <a:ext cx="9268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High-level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892B4E-8409-E147-92E4-676F38A2B383}"/>
                </a:ext>
              </a:extLst>
            </p:cNvPr>
            <p:cNvSpPr txBox="1"/>
            <p:nvPr/>
          </p:nvSpPr>
          <p:spPr>
            <a:xfrm>
              <a:off x="1239520" y="4910667"/>
              <a:ext cx="14285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Specific-purpose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F87D63-6F9D-C746-83F5-220004C455F3}"/>
                </a:ext>
              </a:extLst>
            </p:cNvPr>
            <p:cNvSpPr txBox="1"/>
            <p:nvPr/>
          </p:nvSpPr>
          <p:spPr>
            <a:xfrm>
              <a:off x="1239520" y="5198534"/>
              <a:ext cx="153920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Dynamically typed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FD8984-B9F3-8D4C-AFDF-DF9DAFB2A36A}"/>
                </a:ext>
              </a:extLst>
            </p:cNvPr>
            <p:cNvSpPr txBox="1"/>
            <p:nvPr/>
          </p:nvSpPr>
          <p:spPr>
            <a:xfrm>
              <a:off x="721360" y="5486400"/>
              <a:ext cx="24390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sz="1300" dirty="0"/>
                <a:t>Multi-paradigm </a:t>
              </a:r>
            </a:p>
            <a:p>
              <a:pPr algn="ctr"/>
              <a:r>
                <a:rPr lang="en-CH" sz="1300" dirty="0"/>
                <a:t>(Structured and Object-Oriented)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0BD8A1-40E4-1E4B-87C6-F2A16D6FCA0E}"/>
                </a:ext>
              </a:extLst>
            </p:cNvPr>
            <p:cNvSpPr txBox="1"/>
            <p:nvPr/>
          </p:nvSpPr>
          <p:spPr>
            <a:xfrm>
              <a:off x="3007360" y="4612640"/>
              <a:ext cx="100219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Proprietary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6ACA49-1493-894B-937D-AA8663E9C8BE}"/>
                </a:ext>
              </a:extLst>
            </p:cNvPr>
            <p:cNvSpPr txBox="1"/>
            <p:nvPr/>
          </p:nvSpPr>
          <p:spPr>
            <a:xfrm>
              <a:off x="3007360" y="4897120"/>
              <a:ext cx="19223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Integrated Environment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05B0B8-3444-BC41-BBD4-1A4B4290C003}"/>
                </a:ext>
              </a:extLst>
            </p:cNvPr>
            <p:cNvSpPr txBox="1"/>
            <p:nvPr/>
          </p:nvSpPr>
          <p:spPr>
            <a:xfrm>
              <a:off x="2997200" y="5212080"/>
              <a:ext cx="38170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300" dirty="0">
                  <a:latin typeface="Arial" panose="020B0604020202020204" pitchFamily="34" charset="0"/>
                  <a:cs typeface="Arial" panose="020B0604020202020204" pitchFamily="34" charset="0"/>
                </a:rPr>
                <a:t>Minimal learning curve for scientific programming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6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695 L -0.43246 -0.203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1 0.00162 L 0.56597 -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62 L -0.45695 0.2368 " pathEditMode="relative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88F24CF3-0CA1-0A47-8E68-B571A5426FB2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8B094C9-6F06-BF4A-B3EB-A46FFC60DF1F}"/>
              </a:ext>
            </a:extLst>
          </p:cNvPr>
          <p:cNvSpPr txBox="1">
            <a:spLocks/>
          </p:cNvSpPr>
          <p:nvPr/>
        </p:nvSpPr>
        <p:spPr bwMode="auto">
          <a:xfrm>
            <a:off x="381000" y="64597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More matrix manipulations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685DA6-2F4F-2C42-AFDB-23968F20699D}"/>
              </a:ext>
            </a:extLst>
          </p:cNvPr>
          <p:cNvSpPr txBox="1">
            <a:spLocks/>
          </p:cNvSpPr>
          <p:nvPr/>
        </p:nvSpPr>
        <p:spPr bwMode="auto">
          <a:xfrm>
            <a:off x="381000" y="1249226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Try: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Matrices in block form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[ones(3); zeros(3); eye(3)]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From matrices to vectors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B(:)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From vectors to matrices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1:12; B = zeros(3,4); B(:) = b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reshape(b, 3, 4)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 = repmat(b, 5, 1)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Diagonal matrices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b = 1:12; D = diag(b)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Meshes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[X, Y] = meshgrid(0:2:10, 0:5:40)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B75249CC-2BC4-574C-A74E-97C79765A9C1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EAEF90F-D10D-A64D-A29B-DA9D42599F21}"/>
              </a:ext>
            </a:extLst>
          </p:cNvPr>
          <p:cNvSpPr txBox="1">
            <a:spLocks/>
          </p:cNvSpPr>
          <p:nvPr/>
        </p:nvSpPr>
        <p:spPr bwMode="auto">
          <a:xfrm>
            <a:off x="381000" y="50978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More Matrix Manipulations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8D2D6DB-BE67-E64F-8983-5C929F75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426693"/>
            <a:ext cx="2838450" cy="227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27E1BB0-36FC-D64F-859F-0A65A749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59" y="1009851"/>
            <a:ext cx="1126579" cy="511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E948232-A609-3A46-981F-38A30441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17017"/>
            <a:ext cx="5819775" cy="469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5035EC8-A7B8-E34C-8B41-86032778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90927"/>
            <a:ext cx="5867400" cy="285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B23A95C-81A9-BE4D-BE55-BB6A99C5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217017"/>
            <a:ext cx="3038475" cy="455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63B0AEFB-969B-2048-9A5F-2EF2BA5A268F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7563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0D8FC5-09DC-3644-959A-132E3E372408}"/>
              </a:ext>
            </a:extLst>
          </p:cNvPr>
          <p:cNvSpPr txBox="1">
            <a:spLocks/>
          </p:cNvSpPr>
          <p:nvPr/>
        </p:nvSpPr>
        <p:spPr bwMode="auto">
          <a:xfrm>
            <a:off x="381000" y="655702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Operators for matrices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EB80337-A7C4-A449-B730-07B25EF8976D}"/>
              </a:ext>
            </a:extLst>
          </p:cNvPr>
          <p:cNvSpPr txBox="1">
            <a:spLocks/>
          </p:cNvSpPr>
          <p:nvPr/>
        </p:nvSpPr>
        <p:spPr bwMode="auto">
          <a:xfrm>
            <a:off x="381000" y="1449454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Consider the operators: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[nRows, nColumns] = size(A);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[maxValue, Position] = max(A,[],dim);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sum(A,dim);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sum(A(:));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</a:b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det(A);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inv(A);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eig(A);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cond(A);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norm(A,p);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ＭＳ Ｐゴシック"/>
              <a:cs typeface="Courier New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463BD-0875-3149-8267-1F36F18C4AC4}"/>
              </a:ext>
            </a:extLst>
          </p:cNvPr>
          <p:cNvSpPr txBox="1"/>
          <p:nvPr/>
        </p:nvSpPr>
        <p:spPr>
          <a:xfrm>
            <a:off x="2790825" y="3241741"/>
            <a:ext cx="3111749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6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Also: mean(A), var(A), std(A), ...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12B77-391D-2F45-B4FE-60AD3F22F968}"/>
              </a:ext>
            </a:extLst>
          </p:cNvPr>
          <p:cNvSpPr txBox="1"/>
          <p:nvPr/>
        </p:nvSpPr>
        <p:spPr>
          <a:xfrm>
            <a:off x="6686550" y="2451166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6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Also: min(A)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815BEC-8F67-C44C-9598-5BBEC915EA26}"/>
              </a:ext>
            </a:extLst>
          </p:cNvPr>
          <p:cNvGrpSpPr/>
          <p:nvPr/>
        </p:nvGrpSpPr>
        <p:grpSpPr>
          <a:xfrm>
            <a:off x="5541072" y="4219223"/>
            <a:ext cx="3076576" cy="848679"/>
            <a:chOff x="5589711" y="5479674"/>
            <a:chExt cx="3076576" cy="8486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927644-D205-5945-8790-537C706A3916}"/>
                </a:ext>
              </a:extLst>
            </p:cNvPr>
            <p:cNvGrpSpPr/>
            <p:nvPr/>
          </p:nvGrpSpPr>
          <p:grpSpPr>
            <a:xfrm>
              <a:off x="5589711" y="5479674"/>
              <a:ext cx="3076576" cy="823428"/>
              <a:chOff x="5589711" y="5479674"/>
              <a:chExt cx="3076576" cy="823428"/>
            </a:xfrm>
          </p:grpSpPr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A4AFB7D9-6C19-8040-9EC8-BFE0E1396060}"/>
                  </a:ext>
                </a:extLst>
              </p:cNvPr>
              <p:cNvSpPr/>
              <p:nvPr/>
            </p:nvSpPr>
            <p:spPr bwMode="auto">
              <a:xfrm>
                <a:off x="5589711" y="5511404"/>
                <a:ext cx="3076576" cy="7916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0765D6A8-41C6-6545-97CF-C9629B1CCD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5747389"/>
                  </p:ext>
                </p:extLst>
              </p:nvPr>
            </p:nvGraphicFramePr>
            <p:xfrm>
              <a:off x="6381750" y="5479674"/>
              <a:ext cx="2244716" cy="797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536480" imgH="545760" progId="Equation.DSMT4">
                      <p:embed/>
                    </p:oleObj>
                  </mc:Choice>
                  <mc:Fallback>
                    <p:oleObj name="Equation" r:id="rId3" imgW="1536480" imgH="545760" progId="Equation.DSMT4">
                      <p:embed/>
                      <p:pic>
                        <p:nvPicPr>
                          <p:cNvPr id="7" name="Object 6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381750" y="5479674"/>
                            <a:ext cx="2244716" cy="797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2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584AADBA-094D-D54C-BBFE-1701359EC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711" y="5532206"/>
              <a:ext cx="801563" cy="7961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95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710318BB-95E1-874F-9FB2-8E14E6DC0D0A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291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E0E8F94-2D34-7645-B000-BDA1BC2B3C58}"/>
              </a:ext>
            </a:extLst>
          </p:cNvPr>
          <p:cNvSpPr txBox="1">
            <a:spLocks/>
          </p:cNvSpPr>
          <p:nvPr/>
        </p:nvSpPr>
        <p:spPr bwMode="auto">
          <a:xfrm>
            <a:off x="381000" y="54869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Exercise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82C35D-3A6F-A146-9F7B-3C20D68B0535}"/>
              </a:ext>
            </a:extLst>
          </p:cNvPr>
          <p:cNvSpPr txBox="1">
            <a:spLocks/>
          </p:cNvSpPr>
          <p:nvPr/>
        </p:nvSpPr>
        <p:spPr bwMode="auto">
          <a:xfrm>
            <a:off x="381000" y="1342450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Compute the approximate value of exp(1)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Hints: Define a vector of length 20 for the first 20 elements of the summation, then sum it up; The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!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operator is </a:t>
            </a: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factorial()</a:t>
            </a: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b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de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Compute the approximate value of exp(2)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Compute the cross product of u = [1, 3, 2] and v = [-1, 1, 2]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4D00EB6E-3847-334F-A4AB-2F1FD726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76" y="2121065"/>
            <a:ext cx="3609975" cy="116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1AA1AE0A-413C-164F-9D8E-72B89DA3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05" y="3697157"/>
            <a:ext cx="2885695" cy="24625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5D61468-BD97-D14F-8E29-27924D0311E4}"/>
              </a:ext>
            </a:extLst>
          </p:cNvPr>
          <p:cNvGrpSpPr/>
          <p:nvPr/>
        </p:nvGrpSpPr>
        <p:grpSpPr>
          <a:xfrm>
            <a:off x="618370" y="2466166"/>
            <a:ext cx="1963614" cy="816949"/>
            <a:chOff x="5589711" y="5511404"/>
            <a:chExt cx="1963614" cy="8169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521CF12-D49C-C349-9BD2-0FE12432335D}"/>
                </a:ext>
              </a:extLst>
            </p:cNvPr>
            <p:cNvGrpSpPr/>
            <p:nvPr/>
          </p:nvGrpSpPr>
          <p:grpSpPr>
            <a:xfrm>
              <a:off x="5589711" y="5511404"/>
              <a:ext cx="1963614" cy="791698"/>
              <a:chOff x="5589711" y="5511404"/>
              <a:chExt cx="1963614" cy="791698"/>
            </a:xfrm>
          </p:grpSpPr>
          <p:sp>
            <p:nvSpPr>
              <p:cNvPr id="30" name="Rectangle 11">
                <a:extLst>
                  <a:ext uri="{FF2B5EF4-FFF2-40B4-BE49-F238E27FC236}">
                    <a16:creationId xmlns:a16="http://schemas.microsoft.com/office/drawing/2014/main" id="{D06B6BAA-6925-7741-BFBC-71A9D6AF27A1}"/>
                  </a:ext>
                </a:extLst>
              </p:cNvPr>
              <p:cNvSpPr/>
              <p:nvPr/>
            </p:nvSpPr>
            <p:spPr bwMode="auto">
              <a:xfrm>
                <a:off x="5589711" y="5511404"/>
                <a:ext cx="1963614" cy="7916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31" name="Object 30">
                <a:extLst>
                  <a:ext uri="{FF2B5EF4-FFF2-40B4-BE49-F238E27FC236}">
                    <a16:creationId xmlns:a16="http://schemas.microsoft.com/office/drawing/2014/main" id="{A6C535C4-7D1C-4043-9F0D-D0C3896D8D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995736"/>
                  </p:ext>
                </p:extLst>
              </p:nvPr>
            </p:nvGraphicFramePr>
            <p:xfrm>
              <a:off x="6469063" y="5602288"/>
              <a:ext cx="10017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85800" imgH="444240" progId="Equation.DSMT4">
                      <p:embed/>
                    </p:oleObj>
                  </mc:Choice>
                  <mc:Fallback>
                    <p:oleObj name="Equation" r:id="rId5" imgW="685800" imgH="444240" progId="Equation.DSMT4">
                      <p:embed/>
                      <p:pic>
                        <p:nvPicPr>
                          <p:cNvPr id="13" name="Object 1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469063" y="5602288"/>
                            <a:ext cx="1001712" cy="64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9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E2591988-8D7E-4542-9306-715CFF660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711" y="5532206"/>
              <a:ext cx="801563" cy="7961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18A51D-A05E-D44F-A142-28DD74BD26EF}"/>
              </a:ext>
            </a:extLst>
          </p:cNvPr>
          <p:cNvGrpSpPr/>
          <p:nvPr/>
        </p:nvGrpSpPr>
        <p:grpSpPr>
          <a:xfrm>
            <a:off x="618370" y="4385677"/>
            <a:ext cx="2654794" cy="1070371"/>
            <a:chOff x="5589711" y="5511403"/>
            <a:chExt cx="2654794" cy="107037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5EF296-D909-9048-A2CE-4F6144C24329}"/>
                </a:ext>
              </a:extLst>
            </p:cNvPr>
            <p:cNvGrpSpPr/>
            <p:nvPr/>
          </p:nvGrpSpPr>
          <p:grpSpPr>
            <a:xfrm>
              <a:off x="5589711" y="5511403"/>
              <a:ext cx="2654794" cy="1070371"/>
              <a:chOff x="5589711" y="5511403"/>
              <a:chExt cx="2654794" cy="1070371"/>
            </a:xfrm>
          </p:grpSpPr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022480B4-2346-F34A-9715-D87D20D3ECC7}"/>
                  </a:ext>
                </a:extLst>
              </p:cNvPr>
              <p:cNvSpPr/>
              <p:nvPr/>
            </p:nvSpPr>
            <p:spPr bwMode="auto">
              <a:xfrm>
                <a:off x="5589711" y="5511403"/>
                <a:ext cx="2654794" cy="107037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820733A7-2FF9-B44D-A53A-D5C2714406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533668"/>
                  </p:ext>
                </p:extLst>
              </p:nvPr>
            </p:nvGraphicFramePr>
            <p:xfrm>
              <a:off x="6400800" y="5526089"/>
              <a:ext cx="1798638" cy="1036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231560" imgH="711000" progId="Equation.DSMT4">
                      <p:embed/>
                    </p:oleObj>
                  </mc:Choice>
                  <mc:Fallback>
                    <p:oleObj name="Equation" r:id="rId8" imgW="1231560" imgH="711000" progId="Equation.DSMT4">
                      <p:embed/>
                      <p:pic>
                        <p:nvPicPr>
                          <p:cNvPr id="20" name="Object 19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400800" y="5526089"/>
                            <a:ext cx="1798638" cy="10366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4" name="Picture 19" descr="C:\Users\dabaur\AppData\Local\Microsoft\Windows\Temporary Internet Files\Content.IE5\03F8BHFI\MC900442129[1].png">
              <a:extLst>
                <a:ext uri="{FF2B5EF4-FFF2-40B4-BE49-F238E27FC236}">
                  <a16:creationId xmlns:a16="http://schemas.microsoft.com/office/drawing/2014/main" id="{2241C902-4943-B345-8662-C9ED48FA9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711" y="5675081"/>
              <a:ext cx="801563" cy="7961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8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14C43A8C-94BE-4E4A-B6EE-F5DF608BC09F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7019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480ACC7-29D1-8647-A688-EAEE761D4C34}"/>
              </a:ext>
            </a:extLst>
          </p:cNvPr>
          <p:cNvSpPr txBox="1">
            <a:spLocks/>
          </p:cNvSpPr>
          <p:nvPr/>
        </p:nvSpPr>
        <p:spPr bwMode="auto">
          <a:xfrm>
            <a:off x="381000" y="60706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Solution of Linear Algebraic Systems (Exercise)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5D9AAC-1A4F-E64C-B342-1C6A7AFF255F}"/>
              </a:ext>
            </a:extLst>
          </p:cNvPr>
          <p:cNvSpPr txBox="1">
            <a:spLocks/>
          </p:cNvSpPr>
          <p:nvPr/>
        </p:nvSpPr>
        <p:spPr bwMode="auto">
          <a:xfrm>
            <a:off x="381000" y="1400816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Write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following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system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of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equations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 Matrix form:</a:t>
            </a: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Is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this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system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singular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How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would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you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solve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this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system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95C3F169-FFEA-7D4C-BFDD-259E9B47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850078"/>
            <a:ext cx="2619375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30894745-72C0-6C4B-8632-B855B07F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45568"/>
            <a:ext cx="1457325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009590CB-566E-3042-8FEF-30A7CC95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340806"/>
            <a:ext cx="1123950" cy="138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A1E11B1-1330-6D47-B150-1D9395A8C986}"/>
              </a:ext>
            </a:extLst>
          </p:cNvPr>
          <p:cNvGrpSpPr/>
          <p:nvPr/>
        </p:nvGrpSpPr>
        <p:grpSpPr>
          <a:xfrm>
            <a:off x="2859880" y="4544208"/>
            <a:ext cx="3424238" cy="1123712"/>
            <a:chOff x="6419849" y="3330714"/>
            <a:chExt cx="3424238" cy="112371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A8C645-B03A-5442-8F45-4164BF972A1F}"/>
                </a:ext>
              </a:extLst>
            </p:cNvPr>
            <p:cNvSpPr txBox="1"/>
            <p:nvPr/>
          </p:nvSpPr>
          <p:spPr>
            <a:xfrm>
              <a:off x="6419849" y="3330714"/>
              <a:ext cx="3424238" cy="112371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 algn="just"/>
              <a:r>
                <a:rPr lang="de-CH" i="1" dirty="0"/>
                <a:t>Computing the inverse of a matrix is very expensive. Use left division instead!</a:t>
              </a:r>
            </a:p>
          </p:txBody>
        </p:sp>
        <p:pic>
          <p:nvPicPr>
            <p:cNvPr id="40" name="Picture 2" descr="C:\Users\dabaur\AppData\Local\Microsoft\Windows\Temporary Internet Files\Content.IE5\5SNEU1O7\MC900442128[1].png">
              <a:extLst>
                <a:ext uri="{FF2B5EF4-FFF2-40B4-BE49-F238E27FC236}">
                  <a16:creationId xmlns:a16="http://schemas.microsoft.com/office/drawing/2014/main" id="{6DBE97CE-1B54-E74A-B3BB-C8FCD0505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3420337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34BD5C93-2D14-6548-8C81-38A5E51E3BFA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7019" y="6381634"/>
            <a:ext cx="2057400" cy="365125"/>
          </a:xfrm>
        </p:spPr>
        <p:txBody>
          <a:bodyPr/>
          <a:lstStyle/>
          <a:p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E562828-0FE8-1543-ACE0-2DBF93EAAABF}"/>
              </a:ext>
            </a:extLst>
          </p:cNvPr>
          <p:cNvSpPr txBox="1">
            <a:spLocks/>
          </p:cNvSpPr>
          <p:nvPr/>
        </p:nvSpPr>
        <p:spPr bwMode="auto">
          <a:xfrm>
            <a:off x="381000" y="675157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Exercise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C5587A-6B7B-D845-A2D1-106E559DDBCC}"/>
              </a:ext>
            </a:extLst>
          </p:cNvPr>
          <p:cNvSpPr txBox="1">
            <a:spLocks/>
          </p:cNvSpPr>
          <p:nvPr/>
        </p:nvSpPr>
        <p:spPr bwMode="auto">
          <a:xfrm>
            <a:off x="381000" y="1468909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Solve the system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Now solve this system:</a:t>
            </a: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b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DA43798-CB1D-C54A-95CC-F7DB1816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13221"/>
            <a:ext cx="36099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4112FA0E-4264-954B-B858-D166FFC083D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217243-DB4E-214C-A9B5-F2481284F52F}"/>
              </a:ext>
            </a:extLst>
          </p:cNvPr>
          <p:cNvSpPr txBox="1">
            <a:spLocks/>
          </p:cNvSpPr>
          <p:nvPr/>
        </p:nvSpPr>
        <p:spPr bwMode="auto">
          <a:xfrm>
            <a:off x="381000" y="480603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Introduction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761F8C-80EB-4E46-B7F6-76949EC40EF9}"/>
              </a:ext>
            </a:extLst>
          </p:cNvPr>
          <p:cNvSpPr txBox="1">
            <a:spLocks/>
          </p:cNvSpPr>
          <p:nvPr/>
        </p:nvSpPr>
        <p:spPr bwMode="auto">
          <a:xfrm>
            <a:off x="381000" y="1274355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is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Matlab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Matlab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interactive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system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numerical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computation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advantages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of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Matlab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Quick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easy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(high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level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language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Procedural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Object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oriented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programming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supported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Minimal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effort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required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variable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declaration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/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initialization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Simple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handling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vectors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matrices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MATrix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LABoratory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High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quality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built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-in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plotting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functions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Full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source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-code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portability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Strong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built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-in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editing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debugging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tools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Extremely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diverse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high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quality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tool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boxes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available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Large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community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that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contributes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files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programs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mathworks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exchange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website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Extensive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documentation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/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files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2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4DD51514-1EF7-F542-96F4-2A91A9F385FB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1C7B91-40D2-5544-85A6-FDAF24FB00C5}"/>
              </a:ext>
            </a:extLst>
          </p:cNvPr>
          <p:cNvSpPr txBox="1">
            <a:spLocks/>
          </p:cNvSpPr>
          <p:nvPr/>
        </p:nvSpPr>
        <p:spPr bwMode="auto">
          <a:xfrm>
            <a:off x="374115" y="52924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Introduction (Continued)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A4405D-4D61-8944-9F18-C0DFBCE1D811}"/>
              </a:ext>
            </a:extLst>
          </p:cNvPr>
          <p:cNvSpPr txBox="1">
            <a:spLocks/>
          </p:cNvSpPr>
          <p:nvPr/>
        </p:nvSpPr>
        <p:spPr bwMode="auto">
          <a:xfrm>
            <a:off x="334185" y="1696954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What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weaknesses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of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Matlab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Not optimal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symbolic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calculations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especially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output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side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Maple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Mathematica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instead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Not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fast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C++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Fortran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especially for computationally demanding problems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Very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expensive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except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students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Where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get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Matlab</a:t>
            </a:r>
            <a:r>
              <a:rPr kumimoji="0" lang="de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?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ETH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students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have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free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access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Matlab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through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ETH IT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shop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lvl="1" defTabSz="914400">
              <a:buClr>
                <a:srgbClr val="7FA7C8"/>
              </a:buClr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Go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https://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itshop.ethz.ch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/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search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Matlab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catalogue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lvl="1" defTabSz="914400">
              <a:buClr>
                <a:srgbClr val="7FA7C8"/>
              </a:buClr>
            </a:pPr>
            <a:r>
              <a:rPr lang="de-CH" kern="0" noProof="0" dirty="0">
                <a:solidFill>
                  <a:srgbClr val="000000"/>
                </a:solidFill>
                <a:latin typeface="Arial"/>
                <a:ea typeface="ＭＳ Ｐゴシック"/>
              </a:rPr>
              <a:t>Create a </a:t>
            </a:r>
            <a:r>
              <a:rPr lang="de-CH" kern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new</a:t>
            </a:r>
            <a:r>
              <a:rPr lang="de-CH" kern="0" noProof="0" dirty="0">
                <a:solidFill>
                  <a:srgbClr val="000000"/>
                </a:solidFill>
                <a:latin typeface="Arial"/>
                <a:ea typeface="ＭＳ Ｐゴシック"/>
              </a:rPr>
              <a:t> Request </a:t>
            </a:r>
            <a:r>
              <a:rPr lang="de-CH" kern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CH" kern="0" noProof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th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Matlab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software</a:t>
            </a:r>
            <a:endParaRPr lang="de-CH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defTabSz="914400">
              <a:buClr>
                <a:srgbClr val="7FA7C8"/>
              </a:buClr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Follow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installation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procedure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provided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in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IT </a:t>
            </a:r>
            <a:r>
              <a:rPr kumimoji="0" lang="de-CH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shop</a:t>
            </a:r>
            <a:r>
              <a:rPr kumimoji="0" lang="de-CH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12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05EC13CE-69DC-7C4E-833C-1AF84F482115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1C7B91-40D2-5544-85A6-FDAF24FB00C5}"/>
              </a:ext>
            </a:extLst>
          </p:cNvPr>
          <p:cNvSpPr txBox="1">
            <a:spLocks/>
          </p:cNvSpPr>
          <p:nvPr/>
        </p:nvSpPr>
        <p:spPr bwMode="auto">
          <a:xfrm>
            <a:off x="302995" y="305724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Compiled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vs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Interpreted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19B34-2AE4-3448-A782-2BA10060BF86}"/>
              </a:ext>
            </a:extLst>
          </p:cNvPr>
          <p:cNvSpPr txBox="1"/>
          <p:nvPr/>
        </p:nvSpPr>
        <p:spPr>
          <a:xfrm>
            <a:off x="0" y="925314"/>
            <a:ext cx="776224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doesn’t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refer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language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but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its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implementation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FD922-187E-5C42-AC24-9E68789D5381}"/>
              </a:ext>
            </a:extLst>
          </p:cNvPr>
          <p:cNvSpPr txBox="1"/>
          <p:nvPr/>
        </p:nvSpPr>
        <p:spPr>
          <a:xfrm>
            <a:off x="1320800" y="1767990"/>
            <a:ext cx="193040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2" marR="0" lvl="1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tabLst/>
              <a:defRPr/>
            </a:pPr>
            <a:r>
              <a:rPr kumimoji="0" lang="de-CH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Compiled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04FF6-D96F-6E42-8E82-9AFD63B6484C}"/>
              </a:ext>
            </a:extLst>
          </p:cNvPr>
          <p:cNvSpPr txBox="1"/>
          <p:nvPr/>
        </p:nvSpPr>
        <p:spPr>
          <a:xfrm>
            <a:off x="5892800" y="1767990"/>
            <a:ext cx="193040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2" marR="0" lvl="1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tabLst/>
              <a:defRPr/>
            </a:pPr>
            <a:r>
              <a:rPr kumimoji="0" lang="de-CH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Interpreted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A6DD7-3E88-CA40-89E8-F86944FB0E5E}"/>
              </a:ext>
            </a:extLst>
          </p:cNvPr>
          <p:cNvCxnSpPr>
            <a:cxnSpLocks/>
          </p:cNvCxnSpPr>
          <p:nvPr/>
        </p:nvCxnSpPr>
        <p:spPr>
          <a:xfrm>
            <a:off x="4572000" y="1702177"/>
            <a:ext cx="0" cy="44907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11CA78-EC48-9148-8503-F4BFED427571}"/>
              </a:ext>
            </a:extLst>
          </p:cNvPr>
          <p:cNvSpPr txBox="1"/>
          <p:nvPr/>
        </p:nvSpPr>
        <p:spPr>
          <a:xfrm>
            <a:off x="-172720" y="2408674"/>
            <a:ext cx="479552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 </a:t>
            </a:r>
            <a:r>
              <a:rPr kumimoji="0" lang="de-CH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compiler</a:t>
            </a: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translates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your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script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into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lower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-level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code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(e.g.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machine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/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byte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code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ahead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execution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D3C68-A189-AA47-8F07-EFB7B63D2B4C}"/>
              </a:ext>
            </a:extLst>
          </p:cNvPr>
          <p:cNvSpPr txBox="1"/>
          <p:nvPr/>
        </p:nvSpPr>
        <p:spPr>
          <a:xfrm>
            <a:off x="-172720" y="3575553"/>
            <a:ext cx="479552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Super fast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run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time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99E835-3E21-FD47-A6A0-E73ACC5AD764}"/>
              </a:ext>
            </a:extLst>
          </p:cNvPr>
          <p:cNvSpPr txBox="1"/>
          <p:nvPr/>
        </p:nvSpPr>
        <p:spPr>
          <a:xfrm>
            <a:off x="-172720" y="4035936"/>
            <a:ext cx="479552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Compilation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is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slow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but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you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can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do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once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«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ship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»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«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built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»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executable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directly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01F1-949E-E042-A3E2-9F9EEE77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40" y="4985306"/>
            <a:ext cx="1371595" cy="13715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51A237-C64A-3E43-841B-B3F7170D5708}"/>
              </a:ext>
            </a:extLst>
          </p:cNvPr>
          <p:cNvSpPr txBox="1"/>
          <p:nvPr/>
        </p:nvSpPr>
        <p:spPr>
          <a:xfrm>
            <a:off x="4348480" y="2408674"/>
            <a:ext cx="4795520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 </a:t>
            </a:r>
            <a:r>
              <a:rPr kumimoji="0" lang="de-CH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interpreter</a:t>
            </a: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ana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lyze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translates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your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kern="0" dirty="0" err="1">
                <a:solidFill>
                  <a:srgbClr val="000000"/>
                </a:solidFill>
                <a:latin typeface="Arial"/>
                <a:ea typeface="ＭＳ Ｐゴシック"/>
              </a:rPr>
              <a:t>code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CH" b="1" kern="0" dirty="0">
                <a:solidFill>
                  <a:srgbClr val="000000"/>
                </a:solidFill>
                <a:latin typeface="Arial"/>
                <a:ea typeface="ＭＳ Ｐゴシック"/>
              </a:rPr>
              <a:t>at </a:t>
            </a:r>
            <a:r>
              <a:rPr lang="de-CH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run</a:t>
            </a:r>
            <a:r>
              <a:rPr lang="de-CH" b="1" kern="0" dirty="0">
                <a:solidFill>
                  <a:srgbClr val="000000"/>
                </a:solidFill>
                <a:latin typeface="Arial"/>
                <a:ea typeface="ＭＳ Ｐゴシック"/>
              </a:rPr>
              <a:t> time</a:t>
            </a:r>
            <a:r>
              <a:rPr lang="de-CH" kern="0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52B4EE-D223-2F46-B220-239497F9A798}"/>
              </a:ext>
            </a:extLst>
          </p:cNvPr>
          <p:cNvSpPr txBox="1"/>
          <p:nvPr/>
        </p:nvSpPr>
        <p:spPr>
          <a:xfrm>
            <a:off x="4333785" y="3081240"/>
            <a:ext cx="479552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No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need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wait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full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compilation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linking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when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change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in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source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occurs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17C784-C38D-3C4E-A837-59A30ECE2D25}"/>
              </a:ext>
            </a:extLst>
          </p:cNvPr>
          <p:cNvSpPr txBox="1"/>
          <p:nvPr/>
        </p:nvSpPr>
        <p:spPr>
          <a:xfrm>
            <a:off x="4333785" y="4050238"/>
            <a:ext cx="4795520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Interpreter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only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cares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about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part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code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being</a:t>
            </a: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executed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76F147-5D84-224C-AD8A-03191AE9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04" y="4956210"/>
            <a:ext cx="1087391" cy="976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FDF354-809B-0A48-A234-DBA63E4F7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801"/>
          <a:stretch/>
        </p:blipFill>
        <p:spPr>
          <a:xfrm>
            <a:off x="6628184" y="4852212"/>
            <a:ext cx="1805940" cy="13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DBB6D6-AB08-284E-9BDE-A4558CF4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" y="1075141"/>
            <a:ext cx="9061316" cy="4707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CFD79669-C2AF-A944-8AEE-56E1E33C688E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DBF7538-1C0F-AB47-9812-556950BC8697}"/>
              </a:ext>
            </a:extLst>
          </p:cNvPr>
          <p:cNvSpPr txBox="1">
            <a:spLocks/>
          </p:cNvSpPr>
          <p:nvPr/>
        </p:nvSpPr>
        <p:spPr bwMode="auto">
          <a:xfrm>
            <a:off x="216567" y="45332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Matlab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default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environment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(Try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it</a:t>
            </a: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out!)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2C663-BFCE-7246-9040-A3C84EC04577}"/>
              </a:ext>
            </a:extLst>
          </p:cNvPr>
          <p:cNvSpPr txBox="1"/>
          <p:nvPr/>
        </p:nvSpPr>
        <p:spPr>
          <a:xfrm>
            <a:off x="145504" y="2552693"/>
            <a:ext cx="1556836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File Structure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F83FE-CCAF-6C45-A6E8-9CD3E8A707E8}"/>
              </a:ext>
            </a:extLst>
          </p:cNvPr>
          <p:cNvSpPr txBox="1"/>
          <p:nvPr/>
        </p:nvSpPr>
        <p:spPr>
          <a:xfrm>
            <a:off x="412204" y="5082074"/>
            <a:ext cx="1326004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File Details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1D55E-9B4C-A84D-9792-6FB7F99F9211}"/>
              </a:ext>
            </a:extLst>
          </p:cNvPr>
          <p:cNvSpPr txBox="1"/>
          <p:nvPr/>
        </p:nvSpPr>
        <p:spPr>
          <a:xfrm>
            <a:off x="3346389" y="4706330"/>
            <a:ext cx="2056973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Command Prompt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2A372-C2F1-6B46-B4D5-2EBB094E3547}"/>
              </a:ext>
            </a:extLst>
          </p:cNvPr>
          <p:cNvSpPr txBox="1"/>
          <p:nvPr/>
        </p:nvSpPr>
        <p:spPr>
          <a:xfrm>
            <a:off x="2345778" y="2340455"/>
            <a:ext cx="28221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Variable Inspector / Editor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00675-E5FF-D14E-B8F7-C1688CE846E5}"/>
              </a:ext>
            </a:extLst>
          </p:cNvPr>
          <p:cNvSpPr txBox="1"/>
          <p:nvPr/>
        </p:nvSpPr>
        <p:spPr>
          <a:xfrm>
            <a:off x="6193369" y="2222544"/>
            <a:ext cx="280512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Workspace (Variable List)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A05D0-3404-A447-A109-F7D614763382}"/>
              </a:ext>
            </a:extLst>
          </p:cNvPr>
          <p:cNvSpPr txBox="1"/>
          <p:nvPr/>
        </p:nvSpPr>
        <p:spPr>
          <a:xfrm>
            <a:off x="6988107" y="4748275"/>
            <a:ext cx="2031325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accent2"/>
                </a:solidFill>
              </a:rPr>
              <a:t>Command History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60A235-0D15-0044-B506-75EEA5458EB3}"/>
              </a:ext>
            </a:extLst>
          </p:cNvPr>
          <p:cNvSpPr/>
          <p:nvPr/>
        </p:nvSpPr>
        <p:spPr bwMode="auto">
          <a:xfrm>
            <a:off x="3311882" y="1216215"/>
            <a:ext cx="425499" cy="40011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B5B76E42-EB8A-1946-B069-D5CDFB14C3BC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5F725B7-A27D-484E-9FBA-4F40895D4BC4}"/>
              </a:ext>
            </a:extLst>
          </p:cNvPr>
          <p:cNvSpPr txBox="1">
            <a:spLocks/>
          </p:cNvSpPr>
          <p:nvPr/>
        </p:nvSpPr>
        <p:spPr bwMode="auto">
          <a:xfrm>
            <a:off x="381000" y="675159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Where to get help and docs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3670E3-0326-354C-AFED-BE04FCCF9CA6}"/>
              </a:ext>
            </a:extLst>
          </p:cNvPr>
          <p:cNvSpPr txBox="1">
            <a:spLocks/>
          </p:cNvSpPr>
          <p:nvPr/>
        </p:nvSpPr>
        <p:spPr bwMode="auto">
          <a:xfrm>
            <a:off x="381000" y="1468911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you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know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which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command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use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but not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how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Type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help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command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window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quick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Type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doc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command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window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open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page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of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command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Right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click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a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word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select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«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selection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»,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click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word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press F1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you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do not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know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which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command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use</a:t>
            </a: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extensive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forums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other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sources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available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internet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google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lot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Mathworks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forum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)!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Type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ＭＳ Ｐゴシック"/>
                <a:cs typeface="Courier New" pitchFamily="49" charset="0"/>
              </a:rPr>
              <a:t>doc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menu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bar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open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the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user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help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search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for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what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you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need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Send </a:t>
            </a: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us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an email 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Wingdings" panose="05000000000000000000" pitchFamily="2" charset="2"/>
              </a:rPr>
              <a:t>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62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8D8A6C35-E3B1-1649-91B3-E74C78E05489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91B8DE-7DFE-824A-A926-4E256188F004}"/>
              </a:ext>
            </a:extLst>
          </p:cNvPr>
          <p:cNvSpPr txBox="1">
            <a:spLocks/>
          </p:cNvSpPr>
          <p:nvPr/>
        </p:nvSpPr>
        <p:spPr bwMode="auto">
          <a:xfrm>
            <a:off x="381000" y="830797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What if something goes wrong?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B61BF3-365D-EE49-BD8E-A1F3FAC08A60}"/>
              </a:ext>
            </a:extLst>
          </p:cNvPr>
          <p:cNvSpPr txBox="1">
            <a:spLocks/>
          </p:cNvSpPr>
          <p:nvPr/>
        </p:nvSpPr>
        <p:spPr bwMode="auto">
          <a:xfrm>
            <a:off x="381000" y="1624549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topmost error message is usually the one containing the most useful information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 underlined parts of the message are actually links that you can click to get to the place where the error happened!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 a program gets stuck, use </a:t>
            </a:r>
            <a:r>
              <a:rPr kumimoji="0" lang="de-CH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ctrl+c</a:t>
            </a: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 terminate it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B6C91-95AC-E743-A1AD-E41A644F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4" y="2586025"/>
            <a:ext cx="4902740" cy="1685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EFEFA-A156-404B-AEDF-E1C1E8745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399" y="2180042"/>
            <a:ext cx="3758291" cy="296806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C996CA-6E4F-5546-A468-394107891FAC}"/>
              </a:ext>
            </a:extLst>
          </p:cNvPr>
          <p:cNvSpPr/>
          <p:nvPr/>
        </p:nvSpPr>
        <p:spPr>
          <a:xfrm>
            <a:off x="216567" y="3751690"/>
            <a:ext cx="3664769" cy="3404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40FD55-1C41-EF48-B9FD-2FEB807682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93641" y="3428999"/>
            <a:ext cx="891783" cy="492926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D17BF8-76CD-D14B-8F79-E9C13CE8B466}"/>
              </a:ext>
            </a:extLst>
          </p:cNvPr>
          <p:cNvSpPr/>
          <p:nvPr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3F3A-B7E7-9143-81A8-F1D2642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1545" y="6381634"/>
            <a:ext cx="2057400" cy="365125"/>
          </a:xfrm>
        </p:spPr>
        <p:txBody>
          <a:bodyPr/>
          <a:lstStyle/>
          <a:p>
            <a:fld id="{C55165CF-CC61-074D-9DF6-2A9A3FCE36A8}" type="datetime1">
              <a:rPr lang="de-CH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19.09.23</a:t>
            </a:fld>
            <a:r>
              <a:rPr lang="de-CH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CFE8-E31B-3048-AF53-BDF81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8184" y="6381634"/>
            <a:ext cx="3086100" cy="365125"/>
          </a:xfrm>
        </p:spPr>
        <p:txBody>
          <a:bodyPr/>
          <a:lstStyle/>
          <a:p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Duclos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9D87-622E-A349-AB3D-36BDA5D4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107" y="6381634"/>
            <a:ext cx="2057400" cy="365125"/>
          </a:xfrm>
        </p:spPr>
        <p:txBody>
          <a:bodyPr/>
          <a:lstStyle/>
          <a:p>
            <a:fld id="{8BD0E146-2B0B-AF46-9307-4187646E5431}" type="slidenum">
              <a:rPr lang="de-DE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55303-6069-FE4F-B72C-522B5AE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D222F27-1176-A846-B5C2-B7E22051ABB8}"/>
              </a:ext>
            </a:extLst>
          </p:cNvPr>
          <p:cNvSpPr txBox="1">
            <a:spLocks/>
          </p:cNvSpPr>
          <p:nvPr/>
        </p:nvSpPr>
        <p:spPr bwMode="auto">
          <a:xfrm>
            <a:off x="381000" y="636246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Variables in </a:t>
            </a:r>
            <a:r>
              <a:rPr kumimoji="0" lang="de-CH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Matlab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6890A3-B854-BB43-A2C1-FF5B502B204A}"/>
              </a:ext>
            </a:extLst>
          </p:cNvPr>
          <p:cNvSpPr txBox="1">
            <a:spLocks/>
          </p:cNvSpPr>
          <p:nvPr/>
        </p:nvSpPr>
        <p:spPr bwMode="auto">
          <a:xfrm>
            <a:off x="381000" y="142999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endParaRPr kumimoji="0" lang="de-CH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Rules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Variable names are case sensitive («NameString» ≠ «Namestring»)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Maximum 63 characters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First character must be a letter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Letters, numbers and underscores «_» are valid characters</a:t>
            </a:r>
          </a:p>
          <a:p>
            <a:pPr marL="628650" marR="0" lvl="1" indent="-242888" algn="l" defTabSz="914400" rtl="0" eaLnBrk="1" fontAlgn="base" latinLnBrk="0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rgbClr val="7FA7C8"/>
              </a:buClr>
              <a:buSzTx/>
              <a:buFont typeface="Wingdings" pitchFamily="16" charset="2"/>
              <a:buChar char="§"/>
              <a:tabLst/>
              <a:defRPr/>
            </a:pPr>
            <a:r>
              <a:rPr kumimoji="0" lang="de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Spaces are not allowed</a:t>
            </a: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FBF094-5110-F041-8A68-6A09A6DF8323}"/>
              </a:ext>
            </a:extLst>
          </p:cNvPr>
          <p:cNvSpPr txBox="1">
            <a:spLocks/>
          </p:cNvSpPr>
          <p:nvPr/>
        </p:nvSpPr>
        <p:spPr bwMode="auto">
          <a:xfrm>
            <a:off x="381000" y="1437935"/>
            <a:ext cx="8382000" cy="21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2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  <a:t>Try:</a:t>
            </a:r>
          </a:p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  <a:t>Valid examples: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a = 1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speed = 1500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Cost_Function = a + 2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String = 'Hello World'</a:t>
            </a:r>
            <a:b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endParaRPr lang="de-CH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endParaRPr lang="de-CH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endParaRPr lang="de-CH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endParaRPr lang="de-CH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ts val="2400"/>
              </a:lnSpc>
              <a:buClr>
                <a:srgbClr val="005091"/>
              </a:buClr>
              <a:buSzPct val="110000"/>
            </a:pPr>
            <a: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  <a:t>Invalid examples: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2ndvariable = 'yes'</a:t>
            </a:r>
          </a:p>
          <a:p>
            <a:pPr lvl="1">
              <a:buClr>
                <a:srgbClr val="7FA7C8"/>
              </a:buClr>
              <a:buSzPct val="110000"/>
            </a:pPr>
            <a:r>
              <a:rPr lang="de-CH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/>
                <a:cs typeface="Courier New" pitchFamily="49" charset="0"/>
              </a:rPr>
              <a:t>First Element = 1</a:t>
            </a: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br>
              <a:rPr lang="de-CH" dirty="0">
                <a:solidFill>
                  <a:srgbClr val="000000"/>
                </a:solidFill>
                <a:latin typeface="Arial"/>
                <a:ea typeface="ＭＳ Ｐゴシック"/>
              </a:rPr>
            </a:br>
            <a:endParaRPr lang="de-CH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137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2167</Words>
  <Application>Microsoft Macintosh PowerPoint</Application>
  <PresentationFormat>On-screen Show (4:3)</PresentationFormat>
  <Paragraphs>363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Equation</vt:lpstr>
      <vt:lpstr>Introduction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Microsoft Office User</dc:creator>
  <cp:lastModifiedBy>Oh  Jiwoo</cp:lastModifiedBy>
  <cp:revision>37</cp:revision>
  <cp:lastPrinted>2021-08-25T13:36:40Z</cp:lastPrinted>
  <dcterms:created xsi:type="dcterms:W3CDTF">2021-08-25T09:11:10Z</dcterms:created>
  <dcterms:modified xsi:type="dcterms:W3CDTF">2023-09-19T13:15:49Z</dcterms:modified>
</cp:coreProperties>
</file>