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5B"/>
    <a:srgbClr val="FEF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46"/>
    <p:restoredTop sz="94674"/>
  </p:normalViewPr>
  <p:slideViewPr>
    <p:cSldViewPr snapToGrid="0" snapToObjects="1">
      <p:cViewPr varScale="1">
        <p:scale>
          <a:sx n="224" d="100"/>
          <a:sy n="224" d="100"/>
        </p:scale>
        <p:origin x="2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2E503-2F66-1847-A193-13DB875DBAC3}" type="datetimeFigureOut">
              <a:rPr lang="de-DE" smtClean="0"/>
              <a:t>19.09.23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901A3-F9B7-A34A-8134-E0EBCCA56A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17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0217-FB33-9E4E-9FD5-A55C1A7C1987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Jiwoo Oh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6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CD2A-6426-B740-A5A9-F391C185FAB0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Jiwoo Oh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38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2303-F09C-F54E-A7A7-1C076BB94F06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Jiwoo Oh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45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6E0-2F5B-7D4E-8144-4FD83E35F465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Jiwoo Oh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0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8774-953F-5946-9B71-649713AD7288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Jiwoo Oh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64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3394-45A7-AD42-9B18-FEC35C4787E9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Jiwoo Oh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18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0407-736D-AF42-9267-FE09297B5D70}" type="datetime1">
              <a:rPr lang="de-CH" smtClean="0"/>
              <a:t>19.09.23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Jiwoo Oh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94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B62-AEF6-0A4D-985D-F062CD3C3F7A}" type="datetime1">
              <a:rPr lang="de-CH" smtClean="0"/>
              <a:t>19.09.23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Jiwoo Oh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7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7F5-0AC1-9449-B3CB-C8181C3B23A7}" type="datetime1">
              <a:rPr lang="de-CH" smtClean="0"/>
              <a:t>19.09.23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Jiwoo Oh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1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7D0A-FF0C-644F-A64F-81CD20348EE9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Jiwoo Oh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45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039D-DC77-CD48-ACED-26848B011B49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Jiwoo Oh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21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71DE-9D0A-744D-AB99-FC0112A55F26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Jiwoo Oh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29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0244F-9310-9544-84DF-7AE75073C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56894"/>
            <a:ext cx="23622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349200-081B-3045-8ECE-1FD4B08D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87" y="275936"/>
            <a:ext cx="2540000" cy="635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477605-725D-0048-BEB6-1A0BDF455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51669" y="1334755"/>
            <a:ext cx="8382000" cy="1089025"/>
          </a:xfrm>
        </p:spPr>
        <p:txBody>
          <a:bodyPr>
            <a:normAutofit/>
          </a:bodyPr>
          <a:lstStyle/>
          <a:p>
            <a:r>
              <a:rPr lang="de-CH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EA58D1E1-1ED1-7A4E-BF0C-1877948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D55E-943A-304A-819E-5C1050CF22EE}" type="datetime1">
              <a:rPr lang="de-CH" smtClean="0"/>
              <a:t>19.09.23</a:t>
            </a:fld>
            <a:endParaRPr lang="de-DE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21842ED-7090-194D-85C0-46E7863A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Jiwoo Oh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37056DA-2656-7440-990D-EB4E81FA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1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7E7C6F-1B12-9B49-BA3C-DEFFE5948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281" y="1798646"/>
            <a:ext cx="801451" cy="719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C340F7-4C26-F642-B782-50E035944C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572"/>
          <a:stretch/>
        </p:blipFill>
        <p:spPr>
          <a:xfrm>
            <a:off x="4202482" y="1993736"/>
            <a:ext cx="2500525" cy="329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63B74-D6BA-2944-90E8-72EADA605C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7000"/>
          </a:blip>
          <a:stretch>
            <a:fillRect/>
          </a:stretch>
        </p:blipFill>
        <p:spPr>
          <a:xfrm>
            <a:off x="0" y="3153411"/>
            <a:ext cx="9144000" cy="3704589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2DF2856F-CA20-714C-9E11-8258AB4108B7}"/>
              </a:ext>
            </a:extLst>
          </p:cNvPr>
          <p:cNvSpPr txBox="1">
            <a:spLocks/>
          </p:cNvSpPr>
          <p:nvPr/>
        </p:nvSpPr>
        <p:spPr bwMode="auto">
          <a:xfrm>
            <a:off x="381000" y="2627004"/>
            <a:ext cx="8382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Part II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1EDC0-AAD7-E546-A157-3CBD962FA319}"/>
              </a:ext>
            </a:extLst>
          </p:cNvPr>
          <p:cNvSpPr txBox="1"/>
          <p:nvPr/>
        </p:nvSpPr>
        <p:spPr>
          <a:xfrm>
            <a:off x="1304925" y="3706775"/>
            <a:ext cx="6534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r>
              <a:rPr lang="de-CH" sz="1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Jiwoo</a:t>
            </a:r>
            <a:r>
              <a:rPr lang="de-CH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 Oh / Sarah </a:t>
            </a:r>
            <a:r>
              <a:rPr lang="de-CH" sz="1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Duclos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ETH Zurich, Institut für Chemie- und Bioingenieurwissenschaften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ETH Hönggerberg / HCI F143 / F106 – Zürich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E-Mail: 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jiwoo.oh@chem.ethz.ch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sarah.duclos@chem.ethz.ch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https://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shihlab.ethz.ch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education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Snm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matlab-introduction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1513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158BFAE6-D879-834C-8428-904359486F23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F6961BB-99C4-334C-8D7E-976D24FD34A6}"/>
              </a:ext>
            </a:extLst>
          </p:cNvPr>
          <p:cNvSpPr txBox="1">
            <a:spLocks/>
          </p:cNvSpPr>
          <p:nvPr/>
        </p:nvSpPr>
        <p:spPr bwMode="auto">
          <a:xfrm>
            <a:off x="381000" y="558426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While-loops in Matlab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FF4DE6-F003-5F48-B3F8-92032D142954}"/>
              </a:ext>
            </a:extLst>
          </p:cNvPr>
          <p:cNvSpPr txBox="1">
            <a:spLocks/>
          </p:cNvSpPr>
          <p:nvPr/>
        </p:nvSpPr>
        <p:spPr bwMode="auto">
          <a:xfrm>
            <a:off x="381000" y="1352178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General form of </a:t>
            </a:r>
            <a:r>
              <a:rPr kumimoji="0" lang="de-CH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while</a:t>
            </a: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-loops: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while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 expression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statements;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end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 statements are executed as long as the expression is true (or ≠ 0)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 statements are executed an indefinite number of times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D24B5DDE-26E9-2C48-982F-A6502DC96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/>
          <a:stretch/>
        </p:blipFill>
        <p:spPr bwMode="auto">
          <a:xfrm>
            <a:off x="857248" y="3906465"/>
            <a:ext cx="3228975" cy="1346403"/>
          </a:xfrm>
          <a:prstGeom prst="rect">
            <a:avLst/>
          </a:prstGeom>
          <a:noFill/>
          <a:ln w="9525">
            <a:solidFill>
              <a:srgbClr val="0033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74F8880E-CD6F-A84D-99EE-AA4EB602F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5"/>
          <a:stretch/>
        </p:blipFill>
        <p:spPr bwMode="auto">
          <a:xfrm>
            <a:off x="857248" y="5307941"/>
            <a:ext cx="1323975" cy="8653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D37EC49-BECF-3143-947E-F5BD6472B515}"/>
              </a:ext>
            </a:extLst>
          </p:cNvPr>
          <p:cNvGrpSpPr/>
          <p:nvPr/>
        </p:nvGrpSpPr>
        <p:grpSpPr>
          <a:xfrm>
            <a:off x="4549351" y="4579666"/>
            <a:ext cx="4312547" cy="715089"/>
            <a:chOff x="6419847" y="3330714"/>
            <a:chExt cx="4312547" cy="7150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F717C3-8F12-474A-97C4-C033EFFD1080}"/>
                </a:ext>
              </a:extLst>
            </p:cNvPr>
            <p:cNvSpPr txBox="1"/>
            <p:nvPr/>
          </p:nvSpPr>
          <p:spPr>
            <a:xfrm>
              <a:off x="6419847" y="3330714"/>
              <a:ext cx="4312547" cy="71508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 lvl="1" algn="just"/>
              <a:r>
                <a:rPr lang="de-CH" i="1" dirty="0"/>
                <a:t>It is good practice to limit the number of iterations (eg. while n &lt; nmax)</a:t>
              </a:r>
            </a:p>
          </p:txBody>
        </p:sp>
        <p:pic>
          <p:nvPicPr>
            <p:cNvPr id="31" name="Picture 2" descr="C:\Users\dabaur\AppData\Local\Microsoft\Windows\Temporary Internet Files\Content.IE5\5SNEU1O7\MC900442128[1].png">
              <a:extLst>
                <a:ext uri="{FF2B5EF4-FFF2-40B4-BE49-F238E27FC236}">
                  <a16:creationId xmlns:a16="http://schemas.microsoft.com/office/drawing/2014/main" id="{C8A028E0-215F-0D42-A6D1-AE6AA2E63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5" y="3420337"/>
              <a:ext cx="623890" cy="62389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230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5FF6F437-8E5D-D942-9C3B-8C56AEFE63AE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FFB12A8-E7EA-784B-83AC-3E2457E0ADEA}"/>
              </a:ext>
            </a:extLst>
          </p:cNvPr>
          <p:cNvSpPr txBox="1">
            <a:spLocks/>
          </p:cNvSpPr>
          <p:nvPr/>
        </p:nvSpPr>
        <p:spPr bwMode="auto">
          <a:xfrm>
            <a:off x="381000" y="558426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Examples of loops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4B7FDE-2366-ED4A-BF4C-35B2C528F512}"/>
              </a:ext>
            </a:extLst>
          </p:cNvPr>
          <p:cNvSpPr txBox="1">
            <a:spLocks/>
          </p:cNvSpPr>
          <p:nvPr/>
        </p:nvSpPr>
        <p:spPr bwMode="auto">
          <a:xfrm>
            <a:off x="381000" y="1352178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Try the following: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00184-3710-0844-B99F-DBE04BBEF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381" y="1273562"/>
            <a:ext cx="3114450" cy="4835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3F5E98-7B3F-484E-8C43-64786C2D7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101" y="3447132"/>
            <a:ext cx="3369813" cy="87365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B2719AA-5709-884B-9107-B5C1E37039EB}"/>
              </a:ext>
            </a:extLst>
          </p:cNvPr>
          <p:cNvGrpSpPr/>
          <p:nvPr/>
        </p:nvGrpSpPr>
        <p:grpSpPr>
          <a:xfrm>
            <a:off x="61085" y="2798729"/>
            <a:ext cx="3298471" cy="749709"/>
            <a:chOff x="7386634" y="3330714"/>
            <a:chExt cx="3228974" cy="7497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FEA80C-8E1A-694F-930A-5DF7D4B1930B}"/>
                </a:ext>
              </a:extLst>
            </p:cNvPr>
            <p:cNvSpPr txBox="1"/>
            <p:nvPr/>
          </p:nvSpPr>
          <p:spPr>
            <a:xfrm>
              <a:off x="7386634" y="3330714"/>
              <a:ext cx="3228974" cy="74970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 lvl="1"/>
              <a:r>
                <a:rPr lang="de-CH" i="1" dirty="0"/>
                <a:t>Vectorize your operations</a:t>
              </a:r>
              <a:br>
                <a:rPr lang="de-CH" i="1" dirty="0"/>
              </a:br>
              <a:r>
                <a:rPr lang="de-CH" i="1" dirty="0"/>
                <a:t>and use built-in functions.</a:t>
              </a:r>
            </a:p>
          </p:txBody>
        </p:sp>
        <p:pic>
          <p:nvPicPr>
            <p:cNvPr id="34" name="Picture 2" descr="C:\Users\dabaur\AppData\Local\Microsoft\Windows\Temporary Internet Files\Content.IE5\5SNEU1O7\MC900442128[1].png">
              <a:extLst>
                <a:ext uri="{FF2B5EF4-FFF2-40B4-BE49-F238E27FC236}">
                  <a16:creationId xmlns:a16="http://schemas.microsoft.com/office/drawing/2014/main" id="{FA990FF9-6430-9E47-BE9A-19A0DF40F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34" y="3410366"/>
              <a:ext cx="623890" cy="62389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62C16A-5EA8-C24F-B26F-F9D287049F15}"/>
              </a:ext>
            </a:extLst>
          </p:cNvPr>
          <p:cNvGrpSpPr/>
          <p:nvPr/>
        </p:nvGrpSpPr>
        <p:grpSpPr>
          <a:xfrm>
            <a:off x="61085" y="3734322"/>
            <a:ext cx="3298472" cy="715089"/>
            <a:chOff x="7386633" y="3330714"/>
            <a:chExt cx="3298472" cy="7150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74F268-6575-F344-8A14-1F53DA4F0E19}"/>
                </a:ext>
              </a:extLst>
            </p:cNvPr>
            <p:cNvSpPr txBox="1"/>
            <p:nvPr/>
          </p:nvSpPr>
          <p:spPr>
            <a:xfrm>
              <a:off x="7386633" y="3330714"/>
              <a:ext cx="3298472" cy="71508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 lvl="1" defTabSz="447675"/>
              <a:r>
                <a:rPr lang="de-CH" i="1" dirty="0"/>
                <a:t>If you must use a loop, preallocate your variables.</a:t>
              </a:r>
            </a:p>
          </p:txBody>
        </p:sp>
        <p:pic>
          <p:nvPicPr>
            <p:cNvPr id="37" name="Picture 2" descr="C:\Users\dabaur\AppData\Local\Microsoft\Windows\Temporary Internet Files\Content.IE5\5SNEU1O7\MC900442128[1].png">
              <a:extLst>
                <a:ext uri="{FF2B5EF4-FFF2-40B4-BE49-F238E27FC236}">
                  <a16:creationId xmlns:a16="http://schemas.microsoft.com/office/drawing/2014/main" id="{12AAAC22-3B3A-A049-A1A3-0879CC2B1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34" y="3410366"/>
              <a:ext cx="623890" cy="62389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72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7B5E3A74-DABB-DE4D-BD87-A2D59BF5FF00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9FDA5BC-77DB-664F-960D-5303F2EBF95C}"/>
              </a:ext>
            </a:extLst>
          </p:cNvPr>
          <p:cNvSpPr txBox="1">
            <a:spLocks/>
          </p:cNvSpPr>
          <p:nvPr/>
        </p:nvSpPr>
        <p:spPr bwMode="auto">
          <a:xfrm>
            <a:off x="381000" y="558426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Exercise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38DF157-C37F-174B-9ACC-40C5A200A7DA}"/>
              </a:ext>
            </a:extLst>
          </p:cNvPr>
          <p:cNvSpPr txBox="1">
            <a:spLocks/>
          </p:cNvSpPr>
          <p:nvPr/>
        </p:nvSpPr>
        <p:spPr bwMode="auto">
          <a:xfrm>
            <a:off x="381000" y="1352178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Create the matrix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(5,5) with random elements between -2 and 2 (type 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help rand 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to figure out how the function works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)</a:t>
            </a:r>
          </a:p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Set all negative elements of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to 1.5 (use logical indexing!)</a:t>
            </a:r>
          </a:p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Create a matrix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consisting of the 2</a:t>
            </a:r>
            <a:r>
              <a:rPr kumimoji="0" lang="de-CH" sz="20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nd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and 3</a:t>
            </a:r>
            <a:r>
              <a:rPr kumimoji="0" lang="de-CH" sz="20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rd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column of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</a:t>
            </a:r>
          </a:p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Create a matrix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 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consisting of the 1</a:t>
            </a:r>
            <a:r>
              <a:rPr kumimoji="0" lang="de-CH" sz="20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st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and 4</a:t>
            </a:r>
            <a:r>
              <a:rPr kumimoji="0" lang="de-CH" sz="20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th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row of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</a:t>
            </a: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Calculate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D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=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∙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∙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. What is the size of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D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?</a:t>
            </a:r>
          </a:p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Add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D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+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=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E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. Multiply the transpose of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E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with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to create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F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.</a:t>
            </a:r>
          </a:p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Create the matrix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G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so that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G</a:t>
            </a:r>
            <a:r>
              <a:rPr kumimoji="0" lang="de-CH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i,j 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= 2+2*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</a:t>
            </a:r>
            <a:r>
              <a:rPr kumimoji="0" lang="de-CH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i,j</a:t>
            </a:r>
            <a:r>
              <a:rPr kumimoji="0" lang="de-CH" sz="20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2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/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F</a:t>
            </a:r>
            <a:r>
              <a:rPr kumimoji="0" lang="de-CH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j,i</a:t>
            </a:r>
          </a:p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Create an equally spaced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row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vector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with 5 elements from 3 to 38</a:t>
            </a:r>
          </a:p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Find the solution of the linear system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∙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x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=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’</a:t>
            </a:r>
          </a:p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Find the solution of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y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∙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=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</a:t>
            </a:r>
          </a:p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Compute the 2-norm of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x</a:t>
            </a:r>
          </a:p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Find the vector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v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representing the 2-norm of each column of </a:t>
            </a:r>
            <a:r>
              <a:rPr kumimoji="0" lang="de-CH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</a:t>
            </a:r>
          </a:p>
          <a:p>
            <a:pPr marL="723900" marR="0" lvl="1" indent="-45720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Find the values of the series 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900908F-5155-144A-89CA-A933F7BF2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895270"/>
              </p:ext>
            </p:extLst>
          </p:nvPr>
        </p:nvGraphicFramePr>
        <p:xfrm>
          <a:off x="4456113" y="5563815"/>
          <a:ext cx="28213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279360" progId="Equation.DSMT4">
                  <p:embed/>
                </p:oleObj>
              </mc:Choice>
              <mc:Fallback>
                <p:oleObj name="Equation" r:id="rId3" imgW="1371600" imgH="279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6113" y="5563815"/>
                        <a:ext cx="2821350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48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E20413A9-51F1-4A4F-BDE1-2FC3A44CCF8B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4D7272-4C31-4346-84FE-782B3391C0AC}"/>
              </a:ext>
            </a:extLst>
          </p:cNvPr>
          <p:cNvSpPr txBox="1">
            <a:spLocks/>
          </p:cNvSpPr>
          <p:nvPr/>
        </p:nvSpPr>
        <p:spPr bwMode="auto">
          <a:xfrm>
            <a:off x="381000" y="95726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Solutions (one Possibility)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B910B4B5-F211-214A-93B8-5D57ED481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"/>
          <a:stretch/>
        </p:blipFill>
        <p:spPr bwMode="auto">
          <a:xfrm>
            <a:off x="2114550" y="2352675"/>
            <a:ext cx="2419350" cy="278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D74FF983-52E3-6043-A6B6-F5708D14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2228850"/>
            <a:ext cx="2466975" cy="3162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1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01671EE9-3A64-F940-9838-31A7B6C22CC4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6589FEBA-3659-164E-B3D9-3227D8A1184E}"/>
              </a:ext>
            </a:extLst>
          </p:cNvPr>
          <p:cNvSpPr txBox="1">
            <a:spLocks/>
          </p:cNvSpPr>
          <p:nvPr/>
        </p:nvSpPr>
        <p:spPr bwMode="auto">
          <a:xfrm>
            <a:off x="381000" y="577878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Controlling program flow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818DAFE-AA3D-7D48-B59A-646CC225F5B1}"/>
              </a:ext>
            </a:extLst>
          </p:cNvPr>
          <p:cNvSpPr txBox="1">
            <a:spLocks/>
          </p:cNvSpPr>
          <p:nvPr/>
        </p:nvSpPr>
        <p:spPr bwMode="auto">
          <a:xfrm>
            <a:off x="381000" y="1371630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 </a:t>
            </a:r>
            <a:r>
              <a:rPr kumimoji="0" lang="de-CH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</a:t>
            </a: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block has the following structure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if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 expression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statements;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elseif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expression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statements;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else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statements;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end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Example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18EF85C-CA57-6D42-A8AF-72F94276C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440267"/>
            <a:ext cx="173355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14977F3-C8E8-724A-89BF-BC6ACB05A50D}"/>
              </a:ext>
            </a:extLst>
          </p:cNvPr>
          <p:cNvGrpSpPr/>
          <p:nvPr/>
        </p:nvGrpSpPr>
        <p:grpSpPr>
          <a:xfrm>
            <a:off x="5067097" y="4618553"/>
            <a:ext cx="2958042" cy="715089"/>
            <a:chOff x="6172200" y="5376483"/>
            <a:chExt cx="2693637" cy="7150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037556-4517-0C4B-AA2F-89D6585547D5}"/>
                </a:ext>
              </a:extLst>
            </p:cNvPr>
            <p:cNvSpPr txBox="1"/>
            <p:nvPr/>
          </p:nvSpPr>
          <p:spPr>
            <a:xfrm>
              <a:off x="6172200" y="5376483"/>
              <a:ext cx="2693637" cy="71508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/>
              <a:r>
                <a:rPr lang="de-CH" i="1" dirty="0"/>
                <a:t>The </a:t>
              </a:r>
              <a:r>
                <a:rPr lang="de-CH" dirty="0"/>
                <a:t>elseif</a:t>
              </a:r>
              <a:r>
                <a:rPr lang="de-CH" i="1" dirty="0"/>
                <a:t> and </a:t>
              </a:r>
              <a:r>
                <a:rPr lang="de-CH" dirty="0"/>
                <a:t>else</a:t>
              </a:r>
              <a:r>
                <a:rPr lang="de-CH" i="1" dirty="0"/>
                <a:t> clauses are optional.</a:t>
              </a:r>
            </a:p>
          </p:txBody>
        </p:sp>
        <p:pic>
          <p:nvPicPr>
            <p:cNvPr id="18" name="Picture 19" descr="C:\Users\dabaur\AppData\Local\Microsoft\Windows\Temporary Internet Files\Content.IE5\03F8BHFI\MC900442129[1].png">
              <a:extLst>
                <a:ext uri="{FF2B5EF4-FFF2-40B4-BE49-F238E27FC236}">
                  <a16:creationId xmlns:a16="http://schemas.microsoft.com/office/drawing/2014/main" id="{955B38D5-C24A-AA43-A74F-70813F96E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1" y="5452682"/>
              <a:ext cx="590333" cy="586344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47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F038A5B7-1851-1248-99F9-3E942B0DE86C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66E9AB0-1F2C-F144-8089-0DEDC7632F96}"/>
              </a:ext>
            </a:extLst>
          </p:cNvPr>
          <p:cNvSpPr txBox="1">
            <a:spLocks/>
          </p:cNvSpPr>
          <p:nvPr/>
        </p:nvSpPr>
        <p:spPr bwMode="auto">
          <a:xfrm>
            <a:off x="400456" y="548696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Controlling program flow (Continued)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8A1362-0C89-7D49-A778-925D5BF74CE6}"/>
              </a:ext>
            </a:extLst>
          </p:cNvPr>
          <p:cNvSpPr txBox="1">
            <a:spLocks/>
          </p:cNvSpPr>
          <p:nvPr/>
        </p:nvSpPr>
        <p:spPr bwMode="auto">
          <a:xfrm>
            <a:off x="400456" y="1342448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 </a:t>
            </a:r>
            <a:r>
              <a:rPr kumimoji="0" lang="de-CH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switch</a:t>
            </a: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block does multiple comparisons at once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switch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 variable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case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 expression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	statements;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case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 expression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	statements;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...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otherwise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	statements;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end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Example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4F3B86F-A998-3544-9735-14B3D5A86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81" y="4587298"/>
            <a:ext cx="4400550" cy="147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FB0334-A41E-CD47-ACA6-DB14FDC9919C}"/>
              </a:ext>
            </a:extLst>
          </p:cNvPr>
          <p:cNvSpPr txBox="1"/>
          <p:nvPr/>
        </p:nvSpPr>
        <p:spPr>
          <a:xfrm>
            <a:off x="5019348" y="4715885"/>
            <a:ext cx="1848583" cy="369845"/>
          </a:xfrm>
          <a:prstGeom prst="rect">
            <a:avLst/>
          </a:prstGeom>
          <a:gradFill rotWithShape="1">
            <a:gsLst>
              <a:gs pos="0">
                <a:srgbClr val="005091">
                  <a:tint val="50000"/>
                  <a:satMod val="300000"/>
                </a:srgbClr>
              </a:gs>
              <a:gs pos="35000">
                <a:srgbClr val="005091">
                  <a:tint val="37000"/>
                  <a:satMod val="300000"/>
                </a:srgbClr>
              </a:gs>
              <a:gs pos="100000">
                <a:srgbClr val="00509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509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  <a:defRPr/>
            </a:pP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Message identifier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B9697D-9076-1641-8C55-A4B102CFCDDF}"/>
              </a:ext>
            </a:extLst>
          </p:cNvPr>
          <p:cNvSpPr txBox="1"/>
          <p:nvPr/>
        </p:nvSpPr>
        <p:spPr>
          <a:xfrm>
            <a:off x="7086273" y="5554085"/>
            <a:ext cx="1531188" cy="369845"/>
          </a:xfrm>
          <a:prstGeom prst="rect">
            <a:avLst/>
          </a:prstGeom>
          <a:gradFill rotWithShape="1">
            <a:gsLst>
              <a:gs pos="0">
                <a:srgbClr val="005091">
                  <a:tint val="50000"/>
                  <a:satMod val="300000"/>
                </a:srgbClr>
              </a:gs>
              <a:gs pos="35000">
                <a:srgbClr val="005091">
                  <a:tint val="37000"/>
                  <a:satMod val="300000"/>
                </a:srgbClr>
              </a:gs>
              <a:gs pos="100000">
                <a:srgbClr val="00509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509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  <a:defRPr/>
            </a:pP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Error message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E90471-A321-C344-BECB-463DAA4EBEB3}"/>
              </a:ext>
            </a:extLst>
          </p:cNvPr>
          <p:cNvCxnSpPr/>
          <p:nvPr/>
        </p:nvCxnSpPr>
        <p:spPr bwMode="auto">
          <a:xfrm flipH="1">
            <a:off x="4096156" y="5085730"/>
            <a:ext cx="1285875" cy="573130"/>
          </a:xfrm>
          <a:prstGeom prst="straightConnector1">
            <a:avLst/>
          </a:prstGeom>
          <a:noFill/>
          <a:ln w="25400" cap="flat" cmpd="sng" algn="ctr">
            <a:solidFill>
              <a:srgbClr val="00335B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664C55-2977-AE40-892D-AE3F4C1D9085}"/>
              </a:ext>
            </a:extLst>
          </p:cNvPr>
          <p:cNvCxnSpPr>
            <a:stCxn id="20" idx="1"/>
          </p:cNvCxnSpPr>
          <p:nvPr/>
        </p:nvCxnSpPr>
        <p:spPr bwMode="auto">
          <a:xfrm flipH="1" flipV="1">
            <a:off x="6629806" y="5739007"/>
            <a:ext cx="456467" cy="1"/>
          </a:xfrm>
          <a:prstGeom prst="straightConnector1">
            <a:avLst/>
          </a:prstGeom>
          <a:noFill/>
          <a:ln w="25400" cap="flat" cmpd="sng" algn="ctr">
            <a:solidFill>
              <a:srgbClr val="00335B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3555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A8798294-E068-2548-842B-2BFA60F55431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D80FE27-A66F-4540-921D-C7718137F30E}"/>
              </a:ext>
            </a:extLst>
          </p:cNvPr>
          <p:cNvSpPr txBox="1">
            <a:spLocks/>
          </p:cNvSpPr>
          <p:nvPr/>
        </p:nvSpPr>
        <p:spPr bwMode="auto">
          <a:xfrm>
            <a:off x="439366" y="490332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Controlling program flow (Continued)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8140916-99D8-E343-8A8B-D842E168C8B6}"/>
              </a:ext>
            </a:extLst>
          </p:cNvPr>
          <p:cNvSpPr txBox="1">
            <a:spLocks/>
          </p:cNvSpPr>
          <p:nvPr/>
        </p:nvSpPr>
        <p:spPr bwMode="auto">
          <a:xfrm>
            <a:off x="439366" y="1284084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Other commands for controlling program flow are: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break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;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	Exits the current loop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continue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;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Immediately goes to the next iteration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return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;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	Terminates the entire program / function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5719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10F1A7F4-0D2B-7E45-8252-F3C6E1E671A8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4E65C56-8E4D-A14D-A3E7-4BFF11869171}"/>
              </a:ext>
            </a:extLst>
          </p:cNvPr>
          <p:cNvSpPr txBox="1">
            <a:spLocks/>
          </p:cNvSpPr>
          <p:nvPr/>
        </p:nvSpPr>
        <p:spPr bwMode="auto">
          <a:xfrm>
            <a:off x="390728" y="616790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Data type «struct»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184DFB-8F94-B04E-A8A6-69F3BA5E0585}"/>
              </a:ext>
            </a:extLst>
          </p:cNvPr>
          <p:cNvSpPr txBox="1">
            <a:spLocks/>
          </p:cNvSpPr>
          <p:nvPr/>
        </p:nvSpPr>
        <p:spPr bwMode="auto">
          <a:xfrm>
            <a:off x="390728" y="1410542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What is a struct?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Structs are arrays with a property called «fields». Fields hold different kinds of data and are accessed by dots. Structs are very useful for bundling different kinds of information.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Example (try it out!)</a:t>
            </a:r>
          </a:p>
          <a:p>
            <a:pPr marL="631825" marR="0" lvl="1" indent="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comp(1).name = 'water';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comp(1).Mw = 18.02;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comp(1).density = 1;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comp(2).name = 'ethanol';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comp(2).Mw = 46.06;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comp(2).density = 0.789;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A26380A-6ABA-D44B-96CB-215C7D11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91" y="2783729"/>
            <a:ext cx="3552825" cy="331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6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A11C9299-CC8D-354E-A503-43C6FECD5C29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6667A3B0-8F11-3F42-9CA1-A6E836F2D501}"/>
              </a:ext>
            </a:extLst>
          </p:cNvPr>
          <p:cNvGrpSpPr/>
          <p:nvPr/>
        </p:nvGrpSpPr>
        <p:grpSpPr>
          <a:xfrm>
            <a:off x="38100" y="1571625"/>
            <a:ext cx="2962275" cy="2895600"/>
            <a:chOff x="819144" y="2333625"/>
            <a:chExt cx="2752731" cy="2895600"/>
          </a:xfrm>
        </p:grpSpPr>
        <p:sp>
          <p:nvSpPr>
            <p:cNvPr id="57" name="Isosceles Triangle 5">
              <a:extLst>
                <a:ext uri="{FF2B5EF4-FFF2-40B4-BE49-F238E27FC236}">
                  <a16:creationId xmlns:a16="http://schemas.microsoft.com/office/drawing/2014/main" id="{83BCEC2F-F077-7B41-9961-EB48052206D0}"/>
                </a:ext>
              </a:extLst>
            </p:cNvPr>
            <p:cNvSpPr/>
            <p:nvPr/>
          </p:nvSpPr>
          <p:spPr bwMode="auto">
            <a:xfrm>
              <a:off x="819149" y="2333625"/>
              <a:ext cx="2752726" cy="914400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comp(1)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2D06A3F-8538-8044-86CD-618D3FD759C2}"/>
                </a:ext>
              </a:extLst>
            </p:cNvPr>
            <p:cNvSpPr/>
            <p:nvPr/>
          </p:nvSpPr>
          <p:spPr bwMode="auto">
            <a:xfrm>
              <a:off x="819150" y="3248025"/>
              <a:ext cx="2752725" cy="3238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de-CH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.name</a:t>
              </a:r>
              <a:r>
                <a:rPr kumimoji="0" lang="de-CH" sz="16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 		</a:t>
              </a: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= 'water'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A5410C1-3DBE-3C49-BFD4-04A42D86E470}"/>
                </a:ext>
              </a:extLst>
            </p:cNvPr>
            <p:cNvSpPr/>
            <p:nvPr/>
          </p:nvSpPr>
          <p:spPr bwMode="auto">
            <a:xfrm>
              <a:off x="819148" y="3571875"/>
              <a:ext cx="2752727" cy="3238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de-CH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.MW 		</a:t>
              </a: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= 18.02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62B2DA2-354D-CC49-AD65-E75905431893}"/>
                </a:ext>
              </a:extLst>
            </p:cNvPr>
            <p:cNvSpPr/>
            <p:nvPr/>
          </p:nvSpPr>
          <p:spPr bwMode="auto">
            <a:xfrm>
              <a:off x="819146" y="3895725"/>
              <a:ext cx="2752729" cy="3238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de-CH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.density	</a:t>
              </a: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= 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732203D-DAA4-AA4F-A536-7CF9F38D034B}"/>
                </a:ext>
              </a:extLst>
            </p:cNvPr>
            <p:cNvSpPr/>
            <p:nvPr/>
          </p:nvSpPr>
          <p:spPr bwMode="auto">
            <a:xfrm>
              <a:off x="819144" y="4219575"/>
              <a:ext cx="2752729" cy="10096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de-CH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.Antoine	</a:t>
              </a: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= [	8.07;</a:t>
              </a:r>
              <a:b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				1730;</a:t>
              </a:r>
              <a:b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				233];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0CF3C30-3890-574A-B41A-A74D545BAE38}"/>
              </a:ext>
            </a:extLst>
          </p:cNvPr>
          <p:cNvGrpSpPr/>
          <p:nvPr/>
        </p:nvGrpSpPr>
        <p:grpSpPr>
          <a:xfrm>
            <a:off x="3090864" y="1571625"/>
            <a:ext cx="2962273" cy="2895600"/>
            <a:chOff x="819146" y="2333625"/>
            <a:chExt cx="2752729" cy="2895600"/>
          </a:xfrm>
        </p:grpSpPr>
        <p:sp>
          <p:nvSpPr>
            <p:cNvPr id="63" name="Isosceles Triangle 18">
              <a:extLst>
                <a:ext uri="{FF2B5EF4-FFF2-40B4-BE49-F238E27FC236}">
                  <a16:creationId xmlns:a16="http://schemas.microsoft.com/office/drawing/2014/main" id="{8CEAA2A8-E15C-424A-8E2B-9624CFA6DCFD}"/>
                </a:ext>
              </a:extLst>
            </p:cNvPr>
            <p:cNvSpPr/>
            <p:nvPr/>
          </p:nvSpPr>
          <p:spPr bwMode="auto">
            <a:xfrm>
              <a:off x="819149" y="2333625"/>
              <a:ext cx="2752726" cy="914400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comp(2)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3DC8FF-9B6D-8C44-ADD8-C492D60DFBB0}"/>
                </a:ext>
              </a:extLst>
            </p:cNvPr>
            <p:cNvSpPr/>
            <p:nvPr/>
          </p:nvSpPr>
          <p:spPr bwMode="auto">
            <a:xfrm>
              <a:off x="819150" y="3248025"/>
              <a:ext cx="2752725" cy="3238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de-CH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.name</a:t>
              </a:r>
              <a:r>
                <a:rPr kumimoji="0" lang="de-CH" sz="16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 		</a:t>
              </a: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= 'ethanol'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9B04C34-3069-5F48-B62B-405E7F1E1B10}"/>
                </a:ext>
              </a:extLst>
            </p:cNvPr>
            <p:cNvSpPr/>
            <p:nvPr/>
          </p:nvSpPr>
          <p:spPr bwMode="auto">
            <a:xfrm>
              <a:off x="819148" y="3571875"/>
              <a:ext cx="2752727" cy="3238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de-CH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.MW 		</a:t>
              </a: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= 46.06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0574CE6-962B-B34D-899B-93F5387CF4C6}"/>
                </a:ext>
              </a:extLst>
            </p:cNvPr>
            <p:cNvSpPr/>
            <p:nvPr/>
          </p:nvSpPr>
          <p:spPr bwMode="auto">
            <a:xfrm>
              <a:off x="819146" y="3895725"/>
              <a:ext cx="2752729" cy="3238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de-CH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.density	</a:t>
              </a: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= 0.789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FDD7E18-7A55-ED43-AB29-3DA511999D6D}"/>
                </a:ext>
              </a:extLst>
            </p:cNvPr>
            <p:cNvSpPr/>
            <p:nvPr/>
          </p:nvSpPr>
          <p:spPr bwMode="auto">
            <a:xfrm>
              <a:off x="819150" y="4219575"/>
              <a:ext cx="2752724" cy="10096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de-CH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.Antoine	</a:t>
              </a: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= [	8.20;</a:t>
              </a:r>
              <a:b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				1643;</a:t>
              </a:r>
              <a:b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				230];</a:t>
              </a:r>
            </a:p>
          </p:txBody>
        </p:sp>
      </p:grpSp>
      <p:sp>
        <p:nvSpPr>
          <p:cNvPr id="68" name="Right Brace 67">
            <a:extLst>
              <a:ext uri="{FF2B5EF4-FFF2-40B4-BE49-F238E27FC236}">
                <a16:creationId xmlns:a16="http://schemas.microsoft.com/office/drawing/2014/main" id="{B9C1CFAF-112F-F84D-A30C-D79DC9E97949}"/>
              </a:ext>
            </a:extLst>
          </p:cNvPr>
          <p:cNvSpPr/>
          <p:nvPr/>
        </p:nvSpPr>
        <p:spPr bwMode="auto">
          <a:xfrm rot="5400000">
            <a:off x="4305298" y="376240"/>
            <a:ext cx="533400" cy="9067798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6B3532C-1126-2C45-A2F6-B4F7F0D452D6}"/>
              </a:ext>
            </a:extLst>
          </p:cNvPr>
          <p:cNvGrpSpPr/>
          <p:nvPr/>
        </p:nvGrpSpPr>
        <p:grpSpPr>
          <a:xfrm>
            <a:off x="6143625" y="1571625"/>
            <a:ext cx="2962275" cy="2895600"/>
            <a:chOff x="819144" y="2333625"/>
            <a:chExt cx="2752731" cy="2895600"/>
          </a:xfrm>
        </p:grpSpPr>
        <p:sp>
          <p:nvSpPr>
            <p:cNvPr id="70" name="Isosceles Triangle 25">
              <a:extLst>
                <a:ext uri="{FF2B5EF4-FFF2-40B4-BE49-F238E27FC236}">
                  <a16:creationId xmlns:a16="http://schemas.microsoft.com/office/drawing/2014/main" id="{C7D3B9F3-9085-5447-A155-95DA0328485E}"/>
                </a:ext>
              </a:extLst>
            </p:cNvPr>
            <p:cNvSpPr/>
            <p:nvPr/>
          </p:nvSpPr>
          <p:spPr bwMode="auto">
            <a:xfrm>
              <a:off x="819149" y="2333625"/>
              <a:ext cx="2752726" cy="914400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comp(3)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00BC8B5-42DA-5441-A9D3-73DFC9058D89}"/>
                </a:ext>
              </a:extLst>
            </p:cNvPr>
            <p:cNvSpPr/>
            <p:nvPr/>
          </p:nvSpPr>
          <p:spPr bwMode="auto">
            <a:xfrm>
              <a:off x="819150" y="3248025"/>
              <a:ext cx="2752725" cy="3238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de-CH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.name</a:t>
              </a:r>
              <a:r>
                <a:rPr kumimoji="0" lang="de-CH" sz="16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 		</a:t>
              </a: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= ...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88DEB7-0629-2440-A0AB-B78EC3162A11}"/>
                </a:ext>
              </a:extLst>
            </p:cNvPr>
            <p:cNvSpPr/>
            <p:nvPr/>
          </p:nvSpPr>
          <p:spPr bwMode="auto">
            <a:xfrm>
              <a:off x="819147" y="3571875"/>
              <a:ext cx="2752727" cy="3238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de-CH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.MW 		</a:t>
              </a: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= ...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06155D1-262A-6440-B365-A44862C1CDC4}"/>
                </a:ext>
              </a:extLst>
            </p:cNvPr>
            <p:cNvSpPr/>
            <p:nvPr/>
          </p:nvSpPr>
          <p:spPr bwMode="auto">
            <a:xfrm>
              <a:off x="819146" y="3895725"/>
              <a:ext cx="2752729" cy="3238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de-CH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.density	</a:t>
              </a: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= ...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2C58793-CC76-8B45-9538-EEF61250E9B8}"/>
                </a:ext>
              </a:extLst>
            </p:cNvPr>
            <p:cNvSpPr/>
            <p:nvPr/>
          </p:nvSpPr>
          <p:spPr bwMode="auto">
            <a:xfrm>
              <a:off x="819144" y="4219575"/>
              <a:ext cx="2752729" cy="10096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de-CH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.Antoine	</a:t>
              </a:r>
              <a:r>
                <a:rPr lang="de-CH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= ...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0E1DC0B5-5FDC-7841-B379-F85A1F8AAF7D}"/>
              </a:ext>
            </a:extLst>
          </p:cNvPr>
          <p:cNvSpPr/>
          <p:nvPr/>
        </p:nvSpPr>
        <p:spPr bwMode="auto">
          <a:xfrm>
            <a:off x="3090861" y="5457825"/>
            <a:ext cx="2962269" cy="323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C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comp	(1,n)	struct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72F2ACDC-FD35-784B-AAF8-EB7728466206}"/>
              </a:ext>
            </a:extLst>
          </p:cNvPr>
          <p:cNvSpPr txBox="1">
            <a:spLocks/>
          </p:cNvSpPr>
          <p:nvPr/>
        </p:nvSpPr>
        <p:spPr bwMode="auto">
          <a:xfrm>
            <a:off x="380995" y="557615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Data type «</a:t>
            </a: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struct</a:t>
            </a: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»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2093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A11B882A-2CE0-9149-8F3B-57D61E24F29F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2919C576-E9C2-8641-959D-96495D9EA168}"/>
              </a:ext>
            </a:extLst>
          </p:cNvPr>
          <p:cNvSpPr txBox="1">
            <a:spLocks/>
          </p:cNvSpPr>
          <p:nvPr/>
        </p:nvSpPr>
        <p:spPr bwMode="auto">
          <a:xfrm>
            <a:off x="381000" y="714068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Exercise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0C5E31-7407-9242-8A6B-8889DB8805C9}"/>
              </a:ext>
            </a:extLst>
          </p:cNvPr>
          <p:cNvSpPr txBox="1">
            <a:spLocks/>
          </p:cNvSpPr>
          <p:nvPr/>
        </p:nvSpPr>
        <p:spPr bwMode="auto">
          <a:xfrm>
            <a:off x="381000" y="1507820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Create a new m-file called </a:t>
            </a:r>
            <a:r>
              <a:rPr kumimoji="0" lang="de-CH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quadratic_roots.m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Implement the following algorithm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If b &gt; 0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Elseif b &lt; 0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Else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1BF1E3F6-9BDD-1A4D-B16E-AD4F3D54C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39755"/>
              </p:ext>
            </p:extLst>
          </p:nvPr>
        </p:nvGraphicFramePr>
        <p:xfrm>
          <a:off x="2082800" y="2568270"/>
          <a:ext cx="403224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482400" progId="Equation.DSMT4">
                  <p:embed/>
                </p:oleObj>
              </mc:Choice>
              <mc:Fallback>
                <p:oleObj name="Equation" r:id="rId3" imgW="1930320" imgH="482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2800" y="2568270"/>
                        <a:ext cx="4032248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FDB361A1-75AF-C642-B2DC-812BB083A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471134"/>
              </p:ext>
            </p:extLst>
          </p:nvPr>
        </p:nvGraphicFramePr>
        <p:xfrm>
          <a:off x="2095500" y="4035120"/>
          <a:ext cx="40322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035120"/>
                        <a:ext cx="403225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2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D3F74365-AC95-ED40-9FF5-AAD65FA9B8C8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E0E10EB-4E68-1948-A05C-0799B55019BD}"/>
              </a:ext>
            </a:extLst>
          </p:cNvPr>
          <p:cNvSpPr txBox="1">
            <a:spLocks/>
          </p:cNvSpPr>
          <p:nvPr/>
        </p:nvSpPr>
        <p:spPr bwMode="auto">
          <a:xfrm>
            <a:off x="381000" y="55842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M-Files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16946-6266-984C-AF7A-71E57C2F1F8E}"/>
              </a:ext>
            </a:extLst>
          </p:cNvPr>
          <p:cNvSpPr txBox="1">
            <a:spLocks/>
          </p:cNvSpPr>
          <p:nvPr/>
        </p:nvSpPr>
        <p:spPr bwMode="auto">
          <a:xfrm>
            <a:off x="381000" y="135217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What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is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an m-file?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 m-file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a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collection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of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commands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.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equivalent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to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programs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functions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subroutines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modules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etc. in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other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programming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languages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.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can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even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contain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entire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class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definitions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.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What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can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use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it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for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?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Creating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a permanent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record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of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what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you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are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doing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Experimenting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on an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algorithm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Writing utilities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whole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programs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What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types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of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m-files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are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there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?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Script m-file: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No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input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output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.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Operates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on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workspace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variables.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Function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m-file: Starts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with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function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key-word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accepts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inputs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gives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outputs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. All variables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are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local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.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Class m-file: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Contains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classdef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key-word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used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in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object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oriented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programming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69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3D661F5D-17F0-3D47-AC78-6E9729823B8E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66D99F9-886E-684B-9D0A-CDB46BB0DCDD}"/>
              </a:ext>
            </a:extLst>
          </p:cNvPr>
          <p:cNvSpPr txBox="1">
            <a:spLocks/>
          </p:cNvSpPr>
          <p:nvPr/>
        </p:nvSpPr>
        <p:spPr bwMode="auto">
          <a:xfrm>
            <a:off x="380999" y="609135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Possible Solution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813F318-7DF6-4441-95DB-0C9F6D3E5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"/>
          <a:stretch/>
        </p:blipFill>
        <p:spPr bwMode="auto">
          <a:xfrm>
            <a:off x="5305425" y="2646326"/>
            <a:ext cx="3238500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0E06C632-A2D0-3540-ADFA-70073A6A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603339"/>
            <a:ext cx="4371975" cy="412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EE28C2-2290-DD4F-BA0A-7BD4B829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141751"/>
            <a:ext cx="3238500" cy="552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4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1B656BCF-C9C9-FF44-B08F-F06E04E53408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1F694D0-23A2-D742-BE09-1DD6541EC1AC}"/>
              </a:ext>
            </a:extLst>
          </p:cNvPr>
          <p:cNvSpPr txBox="1">
            <a:spLocks/>
          </p:cNvSpPr>
          <p:nvPr/>
        </p:nvSpPr>
        <p:spPr bwMode="auto">
          <a:xfrm>
            <a:off x="381000" y="558426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Example of a Script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67EA48-0F5C-8E49-B056-44839B940B10}"/>
              </a:ext>
            </a:extLst>
          </p:cNvPr>
          <p:cNvSpPr txBox="1">
            <a:spLocks/>
          </p:cNvSpPr>
          <p:nvPr/>
        </p:nvSpPr>
        <p:spPr bwMode="auto">
          <a:xfrm>
            <a:off x="381000" y="1352178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Problem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definition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v = 1e-17 *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ones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(100,1);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sum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(v)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v1 = [v ; 1];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sum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(v1) - 1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v2 = [1 ; v];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sum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(v2) - 1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Create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«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mysum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»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script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(In </a:t>
            </a:r>
            <a:r>
              <a:rPr kumimoji="0" lang="de-CH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Matlab</a:t>
            </a:r>
            <a:r>
              <a:rPr kumimoji="0" lang="de-CH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:) File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</a:t>
            </a:r>
            <a:r>
              <a:rPr kumimoji="0" lang="de-CH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 New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  </a:t>
            </a:r>
            <a:r>
              <a:rPr kumimoji="0" lang="de-CH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M-File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clear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all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;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close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all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v = 1e-17 *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ones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(100, 1);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v1 = [v ; 1];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s =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sum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(v1);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lang="de-CH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 - 1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sym typeface="Wingdings" pitchFamily="2" charset="2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(In Editor:) File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  </a:t>
            </a:r>
            <a:r>
              <a:rPr kumimoji="0" lang="de-CH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Save As...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  </a:t>
            </a:r>
            <a:r>
              <a:rPr kumimoji="0" lang="de-CH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mysum.m</a:t>
            </a:r>
            <a:endParaRPr kumimoji="0" lang="de-CH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sym typeface="Wingdings" pitchFamily="2" charset="2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Check </a:t>
            </a:r>
            <a:r>
              <a:rPr kumimoji="0" lang="de-CH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the</a:t>
            </a:r>
            <a:r>
              <a:rPr kumimoji="0" lang="de-CH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 </a:t>
            </a:r>
            <a:r>
              <a:rPr kumimoji="0" lang="de-CH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directory</a:t>
            </a:r>
            <a:r>
              <a:rPr kumimoji="0" lang="de-CH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 </a:t>
            </a:r>
            <a:r>
              <a:rPr kumimoji="0" lang="de-CH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path</a:t>
            </a:r>
            <a:r>
              <a:rPr kumimoji="0" lang="de-CH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!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FD0296B-3E22-BA4F-8947-C3CDF43F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7" y="1549027"/>
            <a:ext cx="3143754" cy="27562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DC944F-D9BD-4540-8B8D-97DF7E97EFBA}"/>
              </a:ext>
            </a:extLst>
          </p:cNvPr>
          <p:cNvGrpSpPr/>
          <p:nvPr/>
        </p:nvGrpSpPr>
        <p:grpSpPr>
          <a:xfrm>
            <a:off x="5816533" y="4754189"/>
            <a:ext cx="3228974" cy="783193"/>
            <a:chOff x="7386634" y="3330714"/>
            <a:chExt cx="3228974" cy="7831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FEE134-5EE5-5E4A-B245-0573C4C6E9DB}"/>
                </a:ext>
              </a:extLst>
            </p:cNvPr>
            <p:cNvSpPr txBox="1"/>
            <p:nvPr/>
          </p:nvSpPr>
          <p:spPr>
            <a:xfrm>
              <a:off x="7386634" y="3330714"/>
              <a:ext cx="3228974" cy="7831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 lvl="1"/>
              <a:r>
                <a:rPr lang="de-CH" i="1" dirty="0"/>
                <a:t>Avoid reserved words and built-in function names</a:t>
              </a:r>
            </a:p>
          </p:txBody>
        </p:sp>
        <p:pic>
          <p:nvPicPr>
            <p:cNvPr id="17" name="Picture 2" descr="C:\Users\dabaur\AppData\Local\Microsoft\Windows\Temporary Internet Files\Content.IE5\5SNEU1O7\MC900442128[1].png">
              <a:extLst>
                <a:ext uri="{FF2B5EF4-FFF2-40B4-BE49-F238E27FC236}">
                  <a16:creationId xmlns:a16="http://schemas.microsoft.com/office/drawing/2014/main" id="{573451D0-D0DF-AC45-9067-2FBD4170B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34" y="3410366"/>
              <a:ext cx="623890" cy="62389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785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4BF3219D-88D6-B74A-9D1B-E32FA743C027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1DB6DC1-7042-0241-8A58-506685F3A20B}"/>
              </a:ext>
            </a:extLst>
          </p:cNvPr>
          <p:cNvSpPr txBox="1">
            <a:spLocks/>
          </p:cNvSpPr>
          <p:nvPr/>
        </p:nvSpPr>
        <p:spPr bwMode="auto">
          <a:xfrm>
            <a:off x="381000" y="1215992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You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should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see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How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to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run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script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?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From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command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window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(check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path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!)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From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editor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(press </a:t>
            </a:r>
            <a:r>
              <a:rPr kumimoji="0" lang="de-CH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Run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button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use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Debug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</a:t>
            </a:r>
            <a:r>
              <a:rPr kumimoji="0" lang="de-CH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Run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 press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F5)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68366899-0B5F-1347-9E2B-89929EE2E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5393948"/>
            <a:ext cx="448692" cy="8202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E8FA67D-5C80-AB47-92DA-10A73145D280}"/>
              </a:ext>
            </a:extLst>
          </p:cNvPr>
          <p:cNvSpPr txBox="1">
            <a:spLocks/>
          </p:cNvSpPr>
          <p:nvPr/>
        </p:nvSpPr>
        <p:spPr bwMode="auto">
          <a:xfrm>
            <a:off x="381000" y="422240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Example of a Script (Continued)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A351F072-D7A5-5F4A-A8E3-311965F4C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95" y="5393340"/>
            <a:ext cx="1352550" cy="96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D14C51A-7DF7-CB4F-BDC2-02DDBAD5C7B4}"/>
              </a:ext>
            </a:extLst>
          </p:cNvPr>
          <p:cNvSpPr txBox="1"/>
          <p:nvPr/>
        </p:nvSpPr>
        <p:spPr>
          <a:xfrm>
            <a:off x="5302795" y="2721490"/>
            <a:ext cx="3486150" cy="1092607"/>
          </a:xfrm>
          <a:prstGeom prst="rect">
            <a:avLst/>
          </a:prstGeom>
          <a:gradFill rotWithShape="1">
            <a:gsLst>
              <a:gs pos="0">
                <a:srgbClr val="BFD3E3">
                  <a:tint val="50000"/>
                  <a:satMod val="300000"/>
                </a:srgbClr>
              </a:gs>
              <a:gs pos="35000">
                <a:srgbClr val="BFD3E3">
                  <a:tint val="37000"/>
                  <a:satMod val="300000"/>
                </a:srgbClr>
              </a:gs>
              <a:gs pos="100000">
                <a:srgbClr val="BFD3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FD3E3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  <a:defRPr/>
            </a:pP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 editor has </a:t>
            </a:r>
            <a:r>
              <a:rPr kumimoji="0" lang="de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found</a:t>
            </a: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unusual</a:t>
            </a: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syntax</a:t>
            </a: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or</a:t>
            </a: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even</a:t>
            </a: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 </a:t>
            </a:r>
            <a:r>
              <a:rPr kumimoji="0" lang="de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syntax</a:t>
            </a: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error</a:t>
            </a: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here</a:t>
            </a: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!</a:t>
            </a:r>
          </a:p>
          <a:p>
            <a:pPr marL="0" marR="0" lvl="0" indent="0" defTabSz="91440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  <a:defRPr/>
            </a:pP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Mouse-over to see what is the issue.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2E315F31-3F32-A146-9F9C-DBB14E857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32"/>
          <a:stretch/>
        </p:blipFill>
        <p:spPr bwMode="auto">
          <a:xfrm>
            <a:off x="293882" y="3291262"/>
            <a:ext cx="4867275" cy="19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439247-6653-554C-B3DD-BF9777644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25" y="1824709"/>
            <a:ext cx="4569525" cy="144928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EB1543-7740-FE40-8296-162D5B4D6DF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2462" y="3001093"/>
            <a:ext cx="4500333" cy="279313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822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FE1CFA60-150D-6944-88D2-2028AB057ECF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5355488-9435-C44F-8403-F79DAEF8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220080"/>
            <a:ext cx="3971925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D8A70A3-5446-9946-B3C3-DC10AA0DA824}"/>
              </a:ext>
            </a:extLst>
          </p:cNvPr>
          <p:cNvSpPr txBox="1">
            <a:spLocks/>
          </p:cNvSpPr>
          <p:nvPr/>
        </p:nvSpPr>
        <p:spPr bwMode="auto">
          <a:xfrm>
            <a:off x="381000" y="597336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Relational and logical operators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249DD5-A776-3347-B456-331EAD879826}"/>
              </a:ext>
            </a:extLst>
          </p:cNvPr>
          <p:cNvSpPr txBox="1">
            <a:spLocks/>
          </p:cNvSpPr>
          <p:nvPr/>
        </p:nvSpPr>
        <p:spPr bwMode="auto">
          <a:xfrm>
            <a:off x="381000" y="1391088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Relational operators are straight forward in Matlab: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&lt;, &gt;, &lt;=, &gt;=, ==, ~=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The NOT operator is the tilde symbol «~»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For the logical operators AND and OR, two kinds exist: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&amp;&amp;, ||	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Operators with short-circuiting (scalars only)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&amp;, |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		Operators for element-by-element comparisons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Logical operators return logical types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Example of how short-circuitung operators work: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3E74FD2-B151-354E-BA12-DE50944A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616886"/>
            <a:ext cx="3648075" cy="1514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BDBAFDE-C95F-F548-BA56-15A177521332}"/>
              </a:ext>
            </a:extLst>
          </p:cNvPr>
          <p:cNvGrpSpPr/>
          <p:nvPr/>
        </p:nvGrpSpPr>
        <p:grpSpPr>
          <a:xfrm>
            <a:off x="4981575" y="4859041"/>
            <a:ext cx="4063932" cy="726534"/>
            <a:chOff x="5334000" y="5376483"/>
            <a:chExt cx="4063932" cy="72653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2473F2-681D-4C47-B8DB-19311684CAE6}"/>
                </a:ext>
              </a:extLst>
            </p:cNvPr>
            <p:cNvSpPr txBox="1"/>
            <p:nvPr/>
          </p:nvSpPr>
          <p:spPr>
            <a:xfrm>
              <a:off x="5334000" y="5376483"/>
              <a:ext cx="4063932" cy="71508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 algn="just"/>
              <a:r>
                <a:rPr lang="de-CH" i="1" dirty="0"/>
                <a:t>In the context of </a:t>
              </a:r>
              <a:r>
                <a:rPr lang="de-CH" dirty="0"/>
                <a:t>if</a:t>
              </a:r>
              <a:r>
                <a:rPr lang="de-CH" i="1" dirty="0"/>
                <a:t> and </a:t>
              </a:r>
              <a:r>
                <a:rPr lang="de-CH" dirty="0"/>
                <a:t>while</a:t>
              </a:r>
              <a:r>
                <a:rPr lang="de-CH" i="1" dirty="0"/>
                <a:t>, both </a:t>
              </a:r>
              <a:br>
                <a:rPr lang="de-CH" i="1" dirty="0"/>
              </a:br>
              <a:r>
                <a:rPr lang="de-CH" i="1" dirty="0"/>
                <a:t>kinds of operators short-circuit.</a:t>
              </a:r>
            </a:p>
          </p:txBody>
        </p:sp>
        <p:pic>
          <p:nvPicPr>
            <p:cNvPr id="18" name="Picture 19" descr="C:\Users\dabaur\AppData\Local\Microsoft\Windows\Temporary Internet Files\Content.IE5\03F8BHFI\MC900442129[1].png">
              <a:extLst>
                <a:ext uri="{FF2B5EF4-FFF2-40B4-BE49-F238E27FC236}">
                  <a16:creationId xmlns:a16="http://schemas.microsoft.com/office/drawing/2014/main" id="{0ACE913C-F1D6-9B4A-9F47-CF05747E9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520" y="5460918"/>
              <a:ext cx="646467" cy="64209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59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0F590A4F-6330-E248-880C-911CC1DB4A13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31184C7-0B1E-2E4A-88A7-34909133CADD}"/>
              </a:ext>
            </a:extLst>
          </p:cNvPr>
          <p:cNvSpPr txBox="1">
            <a:spLocks/>
          </p:cNvSpPr>
          <p:nvPr/>
        </p:nvSpPr>
        <p:spPr bwMode="auto">
          <a:xfrm>
            <a:off x="381000" y="607064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Relational and logical operators (continued)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0F16A70-5F37-8B40-B452-2A2A01F4BBC4}"/>
              </a:ext>
            </a:extLst>
          </p:cNvPr>
          <p:cNvSpPr txBox="1">
            <a:spLocks/>
          </p:cNvSpPr>
          <p:nvPr/>
        </p:nvSpPr>
        <p:spPr bwMode="auto">
          <a:xfrm>
            <a:off x="381000" y="1400816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Example of element-by-element comparison: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Compare entire matrices with </a:t>
            </a: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isequal(A,B)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FBE3545C-287C-7748-BBAD-54ADC82B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09" y="1869128"/>
            <a:ext cx="1711958" cy="24669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6C7A205-3926-1A47-B3D2-DC5AB69F1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869128"/>
            <a:ext cx="2543175" cy="26067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B8CB688F-70F0-2844-95D0-646BF47A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4998089"/>
            <a:ext cx="1447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606A7033-2E7C-EA4A-B2F3-04F313D85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969515"/>
            <a:ext cx="1943100" cy="1038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318A2CE-A878-0F48-B3C5-8F09DAA40B34}"/>
              </a:ext>
            </a:extLst>
          </p:cNvPr>
          <p:cNvGrpSpPr/>
          <p:nvPr/>
        </p:nvGrpSpPr>
        <p:grpSpPr>
          <a:xfrm>
            <a:off x="5744790" y="2645807"/>
            <a:ext cx="3018210" cy="718297"/>
            <a:chOff x="6172201" y="5376483"/>
            <a:chExt cx="3018210" cy="7182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7F9F3A-3EC3-B544-9DAD-4782B0959A3E}"/>
                </a:ext>
              </a:extLst>
            </p:cNvPr>
            <p:cNvSpPr txBox="1"/>
            <p:nvPr/>
          </p:nvSpPr>
          <p:spPr>
            <a:xfrm>
              <a:off x="6172201" y="5376483"/>
              <a:ext cx="3018210" cy="71508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/>
              <a:r>
                <a:rPr lang="de-CH" i="1" dirty="0"/>
                <a:t>All numbers other than </a:t>
              </a:r>
              <a:br>
                <a:rPr lang="de-CH" i="1" dirty="0"/>
              </a:br>
              <a:r>
                <a:rPr lang="de-CH" i="1" dirty="0"/>
                <a:t>0 evaluate to TRUE</a:t>
              </a:r>
            </a:p>
          </p:txBody>
        </p:sp>
        <p:pic>
          <p:nvPicPr>
            <p:cNvPr id="26" name="Picture 19" descr="C:\Users\dabaur\AppData\Local\Microsoft\Windows\Temporary Internet Files\Content.IE5\03F8BHFI\MC900442129[1].png">
              <a:extLst>
                <a:ext uri="{FF2B5EF4-FFF2-40B4-BE49-F238E27FC236}">
                  <a16:creationId xmlns:a16="http://schemas.microsoft.com/office/drawing/2014/main" id="{D81FA839-1A9D-024E-B8F7-F5C1B0E25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1" y="5452681"/>
              <a:ext cx="646467" cy="64209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26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A673BDD1-0358-C445-B77E-41649F7DFEA5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732ACF9-FA5C-9549-98CB-333A8E6E594B}"/>
              </a:ext>
            </a:extLst>
          </p:cNvPr>
          <p:cNvSpPr txBox="1">
            <a:spLocks/>
          </p:cNvSpPr>
          <p:nvPr/>
        </p:nvSpPr>
        <p:spPr bwMode="auto">
          <a:xfrm>
            <a:off x="381000" y="655702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Relational and logical Operators (continued)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C697291-8847-9D4A-87D6-6E54D5CE3B1F}"/>
              </a:ext>
            </a:extLst>
          </p:cNvPr>
          <p:cNvSpPr txBox="1">
            <a:spLocks/>
          </p:cNvSpPr>
          <p:nvPr/>
        </p:nvSpPr>
        <p:spPr bwMode="auto">
          <a:xfrm>
            <a:off x="381000" y="1449454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There are a some more operators that you can use: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any(A,dim);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True if at least one element is ≠ 0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all(A,dim);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True if all elements are ≠ 0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xor(A,B);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True if one is = 0 and the other is ≠ 0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isnumeric(A);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True if A is a numerical type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isfinite(A);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True for each element if it is neither NaN nor inf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Indexing is possible through logical variable types (try it!)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>
                <a:tab pos="3048000" algn="l"/>
              </a:tabLst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A(A&lt;0);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All elements &lt; 0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>
                <a:tab pos="3048000" algn="l"/>
              </a:tabLst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A(isfinite(A));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All elements except NaN and inf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>
                <a:tab pos="3048000" algn="l"/>
              </a:tabLst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A(A == B);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All elements that are equal to their counterpart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You can even edit elements directly</a:t>
            </a:r>
            <a:b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this way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FFF79E01-23DC-504C-AC2D-27DA5D9CF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532253"/>
            <a:ext cx="2609850" cy="267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5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78089617-857A-DB46-8277-834563E5BC12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7D0F1C3-B2D0-394B-B7C9-80B4BEA713B8}"/>
              </a:ext>
            </a:extLst>
          </p:cNvPr>
          <p:cNvSpPr txBox="1">
            <a:spLocks/>
          </p:cNvSpPr>
          <p:nvPr/>
        </p:nvSpPr>
        <p:spPr bwMode="auto">
          <a:xfrm>
            <a:off x="381000" y="95726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For-loops in Matlab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973779-8AF9-2E46-A45D-7F09E4644BFF}"/>
              </a:ext>
            </a:extLst>
          </p:cNvPr>
          <p:cNvSpPr txBox="1">
            <a:spLocks/>
          </p:cNvSpPr>
          <p:nvPr/>
        </p:nvSpPr>
        <p:spPr bwMode="auto">
          <a:xfrm>
            <a:off x="381000" y="175101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General form of </a:t>
            </a:r>
            <a:r>
              <a:rPr kumimoji="0" lang="de-CH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for</a:t>
            </a: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-loops:</a:t>
            </a:r>
            <a:b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b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b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Example: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DE8380B-0B1B-3442-BD1F-357EFF8AD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76489"/>
            <a:ext cx="2314575" cy="695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0A8E0D-DF43-5A47-B9CD-DE1467359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3" y="4016637"/>
            <a:ext cx="2580127" cy="18344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7024E2E-63D9-7B44-A087-EFF10786F2F7}"/>
              </a:ext>
            </a:extLst>
          </p:cNvPr>
          <p:cNvGrpSpPr/>
          <p:nvPr/>
        </p:nvGrpSpPr>
        <p:grpSpPr>
          <a:xfrm>
            <a:off x="4497825" y="3278497"/>
            <a:ext cx="3936562" cy="1021556"/>
            <a:chOff x="6419848" y="3330714"/>
            <a:chExt cx="3936562" cy="102155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CB55C7-1810-E84F-930A-02F3F98BD914}"/>
                </a:ext>
              </a:extLst>
            </p:cNvPr>
            <p:cNvSpPr txBox="1"/>
            <p:nvPr/>
          </p:nvSpPr>
          <p:spPr>
            <a:xfrm>
              <a:off x="6419848" y="3330714"/>
              <a:ext cx="3936562" cy="10215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 lvl="1" algn="just"/>
              <a:r>
                <a:rPr lang="de-CH" i="1" dirty="0"/>
                <a:t>If Matlab gets stuck in a loop (or any other calculation), use </a:t>
              </a:r>
              <a:r>
                <a:rPr lang="de-CH" b="1" dirty="0"/>
                <a:t>ctrl+c</a:t>
              </a:r>
              <a:r>
                <a:rPr lang="de-CH" i="1" dirty="0"/>
                <a:t> to terminate the program.</a:t>
              </a:r>
            </a:p>
          </p:txBody>
        </p:sp>
        <p:pic>
          <p:nvPicPr>
            <p:cNvPr id="18" name="Picture 2" descr="C:\Users\dabaur\AppData\Local\Microsoft\Windows\Temporary Internet Files\Content.IE5\5SNEU1O7\MC900442128[1].png">
              <a:extLst>
                <a:ext uri="{FF2B5EF4-FFF2-40B4-BE49-F238E27FC236}">
                  <a16:creationId xmlns:a16="http://schemas.microsoft.com/office/drawing/2014/main" id="{187FB236-34AF-724D-820C-02D56EEE7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5" y="3420337"/>
              <a:ext cx="623890" cy="62389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5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A33B8433-2AA5-8A4B-9104-9A39DAD46AB2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Jiwoo Oh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A0A8147-3EED-894C-918A-AC57DF595F7A}"/>
              </a:ext>
            </a:extLst>
          </p:cNvPr>
          <p:cNvSpPr txBox="1">
            <a:spLocks/>
          </p:cNvSpPr>
          <p:nvPr/>
        </p:nvSpPr>
        <p:spPr bwMode="auto">
          <a:xfrm>
            <a:off x="381000" y="684885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Examples with for-loops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0EBEAA0-0393-3C45-898F-B46D7691AA0E}"/>
              </a:ext>
            </a:extLst>
          </p:cNvPr>
          <p:cNvSpPr txBox="1">
            <a:spLocks/>
          </p:cNvSpPr>
          <p:nvPr/>
        </p:nvSpPr>
        <p:spPr bwMode="auto">
          <a:xfrm>
            <a:off x="381000" y="1478637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Try these: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2811D5B-3A69-F540-8092-9819ABBFA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4" r="27887"/>
          <a:stretch/>
        </p:blipFill>
        <p:spPr bwMode="auto">
          <a:xfrm>
            <a:off x="3443283" y="5084242"/>
            <a:ext cx="2795595" cy="9929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3CE71A5F-E75C-5A4D-96BF-145A6A239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1999335"/>
            <a:ext cx="1647825" cy="561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2A1AC239-0F88-BA4C-8641-EB37CE96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08" y="2794672"/>
            <a:ext cx="1895475" cy="714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15EED22C-8F89-8040-8BFC-90BD05CC2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r="27887" b="42206"/>
          <a:stretch/>
        </p:blipFill>
        <p:spPr bwMode="auto">
          <a:xfrm>
            <a:off x="3443283" y="3982915"/>
            <a:ext cx="2795595" cy="9929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077FB669-08BE-224A-81D0-93C5415E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08" y="3698279"/>
            <a:ext cx="1781175" cy="249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9D6E7E6-7848-7F46-A829-6AC444B3BAD7}"/>
              </a:ext>
            </a:extLst>
          </p:cNvPr>
          <p:cNvGrpSpPr/>
          <p:nvPr/>
        </p:nvGrpSpPr>
        <p:grpSpPr>
          <a:xfrm>
            <a:off x="4507707" y="2500230"/>
            <a:ext cx="3974811" cy="715089"/>
            <a:chOff x="6419847" y="3330714"/>
            <a:chExt cx="3974811" cy="71508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39B979-2DFE-DE47-82FE-41E12CC42946}"/>
                </a:ext>
              </a:extLst>
            </p:cNvPr>
            <p:cNvSpPr txBox="1"/>
            <p:nvPr/>
          </p:nvSpPr>
          <p:spPr>
            <a:xfrm>
              <a:off x="6419847" y="3330714"/>
              <a:ext cx="3974811" cy="71508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 lvl="1"/>
              <a:r>
                <a:rPr lang="de-CH" i="1" dirty="0"/>
                <a:t>Loops are almost always slower </a:t>
              </a:r>
              <a:br>
                <a:rPr lang="de-CH" i="1" dirty="0"/>
              </a:br>
              <a:r>
                <a:rPr lang="de-CH" i="1" dirty="0"/>
                <a:t>than matrix / vector calculations!</a:t>
              </a:r>
            </a:p>
          </p:txBody>
        </p:sp>
        <p:pic>
          <p:nvPicPr>
            <p:cNvPr id="26" name="Picture 2" descr="C:\Users\dabaur\AppData\Local\Microsoft\Windows\Temporary Internet Files\Content.IE5\5SNEU1O7\MC900442128[1].png">
              <a:extLst>
                <a:ext uri="{FF2B5EF4-FFF2-40B4-BE49-F238E27FC236}">
                  <a16:creationId xmlns:a16="http://schemas.microsoft.com/office/drawing/2014/main" id="{C6308A53-D531-CE40-B9D2-E424C6E06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5" y="3420337"/>
              <a:ext cx="623890" cy="62389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89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lab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lab" id="{5BFBE224-F5DA-2144-A539-2B8036BBB2BA}" vid="{1300C89F-35E9-0448-898E-401455D84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39068</TotalTime>
  <Words>1442</Words>
  <Application>Microsoft Macintosh PowerPoint</Application>
  <PresentationFormat>On-screen Show (4:3)</PresentationFormat>
  <Paragraphs>218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Matlab</vt:lpstr>
      <vt:lpstr>Equation</vt:lpstr>
      <vt:lpstr>Introduction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</dc:title>
  <dc:creator>Microsoft Office User</dc:creator>
  <cp:lastModifiedBy>Oh  Jiwoo</cp:lastModifiedBy>
  <cp:revision>51</cp:revision>
  <cp:lastPrinted>2021-08-25T14:34:11Z</cp:lastPrinted>
  <dcterms:created xsi:type="dcterms:W3CDTF">2021-08-25T09:11:10Z</dcterms:created>
  <dcterms:modified xsi:type="dcterms:W3CDTF">2023-09-19T13:08:22Z</dcterms:modified>
</cp:coreProperties>
</file>