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</p:sldMasterIdLst>
  <p:notesMasterIdLst>
    <p:notesMasterId r:id="rId28"/>
  </p:notesMasterIdLst>
  <p:sldIdLst>
    <p:sldId id="256" r:id="rId3"/>
    <p:sldId id="298" r:id="rId4"/>
    <p:sldId id="299" r:id="rId5"/>
    <p:sldId id="274" r:id="rId6"/>
    <p:sldId id="276" r:id="rId7"/>
    <p:sldId id="302" r:id="rId8"/>
    <p:sldId id="303" r:id="rId9"/>
    <p:sldId id="304" r:id="rId10"/>
    <p:sldId id="305" r:id="rId11"/>
    <p:sldId id="296" r:id="rId12"/>
    <p:sldId id="297" r:id="rId13"/>
    <p:sldId id="300" r:id="rId14"/>
    <p:sldId id="279" r:id="rId15"/>
    <p:sldId id="280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5B"/>
    <a:srgbClr val="F9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0"/>
    <p:restoredTop sz="86400"/>
  </p:normalViewPr>
  <p:slideViewPr>
    <p:cSldViewPr snapToGrid="0" snapToObjects="1">
      <p:cViewPr varScale="1">
        <p:scale>
          <a:sx n="192" d="100"/>
          <a:sy n="192" d="100"/>
        </p:scale>
        <p:origin x="408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E6ED-D88A-DA4D-BAB8-8C0E4AB9513E}" type="datetimeFigureOut">
              <a:rPr lang="de-DE" smtClean="0"/>
              <a:t>19.09.23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442A1-84F4-9949-B953-8AFB0DFEBD3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10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442A1-84F4-9949-B953-8AFB0DFEBD3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757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442A1-84F4-9949-B953-8AFB0DFEBD3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72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442A1-84F4-9949-B953-8AFB0DFEBD3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59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ED27FA-C48A-4044-A6BA-9E7CD0F9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58" y="2158497"/>
            <a:ext cx="4294885" cy="1325563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24843-5437-3847-A393-F32B96F95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9625" y="3153411"/>
            <a:ext cx="9144000" cy="3704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F0FEF-7212-C64C-B6DF-A5410BBF2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56894"/>
            <a:ext cx="2362200" cy="87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F4F9B-929B-DE4C-8FF1-4D54A745A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7" y="275936"/>
            <a:ext cx="25400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B92D1-AE5C-D549-AFD3-B9AB8B122B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21531" y="1798646"/>
            <a:ext cx="801451" cy="719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365E1-4EF6-074B-B0F0-0FEB138B4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6572"/>
          <a:stretch/>
        </p:blipFill>
        <p:spPr>
          <a:xfrm>
            <a:off x="4221732" y="1993736"/>
            <a:ext cx="2500525" cy="329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8EA972-6B88-F34A-B4F0-1F2FD2100B4B}"/>
              </a:ext>
            </a:extLst>
          </p:cNvPr>
          <p:cNvSpPr txBox="1"/>
          <p:nvPr userDrawn="1"/>
        </p:nvSpPr>
        <p:spPr>
          <a:xfrm>
            <a:off x="1304925" y="3706775"/>
            <a:ext cx="6534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</a:pPr>
            <a:r>
              <a:rPr lang="de-CH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Tommaso Marcato/ Michael Sokolov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ETH Zurich, Institut für Chemie- und Bioingenieurwissenschaften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ETH Hönggerberg / HCI E120 / F137 – Zürich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E-Mail: 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tommaso.marcato@chem.ethz.ch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michael.sokolov@chem.ethz.ch</a:t>
            </a:r>
            <a:b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</a:b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https://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shihlab.ethz.ch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education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Snm</a:t>
            </a:r>
            <a:r>
              <a:rPr lang="de-C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/</a:t>
            </a:r>
            <a:r>
              <a:rPr lang="de-CH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/>
              </a:rPr>
              <a:t>matlab-introduction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5FC9D34-EF1E-EF40-986F-47CFE161B3C2}"/>
              </a:ext>
            </a:extLst>
          </p:cNvPr>
          <p:cNvSpPr txBox="1">
            <a:spLocks/>
          </p:cNvSpPr>
          <p:nvPr userDrawn="1"/>
        </p:nvSpPr>
        <p:spPr>
          <a:xfrm>
            <a:off x="-732419" y="1334755"/>
            <a:ext cx="8382000" cy="1089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>
                <a:latin typeface="Arial" panose="020B0604020202020204" pitchFamily="34" charset="0"/>
                <a:cs typeface="Arial" panose="020B0604020202020204" pitchFamily="34" charset="0"/>
              </a:rPr>
              <a:t>Introduction to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1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A30C-18CA-E449-82FA-5544D6C4A81B}" type="datetime1">
              <a:rPr lang="de-CH" smtClean="0"/>
              <a:t>19.09.23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58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212C-F121-EA46-8287-DBD1BE2D7501}" type="datetime1">
              <a:rPr lang="de-CH" smtClean="0"/>
              <a:t>19.09.23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915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A748-0C64-9B48-BFC6-66A9C06D9C99}" type="datetime1">
              <a:rPr lang="de-CH" smtClean="0"/>
              <a:t>19.09.23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83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D061-2085-354E-B62C-FA8B35B1EAAD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4E75-C60A-D14E-B87F-DDDFEBF04A2A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21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ED413-1C9E-ED4F-8914-FA1401B2DC03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50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989-EF20-B14A-88D3-EE6A12EBC755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18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39A414A-DAB2-8447-A320-7FB3FB63F16E}"/>
              </a:ext>
            </a:extLst>
          </p:cNvPr>
          <p:cNvSpPr/>
          <p:nvPr userDrawn="1"/>
        </p:nvSpPr>
        <p:spPr>
          <a:xfrm>
            <a:off x="82684" y="6338486"/>
            <a:ext cx="8978631" cy="451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5065" y="642676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EBF1890F-76C3-0848-93C6-22DEB8319395}" type="datetime1">
              <a:rPr lang="de-CH" smtClean="0"/>
              <a:t>19.09.23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89203" y="6423726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5839" y="6433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34E53C64-B42E-D14A-97D2-1162179CB2B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8B3D7E3-FDC4-904C-BFCC-5370B321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1" y="-125071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de-DE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E511CA-5E0C-AB43-98F4-066D08CA6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7" y="6375316"/>
            <a:ext cx="1485773" cy="371443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08E419D-BA9B-0E40-8284-383F028F81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275" y="1078129"/>
            <a:ext cx="7886700" cy="432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99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51013"/>
            <a:ext cx="4114800" cy="467836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B5FD4-0A31-834E-BE31-B32D99DF2F1D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6CA804-C4CD-44ED-9306-9FDEDB42260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/>
              <a:t>| Sarah Duclos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74540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D7FF1-2325-2949-84F0-A476044F7688}" type="datetime1">
              <a:rPr lang="de-CH" smtClean="0"/>
              <a:t>19.09.23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8229F4-D04A-4D3F-B0C5-1ADC171ACFA0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/>
              <a:t>| Sarah Duclos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02419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83E0E-2298-6042-8E77-88B3CB59B152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9F85DD-1765-4155-BE31-DCDCF098BC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de-DE"/>
              <a:t>| Sarah Duclos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862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5DDCF-8183-9D4B-8557-6B5B9338007C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18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4668C-130A-774A-AD98-1200531A200B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46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92AA-CEA0-BD41-9CC1-FF7C0B8FF8E5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69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21BF-E29B-3543-A650-D516C87E9957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5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6B13E1C-9060-B445-8195-96C7EA4C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24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  <p:sldLayoutId id="2147483665" r:id="rId4"/>
    <p:sldLayoutId id="2147483666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3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09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A7C8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A7C8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A7C8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FA7C8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534EB-C339-3A49-8162-45F2771EEA0F}" type="datetime1">
              <a:rPr lang="de-CH" smtClean="0"/>
              <a:t>19.09.23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| Sarah Duclos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0E146-2B0B-AF46-9307-4187646E5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8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60244F-9310-9544-84DF-7AE75073C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56894"/>
            <a:ext cx="23622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49200-081B-3045-8ECE-1FD4B08D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7" y="275936"/>
            <a:ext cx="2540000" cy="635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477605-725D-0048-BEB6-1A0BDF455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51669" y="1334755"/>
            <a:ext cx="8382000" cy="1089025"/>
          </a:xfrm>
        </p:spPr>
        <p:txBody>
          <a:bodyPr>
            <a:normAutofit/>
          </a:bodyPr>
          <a:lstStyle/>
          <a:p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CH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EA58D1E1-1ED1-7A4E-BF0C-1877948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7458-AFA8-1740-AAB8-F5BDFC87CE1D}" type="datetime1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19.09.23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21842ED-7090-194D-85C0-46E7863A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| Sarah Duclos |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37056DA-2656-7440-990D-EB4E81FA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D0E146-2B0B-AF46-9307-4187646E543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7E7C6F-1B12-9B49-BA3C-DEFFE5948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81" y="1798646"/>
            <a:ext cx="801451" cy="719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C340F7-4C26-F642-B782-50E035944C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6572"/>
          <a:stretch/>
        </p:blipFill>
        <p:spPr>
          <a:xfrm>
            <a:off x="4202482" y="1993736"/>
            <a:ext cx="2500525" cy="329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63B74-D6BA-2944-90E8-72EADA605C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7000"/>
          </a:blip>
          <a:stretch>
            <a:fillRect/>
          </a:stretch>
        </p:blipFill>
        <p:spPr>
          <a:xfrm>
            <a:off x="0" y="3153411"/>
            <a:ext cx="9144000" cy="3704589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DF2856F-CA20-714C-9E11-8258AB4108B7}"/>
              </a:ext>
            </a:extLst>
          </p:cNvPr>
          <p:cNvSpPr txBox="1">
            <a:spLocks/>
          </p:cNvSpPr>
          <p:nvPr/>
        </p:nvSpPr>
        <p:spPr bwMode="auto">
          <a:xfrm>
            <a:off x="381000" y="2627004"/>
            <a:ext cx="83820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6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42888" algn="l" rtl="0" eaLnBrk="1" fontAlgn="base" hangingPunct="1">
              <a:lnSpc>
                <a:spcPts val="2200"/>
              </a:lnSpc>
              <a:spcBef>
                <a:spcPts val="400"/>
              </a:spcBef>
              <a:spcAft>
                <a:spcPct val="0"/>
              </a:spcAft>
              <a:buClr>
                <a:schemeClr val="accent3"/>
              </a:buClr>
              <a:buFont typeface="Wingdings" pitchFamily="16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957263" indent="-190500" algn="l" rtl="0" eaLnBrk="1" fontAlgn="base" hangingPunct="1">
              <a:lnSpc>
                <a:spcPts val="2000"/>
              </a:lnSpc>
              <a:spcBef>
                <a:spcPts val="4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43025" indent="-195263" algn="l" rtl="0" eaLnBrk="1" fontAlgn="base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15240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19812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4384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28956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352800" indent="-96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Font typeface="Wingdings" pitchFamily="16" charset="2"/>
              <a:buChar char="§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91"/>
              </a:buClr>
              <a:buSzTx/>
              <a:buFont typeface="Wingdings" pitchFamily="16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Part III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1EDC0-AAD7-E546-A157-3CBD962FA319}"/>
              </a:ext>
            </a:extLst>
          </p:cNvPr>
          <p:cNvSpPr txBox="1"/>
          <p:nvPr/>
        </p:nvSpPr>
        <p:spPr>
          <a:xfrm>
            <a:off x="1304925" y="3706775"/>
            <a:ext cx="6534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  <a:defRPr/>
            </a:pPr>
            <a:r>
              <a:rPr kumimoji="0" lang="de-CH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Jiwoo</a:t>
            </a:r>
            <a:r>
              <a:rPr kumimoji="0" lang="de-CH" sz="1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 Oh / Sarah </a:t>
            </a:r>
            <a:r>
              <a:rPr kumimoji="0" lang="de-CH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Duclos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ETH Zurich, Institut für Chemie- und Bioingenieurwissenschaften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ETH Hönggerberg / HCI F143 / F106 – Zürich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E-Mail: 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jiwoo.oh@chem.ethz.ch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sarah.duclos@chem.ethz.ch</a:t>
            </a:r>
            <a:b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</a:b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https://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shihlab.ethz.ch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/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education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/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Snm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/</a:t>
            </a: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/>
                <a:cs typeface="+mn-cs"/>
              </a:rPr>
              <a:t>matlab-introduction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13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52A61A-9EDC-D14F-B4A8-EAB75193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DB42E-8832-ED45-BCFC-DD1A10631200}" type="datetime1">
              <a:rPr lang="de-CH" smtClean="0"/>
              <a:t>19.09.23</a:t>
            </a:fld>
            <a:endParaRPr lang="de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7C874BF-C67E-584A-AA21-C1BD30F5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437C00-C2BE-EB4A-8B69-2C7C8959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Solving problems / exercises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Usually when you solve problems in Matlab, your program folder will look something like this: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" y="3096598"/>
            <a:ext cx="363855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1274" y="3562812"/>
            <a:ext cx="323686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Main executable (script m-file)</a:t>
            </a:r>
            <a:endParaRPr lang="en-US" dirty="0"/>
          </a:p>
        </p:txBody>
      </p:sp>
      <p:cxnSp>
        <p:nvCxnSpPr>
          <p:cNvPr id="8" name="Straight Arrow Connector 7"/>
          <p:cNvCxnSpPr>
            <a:cxnSpLocks/>
            <a:stCxn id="7" idx="1"/>
          </p:cNvCxnSpPr>
          <p:nvPr/>
        </p:nvCxnSpPr>
        <p:spPr bwMode="auto">
          <a:xfrm flipH="1">
            <a:off x="1920240" y="3747478"/>
            <a:ext cx="2821034" cy="2873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41274" y="4221491"/>
            <a:ext cx="2932066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Functions used by main.m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>
            <a:off x="2148840" y="4421546"/>
            <a:ext cx="2592434" cy="4024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6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D945C3-E613-BF49-87EC-06FC971A0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5006-AA0F-C94C-A6A0-A3EA8294319D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B4196AC-3855-564C-8811-D0FC471D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A66CAB9-01CE-0742-8322-6D702AEF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main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There is usually one main file that is executed, or one per task</a:t>
            </a:r>
          </a:p>
          <a:p>
            <a:r>
              <a:rPr lang="de-CH" dirty="0"/>
              <a:t>It defines or loads variables, operates on them (calculations, solver calls, restructuring, etc.) and displays or saves the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4" y="440935"/>
            <a:ext cx="5038726" cy="5815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809875"/>
            <a:ext cx="2562225" cy="145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2422C-F2AB-B74B-97F7-C2F5072A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F6BFF-B3BB-0546-84DE-66784DC18EC2}" type="datetime1">
              <a:rPr lang="de-CH" smtClean="0"/>
              <a:t>19.09.23</a:t>
            </a:fld>
            <a:endParaRPr lang="de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07227D-C7B6-BA43-A26D-56BE6A07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88DAE22-64A6-A942-AA5F-750024EB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Calling functions from 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Scripted program execution is like riding a train down the main file: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800350"/>
            <a:ext cx="4724400" cy="2400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2352676" y="2443570"/>
            <a:ext cx="3733800" cy="1185455"/>
          </a:xfrm>
          <a:custGeom>
            <a:avLst/>
            <a:gdLst>
              <a:gd name="connsiteX0" fmla="*/ 0 w 3705225"/>
              <a:gd name="connsiteY0" fmla="*/ 939719 h 939719"/>
              <a:gd name="connsiteX1" fmla="*/ 1257300 w 3705225"/>
              <a:gd name="connsiteY1" fmla="*/ 15794 h 939719"/>
              <a:gd name="connsiteX2" fmla="*/ 3705225 w 3705225"/>
              <a:gd name="connsiteY2" fmla="*/ 444419 h 939719"/>
              <a:gd name="connsiteX0" fmla="*/ 0 w 3667125"/>
              <a:gd name="connsiteY0" fmla="*/ 1180469 h 1180469"/>
              <a:gd name="connsiteX1" fmla="*/ 1219200 w 3667125"/>
              <a:gd name="connsiteY1" fmla="*/ 27944 h 1180469"/>
              <a:gd name="connsiteX2" fmla="*/ 3667125 w 3667125"/>
              <a:gd name="connsiteY2" fmla="*/ 456569 h 1180469"/>
              <a:gd name="connsiteX0" fmla="*/ 0 w 3733800"/>
              <a:gd name="connsiteY0" fmla="*/ 1175080 h 1175080"/>
              <a:gd name="connsiteX1" fmla="*/ 1219200 w 3733800"/>
              <a:gd name="connsiteY1" fmla="*/ 22555 h 1175080"/>
              <a:gd name="connsiteX2" fmla="*/ 3733800 w 3733800"/>
              <a:gd name="connsiteY2" fmla="*/ 498805 h 1175080"/>
              <a:gd name="connsiteX0" fmla="*/ 0 w 3733800"/>
              <a:gd name="connsiteY0" fmla="*/ 1181464 h 1181464"/>
              <a:gd name="connsiteX1" fmla="*/ 1219200 w 3733800"/>
              <a:gd name="connsiteY1" fmla="*/ 28939 h 1181464"/>
              <a:gd name="connsiteX2" fmla="*/ 3733800 w 3733800"/>
              <a:gd name="connsiteY2" fmla="*/ 505189 h 1181464"/>
              <a:gd name="connsiteX0" fmla="*/ 0 w 3733800"/>
              <a:gd name="connsiteY0" fmla="*/ 1185455 h 1185455"/>
              <a:gd name="connsiteX1" fmla="*/ 1219200 w 3733800"/>
              <a:gd name="connsiteY1" fmla="*/ 32930 h 1185455"/>
              <a:gd name="connsiteX2" fmla="*/ 3733800 w 3733800"/>
              <a:gd name="connsiteY2" fmla="*/ 509180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3800" h="1185455">
                <a:moveTo>
                  <a:pt x="0" y="1185455"/>
                </a:moveTo>
                <a:cubicBezTo>
                  <a:pt x="319881" y="764767"/>
                  <a:pt x="596900" y="145643"/>
                  <a:pt x="1219200" y="32930"/>
                </a:cubicBezTo>
                <a:cubicBezTo>
                  <a:pt x="1841500" y="-79783"/>
                  <a:pt x="3085306" y="101192"/>
                  <a:pt x="3733800" y="50918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381125" y="3062286"/>
            <a:ext cx="0" cy="6000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3257550" y="3062286"/>
            <a:ext cx="3724275" cy="7096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4524375" y="3028950"/>
            <a:ext cx="0" cy="1428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 bwMode="auto">
          <a:xfrm>
            <a:off x="4772025" y="3095625"/>
            <a:ext cx="1047111" cy="1400175"/>
          </a:xfrm>
          <a:custGeom>
            <a:avLst/>
            <a:gdLst>
              <a:gd name="connsiteX0" fmla="*/ 0 w 1047111"/>
              <a:gd name="connsiteY0" fmla="*/ 1400175 h 1400175"/>
              <a:gd name="connsiteX1" fmla="*/ 1009650 w 1047111"/>
              <a:gd name="connsiteY1" fmla="*/ 828675 h 1400175"/>
              <a:gd name="connsiteX2" fmla="*/ 733425 w 1047111"/>
              <a:gd name="connsiteY2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111" h="1400175">
                <a:moveTo>
                  <a:pt x="0" y="1400175"/>
                </a:moveTo>
                <a:cubicBezTo>
                  <a:pt x="443706" y="1231106"/>
                  <a:pt x="887413" y="1062037"/>
                  <a:pt x="1009650" y="828675"/>
                </a:cubicBezTo>
                <a:cubicBezTo>
                  <a:pt x="1131887" y="595313"/>
                  <a:pt x="932656" y="297656"/>
                  <a:pt x="733425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1581150" y="3095625"/>
            <a:ext cx="3829050" cy="56673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681538"/>
            <a:ext cx="1266825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1381125" y="3629025"/>
            <a:ext cx="0" cy="6000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397CC9-78A3-0B49-8195-F051BCBD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D8EE-71F6-7243-8CE2-9BBAF34DDAAD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01F8B9-FD04-A140-89FE-D19EB29E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E59921-1519-7446-B023-BF45B0F5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Debugging functions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The command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keyboard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interrupts program execution and brings up the command prompt</a:t>
            </a:r>
          </a:p>
          <a:p>
            <a:r>
              <a:rPr lang="de-CH" dirty="0"/>
              <a:t>You can use this prompt normally, for things like looking at variables or even changing them</a:t>
            </a:r>
          </a:p>
          <a:p>
            <a:r>
              <a:rPr lang="de-CH" dirty="0"/>
              <a:t>The command </a:t>
            </a:r>
            <a:r>
              <a:rPr lang="de-C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return</a:t>
            </a:r>
            <a:r>
              <a:rPr lang="de-C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continues program execution (with the changed variables!)</a:t>
            </a:r>
          </a:p>
          <a:p>
            <a:r>
              <a:rPr lang="de-CH" dirty="0"/>
              <a:t>Use the command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dbquit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(</a:t>
            </a:r>
            <a:r>
              <a:rPr lang="de-CH" u="sng" dirty="0"/>
              <a:t>D</a:t>
            </a:r>
            <a:r>
              <a:rPr lang="de-CH" dirty="0"/>
              <a:t>e</a:t>
            </a:r>
            <a:r>
              <a:rPr lang="de-CH" u="sng" dirty="0"/>
              <a:t>B</a:t>
            </a:r>
            <a:r>
              <a:rPr lang="de-CH" dirty="0"/>
              <a:t>ug</a:t>
            </a:r>
            <a:r>
              <a:rPr lang="de-CH" u="sng" dirty="0"/>
              <a:t>Quit</a:t>
            </a:r>
            <a:r>
              <a:rPr lang="de-CH" dirty="0"/>
              <a:t>) or the toolbar to terminate program execution immediately</a:t>
            </a:r>
            <a:endParaRPr lang="en-US" dirty="0"/>
          </a:p>
          <a:p>
            <a:r>
              <a:rPr lang="de-CH" dirty="0"/>
              <a:t>Note that when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keyboard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is in a loop, it will stop at every iteration;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dbquit </a:t>
            </a:r>
            <a:r>
              <a:rPr lang="de-CH" dirty="0"/>
              <a:t>is the quickest way to escape here</a:t>
            </a:r>
          </a:p>
          <a:p>
            <a:r>
              <a:rPr lang="de-CH" dirty="0"/>
              <a:t>A very powerful debugging option is to 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keyboard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in a </a:t>
            </a:r>
            <a:r>
              <a:rPr lang="de-C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catch</a:t>
            </a:r>
            <a:r>
              <a:rPr lang="de-C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block (interrupt if an error occurs!)</a:t>
            </a:r>
          </a:p>
        </p:txBody>
      </p:sp>
    </p:spTree>
    <p:extLst>
      <p:ext uri="{BB962C8B-B14F-4D97-AF65-F5344CB8AC3E}">
        <p14:creationId xmlns:p14="http://schemas.microsoft.com/office/powerpoint/2010/main" val="348592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5BCB4-F5CE-0644-9DB9-C086E8E5E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9EDB-E5AE-A248-BB0E-85914136D3B6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958B8-56DA-FD40-80E9-6C2080501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D2D73-7468-5A46-A8F5-64FB26E2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Debugging example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371725"/>
            <a:ext cx="4772025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976436"/>
            <a:ext cx="2333625" cy="359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2754" y="1533342"/>
            <a:ext cx="3286706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«Keyboard» command prompt</a:t>
            </a:r>
            <a:endParaRPr lang="en-US" dirty="0"/>
          </a:p>
        </p:txBody>
      </p:sp>
      <p:cxnSp>
        <p:nvCxnSpPr>
          <p:cNvPr id="9" name="Straight Arrow Connector 8"/>
          <p:cNvCxnSpPr>
            <a:cxnSpLocks/>
            <a:stCxn id="8" idx="2"/>
          </p:cNvCxnSpPr>
          <p:nvPr/>
        </p:nvCxnSpPr>
        <p:spPr bwMode="auto">
          <a:xfrm>
            <a:off x="5466107" y="1902674"/>
            <a:ext cx="525118" cy="33570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4880" y="5364030"/>
            <a:ext cx="2557089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dirty="0"/>
              <a:t>Program execution has been halted here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/>
            <a:stCxn id="13" idx="0"/>
          </p:cNvCxnSpPr>
          <p:nvPr/>
        </p:nvCxnSpPr>
        <p:spPr bwMode="auto">
          <a:xfrm flipH="1" flipV="1">
            <a:off x="1171575" y="4543426"/>
            <a:ext cx="1881850" cy="8206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0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964" y="2257010"/>
            <a:ext cx="5019675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BDFB0A4-F64A-F14A-80DE-BBDD390BF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5119F-15BA-2F47-A140-E073076F4F02}" type="datetime1">
              <a:rPr lang="de-CH" smtClean="0"/>
              <a:t>19.09.23</a:t>
            </a:fld>
            <a:endParaRPr lang="de-D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B4802C7-FD79-6B4F-9A42-B4FEFB2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F7654D-10B5-9B4B-8943-068D1EFD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Recursive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275" y="1078129"/>
            <a:ext cx="7886700" cy="5151221"/>
          </a:xfrm>
        </p:spPr>
        <p:txBody>
          <a:bodyPr>
            <a:normAutofit/>
          </a:bodyPr>
          <a:lstStyle/>
          <a:p>
            <a:r>
              <a:rPr lang="de-CH" dirty="0"/>
              <a:t>Functions in Matlab can be called recursively</a:t>
            </a:r>
          </a:p>
          <a:p>
            <a:r>
              <a:rPr lang="de-CH" dirty="0"/>
              <a:t>Example: Compute the factorial of an integer number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There is an adjustable limit of 500 recursive calls, after which an error is thrown to prevent stack overflow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5824330" y="2590383"/>
            <a:ext cx="735344" cy="1600201"/>
          </a:xfrm>
          <a:custGeom>
            <a:avLst/>
            <a:gdLst>
              <a:gd name="connsiteX0" fmla="*/ 0 w 735344"/>
              <a:gd name="connsiteY0" fmla="*/ 1514475 h 1514475"/>
              <a:gd name="connsiteX1" fmla="*/ 733425 w 735344"/>
              <a:gd name="connsiteY1" fmla="*/ 676275 h 1514475"/>
              <a:gd name="connsiteX2" fmla="*/ 171450 w 735344"/>
              <a:gd name="connsiteY2" fmla="*/ 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5344" h="1514475">
                <a:moveTo>
                  <a:pt x="0" y="1514475"/>
                </a:moveTo>
                <a:cubicBezTo>
                  <a:pt x="352425" y="1221581"/>
                  <a:pt x="704850" y="928688"/>
                  <a:pt x="733425" y="676275"/>
                </a:cubicBezTo>
                <a:cubicBezTo>
                  <a:pt x="762000" y="423862"/>
                  <a:pt x="466725" y="211931"/>
                  <a:pt x="17145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907541"/>
              </p:ext>
            </p:extLst>
          </p:nvPr>
        </p:nvGraphicFramePr>
        <p:xfrm>
          <a:off x="549068" y="2676108"/>
          <a:ext cx="27574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400" imgH="203040" progId="Equation.DSMT4">
                  <p:embed/>
                </p:oleObj>
              </mc:Choice>
              <mc:Fallback>
                <p:oleObj name="Equation" r:id="rId3" imgW="162540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068" y="2676108"/>
                        <a:ext cx="2757487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7321"/>
              </p:ext>
            </p:extLst>
          </p:nvPr>
        </p:nvGraphicFramePr>
        <p:xfrm>
          <a:off x="564943" y="3380958"/>
          <a:ext cx="148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240" imgH="203040" progId="Equation.DSMT4">
                  <p:embed/>
                </p:oleObj>
              </mc:Choice>
              <mc:Fallback>
                <p:oleObj name="Equation" r:id="rId5" imgW="876240" imgH="2030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43" y="3380958"/>
                        <a:ext cx="148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42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03D33F-9357-DC4A-8D4E-BB9FC871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C811-9AF0-BC45-BD42-BB92A759B1B9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2D4E20-CFE3-8C43-AA2F-D38566C0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B6E126-5F37-DB4B-AC09-4FFF7260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Plot the result of «myFirstFunction» vs. [-5:0.5:5]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Type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hold on</a:t>
            </a:r>
            <a:r>
              <a:rPr lang="de-CH" dirty="0"/>
              <a:t>; This prevents plot overwriting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Plot the result of «myFirstFunction» vs. [-5:0.5:5] using the command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plot(x, f, 'ro')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Check the current axis interval with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axis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Define a new interval with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axis([-3 3 -10 20])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Set axis labels by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xlabel('x')</a:t>
            </a:r>
            <a:r>
              <a:rPr lang="de-CH" dirty="0"/>
              <a:t>,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ylabel('f(x)')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Superimpose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plot(x, 3*sin(x))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Create a new figure with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figure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Plot the function 2*exp(x</a:t>
            </a:r>
            <a:r>
              <a:rPr lang="de-CH" baseline="30000" dirty="0"/>
              <a:t>2</a:t>
            </a:r>
            <a:r>
              <a:rPr lang="de-CH" dirty="0"/>
              <a:t>+1)+6 using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semilogy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Place axis labels and rescale the plot to x=-2...2 and y = 10...1000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2037"/>
            <a:ext cx="5429250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309812"/>
            <a:ext cx="3295650" cy="885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5928D7-12C9-2344-A5AC-C4F5E50A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22EF8-8FD8-EB44-A91A-A2A8A444DD12}" type="datetime1">
              <a:rPr lang="de-CH" smtClean="0"/>
              <a:t>19.09.23</a:t>
            </a:fld>
            <a:endParaRPr lang="de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3DAAA32-62E9-F345-9BB9-E9A3E24E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3C2B61C-3537-A448-99B9-E794BB0A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More on 2D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Try: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linspace(0,10,100); y = tanh(x).*cos(x);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plot(x,y)</a:t>
            </a:r>
          </a:p>
          <a:p>
            <a:r>
              <a:rPr lang="de-CH" dirty="0"/>
              <a:t>You can change color, line style, marker style, line width and more: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plot(x, y, 'rx--', 'LineWidth', 2)</a:t>
            </a:r>
          </a:p>
          <a:p>
            <a:r>
              <a:rPr lang="de-CH" dirty="0">
                <a:cs typeface="Courier New" pitchFamily="49" charset="0"/>
              </a:rPr>
              <a:t>Plotting multiple data sets: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plot(x1, y1, x2, y2)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plot(x1, y1);</a:t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hold on</a:t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plot(x2, y2);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hold off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6047" y="3507455"/>
            <a:ext cx="84131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Color</a:t>
            </a:r>
            <a:endParaRPr lang="en-US" dirty="0"/>
          </a:p>
        </p:txBody>
      </p:sp>
      <p:cxnSp>
        <p:nvCxnSpPr>
          <p:cNvPr id="7" name="Straight Arrow Connector 6"/>
          <p:cNvCxnSpPr>
            <a:cxnSpLocks/>
            <a:stCxn id="6" idx="0"/>
          </p:cNvCxnSpPr>
          <p:nvPr/>
        </p:nvCxnSpPr>
        <p:spPr bwMode="auto">
          <a:xfrm flipV="1">
            <a:off x="2516706" y="3216669"/>
            <a:ext cx="615932" cy="2907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2737" y="3702561"/>
            <a:ext cx="904876" cy="369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Marker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flipV="1">
            <a:off x="3305175" y="3211720"/>
            <a:ext cx="0" cy="4908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13763" y="3614489"/>
            <a:ext cx="1204912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Line Style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H="1" flipV="1">
            <a:off x="3718475" y="3216669"/>
            <a:ext cx="997744" cy="3978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12839" y="3702561"/>
            <a:ext cx="158019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/>
              <a:t>Line Width (default: 0.5)</a:t>
            </a:r>
            <a:endParaRPr lang="en-US" dirty="0"/>
          </a:p>
        </p:txBody>
      </p:sp>
      <p:cxnSp>
        <p:nvCxnSpPr>
          <p:cNvPr id="28" name="Straight Arrow Connector 27"/>
          <p:cNvCxnSpPr>
            <a:cxnSpLocks/>
            <a:stCxn id="27" idx="0"/>
          </p:cNvCxnSpPr>
          <p:nvPr/>
        </p:nvCxnSpPr>
        <p:spPr bwMode="auto">
          <a:xfrm flipH="1" flipV="1">
            <a:off x="5816424" y="3230633"/>
            <a:ext cx="686514" cy="4719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" y="1335151"/>
            <a:ext cx="54197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7" y="1279906"/>
            <a:ext cx="5438775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62" y="1518907"/>
            <a:ext cx="3725775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37" y="1518908"/>
            <a:ext cx="3719250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8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15" grpId="0" animBg="1"/>
      <p:bldP spid="15" grpId="1" animBg="1"/>
      <p:bldP spid="23" grpId="0" animBg="1"/>
      <p:bldP spid="23" grpId="1" animBg="1"/>
      <p:bldP spid="27" grpId="0" animBg="1"/>
      <p:bldP spid="2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AB763-1284-E749-96AB-53CFE29B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3B32-3D4A-4C43-85A4-46450920140F}" type="datetime1">
              <a:rPr lang="de-CH" smtClean="0"/>
              <a:t>19.09.23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96F33-B28A-034E-9B86-C84989BE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F715C-D5D0-4D44-BB01-BA80C5B7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A804-C4CD-44ED-9306-9FDEDB422600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Line color and style specifiers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4808093"/>
              </p:ext>
            </p:extLst>
          </p:nvPr>
        </p:nvGraphicFramePr>
        <p:xfrm>
          <a:off x="546735" y="2927985"/>
          <a:ext cx="78867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Line Color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Specifier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Red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'r'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Green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'g'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Blue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'b'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Cyan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'c'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Magenta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'm'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Yellow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'y'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White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'w'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Black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'k'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32396553"/>
              </p:ext>
            </p:extLst>
          </p:nvPr>
        </p:nvGraphicFramePr>
        <p:xfrm>
          <a:off x="4318635" y="801505"/>
          <a:ext cx="41148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Line Style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Specifier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Continuou</a:t>
                      </a:r>
                      <a:r>
                        <a:rPr lang="de-CH" baseline="0" dirty="0"/>
                        <a:t>s (default)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'r'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Dotted Line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':'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Dashed Line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'--'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Dash-dotted</a:t>
                      </a:r>
                      <a:r>
                        <a:rPr lang="de-CH" baseline="0" dirty="0"/>
                        <a:t> Line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'-.'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379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3B29B-2C70-324D-B896-DC2D9025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2640-9CA7-F94C-86BC-8BB5754649EE}" type="datetime1">
              <a:rPr lang="de-CH" smtClean="0"/>
              <a:t>19.09.23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3AF4E-88F5-944C-9A2F-DBF45F16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831B95A-92EA-674F-A4B0-504B4C49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CA804-C4CD-44ED-9306-9FDEDB422600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Marker style specifiers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0436878"/>
              </p:ext>
            </p:extLst>
          </p:nvPr>
        </p:nvGraphicFramePr>
        <p:xfrm>
          <a:off x="628650" y="1992259"/>
          <a:ext cx="78867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Marker</a:t>
                      </a:r>
                      <a:r>
                        <a:rPr lang="de-CH" baseline="0" dirty="0"/>
                        <a:t> Style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Specifier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Plus</a:t>
                      </a:r>
                      <a:r>
                        <a:rPr lang="de-CH" baseline="0" dirty="0"/>
                        <a:t> Sign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'+'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Circle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'o'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Asterisk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'*'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Point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'.'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Cross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'x'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Square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's'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Diamond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'd'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Five-pointed</a:t>
                      </a:r>
                      <a:r>
                        <a:rPr lang="de-CH" baseline="0" dirty="0"/>
                        <a:t> Star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'p'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Six-pointed</a:t>
                      </a:r>
                      <a:r>
                        <a:rPr lang="de-CH" baseline="0" dirty="0"/>
                        <a:t> Star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'h'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22109504"/>
              </p:ext>
            </p:extLst>
          </p:nvPr>
        </p:nvGraphicFramePr>
        <p:xfrm>
          <a:off x="4400550" y="135019"/>
          <a:ext cx="4114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Marker Style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Specifier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Triangle (up)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'^'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Triangle (down)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'v'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Triangle</a:t>
                      </a:r>
                      <a:r>
                        <a:rPr lang="de-CH" baseline="0" dirty="0"/>
                        <a:t> (left)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'&lt;'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Triangle</a:t>
                      </a:r>
                      <a:r>
                        <a:rPr lang="de-CH" baseline="0" dirty="0"/>
                        <a:t> (right)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'&gt;'</a:t>
                      </a:r>
                      <a:endParaRPr lang="en-US" dirty="0"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5275" y="5724495"/>
            <a:ext cx="6683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/>
              <a:t>Much more on line properties:</a:t>
            </a:r>
            <a:r>
              <a:rPr lang="de-CH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doc lineseriesproperties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3" y="2139191"/>
            <a:ext cx="58388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47557F-1271-9A42-899B-C71BCE2B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5C48-0CF0-7141-86C9-54DE982DE1B1}" type="datetime1">
              <a:rPr lang="de-CH" smtClean="0"/>
              <a:t>19.09.23</a:t>
            </a:fld>
            <a:endParaRPr lang="de-D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F8C2ED-717A-064C-883B-ED7D8B4A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EA9C89-7A94-EF4E-9898-093952B8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How to deal with error messages in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275" y="1078129"/>
            <a:ext cx="8076674" cy="5355222"/>
          </a:xfrm>
        </p:spPr>
        <p:txBody>
          <a:bodyPr>
            <a:normAutofit lnSpcReduction="10000"/>
          </a:bodyPr>
          <a:lstStyle/>
          <a:p>
            <a:r>
              <a:rPr lang="de-CH" dirty="0"/>
              <a:t>The topmost error message is usually the one containing the most useful information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The underlined parts of the message are actually links that you can click to get to the line where the error happened!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80503" y="2286829"/>
            <a:ext cx="3052763" cy="595312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40" y="1843916"/>
            <a:ext cx="47339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3423691" y="2991679"/>
            <a:ext cx="1219200" cy="142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6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2076E0-2C50-4D4C-B2EB-0280ABE4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E3EF-C848-AF46-A7A6-7E3A45FFE8B5}" type="datetime1">
              <a:rPr lang="de-CH" smtClean="0"/>
              <a:t>19.09.23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19DEA-96F1-7142-AA8D-7916924D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323EA-7F9E-FC4E-A69D-4D88571D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Annotating graphs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38275" y="1078129"/>
            <a:ext cx="8224190" cy="5242661"/>
          </a:xfrm>
        </p:spPr>
        <p:txBody>
          <a:bodyPr>
            <a:normAutofit/>
          </a:bodyPr>
          <a:lstStyle/>
          <a:p>
            <a:r>
              <a:rPr lang="de-CH" dirty="0"/>
              <a:t>You can use these commands to add descriptive elements to your graphs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text(x, y, 'I''m a text');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title('Sub_{script}'); xlabel('I''m a label'); ylabel('Results');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legend('Data1', 'Data2', 'Location', 'Best')</a:t>
            </a:r>
          </a:p>
          <a:p>
            <a:pPr lvl="1"/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1"/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1"/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1"/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1"/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1"/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r>
              <a:rPr lang="de-CH" dirty="0">
                <a:cs typeface="Courier New" pitchFamily="49" charset="0"/>
              </a:rPr>
              <a:t>Most Matlab annotators can interpret LaTeX-Commands!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66" y="1198244"/>
            <a:ext cx="4742869" cy="421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5240B0-E3C4-7741-9BD0-97600E45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2A40-7838-0349-A4BA-EC72A235A3E6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77772B-CD14-BF4A-9CA5-DD18E279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1979E-9C36-0F42-8250-515AD432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Text properties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37222588"/>
              </p:ext>
            </p:extLst>
          </p:nvPr>
        </p:nvGraphicFramePr>
        <p:xfrm>
          <a:off x="638175" y="1819275"/>
          <a:ext cx="78867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Property 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Property Value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Rotation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Text orientation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Scalar (deg.), default: 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FontAngle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Normal,</a:t>
                      </a:r>
                      <a:r>
                        <a:rPr lang="de-CH" baseline="0" dirty="0"/>
                        <a:t> Italic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Default: Normal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FontName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Specifies font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Arial, Times,</a:t>
                      </a:r>
                      <a:r>
                        <a:rPr lang="de-CH" baseline="0" dirty="0"/>
                        <a:t> Courier, etc.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FontSize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Size of the font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Scalar,</a:t>
                      </a:r>
                      <a:r>
                        <a:rPr lang="de-CH" baseline="0" dirty="0"/>
                        <a:t> default: 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FontWeight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Thickness</a:t>
                      </a:r>
                      <a:r>
                        <a:rPr lang="de-CH" baseline="0" dirty="0"/>
                        <a:t> of the font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Light, normal, bold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Color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Text Color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Same as for line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BackgroundColor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Color</a:t>
                      </a:r>
                      <a:r>
                        <a:rPr lang="de-CH" baseline="0" dirty="0"/>
                        <a:t> of background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Same as for line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EdgeColor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Color of</a:t>
                      </a:r>
                      <a:r>
                        <a:rPr lang="de-CH" baseline="0" dirty="0"/>
                        <a:t> box around text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Same as for line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LineWidth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Line</a:t>
                      </a:r>
                      <a:r>
                        <a:rPr lang="de-CH" baseline="0" dirty="0"/>
                        <a:t> width of the box line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Scalar, default:</a:t>
                      </a:r>
                      <a:r>
                        <a:rPr lang="de-CH" baseline="0" dirty="0"/>
                        <a:t> 0.5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279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C22381-DCCD-4C4A-8045-1651E59C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B810-6A2A-FF41-B5D1-C61A83046C7E}" type="datetime1">
              <a:rPr lang="de-CH" smtClean="0"/>
              <a:t>19.09.23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6D897-8326-1B42-A790-222E749B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6FBD0-1ED6-8A41-BBAA-D605B3DF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Other types of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Plot a function in an interval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fplot(@(x)8*x + cos(x.^2), [1,10]);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[x,y] = fplot(@(x)8*x + cos(x.^2), [1,10]; </a:t>
            </a:r>
            <a:r>
              <a:rPr lang="de-CH" dirty="0">
                <a:cs typeface="Courier New" pitchFamily="49" charset="0"/>
              </a:rPr>
              <a:t>No plot!</a:t>
            </a:r>
          </a:p>
          <a:p>
            <a:r>
              <a:rPr lang="de-CH" dirty="0"/>
              <a:t>Different scales on the axes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semilogx(x,y)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semilogy(x,y)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loglog(x,y)</a:t>
            </a:r>
          </a:p>
          <a:p>
            <a:r>
              <a:rPr lang="de-CH" dirty="0"/>
              <a:t>Different coordinate systems</a:t>
            </a:r>
          </a:p>
          <a:p>
            <a:pPr lvl="1"/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theta = linspace(0, 2*pi);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 = 1./(1+theta.^2);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polar(theta, r);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09509" y="5191125"/>
            <a:ext cx="1496091" cy="1181101"/>
            <a:chOff x="5209509" y="4419600"/>
            <a:chExt cx="1496091" cy="1181101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5248275" y="4419600"/>
              <a:ext cx="1" cy="108585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248275" y="5505450"/>
              <a:ext cx="14573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5248275" y="4829175"/>
              <a:ext cx="609600" cy="6762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Arc 12"/>
            <p:cNvSpPr/>
            <p:nvPr/>
          </p:nvSpPr>
          <p:spPr bwMode="auto">
            <a:xfrm>
              <a:off x="5362575" y="5072063"/>
              <a:ext cx="557212" cy="528638"/>
            </a:xfrm>
            <a:prstGeom prst="arc">
              <a:avLst>
                <a:gd name="adj1" fmla="val 16200000"/>
                <a:gd name="adj2" fmla="val 212070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53075" y="5151459"/>
              <a:ext cx="298480" cy="369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/>
                <a:t>θ</a:t>
              </a:r>
              <a:endParaRPr lang="en-US" dirty="0"/>
            </a:p>
          </p:txBody>
        </p:sp>
        <p:sp>
          <p:nvSpPr>
            <p:cNvPr id="15" name="Right Brace 14"/>
            <p:cNvSpPr/>
            <p:nvPr/>
          </p:nvSpPr>
          <p:spPr bwMode="auto">
            <a:xfrm rot="13388739">
              <a:off x="5331498" y="4644447"/>
              <a:ext cx="263215" cy="855231"/>
            </a:xfrm>
            <a:prstGeom prst="rightBrace">
              <a:avLst>
                <a:gd name="adj1" fmla="val 23401"/>
                <a:gd name="adj2" fmla="val 5175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09509" y="4644252"/>
              <a:ext cx="253596" cy="369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/>
                <a:t>r</a:t>
              </a:r>
              <a:endParaRPr lang="en-US" dirty="0"/>
            </a:p>
          </p:txBody>
        </p: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13511"/>
            <a:ext cx="54483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392556"/>
            <a:ext cx="54006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1371601"/>
            <a:ext cx="54197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1369696"/>
            <a:ext cx="544830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1379221"/>
            <a:ext cx="5467350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17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CD2F4-8C3D-324C-8C86-094BFE3D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C3B74-49BD-3849-A605-C62AB75AF9C7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32B290-0816-4D41-BBBB-2C036E38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C94A4B-3747-B24A-A18F-CB6A2001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Plots with error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linspace(1,10);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 = 10./x;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er = randn(size(y));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errorbar(x, y, er);</a:t>
            </a:r>
          </a:p>
          <a:p>
            <a:r>
              <a:rPr lang="de-CH" dirty="0">
                <a:cs typeface="Courier New" pitchFamily="49" charset="0"/>
              </a:rPr>
              <a:t>The errorbars go from y-er to y+er</a:t>
            </a:r>
            <a:endParaRPr lang="en-US" dirty="0">
              <a:cs typeface="Courier New" pitchFamily="49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272540"/>
            <a:ext cx="5429250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8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23FCAA-563A-6944-AD8F-926A1114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92AE-0A3C-834C-AFC5-67819400F9E0}" type="datetime1">
              <a:rPr lang="de-CH" smtClean="0"/>
              <a:t>19.09.23</a:t>
            </a:fld>
            <a:endParaRPr lang="de-DE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E36080-80C3-B043-B53D-D4C97B82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E443AE-57A7-F646-994A-3478CB2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3D plots I: Lines in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t = linspace(0, 2*pi);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sqrt(t).*cos(2*t);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 = sqrt(t).*sin(2*t);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 = t;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plot3(x,y,z)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grid 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979170"/>
            <a:ext cx="5457825" cy="481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44111" y="5029534"/>
            <a:ext cx="4653916" cy="1021556"/>
            <a:chOff x="6172197" y="5376483"/>
            <a:chExt cx="4653916" cy="1021556"/>
          </a:xfrm>
        </p:grpSpPr>
        <p:sp>
          <p:nvSpPr>
            <p:cNvPr id="8" name="TextBox 7"/>
            <p:cNvSpPr txBox="1"/>
            <p:nvPr/>
          </p:nvSpPr>
          <p:spPr>
            <a:xfrm>
              <a:off x="6172197" y="5376483"/>
              <a:ext cx="4653916" cy="10215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/>
              <a:r>
                <a:rPr lang="de-CH" i="1" dirty="0"/>
                <a:t>The same line style options apply here.</a:t>
              </a:r>
              <a:br>
                <a:rPr lang="de-CH" i="1" dirty="0"/>
              </a:br>
              <a:r>
                <a:rPr lang="de-CH" dirty="0"/>
                <a:t>grid on </a:t>
              </a:r>
              <a:r>
                <a:rPr lang="de-CH" i="1" dirty="0"/>
                <a:t>also works for other plots.</a:t>
              </a:r>
            </a:p>
          </p:txBody>
        </p:sp>
        <p:pic>
          <p:nvPicPr>
            <p:cNvPr id="9" name="Picture 19" descr="C:\Users\dabaur\AppData\Local\Microsoft\Windows\Temporary Internet Files\Content.IE5\03F8BHFI\MC900442129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1" y="5452681"/>
              <a:ext cx="646467" cy="64209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54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4ED2BA-AAC2-9D4D-AEF8-641AA3D9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E37D-4378-2C49-B212-EF0A5D1FA148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27E997-0897-7D45-90DE-FD4F4DAF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D84C14-EE5D-5F43-8AF7-B4135132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3D plots II: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x = linspace(-5, 5, 30);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y = linspace(-2, 2, 20);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[X, Y] = meshgrid(x,y);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Z = sin(X) .* cos(Y);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mesh(X,Y,Z);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surf(X,Y,Z);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shading interp;</a:t>
            </a:r>
          </a:p>
          <a:p>
            <a:endParaRPr lang="de-CH" dirty="0"/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contour(X,Y,Z);</a:t>
            </a:r>
          </a:p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colorbar;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297305"/>
            <a:ext cx="5419725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297304"/>
            <a:ext cx="5457825" cy="482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85875"/>
            <a:ext cx="5438775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1297305"/>
            <a:ext cx="5438775" cy="483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66"/>
          <a:stretch/>
        </p:blipFill>
        <p:spPr bwMode="auto">
          <a:xfrm>
            <a:off x="457200" y="1948827"/>
            <a:ext cx="54864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98"/>
          <a:stretch/>
        </p:blipFill>
        <p:spPr bwMode="auto">
          <a:xfrm>
            <a:off x="457200" y="1948828"/>
            <a:ext cx="5467350" cy="3867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9"/>
          <a:stretch/>
        </p:blipFill>
        <p:spPr bwMode="auto">
          <a:xfrm>
            <a:off x="457200" y="1948839"/>
            <a:ext cx="5438775" cy="3867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78660" y="1948839"/>
            <a:ext cx="2879314" cy="41052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e-CH" sz="1600" dirty="0"/>
              <a:t>Orange = Unusual Syntax</a:t>
            </a:r>
          </a:p>
          <a:p>
            <a:r>
              <a:rPr lang="de-CH" sz="1600" dirty="0"/>
              <a:t>The script / function will run, but there are some unusual or subobtimal commands</a:t>
            </a:r>
            <a:endParaRPr lang="en-US" sz="1600" dirty="0"/>
          </a:p>
          <a:p>
            <a:r>
              <a:rPr lang="de-CH" sz="1600" dirty="0"/>
              <a:t>This can be caused by (for example): Not preallocating variables, using variables in an unusual way, overriding variables before they are used even once, etc.</a:t>
            </a:r>
          </a:p>
          <a:p>
            <a:r>
              <a:rPr lang="de-CH" sz="1600" dirty="0"/>
              <a:t>Clicking the square and mouse-over works too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8660" y="1948839"/>
            <a:ext cx="2879314" cy="2419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de-CH" sz="1600" dirty="0"/>
              <a:t>Red = Syntax Error</a:t>
            </a:r>
          </a:p>
          <a:p>
            <a:r>
              <a:rPr lang="de-CH" sz="1600" dirty="0"/>
              <a:t>The script / function will produce and error when run.</a:t>
            </a:r>
            <a:endParaRPr lang="en-US" sz="1600" dirty="0"/>
          </a:p>
          <a:p>
            <a:r>
              <a:rPr lang="de-CH" sz="1600" dirty="0"/>
              <a:t>Click the red square to jump to the error, mouse over the red bar or the underlined part to get </a:t>
            </a:r>
            <a:r>
              <a:rPr lang="de-CH" sz="1600" dirty="0" err="1"/>
              <a:t>some</a:t>
            </a:r>
            <a:r>
              <a:rPr lang="de-CH" sz="1600" dirty="0"/>
              <a:t> </a:t>
            </a:r>
            <a:r>
              <a:rPr lang="de-CH" sz="1600" dirty="0" err="1"/>
              <a:t>info</a:t>
            </a:r>
            <a:endParaRPr lang="de-CH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5299BB-E00E-284C-9299-679D59EC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D228-0A9C-F34A-8EF3-B40F3DA6A493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B85B46-181A-3942-809A-8EE2699ED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85FC0-2D5F-FD4E-8CFB-3E0CA5E0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Preventing errors before they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275" y="1078129"/>
            <a:ext cx="8224190" cy="4321175"/>
          </a:xfrm>
        </p:spPr>
        <p:txBody>
          <a:bodyPr/>
          <a:lstStyle/>
          <a:p>
            <a:r>
              <a:rPr lang="de-CH" dirty="0"/>
              <a:t>The MATLAB editor does (some) on-the-fly proof reading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8660" y="1948827"/>
            <a:ext cx="2879314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600" dirty="0"/>
              <a:t>Green = OK</a:t>
            </a:r>
          </a:p>
          <a:p>
            <a:r>
              <a:rPr lang="de-CH" sz="1600" dirty="0"/>
              <a:t>No syntax errors</a:t>
            </a:r>
            <a:br>
              <a:rPr lang="de-CH" sz="1600" dirty="0"/>
            </a:br>
            <a:r>
              <a:rPr lang="de-CH" sz="1600" dirty="0"/>
              <a:t>or unusual syntax found</a:t>
            </a:r>
            <a:endParaRPr lang="en-US" sz="1600" dirty="0"/>
          </a:p>
          <a:p>
            <a:r>
              <a:rPr lang="de-CH" sz="1600" dirty="0"/>
              <a:t>Be aware that of course there</a:t>
            </a:r>
            <a:br>
              <a:rPr lang="de-CH" sz="1600" dirty="0"/>
            </a:br>
            <a:r>
              <a:rPr lang="de-CH" sz="1600" dirty="0"/>
              <a:t>can still be semantical errors!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4853"/>
            <a:ext cx="3219450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5505450" y="1882197"/>
            <a:ext cx="571500" cy="5715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49" y="5053965"/>
            <a:ext cx="4352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3" grpId="0" animBg="1"/>
      <p:bldP spid="13" grpId="1" animBg="1"/>
      <p:bldP spid="10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12F22-7B4A-3449-AB28-AD8D4F5A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A2D76-ADCF-0745-B4AE-55559E8F7E43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FA78C2-02F9-D64E-8F04-3463A1E3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7DB1EA-767D-D04B-9C6D-B6F5A6562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29F4-D04A-4D3F-B0C5-1ADC171ACFA0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Functions in Matlab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3525"/>
            <a:ext cx="5353050" cy="474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15024" y="1828770"/>
            <a:ext cx="2746265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600" dirty="0"/>
              <a:t>Function name (= file name)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 bwMode="auto">
          <a:xfrm flipH="1">
            <a:off x="3457576" y="1998047"/>
            <a:ext cx="2457448" cy="49750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1"/>
          </p:cNvCxnSpPr>
          <p:nvPr/>
        </p:nvCxnSpPr>
        <p:spPr bwMode="auto">
          <a:xfrm flipH="1" flipV="1">
            <a:off x="2533650" y="1647825"/>
            <a:ext cx="3381374" cy="3502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15024" y="3404312"/>
            <a:ext cx="904415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600" dirty="0"/>
              <a:t>Outputs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915024" y="2907913"/>
            <a:ext cx="744114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600" dirty="0"/>
              <a:t>Inputs</a:t>
            </a:r>
            <a:endParaRPr lang="en-US" sz="16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 bwMode="auto">
          <a:xfrm flipH="1" flipV="1">
            <a:off x="4552952" y="2628900"/>
            <a:ext cx="1362072" cy="44829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 bwMode="auto">
          <a:xfrm flipH="1" flipV="1">
            <a:off x="2533650" y="2724150"/>
            <a:ext cx="3381374" cy="84943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15025" y="3905250"/>
            <a:ext cx="30861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600" dirty="0"/>
              <a:t>Function description (spend a minute or two here to save yourself hours later on)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cxnSpLocks/>
            <a:stCxn id="21" idx="1"/>
          </p:cNvCxnSpPr>
          <p:nvPr/>
        </p:nvCxnSpPr>
        <p:spPr bwMode="auto">
          <a:xfrm flipH="1" flipV="1">
            <a:off x="3057525" y="3821435"/>
            <a:ext cx="2857500" cy="4993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  <a:stCxn id="21" idx="1"/>
          </p:cNvCxnSpPr>
          <p:nvPr/>
        </p:nvCxnSpPr>
        <p:spPr bwMode="auto">
          <a:xfrm flipH="1">
            <a:off x="2990851" y="4320749"/>
            <a:ext cx="2924174" cy="10037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15025" y="5261312"/>
            <a:ext cx="2486025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sz="1600" dirty="0"/>
              <a:t>Function body (where the magic happens)</a:t>
            </a:r>
            <a:endParaRPr lang="en-US" sz="1600" dirty="0"/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 bwMode="auto">
          <a:xfrm flipH="1">
            <a:off x="2209801" y="5553700"/>
            <a:ext cx="3705224" cy="5994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15025" y="2362200"/>
            <a:ext cx="1992853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CH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1600" dirty="0"/>
              <a:t>keyword</a:t>
            </a:r>
            <a:endParaRPr lang="en-US" sz="1600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 bwMode="auto">
          <a:xfrm flipH="1">
            <a:off x="1676400" y="2531477"/>
            <a:ext cx="4238625" cy="3077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1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398AA7-1FA5-0E42-B6FE-1E73916F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9E67-4EC9-7047-A779-072C32EC03BA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1B6011-D1AC-7849-BE1C-A0E72BE7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1AEEB-D71F-CA47-BDD6-C0A0F8D9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Example of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275" y="746659"/>
            <a:ext cx="7886700" cy="4321175"/>
          </a:xfrm>
        </p:spPr>
        <p:txBody>
          <a:bodyPr/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Calling the function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107742"/>
            <a:ext cx="5705475" cy="5114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20" y="1107742"/>
            <a:ext cx="2963518" cy="2656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79" y="3665212"/>
            <a:ext cx="2466975" cy="240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7" y="4179560"/>
            <a:ext cx="4638675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4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9F8808-E289-474E-AF9F-233F3C7C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DBE-A60A-704E-BBC0-EA5221C1B8C3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EA5B558-0AE8-B14A-BDDB-0F7CE1D4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BDE29B-9944-1646-9649-85A8F67C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275" y="929539"/>
            <a:ext cx="7886700" cy="43211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Create a function called «myFirstFunction.m»</a:t>
            </a:r>
          </a:p>
          <a:p>
            <a:pPr lvl="1"/>
            <a:r>
              <a:rPr lang="de-CH" dirty="0"/>
              <a:t>Scope:	Compute </a:t>
            </a:r>
            <a:r>
              <a:rPr lang="de-CH" i="1" dirty="0"/>
              <a:t>f(x) = 2*x^2 – exp(x) + 3</a:t>
            </a:r>
            <a:endParaRPr lang="de-CH" dirty="0"/>
          </a:p>
          <a:p>
            <a:pPr lvl="1"/>
            <a:r>
              <a:rPr lang="de-CH" dirty="0"/>
              <a:t>Inputs:	Value of x where f(x) is computed</a:t>
            </a:r>
            <a:br>
              <a:rPr lang="en-US" dirty="0"/>
            </a:br>
            <a:r>
              <a:rPr lang="en-US" dirty="0"/>
              <a:t>Outputs:	f(x) at x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Run the function for different values of x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Evaluate the function at 40 points evenly spaced from -5 to +5 and save the values in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Plot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CH" dirty="0"/>
              <a:t> vs.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e-CH" dirty="0"/>
              <a:t>, use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plot(x,y)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506275"/>
            <a:ext cx="2276475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96413"/>
            <a:ext cx="4648200" cy="2466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96413"/>
            <a:ext cx="19716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63275"/>
            <a:ext cx="3810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84E34-7796-E149-A6C0-65D66F6EE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36550-47C4-5143-A8D8-C3A6E631527E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3F210A-9227-1F41-8244-99281DE3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216B441-7CC3-5B43-9250-ED1C8E051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Local vs. global variables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All variables in functions are local variables</a:t>
            </a:r>
          </a:p>
          <a:p>
            <a:r>
              <a:rPr lang="de-CH" dirty="0"/>
              <a:t>This means they exist only inside the function and are cleared from the workspace after the function ends</a:t>
            </a:r>
          </a:p>
          <a:p>
            <a:r>
              <a:rPr lang="de-CH" dirty="0"/>
              <a:t>You can create variables that are seen everywhere by using the </a:t>
            </a:r>
            <a:r>
              <a:rPr lang="de-C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global</a:t>
            </a:r>
            <a:r>
              <a:rPr lang="de-CH" dirty="0">
                <a:solidFill>
                  <a:srgbClr val="0070C0"/>
                </a:solidFill>
                <a:cs typeface="Courier New" pitchFamily="49" charset="0"/>
              </a:rPr>
              <a:t> </a:t>
            </a:r>
            <a:r>
              <a:rPr lang="de-CH" dirty="0"/>
              <a:t>key-word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3" y="3404327"/>
            <a:ext cx="4429125" cy="2739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04327"/>
            <a:ext cx="232410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414962" y="5088732"/>
            <a:ext cx="3086100" cy="783193"/>
            <a:chOff x="7386634" y="3330714"/>
            <a:chExt cx="2771775" cy="783193"/>
          </a:xfrm>
        </p:grpSpPr>
        <p:sp>
          <p:nvSpPr>
            <p:cNvPr id="10" name="TextBox 9"/>
            <p:cNvSpPr txBox="1"/>
            <p:nvPr/>
          </p:nvSpPr>
          <p:spPr>
            <a:xfrm>
              <a:off x="7386634" y="3330714"/>
              <a:ext cx="2771775" cy="7831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 lvl="1"/>
              <a:r>
                <a:rPr lang="de-CH" i="1" dirty="0"/>
                <a:t>ALPHA has changed everywhere!</a:t>
              </a:r>
            </a:p>
          </p:txBody>
        </p:sp>
        <p:pic>
          <p:nvPicPr>
            <p:cNvPr id="11" name="Picture 2" descr="C:\Users\dabaur\AppData\Local\Microsoft\Windows\Temporary Internet Files\Content.IE5\5SNEU1O7\MC900442128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4" y="3410366"/>
              <a:ext cx="623890" cy="62389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Arrow Connector 7"/>
          <p:cNvCxnSpPr>
            <a:stCxn id="10" idx="1"/>
          </p:cNvCxnSpPr>
          <p:nvPr/>
        </p:nvCxnSpPr>
        <p:spPr bwMode="auto">
          <a:xfrm flipH="1">
            <a:off x="2724150" y="5480329"/>
            <a:ext cx="2690812" cy="23467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5810250" y="4505326"/>
            <a:ext cx="228602" cy="5834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DFAF3F-3377-E341-A6F0-B417AA43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A132-3FBD-5E41-AE53-FB835DAB7F52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7FCE6F-D7F2-5940-B58B-BCB50299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B34FAA-CE82-C947-B655-3785D825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Local vs. global variables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It is common practice to name global variables in CAPS</a:t>
            </a:r>
          </a:p>
          <a:p>
            <a:r>
              <a:rPr lang="de-CH" dirty="0"/>
              <a:t>Try to avoid global variables, since they tend to make your code confusing and hard to understand</a:t>
            </a:r>
          </a:p>
          <a:p>
            <a:r>
              <a:rPr lang="de-CH" dirty="0"/>
              <a:t>If you want to pass a lot of variables to a lot of functions, use structs and parametrizing functions</a:t>
            </a:r>
          </a:p>
        </p:txBody>
      </p:sp>
    </p:spTree>
    <p:extLst>
      <p:ext uri="{BB962C8B-B14F-4D97-AF65-F5344CB8AC3E}">
        <p14:creationId xmlns:p14="http://schemas.microsoft.com/office/powerpoint/2010/main" val="58782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AD8CE-71DE-2141-B8BA-3D03BDE4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78165-7EA4-FF44-AC35-F68562A19B3F}" type="datetime1">
              <a:rPr lang="de-CH" smtClean="0"/>
              <a:t>19.09.23</a:t>
            </a:fld>
            <a:endParaRPr lang="de-D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1B5A70-5D9A-9142-80BA-27C658C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Sarah Duclos |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972245-18DD-E546-B47D-D614D2A1F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85DD-1765-4155-BE31-DCDCF098BCB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Local vs. global variables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/>
              <a:t>If you want to create a variable that keeps its value from one function call to the next (for example an evaluation counter), use the </a:t>
            </a:r>
            <a:r>
              <a:rPr lang="de-C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persistent</a:t>
            </a:r>
            <a:r>
              <a:rPr lang="de-CH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/>
              <a:t>key-word</a:t>
            </a:r>
            <a:endParaRPr 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579369"/>
            <a:ext cx="4743450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579369"/>
            <a:ext cx="3867150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943755" y="5161574"/>
            <a:ext cx="4918710" cy="718297"/>
            <a:chOff x="6172198" y="5376483"/>
            <a:chExt cx="4918710" cy="718297"/>
          </a:xfrm>
        </p:grpSpPr>
        <p:sp>
          <p:nvSpPr>
            <p:cNvPr id="12" name="TextBox 11"/>
            <p:cNvSpPr txBox="1"/>
            <p:nvPr/>
          </p:nvSpPr>
          <p:spPr>
            <a:xfrm>
              <a:off x="6172198" y="5376483"/>
              <a:ext cx="4918710" cy="71508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42925"/>
              <a:r>
                <a:rPr lang="de-CH" i="1" dirty="0"/>
                <a:t>Persistent variables are </a:t>
              </a:r>
              <a:r>
                <a:rPr lang="de-CH" b="1" i="1" dirty="0"/>
                <a:t>local</a:t>
              </a:r>
              <a:r>
                <a:rPr lang="de-CH" i="1" dirty="0"/>
                <a:t> variables spanning all calls of a specific function.</a:t>
              </a:r>
            </a:p>
          </p:txBody>
        </p:sp>
        <p:pic>
          <p:nvPicPr>
            <p:cNvPr id="13" name="Picture 19" descr="C:\Users\dabaur\AppData\Local\Microsoft\Windows\Temporary Internet Files\Content.IE5\03F8BHFI\MC900442129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1" y="5452681"/>
              <a:ext cx="646467" cy="64209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28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lab_final_master" id="{A29763C8-8AB9-094F-B984-A0805B658F2F}" vid="{9B4E6B9D-FD07-544F-8F72-6841D21523A2}"/>
    </a:ext>
  </a:extLst>
</a:theme>
</file>

<file path=ppt/theme/theme2.xml><?xml version="1.0" encoding="utf-8"?>
<a:theme xmlns:a="http://schemas.openxmlformats.org/drawingml/2006/main" name="Matlab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lab" id="{5BFBE224-F5DA-2144-A539-2B8036BBB2BA}" vid="{1300C89F-35E9-0448-898E-401455D84D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1731</Words>
  <Application>Microsoft Macintosh PowerPoint</Application>
  <PresentationFormat>On-screen Show (4:3)</PresentationFormat>
  <Paragraphs>332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Wingdings</vt:lpstr>
      <vt:lpstr>Office Theme</vt:lpstr>
      <vt:lpstr>Matlab</vt:lpstr>
      <vt:lpstr>Equation</vt:lpstr>
      <vt:lpstr>Introduction to</vt:lpstr>
      <vt:lpstr>How to deal with error messages in matlab</vt:lpstr>
      <vt:lpstr>Preventing errors before they happen</vt:lpstr>
      <vt:lpstr>Functions in Matlab</vt:lpstr>
      <vt:lpstr>Example of a Function</vt:lpstr>
      <vt:lpstr>Exercise</vt:lpstr>
      <vt:lpstr>Local vs. global variables</vt:lpstr>
      <vt:lpstr>Local vs. global variables (Continued)</vt:lpstr>
      <vt:lpstr>Local vs. global variables (Continued)</vt:lpstr>
      <vt:lpstr>Solving problems / exercises in Matlab</vt:lpstr>
      <vt:lpstr>The main File</vt:lpstr>
      <vt:lpstr>Calling functions from scripts</vt:lpstr>
      <vt:lpstr>Debugging functions in Matlab</vt:lpstr>
      <vt:lpstr>Debugging example</vt:lpstr>
      <vt:lpstr>Recursive functions</vt:lpstr>
      <vt:lpstr>Exercise</vt:lpstr>
      <vt:lpstr>More on 2D Plots</vt:lpstr>
      <vt:lpstr>Line color and style specifiers</vt:lpstr>
      <vt:lpstr>Marker style specifiers</vt:lpstr>
      <vt:lpstr>Annotating graphs</vt:lpstr>
      <vt:lpstr>Text properties</vt:lpstr>
      <vt:lpstr>Other types of plots</vt:lpstr>
      <vt:lpstr>Plots with error bars</vt:lpstr>
      <vt:lpstr>3D plots I: Lines in space</vt:lpstr>
      <vt:lpstr>3D plots II: Surfaces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Oh  Jiwoo</cp:lastModifiedBy>
  <cp:revision>19</cp:revision>
  <dcterms:created xsi:type="dcterms:W3CDTF">2021-09-21T09:31:46Z</dcterms:created>
  <dcterms:modified xsi:type="dcterms:W3CDTF">2023-09-19T13:13:03Z</dcterms:modified>
</cp:coreProperties>
</file>