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63" r:id="rId2"/>
  </p:sldMasterIdLst>
  <p:notesMasterIdLst>
    <p:notesMasterId r:id="rId28"/>
  </p:notesMasterIdLst>
  <p:sldIdLst>
    <p:sldId id="256" r:id="rId3"/>
    <p:sldId id="303" r:id="rId4"/>
    <p:sldId id="304" r:id="rId5"/>
    <p:sldId id="305" r:id="rId6"/>
    <p:sldId id="306" r:id="rId7"/>
    <p:sldId id="326" r:id="rId8"/>
    <p:sldId id="325" r:id="rId9"/>
    <p:sldId id="327" r:id="rId10"/>
    <p:sldId id="328" r:id="rId11"/>
    <p:sldId id="307" r:id="rId12"/>
    <p:sldId id="308" r:id="rId13"/>
    <p:sldId id="309" r:id="rId14"/>
    <p:sldId id="316" r:id="rId15"/>
    <p:sldId id="317" r:id="rId16"/>
    <p:sldId id="312" r:id="rId17"/>
    <p:sldId id="310" r:id="rId18"/>
    <p:sldId id="311" r:id="rId19"/>
    <p:sldId id="315" r:id="rId20"/>
    <p:sldId id="313" r:id="rId21"/>
    <p:sldId id="314" r:id="rId22"/>
    <p:sldId id="323" r:id="rId23"/>
    <p:sldId id="322" r:id="rId24"/>
    <p:sldId id="320" r:id="rId25"/>
    <p:sldId id="321" r:id="rId26"/>
    <p:sldId id="318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5B"/>
    <a:srgbClr val="F9F4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724"/>
    <p:restoredTop sz="94720"/>
  </p:normalViewPr>
  <p:slideViewPr>
    <p:cSldViewPr snapToGrid="0" snapToObjects="1">
      <p:cViewPr varScale="1">
        <p:scale>
          <a:sx n="211" d="100"/>
          <a:sy n="211" d="100"/>
        </p:scale>
        <p:origin x="3432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47E6ED-D88A-DA4D-BAB8-8C0E4AB9513E}" type="datetimeFigureOut">
              <a:rPr lang="de-DE" smtClean="0"/>
              <a:t>19.09.23</a:t>
            </a:fld>
            <a:endParaRPr lang="de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1442A1-84F4-9949-B953-8AFB0DFEBD3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611071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EED27FA-C48A-4044-A6BA-9E7CD0F9EF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4558" y="2158497"/>
            <a:ext cx="4294885" cy="1325563"/>
          </a:xfrm>
        </p:spPr>
        <p:txBody>
          <a:bodyPr>
            <a:normAutofit/>
          </a:bodyPr>
          <a:lstStyle>
            <a:lvl1pPr algn="ctr"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de-D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CB24843-5437-3847-A393-F32B96F95E0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77000"/>
          </a:blip>
          <a:stretch>
            <a:fillRect/>
          </a:stretch>
        </p:blipFill>
        <p:spPr>
          <a:xfrm>
            <a:off x="9625" y="3153411"/>
            <a:ext cx="9144000" cy="370458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98F0FEF-7212-C64C-B6DF-A5410BBF284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5" y="156894"/>
            <a:ext cx="2362200" cy="8763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BBF4F9B-929B-DE4C-8FF1-4D54A745A24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3087" y="275936"/>
            <a:ext cx="2540000" cy="635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DCB92D1-AE5C-D549-AFD3-B9AB8B122B2B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321531" y="1798646"/>
            <a:ext cx="801451" cy="71970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A9365E1-4EF6-074B-B0F0-0FEB138B43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t="76572"/>
          <a:stretch/>
        </p:blipFill>
        <p:spPr>
          <a:xfrm>
            <a:off x="4221732" y="1993736"/>
            <a:ext cx="2500525" cy="32952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D8EA972-6B88-F34A-B4F0-1F2FD2100B4B}"/>
              </a:ext>
            </a:extLst>
          </p:cNvPr>
          <p:cNvSpPr txBox="1"/>
          <p:nvPr userDrawn="1"/>
        </p:nvSpPr>
        <p:spPr>
          <a:xfrm>
            <a:off x="1304925" y="3706775"/>
            <a:ext cx="65341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lnSpc>
                <a:spcPts val="2400"/>
              </a:lnSpc>
              <a:spcBef>
                <a:spcPts val="600"/>
              </a:spcBef>
              <a:spcAft>
                <a:spcPct val="0"/>
              </a:spcAft>
              <a:buClr>
                <a:srgbClr val="2A6AB3"/>
              </a:buClr>
              <a:buSzPct val="110000"/>
              <a:buFont typeface="Wingdings" pitchFamily="16" charset="2"/>
              <a:buNone/>
            </a:pPr>
            <a:r>
              <a:rPr lang="de-CH" sz="14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/>
              </a:rPr>
              <a:t>Tommaso Marcato/ Michael Sokolov</a:t>
            </a:r>
            <a:br>
              <a:rPr lang="de-CH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/>
              </a:rPr>
            </a:br>
            <a:r>
              <a:rPr lang="de-CH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/>
              </a:rPr>
              <a:t>ETH Zurich, Institut für Chemie- und Bioingenieurwissenschaften</a:t>
            </a:r>
            <a:br>
              <a:rPr lang="de-CH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/>
              </a:rPr>
            </a:br>
            <a:r>
              <a:rPr lang="de-CH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/>
              </a:rPr>
              <a:t>ETH Hönggerberg / HCI E120 / F137 – Zürich</a:t>
            </a:r>
            <a:br>
              <a:rPr lang="de-CH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/>
              </a:rPr>
            </a:br>
            <a:r>
              <a:rPr lang="de-CH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/>
              </a:rPr>
              <a:t>E-Mail: </a:t>
            </a:r>
            <a:r>
              <a:rPr lang="de-CH" sz="14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/>
              </a:rPr>
              <a:t>tommaso.marcato@chem.ethz.ch</a:t>
            </a:r>
            <a:br>
              <a:rPr lang="de-CH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/>
              </a:rPr>
            </a:br>
            <a:r>
              <a:rPr lang="de-CH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/>
              </a:rPr>
              <a:t>michael.sokolov@chem.ethz.ch</a:t>
            </a:r>
            <a:br>
              <a:rPr lang="de-CH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/>
              </a:rPr>
            </a:br>
            <a:r>
              <a:rPr lang="de-CH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/>
              </a:rPr>
              <a:t>https://</a:t>
            </a:r>
            <a:r>
              <a:rPr lang="de-CH" sz="14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/>
              </a:rPr>
              <a:t>shihlab.ethz.ch</a:t>
            </a:r>
            <a:r>
              <a:rPr lang="de-CH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/>
              </a:rPr>
              <a:t>/</a:t>
            </a:r>
            <a:r>
              <a:rPr lang="de-CH" sz="14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/>
              </a:rPr>
              <a:t>education</a:t>
            </a:r>
            <a:r>
              <a:rPr lang="de-CH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/>
              </a:rPr>
              <a:t>/</a:t>
            </a:r>
            <a:r>
              <a:rPr lang="de-CH" sz="14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/>
              </a:rPr>
              <a:t>Snm</a:t>
            </a:r>
            <a:r>
              <a:rPr lang="de-CH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/>
              </a:rPr>
              <a:t>/</a:t>
            </a:r>
            <a:r>
              <a:rPr lang="de-CH" sz="14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/>
              </a:rPr>
              <a:t>matlab-introduction</a:t>
            </a:r>
            <a:endParaRPr lang="en-US" sz="14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65FC9D34-EF1E-EF40-986F-47CFE161B3C2}"/>
              </a:ext>
            </a:extLst>
          </p:cNvPr>
          <p:cNvSpPr txBox="1">
            <a:spLocks/>
          </p:cNvSpPr>
          <p:nvPr userDrawn="1"/>
        </p:nvSpPr>
        <p:spPr>
          <a:xfrm>
            <a:off x="-732419" y="1334755"/>
            <a:ext cx="8382000" cy="10890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2800" b="1">
                <a:latin typeface="Arial" panose="020B0604020202020204" pitchFamily="34" charset="0"/>
                <a:cs typeface="Arial" panose="020B0604020202020204" pitchFamily="34" charset="0"/>
              </a:rPr>
              <a:t>Introduction to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1616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262BD-95E0-064D-B50C-7E51EDA4A909}" type="datetime1">
              <a:rPr lang="de-CH" smtClean="0"/>
              <a:t>19.09.23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| Jiwoo Oh |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0E146-2B0B-AF46-9307-4187646E543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827999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755B4-61C9-3949-9EDA-4A3EBF806205}" type="datetime1">
              <a:rPr lang="de-CH" smtClean="0"/>
              <a:t>19.09.23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| Jiwoo Oh |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0E146-2B0B-AF46-9307-4187646E543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613215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A139A-07E2-1C40-B9C0-5D129071D548}" type="datetime1">
              <a:rPr lang="de-CH" smtClean="0"/>
              <a:t>19.09.23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| Jiwoo Oh |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0E146-2B0B-AF46-9307-4187646E543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94832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03293-809B-A645-B4A5-6DF6BBE2A98D}" type="datetime1">
              <a:rPr lang="de-CH" smtClean="0"/>
              <a:t>19.09.23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| Jiwoo Oh |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0E146-2B0B-AF46-9307-4187646E543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96549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539A414A-DAB2-8447-A320-7FB3FB63F16E}"/>
              </a:ext>
            </a:extLst>
          </p:cNvPr>
          <p:cNvSpPr/>
          <p:nvPr userDrawn="1"/>
        </p:nvSpPr>
        <p:spPr>
          <a:xfrm>
            <a:off x="82684" y="6338486"/>
            <a:ext cx="8978631" cy="4514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5065" y="6426766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1B76DF92-8FEF-7B4C-AC20-BD76A7C64D08}" type="datetime1">
              <a:rPr lang="de-CH" smtClean="0"/>
              <a:t>19.09.23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389203" y="6423726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r>
              <a:rPr lang="de-DE"/>
              <a:t>| Jiwoo Oh |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25839" y="6433351"/>
            <a:ext cx="2057400" cy="365125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34E53C64-B42E-D14A-97D2-1162179CB2B3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48B3D7E3-FDC4-904C-BFCC-5370B321DC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567" y="-77637"/>
            <a:ext cx="7886700" cy="1325563"/>
          </a:xfrm>
        </p:spPr>
        <p:txBody>
          <a:bodyPr/>
          <a:lstStyle>
            <a:lvl1pPr>
              <a:defRPr b="1"/>
            </a:lvl1pPr>
          </a:lstStyle>
          <a:p>
            <a:r>
              <a:rPr lang="en-GB" dirty="0"/>
              <a:t>Click to edit Master title style</a:t>
            </a:r>
            <a:endParaRPr lang="de-DE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6E511CA-5E0C-AB43-98F4-066D08CA6BF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67" y="6375316"/>
            <a:ext cx="1485773" cy="371443"/>
          </a:xfrm>
          <a:prstGeom prst="rect">
            <a:avLst/>
          </a:prstGeom>
        </p:spPr>
      </p:pic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908E419D-BA9B-0E40-8284-383F028F818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8649" y="885625"/>
            <a:ext cx="7886700" cy="432117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69991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19A3E-F0BF-7143-8ADB-64B0D1ED2B6E}" type="datetime1">
              <a:rPr lang="de-CH" smtClean="0"/>
              <a:t>19.09.23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| Jiwoo Oh |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0E146-2B0B-AF46-9307-4187646E543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60821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C629C-2201-264B-B60C-AAFE3B02902C}" type="datetime1">
              <a:rPr lang="de-CH" smtClean="0"/>
              <a:t>19.09.23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| Jiwoo Oh |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0E146-2B0B-AF46-9307-4187646E543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537444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12B45-D9C7-564C-B384-9170BCA9BAAA}" type="datetime1">
              <a:rPr lang="de-CH" smtClean="0"/>
              <a:t>19.09.23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| Jiwoo Oh |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0E146-2B0B-AF46-9307-4187646E543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02755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33835-739A-EB42-8C6B-2685681992FA}" type="datetime1">
              <a:rPr lang="de-CH" smtClean="0"/>
              <a:t>19.09.23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| Jiwoo Oh |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0E146-2B0B-AF46-9307-4187646E543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198701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5C278-88C7-2048-813F-5FDA2D0540AA}" type="datetime1">
              <a:rPr lang="de-CH" smtClean="0"/>
              <a:t>19.09.23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| Jiwoo Oh |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0E146-2B0B-AF46-9307-4187646E543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96501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FE5DD-9CF8-8F4B-8358-8D5075039861}" type="datetime1">
              <a:rPr lang="de-CH" smtClean="0"/>
              <a:t>19.09.23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| Jiwoo Oh |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0E146-2B0B-AF46-9307-4187646E543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17607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8C53E-C318-F740-8F0B-84570A8FBCFB}" type="datetime1">
              <a:rPr lang="de-CH" smtClean="0"/>
              <a:t>19.09.23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| Jiwoo Oh |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0E146-2B0B-AF46-9307-4187646E543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53238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4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8" name="Title Placeholder 7">
            <a:extLst>
              <a:ext uri="{FF2B5EF4-FFF2-40B4-BE49-F238E27FC236}">
                <a16:creationId xmlns:a16="http://schemas.microsoft.com/office/drawing/2014/main" id="{A6B13E1C-9060-B445-8195-96C7EA4CC8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54242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1" r:id="rId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rgbClr val="00335B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05091"/>
        </a:buClr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FA7C8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FA7C8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FA7C8"/>
        </a:buClr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FA7C8"/>
        </a:buClr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08A015-25D9-2E49-9A59-73891536B3D0}" type="datetime1">
              <a:rPr lang="de-CH" smtClean="0"/>
              <a:t>19.09.23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| Jiwoo Oh |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D0E146-2B0B-AF46-9307-4187646E543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23698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.jp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7.wmf"/><Relationship Id="rId7" Type="http://schemas.openxmlformats.org/officeDocument/2006/relationships/image" Target="../media/image30.png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wmf"/><Relationship Id="rId4" Type="http://schemas.openxmlformats.org/officeDocument/2006/relationships/oleObject" Target="../embeddings/oleObject7.bin"/><Relationship Id="rId9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oleObject" Target="../embeddings/oleObject8.bin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3" Type="http://schemas.openxmlformats.org/officeDocument/2006/relationships/image" Target="../media/image34.wmf"/><Relationship Id="rId7" Type="http://schemas.openxmlformats.org/officeDocument/2006/relationships/image" Target="../media/image36.wmf"/><Relationship Id="rId2" Type="http://schemas.openxmlformats.org/officeDocument/2006/relationships/oleObject" Target="../embeddings/oleObject9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35.wmf"/><Relationship Id="rId4" Type="http://schemas.openxmlformats.org/officeDocument/2006/relationships/oleObject" Target="../embeddings/oleObject10.bin"/><Relationship Id="rId9" Type="http://schemas.openxmlformats.org/officeDocument/2006/relationships/image" Target="../media/image37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oleObject" Target="../embeddings/oleObject13.bin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oleObject" Target="../embeddings/oleObject14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wmf"/><Relationship Id="rId5" Type="http://schemas.openxmlformats.org/officeDocument/2006/relationships/image" Target="../media/image40.wmf"/><Relationship Id="rId4" Type="http://schemas.openxmlformats.org/officeDocument/2006/relationships/oleObject" Target="../embeddings/oleObject15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E60244F-9310-9544-84DF-7AE75073C5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5" y="156894"/>
            <a:ext cx="2362200" cy="8763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A349200-081B-3045-8ECE-1FD4B08DB1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3087" y="275936"/>
            <a:ext cx="2540000" cy="6350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E0477605-725D-0048-BEB6-1A0BDF4552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751669" y="1334755"/>
            <a:ext cx="8382000" cy="1089025"/>
          </a:xfrm>
        </p:spPr>
        <p:txBody>
          <a:bodyPr>
            <a:normAutofit/>
          </a:bodyPr>
          <a:lstStyle/>
          <a:p>
            <a:r>
              <a:rPr lang="de-CH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  <a:r>
              <a:rPr lang="de-CH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Date Placeholder 20">
            <a:extLst>
              <a:ext uri="{FF2B5EF4-FFF2-40B4-BE49-F238E27FC236}">
                <a16:creationId xmlns:a16="http://schemas.microsoft.com/office/drawing/2014/main" id="{EA58D1E1-1ED1-7A4E-BF0C-1877948990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252350-CCC5-DC4A-A108-F632950112AA}" type="datetime1">
              <a:rPr kumimoji="0" lang="de-C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19.09.23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ooter Placeholder 21">
            <a:extLst>
              <a:ext uri="{FF2B5EF4-FFF2-40B4-BE49-F238E27FC236}">
                <a16:creationId xmlns:a16="http://schemas.microsoft.com/office/drawing/2014/main" id="{F21842ED-7090-194D-85C0-46E7863A0A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| Jiwoo Oh |</a:t>
            </a:r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137056DA-2656-7440-990D-EB4E81FA6B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D0E146-2B0B-AF46-9307-4187646E5431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57E7C6F-1B12-9B49-BA3C-DEFFE59485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2281" y="1798646"/>
            <a:ext cx="801451" cy="71970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DC340F7-4C26-F642-B782-50E035944C8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76572"/>
          <a:stretch/>
        </p:blipFill>
        <p:spPr>
          <a:xfrm>
            <a:off x="4202482" y="1993736"/>
            <a:ext cx="2500525" cy="32952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3A63B74-D6BA-2944-90E8-72EADA605CDC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77000"/>
          </a:blip>
          <a:stretch>
            <a:fillRect/>
          </a:stretch>
        </p:blipFill>
        <p:spPr>
          <a:xfrm>
            <a:off x="0" y="3153411"/>
            <a:ext cx="9144000" cy="3704589"/>
          </a:xfrm>
          <a:prstGeom prst="rect">
            <a:avLst/>
          </a:prstGeom>
        </p:spPr>
      </p:pic>
      <p:sp>
        <p:nvSpPr>
          <p:cNvPr id="19" name="Subtitle 2">
            <a:extLst>
              <a:ext uri="{FF2B5EF4-FFF2-40B4-BE49-F238E27FC236}">
                <a16:creationId xmlns:a16="http://schemas.microsoft.com/office/drawing/2014/main" id="{2DF2856F-CA20-714C-9E11-8258AB4108B7}"/>
              </a:ext>
            </a:extLst>
          </p:cNvPr>
          <p:cNvSpPr txBox="1">
            <a:spLocks/>
          </p:cNvSpPr>
          <p:nvPr/>
        </p:nvSpPr>
        <p:spPr bwMode="auto">
          <a:xfrm>
            <a:off x="381000" y="2627004"/>
            <a:ext cx="8382000" cy="77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  <a:normAutofit/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16" charset="2"/>
              <a:buNone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242888" algn="l" rtl="0" eaLnBrk="1" fontAlgn="base" hangingPunct="1">
              <a:lnSpc>
                <a:spcPts val="2200"/>
              </a:lnSpc>
              <a:spcBef>
                <a:spcPts val="400"/>
              </a:spcBef>
              <a:spcAft>
                <a:spcPct val="0"/>
              </a:spcAft>
              <a:buClr>
                <a:schemeClr val="accent3"/>
              </a:buClr>
              <a:buFont typeface="Wingdings" pitchFamily="16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2pPr>
            <a:lvl3pPr marL="957263" indent="-190500" algn="l" rtl="0" eaLnBrk="1" fontAlgn="base" hangingPunct="1">
              <a:lnSpc>
                <a:spcPts val="2000"/>
              </a:lnSpc>
              <a:spcBef>
                <a:spcPts val="400"/>
              </a:spcBef>
              <a:spcAft>
                <a:spcPct val="0"/>
              </a:spcAft>
              <a:buClr>
                <a:schemeClr val="accent4"/>
              </a:buClr>
              <a:buFont typeface="Wingdings" pitchFamily="16" charset="2"/>
              <a:buChar char="§"/>
              <a:defRPr sz="1600">
                <a:solidFill>
                  <a:schemeClr val="tx1"/>
                </a:solidFill>
                <a:latin typeface="+mn-lt"/>
                <a:ea typeface="+mn-ea"/>
              </a:defRPr>
            </a:lvl3pPr>
            <a:lvl4pPr marL="1343025" indent="-195263" algn="l" rtl="0" eaLnBrk="1" fontAlgn="base" hangingPunct="1">
              <a:lnSpc>
                <a:spcPts val="1800"/>
              </a:lnSpc>
              <a:spcBef>
                <a:spcPts val="200"/>
              </a:spcBef>
              <a:spcAft>
                <a:spcPct val="0"/>
              </a:spcAft>
              <a:buClr>
                <a:schemeClr val="accent4"/>
              </a:buClr>
              <a:buFont typeface="Wingdings" pitchFamily="16" charset="2"/>
              <a:buChar char="§"/>
              <a:defRPr sz="1400">
                <a:solidFill>
                  <a:schemeClr val="tx1"/>
                </a:solidFill>
                <a:latin typeface="+mn-lt"/>
                <a:ea typeface="+mn-ea"/>
              </a:defRPr>
            </a:lvl4pPr>
            <a:lvl5pPr marL="1524000" indent="-96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4"/>
              </a:buClr>
              <a:buFont typeface="Wingdings" pitchFamily="16" charset="2"/>
              <a:buChar char="§"/>
              <a:defRPr sz="1000">
                <a:solidFill>
                  <a:schemeClr val="tx1"/>
                </a:solidFill>
                <a:latin typeface="+mn-lt"/>
                <a:ea typeface="+mn-ea"/>
              </a:defRPr>
            </a:lvl5pPr>
            <a:lvl6pPr marL="1981200" indent="-96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C0C0"/>
              </a:buClr>
              <a:buFont typeface="Wingdings" pitchFamily="16" charset="2"/>
              <a:buChar char="§"/>
              <a:defRPr sz="1000">
                <a:solidFill>
                  <a:schemeClr val="tx1"/>
                </a:solidFill>
                <a:latin typeface="+mn-lt"/>
                <a:ea typeface="+mn-ea"/>
              </a:defRPr>
            </a:lvl6pPr>
            <a:lvl7pPr marL="2438400" indent="-96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C0C0"/>
              </a:buClr>
              <a:buFont typeface="Wingdings" pitchFamily="16" charset="2"/>
              <a:buChar char="§"/>
              <a:defRPr sz="1000">
                <a:solidFill>
                  <a:schemeClr val="tx1"/>
                </a:solidFill>
                <a:latin typeface="+mn-lt"/>
                <a:ea typeface="+mn-ea"/>
              </a:defRPr>
            </a:lvl7pPr>
            <a:lvl8pPr marL="2895600" indent="-96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C0C0"/>
              </a:buClr>
              <a:buFont typeface="Wingdings" pitchFamily="16" charset="2"/>
              <a:buChar char="§"/>
              <a:defRPr sz="1000">
                <a:solidFill>
                  <a:schemeClr val="tx1"/>
                </a:solidFill>
                <a:latin typeface="+mn-lt"/>
                <a:ea typeface="+mn-ea"/>
              </a:defRPr>
            </a:lvl8pPr>
            <a:lvl9pPr marL="3352800" indent="-96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C0C0"/>
              </a:buClr>
              <a:buFont typeface="Wingdings" pitchFamily="16" charset="2"/>
              <a:buChar char="§"/>
              <a:defRPr sz="1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5091"/>
              </a:buClr>
              <a:buSzTx/>
              <a:buFont typeface="Wingdings" pitchFamily="16" charset="2"/>
              <a:buNone/>
              <a:tabLst/>
              <a:defRPr/>
            </a:pPr>
            <a:r>
              <a:rPr kumimoji="0" lang="de-CH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Part IV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351EDC0-AAD7-E546-A157-3CBD962FA319}"/>
              </a:ext>
            </a:extLst>
          </p:cNvPr>
          <p:cNvSpPr txBox="1"/>
          <p:nvPr/>
        </p:nvSpPr>
        <p:spPr>
          <a:xfrm>
            <a:off x="1304925" y="3706775"/>
            <a:ext cx="65341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base" latinLnBrk="0" hangingPunct="1">
              <a:lnSpc>
                <a:spcPts val="2400"/>
              </a:lnSpc>
              <a:spcBef>
                <a:spcPts val="600"/>
              </a:spcBef>
              <a:spcAft>
                <a:spcPct val="0"/>
              </a:spcAft>
              <a:buClr>
                <a:srgbClr val="2A6AB3"/>
              </a:buClr>
              <a:buSzPct val="110000"/>
              <a:buFont typeface="Wingdings" pitchFamily="16" charset="2"/>
              <a:buNone/>
              <a:tabLst/>
              <a:defRPr/>
            </a:pPr>
            <a:r>
              <a:rPr kumimoji="0" lang="de-CH" sz="1400" b="1" i="1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ＭＳ Ｐゴシック"/>
                <a:cs typeface="+mn-cs"/>
              </a:rPr>
              <a:t>Jiwoo</a:t>
            </a:r>
            <a:r>
              <a:rPr kumimoji="0" lang="de-CH" sz="14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ＭＳ Ｐゴシック"/>
                <a:cs typeface="+mn-cs"/>
              </a:rPr>
              <a:t> Oh / Sarah </a:t>
            </a:r>
            <a:r>
              <a:rPr kumimoji="0" lang="de-CH" sz="1400" b="1" i="1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ＭＳ Ｐゴシック"/>
                <a:cs typeface="+mn-cs"/>
              </a:rPr>
              <a:t>Duclos</a:t>
            </a:r>
            <a:br>
              <a:rPr kumimoji="0" lang="de-CH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ＭＳ Ｐゴシック"/>
                <a:cs typeface="+mn-cs"/>
              </a:rPr>
            </a:br>
            <a:r>
              <a:rPr kumimoji="0" lang="de-CH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ＭＳ Ｐゴシック"/>
                <a:cs typeface="+mn-cs"/>
              </a:rPr>
              <a:t>ETH Zurich, Institut für Chemie- und Bioingenieurwissenschaften</a:t>
            </a:r>
            <a:br>
              <a:rPr kumimoji="0" lang="de-CH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ＭＳ Ｐゴシック"/>
                <a:cs typeface="+mn-cs"/>
              </a:rPr>
            </a:br>
            <a:r>
              <a:rPr kumimoji="0" lang="de-CH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ＭＳ Ｐゴシック"/>
                <a:cs typeface="+mn-cs"/>
              </a:rPr>
              <a:t>ETH Hönggerberg / HCI F143 / F106 – Zürich</a:t>
            </a:r>
            <a:br>
              <a:rPr kumimoji="0" lang="de-CH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ＭＳ Ｐゴシック"/>
                <a:cs typeface="+mn-cs"/>
              </a:rPr>
            </a:br>
            <a:r>
              <a:rPr kumimoji="0" lang="de-CH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ＭＳ Ｐゴシック"/>
                <a:cs typeface="+mn-cs"/>
              </a:rPr>
              <a:t>E-Mail: </a:t>
            </a:r>
            <a:r>
              <a:rPr kumimoji="0" lang="de-CH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ＭＳ Ｐゴシック"/>
                <a:cs typeface="+mn-cs"/>
              </a:rPr>
              <a:t>jiwoo.oh@chem.ethz.ch</a:t>
            </a:r>
            <a:br>
              <a:rPr kumimoji="0" lang="de-CH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ＭＳ Ｐゴシック"/>
                <a:cs typeface="+mn-cs"/>
              </a:rPr>
            </a:br>
            <a:r>
              <a:rPr kumimoji="0" lang="de-CH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ＭＳ Ｐゴシック"/>
                <a:cs typeface="+mn-cs"/>
              </a:rPr>
              <a:t>sarah.duclos@chem.ethz.ch</a:t>
            </a:r>
            <a:br>
              <a:rPr kumimoji="0" lang="de-CH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ＭＳ Ｐゴシック"/>
                <a:cs typeface="+mn-cs"/>
              </a:rPr>
            </a:br>
            <a:r>
              <a:rPr kumimoji="0" lang="de-CH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ＭＳ Ｐゴシック"/>
                <a:cs typeface="+mn-cs"/>
              </a:rPr>
              <a:t>https://</a:t>
            </a:r>
            <a:r>
              <a:rPr kumimoji="0" lang="de-CH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ＭＳ Ｐゴシック"/>
                <a:cs typeface="+mn-cs"/>
              </a:rPr>
              <a:t>shihlab.ethz.ch</a:t>
            </a:r>
            <a:r>
              <a:rPr kumimoji="0" lang="de-CH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ＭＳ Ｐゴシック"/>
                <a:cs typeface="+mn-cs"/>
              </a:rPr>
              <a:t>/</a:t>
            </a:r>
            <a:r>
              <a:rPr kumimoji="0" lang="de-CH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ＭＳ Ｐゴシック"/>
                <a:cs typeface="+mn-cs"/>
              </a:rPr>
              <a:t>education</a:t>
            </a:r>
            <a:r>
              <a:rPr kumimoji="0" lang="de-CH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ＭＳ Ｐゴシック"/>
                <a:cs typeface="+mn-cs"/>
              </a:rPr>
              <a:t>/</a:t>
            </a:r>
            <a:r>
              <a:rPr kumimoji="0" lang="de-CH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ＭＳ Ｐゴシック"/>
                <a:cs typeface="+mn-cs"/>
              </a:rPr>
              <a:t>Snm</a:t>
            </a:r>
            <a:r>
              <a:rPr kumimoji="0" lang="de-CH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ＭＳ Ｐゴシック"/>
                <a:cs typeface="+mn-cs"/>
              </a:rPr>
              <a:t>/</a:t>
            </a:r>
            <a:r>
              <a:rPr kumimoji="0" lang="de-CH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ＭＳ Ｐゴシック"/>
                <a:cs typeface="+mn-cs"/>
              </a:rPr>
              <a:t>matlab-introduction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51367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| Jiwoo Oh |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F85DD-1765-4155-BE31-DCDCF098BCB6}" type="slidenum">
              <a:rPr lang="de-DE" smtClean="0"/>
              <a:pPr/>
              <a:t>10</a:t>
            </a:fld>
            <a:endParaRPr lang="de-D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Solving linear systems in matlab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de-CH" dirty="0"/>
          </a:p>
          <a:p>
            <a:r>
              <a:rPr lang="de-CH" dirty="0"/>
              <a:t>As we have already seen, solving linear systems in Matlab is very simple</a:t>
            </a:r>
          </a:p>
          <a:p>
            <a:pPr lvl="1"/>
            <a:r>
              <a:rPr lang="de-CH" b="1" dirty="0"/>
              <a:t>Ax </a:t>
            </a:r>
            <a:r>
              <a:rPr lang="de-CH" dirty="0"/>
              <a:t>=</a:t>
            </a:r>
            <a:r>
              <a:rPr lang="de-CH" b="1" dirty="0"/>
              <a:t> b </a:t>
            </a:r>
            <a:r>
              <a:rPr lang="de-CH" dirty="0"/>
              <a:t>	</a:t>
            </a:r>
            <a:r>
              <a:rPr lang="de-CH" dirty="0">
                <a:sym typeface="Wingdings" pitchFamily="2" charset="2"/>
              </a:rPr>
              <a:t>	</a:t>
            </a:r>
            <a:r>
              <a:rPr lang="de-CH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  <a:sym typeface="Wingdings" pitchFamily="2" charset="2"/>
              </a:rPr>
              <a:t>x = A\b</a:t>
            </a:r>
            <a:r>
              <a:rPr lang="de-CH" dirty="0">
                <a:sym typeface="Wingdings" pitchFamily="2" charset="2"/>
              </a:rPr>
              <a:t>;</a:t>
            </a:r>
          </a:p>
          <a:p>
            <a:pPr lvl="1"/>
            <a:r>
              <a:rPr lang="de-CH" b="1" dirty="0">
                <a:sym typeface="Wingdings" pitchFamily="2" charset="2"/>
              </a:rPr>
              <a:t>yA</a:t>
            </a:r>
            <a:r>
              <a:rPr lang="de-CH" dirty="0">
                <a:sym typeface="Wingdings" pitchFamily="2" charset="2"/>
              </a:rPr>
              <a:t> = </a:t>
            </a:r>
            <a:r>
              <a:rPr lang="de-CH" b="1" dirty="0">
                <a:sym typeface="Wingdings" pitchFamily="2" charset="2"/>
              </a:rPr>
              <a:t>b</a:t>
            </a:r>
            <a:r>
              <a:rPr lang="de-CH" dirty="0">
                <a:sym typeface="Wingdings" pitchFamily="2" charset="2"/>
              </a:rPr>
              <a:t>		</a:t>
            </a:r>
            <a:r>
              <a:rPr lang="de-CH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  <a:sym typeface="Wingdings" pitchFamily="2" charset="2"/>
              </a:rPr>
              <a:t>y = b/A;</a:t>
            </a:r>
          </a:p>
          <a:p>
            <a:pPr lvl="1"/>
            <a:r>
              <a:rPr lang="de-CH" b="1" dirty="0">
                <a:sym typeface="Wingdings" pitchFamily="2" charset="2"/>
              </a:rPr>
              <a:t>AX</a:t>
            </a:r>
            <a:r>
              <a:rPr lang="de-CH" dirty="0">
                <a:sym typeface="Wingdings" pitchFamily="2" charset="2"/>
              </a:rPr>
              <a:t> = </a:t>
            </a:r>
            <a:r>
              <a:rPr lang="de-CH" b="1" dirty="0">
                <a:sym typeface="Wingdings" pitchFamily="2" charset="2"/>
              </a:rPr>
              <a:t>B</a:t>
            </a:r>
            <a:r>
              <a:rPr lang="de-CH" dirty="0">
                <a:sym typeface="Wingdings" pitchFamily="2" charset="2"/>
              </a:rPr>
              <a:t>		</a:t>
            </a:r>
            <a:r>
              <a:rPr lang="de-CH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  <a:sym typeface="Wingdings" pitchFamily="2" charset="2"/>
              </a:rPr>
              <a:t>X = A\B;</a:t>
            </a:r>
          </a:p>
          <a:p>
            <a:r>
              <a:rPr lang="de-CH" dirty="0">
                <a:sym typeface="Wingdings" pitchFamily="2" charset="2"/>
              </a:rPr>
              <a:t>This is possible even for underdefined systems (</a:t>
            </a:r>
            <a:r>
              <a:rPr lang="de-CH" b="1" dirty="0">
                <a:sym typeface="Wingdings" pitchFamily="2" charset="2"/>
              </a:rPr>
              <a:t>Ax</a:t>
            </a:r>
            <a:r>
              <a:rPr lang="de-CH" dirty="0">
                <a:sym typeface="Wingdings" pitchFamily="2" charset="2"/>
              </a:rPr>
              <a:t> = </a:t>
            </a:r>
            <a:r>
              <a:rPr lang="de-CH" b="1" dirty="0">
                <a:sym typeface="Wingdings" pitchFamily="2" charset="2"/>
              </a:rPr>
              <a:t>b</a:t>
            </a:r>
            <a:r>
              <a:rPr lang="de-CH" dirty="0">
                <a:sym typeface="Wingdings" pitchFamily="2" charset="2"/>
              </a:rPr>
              <a:t> where </a:t>
            </a:r>
            <a:r>
              <a:rPr lang="de-CH" b="1" dirty="0">
                <a:sym typeface="Wingdings" pitchFamily="2" charset="2"/>
              </a:rPr>
              <a:t>A</a:t>
            </a:r>
            <a:r>
              <a:rPr lang="de-CH" dirty="0">
                <a:sym typeface="Wingdings" pitchFamily="2" charset="2"/>
              </a:rPr>
              <a:t> has fewer rows than columns); Matlab then finds a «least squares» solution to the problem, i.e. a vector </a:t>
            </a:r>
            <a:r>
              <a:rPr lang="de-CH" b="1" dirty="0">
                <a:sym typeface="Wingdings" pitchFamily="2" charset="2"/>
              </a:rPr>
              <a:t>x</a:t>
            </a:r>
            <a:r>
              <a:rPr lang="de-CH" dirty="0">
                <a:sym typeface="Wingdings" pitchFamily="2" charset="2"/>
              </a:rPr>
              <a:t> that minimizes the length of the vector </a:t>
            </a:r>
            <a:r>
              <a:rPr lang="de-CH" b="1" dirty="0">
                <a:sym typeface="Wingdings" pitchFamily="2" charset="2"/>
              </a:rPr>
              <a:t>Ax</a:t>
            </a:r>
            <a:r>
              <a:rPr lang="de-CH" dirty="0">
                <a:sym typeface="Wingdings" pitchFamily="2" charset="2"/>
              </a:rPr>
              <a:t> – </a:t>
            </a:r>
            <a:r>
              <a:rPr lang="de-CH" b="1" dirty="0">
                <a:sym typeface="Wingdings" pitchFamily="2" charset="2"/>
              </a:rPr>
              <a:t>b</a:t>
            </a:r>
            <a:endParaRPr lang="de-CH" b="1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3686892"/>
              </p:ext>
            </p:extLst>
          </p:nvPr>
        </p:nvGraphicFramePr>
        <p:xfrm>
          <a:off x="3994150" y="1611313"/>
          <a:ext cx="1155700" cy="449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57200" imgH="177480" progId="Equation.DSMT4">
                  <p:embed/>
                </p:oleObj>
              </mc:Choice>
              <mc:Fallback>
                <p:oleObj name="Equation" r:id="rId2" imgW="457200" imgH="17748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4150" y="1611313"/>
                        <a:ext cx="1155700" cy="449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491383F-39CF-074B-8D15-0DDFC8226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7EFBC-E3DD-1843-A5C9-2367683EB46F}" type="datetime1">
              <a:rPr lang="de-CH" smtClean="0"/>
              <a:t>19.09.23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36495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| Jiwoo Oh |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F85DD-1765-4155-BE31-DCDCF098BCB6}" type="slidenum">
              <a:rPr lang="de-DE" smtClean="0"/>
              <a:pPr/>
              <a:t>11</a:t>
            </a:fld>
            <a:endParaRPr lang="de-D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Solving non-linear equations in Matlab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28649" y="1543170"/>
            <a:ext cx="7886700" cy="4321175"/>
          </a:xfrm>
        </p:spPr>
        <p:txBody>
          <a:bodyPr>
            <a:normAutofit fontScale="92500" lnSpcReduction="10000"/>
          </a:bodyPr>
          <a:lstStyle/>
          <a:p>
            <a:endParaRPr lang="de-CH" dirty="0"/>
          </a:p>
          <a:p>
            <a:r>
              <a:rPr lang="de-CH" dirty="0"/>
              <a:t>For </a:t>
            </a:r>
            <a:r>
              <a:rPr lang="de-CH" b="1" dirty="0"/>
              <a:t>scalar</a:t>
            </a:r>
            <a:r>
              <a:rPr lang="de-CH" dirty="0"/>
              <a:t> valued functions and inputs, use </a:t>
            </a:r>
            <a:r>
              <a:rPr lang="de-CH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fzero</a:t>
            </a:r>
            <a:r>
              <a:rPr lang="de-CH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lvl="1"/>
            <a:r>
              <a:rPr lang="de-CH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x = fzero(@fun, x0);</a:t>
            </a:r>
          </a:p>
          <a:p>
            <a:r>
              <a:rPr lang="de-CH" b="1" dirty="0">
                <a:cs typeface="Courier New" pitchFamily="49" charset="0"/>
              </a:rPr>
              <a:t>fun</a:t>
            </a:r>
            <a:r>
              <a:rPr lang="de-CH" dirty="0">
                <a:cs typeface="Courier New" pitchFamily="49" charset="0"/>
              </a:rPr>
              <a:t> </a:t>
            </a:r>
            <a:r>
              <a:rPr lang="de-CH" dirty="0"/>
              <a:t>is a function taking a scalar </a:t>
            </a:r>
            <a:r>
              <a:rPr lang="de-CH" b="1" dirty="0"/>
              <a:t>x</a:t>
            </a:r>
            <a:r>
              <a:rPr lang="de-CH" dirty="0"/>
              <a:t> as an input and returning the scalar valued </a:t>
            </a:r>
            <a:r>
              <a:rPr lang="de-CH" b="1" dirty="0"/>
              <a:t>f(x)</a:t>
            </a:r>
          </a:p>
          <a:p>
            <a:r>
              <a:rPr lang="de-CH" dirty="0"/>
              <a:t>To pass additional arguments, use a parametrizing function</a:t>
            </a:r>
          </a:p>
          <a:p>
            <a:pPr lvl="1"/>
            <a:r>
              <a:rPr lang="de-CH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fun = @(x)non_lin_fun(x, a, b, c);</a:t>
            </a:r>
          </a:p>
          <a:p>
            <a:r>
              <a:rPr lang="de-CH" dirty="0"/>
              <a:t>This can be done directly in the call</a:t>
            </a:r>
          </a:p>
          <a:p>
            <a:pPr lvl="1"/>
            <a:r>
              <a:rPr lang="de-CH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x = fzero(@(x)non_lin_fun(x, a, b, c), x0);</a:t>
            </a:r>
          </a:p>
          <a:p>
            <a:r>
              <a:rPr lang="de-CH" dirty="0"/>
              <a:t>If </a:t>
            </a:r>
            <a:r>
              <a:rPr lang="de-CH" b="1" dirty="0">
                <a:cs typeface="Courier New" pitchFamily="49" charset="0"/>
              </a:rPr>
              <a:t>x0</a:t>
            </a:r>
            <a:r>
              <a:rPr lang="de-CH" dirty="0"/>
              <a:t> is scalar, it is treated as an initial guess; if it is a vector of length 2, the function values must have a different sign</a:t>
            </a:r>
          </a:p>
          <a:p>
            <a:r>
              <a:rPr lang="de-CH" dirty="0"/>
              <a:t>To find all the roots of a polynomial, use </a:t>
            </a:r>
            <a:r>
              <a:rPr lang="de-CH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roots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5425667"/>
              </p:ext>
            </p:extLst>
          </p:nvPr>
        </p:nvGraphicFramePr>
        <p:xfrm>
          <a:off x="3757221" y="990751"/>
          <a:ext cx="1444625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571320" imgH="203040" progId="Equation.DSMT4">
                  <p:embed/>
                </p:oleObj>
              </mc:Choice>
              <mc:Fallback>
                <p:oleObj name="Equation" r:id="rId2" imgW="571320" imgH="20304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57221" y="990751"/>
                        <a:ext cx="1444625" cy="514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B7E2A56-A95B-284C-AF2A-585A82FA17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403E7-1BEC-9C43-A9C9-87A2FDC20CBA}" type="datetime1">
              <a:rPr lang="de-CH" smtClean="0"/>
              <a:t>19.09.23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47612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| Jiwoo Oh |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F85DD-1765-4155-BE31-DCDCF098BCB6}" type="slidenum">
              <a:rPr lang="de-DE" smtClean="0"/>
              <a:pPr/>
              <a:t>12</a:t>
            </a:fld>
            <a:endParaRPr lang="de-D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dirty="0"/>
              <a:t>Solving non-linear systems in Matlab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28650" y="1579563"/>
            <a:ext cx="7886700" cy="4321175"/>
          </a:xfrm>
        </p:spPr>
        <p:txBody>
          <a:bodyPr/>
          <a:lstStyle/>
          <a:p>
            <a:endParaRPr lang="de-CH" dirty="0"/>
          </a:p>
          <a:p>
            <a:r>
              <a:rPr lang="de-CH" dirty="0"/>
              <a:t>For vector / matrix valued functions or inputs, use </a:t>
            </a:r>
            <a:r>
              <a:rPr lang="de-CH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fsolve</a:t>
            </a:r>
          </a:p>
          <a:p>
            <a:pPr lvl="1"/>
            <a:r>
              <a:rPr lang="de-CH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x = fsolve(@fun, x0);</a:t>
            </a:r>
          </a:p>
          <a:p>
            <a:r>
              <a:rPr lang="de-CH" dirty="0"/>
              <a:t>Again, </a:t>
            </a:r>
            <a:r>
              <a:rPr lang="de-CH" b="1" dirty="0">
                <a:cs typeface="Courier New" pitchFamily="49" charset="0"/>
              </a:rPr>
              <a:t>fun</a:t>
            </a:r>
            <a:r>
              <a:rPr lang="de-CH" dirty="0"/>
              <a:t> is a function taking </a:t>
            </a:r>
            <a:r>
              <a:rPr lang="de-CH" b="1" dirty="0"/>
              <a:t>x</a:t>
            </a:r>
            <a:r>
              <a:rPr lang="de-CH" dirty="0"/>
              <a:t> as an input and returning </a:t>
            </a:r>
            <a:r>
              <a:rPr lang="de-CH" b="1" dirty="0"/>
              <a:t>f(x)</a:t>
            </a:r>
            <a:r>
              <a:rPr lang="de-CH" dirty="0"/>
              <a:t> (both can be scalars, vectors or matrices)</a:t>
            </a:r>
          </a:p>
          <a:p>
            <a:r>
              <a:rPr lang="de-CH" b="1" dirty="0">
                <a:cs typeface="Courier New" pitchFamily="49" charset="0"/>
              </a:rPr>
              <a:t>x0</a:t>
            </a:r>
            <a:r>
              <a:rPr lang="de-CH" dirty="0"/>
              <a:t> is an initial guess</a:t>
            </a:r>
          </a:p>
          <a:p>
            <a:r>
              <a:rPr lang="de-CH" dirty="0"/>
              <a:t>To pass additional variables to fun, use a parametrizing function</a:t>
            </a:r>
          </a:p>
          <a:p>
            <a:pPr lvl="1"/>
            <a:r>
              <a:rPr lang="de-CH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x = fsolve(@(x)nl_fun(x, a, b), x0);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0811445"/>
              </p:ext>
            </p:extLst>
          </p:nvPr>
        </p:nvGraphicFramePr>
        <p:xfrm>
          <a:off x="3866356" y="990751"/>
          <a:ext cx="1411287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558720" imgH="203040" progId="Equation.DSMT4">
                  <p:embed/>
                </p:oleObj>
              </mc:Choice>
              <mc:Fallback>
                <p:oleObj name="Equation" r:id="rId2" imgW="558720" imgH="20304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66356" y="990751"/>
                        <a:ext cx="1411287" cy="514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07725FE-B370-8540-9ACE-06C496B323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AA9F1-F50C-414E-981A-EECB70C12B77}" type="datetime1">
              <a:rPr lang="de-CH" smtClean="0"/>
              <a:t>19.09.23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74047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| Jiwoo Oh |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F85DD-1765-4155-BE31-DCDCF098BCB6}" type="slidenum">
              <a:rPr lang="de-DE" smtClean="0"/>
              <a:pPr/>
              <a:t>13</a:t>
            </a:fld>
            <a:endParaRPr lang="de-D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Solving optimization problems in Matlab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28649" y="1687008"/>
            <a:ext cx="7886700" cy="4321175"/>
          </a:xfrm>
        </p:spPr>
        <p:txBody>
          <a:bodyPr>
            <a:normAutofit lnSpcReduction="10000"/>
          </a:bodyPr>
          <a:lstStyle/>
          <a:p>
            <a:endParaRPr lang="de-CH" dirty="0"/>
          </a:p>
          <a:p>
            <a:r>
              <a:rPr lang="de-CH" dirty="0"/>
              <a:t>For linear programming problems</a:t>
            </a:r>
            <a:br>
              <a:rPr lang="de-CH" dirty="0"/>
            </a:br>
            <a:br>
              <a:rPr lang="de-CH" dirty="0"/>
            </a:br>
            <a:br>
              <a:rPr lang="de-CH" dirty="0"/>
            </a:br>
            <a:r>
              <a:rPr lang="de-CH" dirty="0"/>
              <a:t>use </a:t>
            </a:r>
            <a:r>
              <a:rPr lang="de-CH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linprog</a:t>
            </a:r>
          </a:p>
          <a:p>
            <a:r>
              <a:rPr lang="de-CH" dirty="0">
                <a:cs typeface="Courier New" pitchFamily="49" charset="0"/>
              </a:rPr>
              <a:t>For unconstrained optimization use </a:t>
            </a:r>
            <a:r>
              <a:rPr lang="de-CH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fminsearch</a:t>
            </a:r>
          </a:p>
          <a:p>
            <a:r>
              <a:rPr lang="de-CH" dirty="0">
                <a:cs typeface="Courier New" pitchFamily="49" charset="0"/>
              </a:rPr>
              <a:t>For constrained optimization use </a:t>
            </a:r>
            <a:r>
              <a:rPr lang="de-CH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fmincon</a:t>
            </a:r>
          </a:p>
          <a:p>
            <a:r>
              <a:rPr lang="de-CH" dirty="0">
                <a:cs typeface="Courier New" pitchFamily="49" charset="0"/>
              </a:rPr>
              <a:t>Refer to the help files on how to use these functions</a:t>
            </a:r>
            <a:r>
              <a:rPr lang="en-US" dirty="0">
                <a:cs typeface="Courier New" pitchFamily="49" charset="0"/>
              </a:rPr>
              <a:t>; Replace inputs you do not need with the empty matrix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[]</a:t>
            </a:r>
          </a:p>
          <a:p>
            <a:r>
              <a:rPr lang="de-CH" dirty="0">
                <a:cs typeface="Courier New" pitchFamily="49" charset="0"/>
              </a:rPr>
              <a:t>Also keep in mind the trick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7973122"/>
              </p:ext>
            </p:extLst>
          </p:nvPr>
        </p:nvGraphicFramePr>
        <p:xfrm>
          <a:off x="3657599" y="1085810"/>
          <a:ext cx="1828800" cy="73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723600" imgH="291960" progId="Equation.DSMT4">
                  <p:embed/>
                </p:oleObj>
              </mc:Choice>
              <mc:Fallback>
                <p:oleObj name="Equation" r:id="rId2" imgW="723600" imgH="29196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599" y="1085810"/>
                        <a:ext cx="1828800" cy="739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301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43" b="-1"/>
          <a:stretch/>
        </p:blipFill>
        <p:spPr bwMode="auto">
          <a:xfrm>
            <a:off x="985894" y="2415705"/>
            <a:ext cx="2044983" cy="60253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5829226"/>
              </p:ext>
            </p:extLst>
          </p:nvPr>
        </p:nvGraphicFramePr>
        <p:xfrm>
          <a:off x="1095374" y="5868987"/>
          <a:ext cx="4295915" cy="617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031840" imgH="291960" progId="Equation.DSMT4">
                  <p:embed/>
                </p:oleObj>
              </mc:Choice>
              <mc:Fallback>
                <p:oleObj name="Equation" r:id="rId5" imgW="2031840" imgH="291960" progId="Equation.DSMT4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95374" y="5868987"/>
                        <a:ext cx="4295915" cy="6175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9921313A-CFBC-A54B-9C0F-9CB7918A41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6D8FB-22B2-B64F-8859-B3D13A24695A}" type="datetime1">
              <a:rPr lang="de-CH" smtClean="0"/>
              <a:t>19.09.23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346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| Jiwoo Oh |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F85DD-1765-4155-BE31-DCDCF098BCB6}" type="slidenum">
              <a:rPr lang="de-DE" smtClean="0"/>
              <a:pPr/>
              <a:t>14</a:t>
            </a:fld>
            <a:endParaRPr lang="de-D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Statistics in Matlab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28650" y="769017"/>
            <a:ext cx="7886700" cy="5319966"/>
          </a:xfrm>
        </p:spPr>
        <p:txBody>
          <a:bodyPr>
            <a:normAutofit/>
          </a:bodyPr>
          <a:lstStyle/>
          <a:p>
            <a:endParaRPr lang="de-CH" dirty="0"/>
          </a:p>
          <a:p>
            <a:r>
              <a:rPr lang="de-CH" dirty="0"/>
              <a:t>The two most important functions for regression are</a:t>
            </a:r>
          </a:p>
          <a:p>
            <a:pPr lvl="1"/>
            <a:r>
              <a:rPr lang="de-CH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[p, S, mu] = polyfit(x, y, n);</a:t>
            </a:r>
            <a:br>
              <a:rPr lang="de-CH" dirty="0"/>
            </a:br>
            <a:r>
              <a:rPr lang="de-CH" dirty="0"/>
              <a:t>which fits the data to a polynomial of degree </a:t>
            </a:r>
            <a:r>
              <a:rPr lang="de-CH" b="1" dirty="0"/>
              <a:t>n</a:t>
            </a:r>
            <a:r>
              <a:rPr lang="de-CH" dirty="0"/>
              <a:t> (note that </a:t>
            </a:r>
            <a:r>
              <a:rPr lang="de-CH" b="1" dirty="0"/>
              <a:t>n</a:t>
            </a:r>
            <a:r>
              <a:rPr lang="de-CH" dirty="0"/>
              <a:t> = 1 is linear regression). </a:t>
            </a:r>
            <a:r>
              <a:rPr lang="de-CH" b="1" dirty="0"/>
              <a:t>S</a:t>
            </a:r>
            <a:r>
              <a:rPr lang="de-CH" dirty="0"/>
              <a:t> and </a:t>
            </a:r>
            <a:r>
              <a:rPr lang="de-CH" b="1" dirty="0"/>
              <a:t>mu</a:t>
            </a:r>
            <a:r>
              <a:rPr lang="de-CH" dirty="0"/>
              <a:t> can be used to estimate the error, refer to the documentation for details.</a:t>
            </a:r>
          </a:p>
          <a:p>
            <a:pPr lvl="1"/>
            <a:r>
              <a:rPr lang="de-CH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par = lsqcurvefit(@fit_fun, par0, xdata, ydata, lb, ub);</a:t>
            </a:r>
            <a:br>
              <a:rPr lang="de-CH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</a:br>
            <a:r>
              <a:rPr lang="de-CH" dirty="0"/>
              <a:t>which fits the data to an arbitrary function given in </a:t>
            </a:r>
            <a:r>
              <a:rPr lang="de-CH" b="1" dirty="0"/>
              <a:t>fit_fun</a:t>
            </a:r>
            <a:r>
              <a:rPr lang="de-CH" dirty="0"/>
              <a:t>, depending on a number of parameters </a:t>
            </a:r>
            <a:r>
              <a:rPr lang="de-CH" b="1" dirty="0"/>
              <a:t>par</a:t>
            </a:r>
            <a:r>
              <a:rPr lang="de-CH" dirty="0"/>
              <a:t> (that can be constrained by </a:t>
            </a:r>
            <a:r>
              <a:rPr lang="de-CH" b="1" dirty="0"/>
              <a:t>lb</a:t>
            </a:r>
            <a:r>
              <a:rPr lang="de-CH" dirty="0"/>
              <a:t> and </a:t>
            </a:r>
            <a:r>
              <a:rPr lang="de-CH" b="1" dirty="0"/>
              <a:t>ub</a:t>
            </a:r>
            <a:r>
              <a:rPr lang="de-CH" dirty="0"/>
              <a:t>). </a:t>
            </a:r>
            <a:r>
              <a:rPr lang="de-CH" b="1" dirty="0"/>
              <a:t>fit_fun</a:t>
            </a:r>
            <a:r>
              <a:rPr lang="de-CH" dirty="0"/>
              <a:t> must take as inputs </a:t>
            </a:r>
            <a:r>
              <a:rPr lang="de-CH" b="1" dirty="0"/>
              <a:t>par</a:t>
            </a:r>
            <a:r>
              <a:rPr lang="de-CH" dirty="0"/>
              <a:t> and </a:t>
            </a:r>
            <a:r>
              <a:rPr lang="de-CH" b="1" dirty="0"/>
              <a:t>xdata</a:t>
            </a:r>
            <a:r>
              <a:rPr lang="de-CH" dirty="0"/>
              <a:t>, and return as output a vector of </a:t>
            </a:r>
            <a:r>
              <a:rPr lang="de-CH" b="1" dirty="0"/>
              <a:t>y</a:t>
            </a:r>
            <a:r>
              <a:rPr lang="de-CH" dirty="0"/>
              <a:t> values predicted by the fit-function. Note that the algorithm builds the square error (</a:t>
            </a:r>
            <a:r>
              <a:rPr lang="de-CH" b="1" dirty="0"/>
              <a:t>y</a:t>
            </a:r>
            <a:r>
              <a:rPr lang="de-CH" dirty="0"/>
              <a:t> – </a:t>
            </a:r>
            <a:r>
              <a:rPr lang="de-CH" b="1" dirty="0"/>
              <a:t>ydata</a:t>
            </a:r>
            <a:r>
              <a:rPr lang="de-CH" dirty="0"/>
              <a:t>)</a:t>
            </a:r>
            <a:r>
              <a:rPr lang="de-CH" baseline="30000" dirty="0"/>
              <a:t>2</a:t>
            </a:r>
            <a:r>
              <a:rPr lang="de-CH" dirty="0"/>
              <a:t> by itself.</a:t>
            </a:r>
          </a:p>
          <a:p>
            <a:r>
              <a:rPr lang="de-CH" dirty="0"/>
              <a:t>Other useful statistical functions include</a:t>
            </a:r>
          </a:p>
          <a:p>
            <a:pPr lvl="1"/>
            <a:r>
              <a:rPr lang="de-CH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min(A); max(A); mean(A); var(A); std(A);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591A5BA8-CA5B-4046-A710-D46CE02B03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78F5B-853F-FB45-8214-C2C27686765F}" type="datetime1">
              <a:rPr lang="de-CH" smtClean="0"/>
              <a:t>19.09.23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60804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| Jiwoo Oh |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F85DD-1765-4155-BE31-DCDCF098BCB6}" type="slidenum">
              <a:rPr lang="de-DE" smtClean="0"/>
              <a:pPr/>
              <a:t>15</a:t>
            </a:fld>
            <a:endParaRPr lang="de-D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Exercise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de-CH" dirty="0"/>
              <a:t>Solve this non-linear equation using 0 as an initial guess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de-CH" dirty="0"/>
          </a:p>
          <a:p>
            <a:pPr marL="457200" indent="-457200">
              <a:buFont typeface="+mj-lt"/>
              <a:buAutoNum type="arabicPeriod"/>
            </a:pPr>
            <a:r>
              <a:rPr lang="de-CH" dirty="0"/>
              <a:t>Plot the function from -1 to 1</a:t>
            </a:r>
          </a:p>
          <a:p>
            <a:pPr marL="457200" indent="-457200">
              <a:buFont typeface="+mj-lt"/>
              <a:buAutoNum type="arabicPeriod"/>
            </a:pPr>
            <a:r>
              <a:rPr lang="de-CH" dirty="0"/>
              <a:t>Solve the following system of non-linear equations</a:t>
            </a:r>
            <a:br>
              <a:rPr lang="de-CH" dirty="0"/>
            </a:br>
            <a:r>
              <a:rPr lang="de-CH" dirty="0"/>
              <a:t>(use [0; 0] as starting point)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5326818"/>
              </p:ext>
            </p:extLst>
          </p:nvPr>
        </p:nvGraphicFramePr>
        <p:xfrm>
          <a:off x="1033464" y="1645017"/>
          <a:ext cx="2362197" cy="442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218960" imgH="228600" progId="Equation.DSMT4">
                  <p:embed/>
                </p:oleObj>
              </mc:Choice>
              <mc:Fallback>
                <p:oleObj name="Equation" r:id="rId2" imgW="1218960" imgH="228600" progId="Equation.DSMT4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033464" y="1645017"/>
                        <a:ext cx="2362197" cy="4429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3489026"/>
              </p:ext>
            </p:extLst>
          </p:nvPr>
        </p:nvGraphicFramePr>
        <p:xfrm>
          <a:off x="810235" y="3502114"/>
          <a:ext cx="2239962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155600" imgH="482400" progId="Equation.DSMT4">
                  <p:embed/>
                </p:oleObj>
              </mc:Choice>
              <mc:Fallback>
                <p:oleObj name="Equation" r:id="rId4" imgW="1155600" imgH="48240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0235" y="3502114"/>
                        <a:ext cx="2239962" cy="935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8919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3222139"/>
            <a:ext cx="3371850" cy="298868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921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438" y="4640282"/>
            <a:ext cx="3324225" cy="1257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926" name="Picture 1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438" y="4802207"/>
            <a:ext cx="2762250" cy="876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935" name="Picture 2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7663" y="3800279"/>
            <a:ext cx="4643437" cy="223909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AF46631A-09EA-F84A-8C38-5F3F6B20B5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300AF-AF3C-1D40-AF31-5DE394B763BB}" type="datetime1">
              <a:rPr lang="de-CH" smtClean="0"/>
              <a:t>19.09.23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39275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| Jiwoo Oh |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F85DD-1765-4155-BE31-DCDCF098BCB6}" type="slidenum">
              <a:rPr lang="de-DE" smtClean="0"/>
              <a:pPr/>
              <a:t>16</a:t>
            </a:fld>
            <a:endParaRPr lang="de-D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Computing definite integrals in Matlab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28650" y="1502075"/>
            <a:ext cx="7886700" cy="4321175"/>
          </a:xfrm>
        </p:spPr>
        <p:txBody>
          <a:bodyPr>
            <a:normAutofit fontScale="92500" lnSpcReduction="10000"/>
          </a:bodyPr>
          <a:lstStyle/>
          <a:p>
            <a:endParaRPr lang="de-CH" dirty="0"/>
          </a:p>
          <a:p>
            <a:endParaRPr lang="de-CH" dirty="0"/>
          </a:p>
          <a:p>
            <a:r>
              <a:rPr lang="de-CH" dirty="0"/>
              <a:t>Several integrators exist</a:t>
            </a:r>
          </a:p>
          <a:p>
            <a:pPr lvl="1"/>
            <a:r>
              <a:rPr lang="de-CH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quad</a:t>
            </a:r>
            <a:r>
              <a:rPr lang="de-CH" dirty="0"/>
              <a:t>: 	Low accuracy, non-smooth integrands</a:t>
            </a:r>
          </a:p>
          <a:p>
            <a:pPr lvl="1"/>
            <a:r>
              <a:rPr lang="de-C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quadl</a:t>
            </a:r>
            <a:r>
              <a:rPr lang="de-CH" dirty="0"/>
              <a:t>: 	High accuracy, smooth integrands</a:t>
            </a:r>
          </a:p>
          <a:p>
            <a:pPr lvl="1"/>
            <a:r>
              <a:rPr lang="de-CH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quadgk</a:t>
            </a:r>
            <a:r>
              <a:rPr lang="de-CH" dirty="0"/>
              <a:t>: 	High accuracy, oscillatory integrands, can handle infinite 			intervals and singularities at the end points</a:t>
            </a:r>
          </a:p>
          <a:p>
            <a:r>
              <a:rPr lang="de-CH" dirty="0"/>
              <a:t>They all use the following syntax</a:t>
            </a:r>
          </a:p>
          <a:p>
            <a:pPr lvl="1"/>
            <a:r>
              <a:rPr lang="de-CH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Q = quadl(@fun, a, b)</a:t>
            </a:r>
          </a:p>
          <a:p>
            <a:r>
              <a:rPr lang="de-CH" b="1" dirty="0">
                <a:cs typeface="Courier New" pitchFamily="49" charset="0"/>
              </a:rPr>
              <a:t>fun</a:t>
            </a:r>
            <a:r>
              <a:rPr lang="de-CH" dirty="0"/>
              <a:t> is a function that takes </a:t>
            </a:r>
            <a:r>
              <a:rPr lang="de-CH" b="1" dirty="0"/>
              <a:t>x</a:t>
            </a:r>
            <a:r>
              <a:rPr lang="de-CH" dirty="0"/>
              <a:t> as an input returns and </a:t>
            </a:r>
            <a:r>
              <a:rPr lang="de-CH" b="1" dirty="0"/>
              <a:t>f(x)</a:t>
            </a:r>
            <a:endParaRPr lang="de-CH" dirty="0"/>
          </a:p>
          <a:p>
            <a:r>
              <a:rPr lang="de-CH" b="1" dirty="0">
                <a:cs typeface="Courier New" pitchFamily="49" charset="0"/>
              </a:rPr>
              <a:t>fun</a:t>
            </a:r>
            <a:r>
              <a:rPr lang="de-CH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CH" dirty="0"/>
              <a:t>must be </a:t>
            </a:r>
            <a:r>
              <a:rPr lang="de-CH" b="1" dirty="0"/>
              <a:t>vectorized</a:t>
            </a:r>
            <a:r>
              <a:rPr lang="de-CH" dirty="0"/>
              <a:t> (use the element-by-element operators </a:t>
            </a:r>
            <a:r>
              <a:rPr lang="de-CH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.*</a:t>
            </a:r>
            <a:r>
              <a:rPr lang="de-CH" dirty="0"/>
              <a:t>, </a:t>
            </a:r>
            <a:r>
              <a:rPr lang="de-CH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./</a:t>
            </a:r>
            <a:r>
              <a:rPr lang="de-CH" dirty="0"/>
              <a:t> and </a:t>
            </a:r>
            <a:r>
              <a:rPr lang="de-CH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.^</a:t>
            </a:r>
            <a:r>
              <a:rPr lang="de-CH" dirty="0"/>
              <a:t>)</a:t>
            </a:r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7355455"/>
              </p:ext>
            </p:extLst>
          </p:nvPr>
        </p:nvGraphicFramePr>
        <p:xfrm>
          <a:off x="3849687" y="780482"/>
          <a:ext cx="1444625" cy="1189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571320" imgH="469800" progId="Equation.DSMT4">
                  <p:embed/>
                </p:oleObj>
              </mc:Choice>
              <mc:Fallback>
                <p:oleObj name="Equation" r:id="rId2" imgW="571320" imgH="46980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49687" y="780482"/>
                        <a:ext cx="1444625" cy="1189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6EDCDFF-2CD1-1648-855B-F5245A410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65423-6CFC-C340-9DF6-8E9C25F49371}" type="datetime1">
              <a:rPr lang="de-CH" smtClean="0"/>
              <a:t>19.09.23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35921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| Jiwoo Oh |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F85DD-1765-4155-BE31-DCDCF098BCB6}" type="slidenum">
              <a:rPr lang="de-DE" smtClean="0"/>
              <a:pPr/>
              <a:t>17</a:t>
            </a:fld>
            <a:endParaRPr lang="de-D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Solving ODEs in Matlab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23888" y="1247926"/>
            <a:ext cx="7886700" cy="4321175"/>
          </a:xfrm>
        </p:spPr>
        <p:txBody>
          <a:bodyPr/>
          <a:lstStyle/>
          <a:p>
            <a:endParaRPr lang="de-CH" dirty="0"/>
          </a:p>
          <a:p>
            <a:endParaRPr lang="de-CH" dirty="0"/>
          </a:p>
          <a:p>
            <a:r>
              <a:rPr lang="de-CH" dirty="0"/>
              <a:t>If an ODE cannot be cast in the above form (</a:t>
            </a:r>
            <a:r>
              <a:rPr lang="de-CH" i="1" dirty="0"/>
              <a:t>explicit </a:t>
            </a:r>
            <a:r>
              <a:rPr lang="de-CH" dirty="0"/>
              <a:t>form), it is called an </a:t>
            </a:r>
            <a:r>
              <a:rPr lang="de-CH" i="1" dirty="0"/>
              <a:t>implicit</a:t>
            </a:r>
            <a:r>
              <a:rPr lang="de-CH" dirty="0"/>
              <a:t> ODE; This is not discussed here</a:t>
            </a:r>
            <a:endParaRPr lang="de-CH" i="1" dirty="0"/>
          </a:p>
          <a:p>
            <a:r>
              <a:rPr lang="de-CH" dirty="0"/>
              <a:t>In order to bring a higher degree ODE into the explicit first order form, use the following «trick»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9697126"/>
              </p:ext>
            </p:extLst>
          </p:nvPr>
        </p:nvGraphicFramePr>
        <p:xfrm>
          <a:off x="3603625" y="922301"/>
          <a:ext cx="1927225" cy="996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761760" imgH="393480" progId="Equation.DSMT4">
                  <p:embed/>
                </p:oleObj>
              </mc:Choice>
              <mc:Fallback>
                <p:oleObj name="Equation" r:id="rId2" imgW="761760" imgH="39348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03625" y="922301"/>
                        <a:ext cx="1927225" cy="996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3742507"/>
              </p:ext>
            </p:extLst>
          </p:nvPr>
        </p:nvGraphicFramePr>
        <p:xfrm>
          <a:off x="623888" y="4856163"/>
          <a:ext cx="1909762" cy="879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914400" imgH="419040" progId="Equation.DSMT4">
                  <p:embed/>
                </p:oleObj>
              </mc:Choice>
              <mc:Fallback>
                <p:oleObj name="Equation" r:id="rId4" imgW="914400" imgH="419040" progId="Equation.DSMT4">
                  <p:embed/>
                  <p:pic>
                    <p:nvPicPr>
                      <p:cNvPr id="3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3888" y="4856163"/>
                        <a:ext cx="1909762" cy="879475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5144344"/>
              </p:ext>
            </p:extLst>
          </p:nvPr>
        </p:nvGraphicFramePr>
        <p:xfrm>
          <a:off x="3184525" y="4410075"/>
          <a:ext cx="2062163" cy="177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002960" imgH="863280" progId="Equation.DSMT4">
                  <p:embed/>
                </p:oleObj>
              </mc:Choice>
              <mc:Fallback>
                <p:oleObj name="Equation" r:id="rId6" imgW="1002960" imgH="863280" progId="Equation.DSMT4">
                  <p:embed/>
                  <p:pic>
                    <p:nvPicPr>
                      <p:cNvPr id="31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84525" y="4410075"/>
                        <a:ext cx="2062163" cy="1773238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5339842"/>
              </p:ext>
            </p:extLst>
          </p:nvPr>
        </p:nvGraphicFramePr>
        <p:xfrm>
          <a:off x="5899150" y="4391819"/>
          <a:ext cx="2867025" cy="1808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371600" imgH="863280" progId="Equation.DSMT4">
                  <p:embed/>
                </p:oleObj>
              </mc:Choice>
              <mc:Fallback>
                <p:oleObj name="Equation" r:id="rId8" imgW="1371600" imgH="863280" progId="Equation.DSMT4">
                  <p:embed/>
                  <p:pic>
                    <p:nvPicPr>
                      <p:cNvPr id="32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99150" y="4391819"/>
                        <a:ext cx="2867025" cy="1808162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3" name="Straight Arrow Connector 32"/>
          <p:cNvCxnSpPr/>
          <p:nvPr/>
        </p:nvCxnSpPr>
        <p:spPr bwMode="auto">
          <a:xfrm>
            <a:off x="2612231" y="5295900"/>
            <a:ext cx="476250" cy="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 bwMode="auto">
          <a:xfrm>
            <a:off x="5336381" y="5305425"/>
            <a:ext cx="476250" cy="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FE9358-7D0B-9E4D-9BC0-B4B6118F3F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5EC9D-2B34-9C44-9075-B6117B0E213A}" type="datetime1">
              <a:rPr lang="de-CH" smtClean="0"/>
              <a:t>19.09.23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03299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| Jiwoo Oh |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F85DD-1765-4155-BE31-DCDCF098BCB6}" type="slidenum">
              <a:rPr lang="de-DE" smtClean="0"/>
              <a:pPr/>
              <a:t>18</a:t>
            </a:fld>
            <a:endParaRPr lang="de-D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Solving ODEs </a:t>
            </a:r>
            <a:r>
              <a:rPr lang="de-CH"/>
              <a:t>in Matlab 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28650" y="1810299"/>
            <a:ext cx="7886700" cy="4321175"/>
          </a:xfrm>
        </p:spPr>
        <p:txBody>
          <a:bodyPr>
            <a:normAutofit fontScale="92500" lnSpcReduction="10000"/>
          </a:bodyPr>
          <a:lstStyle/>
          <a:p>
            <a:endParaRPr lang="de-CH" dirty="0"/>
          </a:p>
          <a:p>
            <a:endParaRPr lang="de-CH" dirty="0"/>
          </a:p>
          <a:p>
            <a:r>
              <a:rPr lang="de-CH" dirty="0"/>
              <a:t>There are several ODE-Solvers in Matlab for different purposes, but they all use the same syntax:</a:t>
            </a:r>
          </a:p>
          <a:p>
            <a:pPr lvl="1"/>
            <a:r>
              <a:rPr lang="de-CH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[t, x] = ode45(@ode_fun, tspan, x0)</a:t>
            </a:r>
          </a:p>
          <a:p>
            <a:r>
              <a:rPr lang="de-CH" b="1" dirty="0">
                <a:cs typeface="Courier New" pitchFamily="49" charset="0"/>
              </a:rPr>
              <a:t>ode_fun</a:t>
            </a:r>
            <a:r>
              <a:rPr lang="de-CH" dirty="0"/>
              <a:t> is a function taking as inputs a scalar </a:t>
            </a:r>
            <a:r>
              <a:rPr lang="de-CH" b="1" dirty="0"/>
              <a:t>t</a:t>
            </a:r>
            <a:r>
              <a:rPr lang="de-CH" dirty="0"/>
              <a:t> and a vector </a:t>
            </a:r>
            <a:r>
              <a:rPr lang="de-CH" b="1" dirty="0"/>
              <a:t>x</a:t>
            </a:r>
            <a:r>
              <a:rPr lang="de-CH" dirty="0"/>
              <a:t>, and returning a vector of values for </a:t>
            </a:r>
            <a:r>
              <a:rPr lang="de-CH" b="1" dirty="0"/>
              <a:t>dx / dt</a:t>
            </a:r>
          </a:p>
          <a:p>
            <a:r>
              <a:rPr lang="de-CH" b="1" dirty="0">
                <a:cs typeface="Courier New" pitchFamily="49" charset="0"/>
              </a:rPr>
              <a:t>tspan</a:t>
            </a:r>
            <a:r>
              <a:rPr lang="de-CH" dirty="0"/>
              <a:t> denotes the range of the solution</a:t>
            </a:r>
          </a:p>
          <a:p>
            <a:pPr lvl="1"/>
            <a:r>
              <a:rPr lang="de-CH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tspan = [tstart, tend]</a:t>
            </a:r>
            <a:r>
              <a:rPr lang="de-CH" dirty="0">
                <a:cs typeface="Courier New" pitchFamily="49" charset="0"/>
              </a:rPr>
              <a:t>	</a:t>
            </a:r>
            <a:r>
              <a:rPr lang="de-CH" dirty="0"/>
              <a:t>Solves from </a:t>
            </a:r>
            <a:r>
              <a:rPr lang="de-CH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tstart</a:t>
            </a:r>
            <a:r>
              <a:rPr lang="de-CH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CH" dirty="0"/>
              <a:t>to </a:t>
            </a:r>
            <a:r>
              <a:rPr lang="de-CH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tend</a:t>
            </a:r>
          </a:p>
          <a:p>
            <a:pPr lvl="1"/>
            <a:r>
              <a:rPr lang="de-CH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tspan = [t0, t1, ..., tn]	</a:t>
            </a:r>
            <a:r>
              <a:rPr lang="de-CH" dirty="0"/>
              <a:t>Provides the solution at these specific time-points</a:t>
            </a:r>
          </a:p>
          <a:p>
            <a:r>
              <a:rPr lang="de-CH" b="1" dirty="0">
                <a:cs typeface="Courier New" pitchFamily="49" charset="0"/>
              </a:rPr>
              <a:t>x0</a:t>
            </a:r>
            <a:r>
              <a:rPr lang="de-CH" dirty="0"/>
              <a:t> is a vector of initial conditions</a:t>
            </a:r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3016153"/>
              </p:ext>
            </p:extLst>
          </p:nvPr>
        </p:nvGraphicFramePr>
        <p:xfrm>
          <a:off x="3608387" y="1016532"/>
          <a:ext cx="1927225" cy="996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761760" imgH="393480" progId="Equation.DSMT4">
                  <p:embed/>
                </p:oleObj>
              </mc:Choice>
              <mc:Fallback>
                <p:oleObj name="Equation" r:id="rId2" imgW="761760" imgH="39348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08387" y="1016532"/>
                        <a:ext cx="1927225" cy="996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3E2A9D7-D6CC-CD4F-997D-6063AE7A50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697D0-B004-7744-8F12-BF7FCF5D7A49}" type="datetime1">
              <a:rPr lang="de-CH" smtClean="0"/>
              <a:t>19.09.23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4589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| Jiwoo Oh |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F85DD-1765-4155-BE31-DCDCF098BCB6}" type="slidenum">
              <a:rPr lang="de-DE" smtClean="0"/>
              <a:pPr/>
              <a:t>19</a:t>
            </a:fld>
            <a:endParaRPr lang="de-D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Exercise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28650" y="811658"/>
            <a:ext cx="7886700" cy="5445304"/>
          </a:xfrm>
        </p:spPr>
        <p:txBody>
          <a:bodyPr>
            <a:normAutofit/>
          </a:bodyPr>
          <a:lstStyle/>
          <a:p>
            <a:r>
              <a:rPr lang="de-CH" dirty="0"/>
              <a:t>Consider a batch reactor where these reactions take place</a:t>
            </a:r>
            <a:br>
              <a:rPr lang="de-CH" dirty="0"/>
            </a:br>
            <a:br>
              <a:rPr lang="de-CH" dirty="0"/>
            </a:br>
            <a:endParaRPr lang="de-CH" dirty="0"/>
          </a:p>
          <a:p>
            <a:pPr marL="0" indent="0">
              <a:buNone/>
            </a:pPr>
            <a:br>
              <a:rPr lang="de-CH" dirty="0"/>
            </a:br>
            <a:br>
              <a:rPr lang="de-CH" dirty="0"/>
            </a:br>
            <a:br>
              <a:rPr lang="de-CH" dirty="0"/>
            </a:br>
            <a:endParaRPr lang="de-CH" dirty="0"/>
          </a:p>
          <a:p>
            <a:pPr marL="457200" indent="-457200">
              <a:buFont typeface="+mj-lt"/>
              <a:buAutoNum type="arabicPeriod"/>
            </a:pPr>
            <a:r>
              <a:rPr lang="de-CH" dirty="0"/>
              <a:t>Compute the concentrations of A and B using </a:t>
            </a:r>
            <a:r>
              <a:rPr lang="de-CH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ode45</a:t>
            </a:r>
          </a:p>
          <a:p>
            <a:pPr marL="723900" lvl="1" indent="-457200"/>
            <a:r>
              <a:rPr lang="de-CH" dirty="0"/>
              <a:t>Use k</a:t>
            </a:r>
            <a:r>
              <a:rPr lang="de-CH" baseline="-25000" dirty="0"/>
              <a:t>1</a:t>
            </a:r>
            <a:r>
              <a:rPr lang="de-CH" dirty="0"/>
              <a:t> = 1, k</a:t>
            </a:r>
            <a:r>
              <a:rPr lang="de-CH" baseline="-25000" dirty="0"/>
              <a:t>2</a:t>
            </a:r>
            <a:r>
              <a:rPr lang="de-CH" dirty="0"/>
              <a:t> = 0.5; A</a:t>
            </a:r>
            <a:r>
              <a:rPr lang="de-CH" baseline="-25000" dirty="0"/>
              <a:t>0</a:t>
            </a:r>
            <a:r>
              <a:rPr lang="de-CH" dirty="0"/>
              <a:t> = 1, B</a:t>
            </a:r>
            <a:r>
              <a:rPr lang="de-CH" baseline="-25000" dirty="0"/>
              <a:t>0</a:t>
            </a:r>
            <a:r>
              <a:rPr lang="de-CH" dirty="0"/>
              <a:t> = 0</a:t>
            </a:r>
          </a:p>
          <a:p>
            <a:pPr marL="723900" lvl="1" indent="-457200"/>
            <a:r>
              <a:rPr lang="de-CH" dirty="0"/>
              <a:t>Use a time range of [0, 10]</a:t>
            </a:r>
          </a:p>
          <a:p>
            <a:pPr marL="723900" lvl="1" indent="-457200"/>
            <a:r>
              <a:rPr lang="de-CH" dirty="0"/>
              <a:t>Assume T = const. and V = const.</a:t>
            </a:r>
          </a:p>
          <a:p>
            <a:pPr marL="723900" lvl="1" indent="-457200"/>
            <a:r>
              <a:rPr lang="de-CH" dirty="0"/>
              <a:t>Hint: Use a parametrizing function of the form </a:t>
            </a:r>
            <a:br>
              <a:rPr lang="de-CH" dirty="0"/>
            </a:br>
            <a:r>
              <a:rPr lang="de-CH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@(t, x)ode_fun(t, x, k1, k2)</a:t>
            </a:r>
          </a:p>
          <a:p>
            <a:pPr marL="457200" indent="-457200">
              <a:buFont typeface="+mj-lt"/>
              <a:buAutoNum type="arabicPeriod"/>
            </a:pPr>
            <a:r>
              <a:rPr lang="de-CH" dirty="0"/>
              <a:t>Plot the concentration profiles of A and B vs time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190250" y="1691836"/>
            <a:ext cx="6763500" cy="1737164"/>
            <a:chOff x="361200" y="2244726"/>
            <a:chExt cx="6763500" cy="1737164"/>
          </a:xfrm>
        </p:grpSpPr>
        <p:graphicFrame>
          <p:nvGraphicFramePr>
            <p:cNvPr id="6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54744566"/>
                </p:ext>
              </p:extLst>
            </p:nvPr>
          </p:nvGraphicFramePr>
          <p:xfrm>
            <a:off x="2408710" y="2577486"/>
            <a:ext cx="1757432" cy="105532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" imgW="761760" imgH="457200" progId="Equation.DSMT4">
                    <p:embed/>
                  </p:oleObj>
                </mc:Choice>
                <mc:Fallback>
                  <p:oleObj name="Equation" r:id="rId2" imgW="761760" imgH="457200" progId="Equation.DSMT4">
                    <p:embed/>
                    <p:pic>
                      <p:nvPicPr>
                        <p:cNvPr id="6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08710" y="2577486"/>
                          <a:ext cx="1757432" cy="105532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37200910"/>
                </p:ext>
              </p:extLst>
            </p:nvPr>
          </p:nvGraphicFramePr>
          <p:xfrm>
            <a:off x="4873626" y="2244726"/>
            <a:ext cx="2251074" cy="17371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1054080" imgH="812520" progId="Equation.DSMT4">
                    <p:embed/>
                  </p:oleObj>
                </mc:Choice>
                <mc:Fallback>
                  <p:oleObj name="Equation" r:id="rId4" imgW="1054080" imgH="812520" progId="Equation.DSMT4">
                    <p:embed/>
                    <p:pic>
                      <p:nvPicPr>
                        <p:cNvPr id="7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73626" y="2244726"/>
                          <a:ext cx="2251074" cy="173716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1200" y="2305049"/>
              <a:ext cx="1340027" cy="1600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1E60EE0C-C0BB-7C45-B3F3-BE3E586F2B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3EF46-91B1-B340-A9F3-4DEF67392795}" type="datetime1">
              <a:rPr lang="de-CH" smtClean="0"/>
              <a:t>19.09.23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12043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| </a:t>
            </a:r>
            <a:r>
              <a:rPr lang="en-US" dirty="0" err="1"/>
              <a:t>Jiwoo</a:t>
            </a:r>
            <a:r>
              <a:rPr lang="en-US" dirty="0"/>
              <a:t> Oh |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F85DD-1765-4155-BE31-DCDCF098BCB6}" type="slidenum">
              <a:rPr lang="de-DE" smtClean="0"/>
              <a:pPr/>
              <a:t>2</a:t>
            </a:fld>
            <a:endParaRPr lang="de-D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Getting inputs at runtime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de-CH" dirty="0"/>
              <a:t>Command line input from user</a:t>
            </a:r>
          </a:p>
          <a:p>
            <a:endParaRPr lang="de-CH" dirty="0"/>
          </a:p>
          <a:p>
            <a:endParaRPr lang="de-CH" dirty="0"/>
          </a:p>
          <a:p>
            <a:endParaRPr lang="de-CH" dirty="0"/>
          </a:p>
          <a:p>
            <a:endParaRPr lang="de-CH" dirty="0"/>
          </a:p>
          <a:p>
            <a:endParaRPr lang="de-CH" dirty="0"/>
          </a:p>
          <a:p>
            <a:endParaRPr lang="de-CH" dirty="0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85" y="2376487"/>
            <a:ext cx="5038725" cy="22574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BD7CF3CB-455E-2941-A230-F38F5ABB28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6DA19-6C87-754E-B129-977A56F951AF}" type="datetime1">
              <a:rPr lang="de-CH" smtClean="0"/>
              <a:t>19.09.23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347912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| Jiwoo Oh |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F85DD-1765-4155-BE31-DCDCF098BCB6}" type="slidenum">
              <a:rPr lang="de-DE" smtClean="0"/>
              <a:pPr/>
              <a:t>20</a:t>
            </a:fld>
            <a:endParaRPr lang="de-D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Solution</a:t>
            </a:r>
            <a:endParaRPr lang="en-US" dirty="0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" y="1405527"/>
            <a:ext cx="3181350" cy="923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2704" y="2329452"/>
            <a:ext cx="4270436" cy="379094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98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"/>
          <a:stretch/>
        </p:blipFill>
        <p:spPr bwMode="auto">
          <a:xfrm>
            <a:off x="3743325" y="1405527"/>
            <a:ext cx="5072060" cy="638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BFCE9DA1-69D4-444B-86DA-A0070E7BE6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B6800-35E3-334E-9D39-83BF0FD158B4}" type="datetime1">
              <a:rPr lang="de-CH" smtClean="0"/>
              <a:t>19.09.23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406408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066"/>
          <a:stretch/>
        </p:blipFill>
        <p:spPr bwMode="auto">
          <a:xfrm>
            <a:off x="457200" y="2041683"/>
            <a:ext cx="5486400" cy="386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598"/>
          <a:stretch/>
        </p:blipFill>
        <p:spPr bwMode="auto">
          <a:xfrm>
            <a:off x="457200" y="2041684"/>
            <a:ext cx="5467350" cy="3867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059"/>
          <a:stretch/>
        </p:blipFill>
        <p:spPr bwMode="auto">
          <a:xfrm>
            <a:off x="457200" y="2041695"/>
            <a:ext cx="5438775" cy="386713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6178660" y="2041695"/>
            <a:ext cx="2879314" cy="410525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de-CH" sz="1600" dirty="0"/>
              <a:t>Orange = Unusual Syntax</a:t>
            </a:r>
          </a:p>
          <a:p>
            <a:r>
              <a:rPr lang="de-CH" sz="1600" dirty="0"/>
              <a:t>The script / function will run, but there are some unusual or subobtimal commands</a:t>
            </a:r>
            <a:endParaRPr lang="en-US" sz="1600" dirty="0"/>
          </a:p>
          <a:p>
            <a:r>
              <a:rPr lang="de-CH" sz="1600" dirty="0"/>
              <a:t>This can be caused by (for example): Not preallocating variables, using variables in an unusual way, overriding variables before they are used even once, etc.</a:t>
            </a:r>
          </a:p>
          <a:p>
            <a:r>
              <a:rPr lang="de-CH" sz="1600" dirty="0"/>
              <a:t>Clicking the square and mouse-over works too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178660" y="2041695"/>
            <a:ext cx="2879314" cy="241932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de-CH" sz="1600" dirty="0"/>
              <a:t>Red = Syntax Error</a:t>
            </a:r>
          </a:p>
          <a:p>
            <a:r>
              <a:rPr lang="de-CH" sz="1600" dirty="0"/>
              <a:t>The script / function will produce and error when run.</a:t>
            </a:r>
            <a:endParaRPr lang="en-US" sz="1600" dirty="0"/>
          </a:p>
          <a:p>
            <a:r>
              <a:rPr lang="de-CH" sz="1600" dirty="0"/>
              <a:t>Click the red square to jump to the error, mouse over the red bar or the underlined part to get </a:t>
            </a:r>
            <a:r>
              <a:rPr lang="de-CH" sz="1600"/>
              <a:t>some info</a:t>
            </a:r>
            <a:endParaRPr lang="de-CH" sz="16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| Jiwoo Oh |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F85DD-1765-4155-BE31-DCDCF098BCB6}" type="slidenum">
              <a:rPr lang="de-DE" smtClean="0"/>
              <a:pPr/>
              <a:t>21</a:t>
            </a:fld>
            <a:endParaRPr lang="de-D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Preventing errors before they happen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de-CH" dirty="0"/>
              <a:t>The MATLAB editor does (some) on-the-fly proof reading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178660" y="2041683"/>
            <a:ext cx="2879314" cy="132343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de-CH" sz="1600" dirty="0"/>
              <a:t>Green = OK</a:t>
            </a:r>
          </a:p>
          <a:p>
            <a:r>
              <a:rPr lang="de-CH" sz="1600" dirty="0"/>
              <a:t>No syntax errors</a:t>
            </a:r>
            <a:br>
              <a:rPr lang="de-CH" sz="1600" dirty="0"/>
            </a:br>
            <a:r>
              <a:rPr lang="de-CH" sz="1600" dirty="0"/>
              <a:t>or unusual syntax found</a:t>
            </a:r>
            <a:endParaRPr lang="en-US" sz="1600" dirty="0"/>
          </a:p>
          <a:p>
            <a:r>
              <a:rPr lang="de-CH" sz="1600" dirty="0"/>
              <a:t>Be aware that of course there</a:t>
            </a:r>
            <a:br>
              <a:rPr lang="de-CH" sz="1600" dirty="0"/>
            </a:br>
            <a:r>
              <a:rPr lang="de-CH" sz="1600" dirty="0"/>
              <a:t>can still be semantical errors!</a:t>
            </a: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627709"/>
            <a:ext cx="3219450" cy="200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Oval 7"/>
          <p:cNvSpPr/>
          <p:nvPr/>
        </p:nvSpPr>
        <p:spPr bwMode="auto">
          <a:xfrm>
            <a:off x="5505450" y="1975053"/>
            <a:ext cx="571500" cy="57150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36000" rIns="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ts val="2400"/>
              </a:lnSpc>
              <a:spcBef>
                <a:spcPts val="600"/>
              </a:spcBef>
              <a:spcAft>
                <a:spcPct val="0"/>
              </a:spcAft>
              <a:buClr>
                <a:srgbClr val="2A6AB3"/>
              </a:buClr>
              <a:buSzPct val="110000"/>
              <a:buFont typeface="Wingdings" pitchFamily="16" charset="2"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5049" y="5146821"/>
            <a:ext cx="4352925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F119289-1A76-414B-AF32-BC49C2E78E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FD828-3DAA-014A-B8F0-026EA0B9DFEB}" type="datetime1">
              <a:rPr lang="de-CH" smtClean="0"/>
              <a:t>19.09.23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27535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3" grpId="0" animBg="1"/>
      <p:bldP spid="13" grpId="1" animBg="1"/>
      <p:bldP spid="10" grpId="0" animBg="1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310" y="2232563"/>
            <a:ext cx="5838825" cy="262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| Jiwoo Oh |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F85DD-1765-4155-BE31-DCDCF098BCB6}" type="slidenum">
              <a:rPr lang="de-DE" smtClean="0"/>
              <a:pPr/>
              <a:t>22</a:t>
            </a:fld>
            <a:endParaRPr lang="de-D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How to deal with Error Messages in Matlab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28649" y="885625"/>
            <a:ext cx="7886700" cy="5547726"/>
          </a:xfrm>
        </p:spPr>
        <p:txBody>
          <a:bodyPr>
            <a:normAutofit/>
          </a:bodyPr>
          <a:lstStyle/>
          <a:p>
            <a:r>
              <a:rPr lang="de-CH" dirty="0"/>
              <a:t>The topmost error message is usually the one containing the most useful information</a:t>
            </a:r>
          </a:p>
          <a:p>
            <a:endParaRPr lang="de-CH" dirty="0"/>
          </a:p>
          <a:p>
            <a:endParaRPr lang="de-CH" dirty="0"/>
          </a:p>
          <a:p>
            <a:endParaRPr lang="de-CH" dirty="0"/>
          </a:p>
          <a:p>
            <a:pPr marL="0" indent="0">
              <a:buNone/>
            </a:pPr>
            <a:endParaRPr lang="de-CH" dirty="0"/>
          </a:p>
          <a:p>
            <a:endParaRPr lang="de-CH" dirty="0"/>
          </a:p>
          <a:p>
            <a:endParaRPr lang="de-CH" dirty="0"/>
          </a:p>
          <a:p>
            <a:endParaRPr lang="de-CH" dirty="0"/>
          </a:p>
          <a:p>
            <a:endParaRPr lang="de-CH" dirty="0"/>
          </a:p>
          <a:p>
            <a:r>
              <a:rPr lang="de-CH" dirty="0"/>
              <a:t>The underlined parts of the message are actually links that you can click to get to the line where the error happened!</a:t>
            </a:r>
          </a:p>
        </p:txBody>
      </p:sp>
      <p:sp>
        <p:nvSpPr>
          <p:cNvPr id="7" name="Oval 6"/>
          <p:cNvSpPr/>
          <p:nvPr/>
        </p:nvSpPr>
        <p:spPr bwMode="auto">
          <a:xfrm>
            <a:off x="701310" y="2380201"/>
            <a:ext cx="3052763" cy="595312"/>
          </a:xfrm>
          <a:prstGeom prst="ellipse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36000" rIns="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ts val="2400"/>
              </a:lnSpc>
              <a:spcBef>
                <a:spcPts val="600"/>
              </a:spcBef>
              <a:spcAft>
                <a:spcPct val="0"/>
              </a:spcAft>
              <a:buClr>
                <a:srgbClr val="2A6AB3"/>
              </a:buClr>
              <a:buSzPct val="110000"/>
              <a:buFont typeface="Wingdings" pitchFamily="16" charset="2"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9347" y="1937288"/>
            <a:ext cx="4733925" cy="278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Straight Arrow Connector 7"/>
          <p:cNvCxnSpPr/>
          <p:nvPr/>
        </p:nvCxnSpPr>
        <p:spPr bwMode="auto">
          <a:xfrm>
            <a:off x="3344498" y="3085051"/>
            <a:ext cx="1219200" cy="142875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AC7BB3C-2AF2-9B43-9638-39F19CB180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9EEE5-EDA4-EA42-998A-DDC499D86F8A}" type="datetime1">
              <a:rPr lang="de-CH" smtClean="0"/>
              <a:t>19.09.23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35295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| Jiwoo Oh |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16AB8-4C80-40CA-B4C0-3A8331293178}" type="slidenum">
              <a:rPr lang="de-DE" smtClean="0"/>
              <a:pPr/>
              <a:t>23</a:t>
            </a:fld>
            <a:endParaRPr lang="de-DE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Programming Tips for Matlab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628650" y="1254511"/>
            <a:ext cx="7886700" cy="4321175"/>
          </a:xfrm>
        </p:spPr>
        <p:txBody>
          <a:bodyPr>
            <a:normAutofit lnSpcReduction="10000"/>
          </a:bodyPr>
          <a:lstStyle/>
          <a:p>
            <a:r>
              <a:rPr lang="de-CH" dirty="0"/>
              <a:t>The main executable should be a script, not a function</a:t>
            </a:r>
          </a:p>
          <a:p>
            <a:pPr lvl="1"/>
            <a:r>
              <a:rPr lang="de-CH" dirty="0"/>
              <a:t>If you use a function, the workspace will be empty after execution. This means that you cannot check any variables or work with them.</a:t>
            </a:r>
          </a:p>
          <a:p>
            <a:r>
              <a:rPr lang="de-CH" dirty="0"/>
              <a:t>Use </a:t>
            </a:r>
            <a:r>
              <a:rPr lang="de-CH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clear </a:t>
            </a:r>
            <a:r>
              <a:rPr lang="de-CH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all</a:t>
            </a:r>
            <a:r>
              <a:rPr lang="de-CH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; close </a:t>
            </a:r>
            <a:r>
              <a:rPr lang="de-CH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all</a:t>
            </a:r>
            <a:r>
              <a:rPr lang="de-CH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; </a:t>
            </a:r>
            <a:r>
              <a:rPr lang="de-CH" dirty="0"/>
              <a:t>(and optionally </a:t>
            </a:r>
            <a:r>
              <a:rPr lang="de-CH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clc</a:t>
            </a:r>
            <a:r>
              <a:rPr lang="de-CH" dirty="0"/>
              <a:t>) at the beginning of your scripts</a:t>
            </a:r>
          </a:p>
          <a:p>
            <a:pPr lvl="1"/>
            <a:r>
              <a:rPr lang="de-CH" dirty="0"/>
              <a:t>This prevents left-over variables and plots from producing unexpected results</a:t>
            </a:r>
          </a:p>
          <a:p>
            <a:r>
              <a:rPr lang="de-CH" dirty="0"/>
              <a:t>Use variable loop bounds when looping over a vector</a:t>
            </a:r>
          </a:p>
          <a:p>
            <a:pPr lvl="1"/>
            <a:r>
              <a:rPr lang="de-CH" dirty="0"/>
              <a:t>If there is a vector </a:t>
            </a:r>
            <a:r>
              <a:rPr lang="de-CH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z = linspace(0, 100);</a:t>
            </a:r>
            <a:r>
              <a:rPr lang="de-CH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urier New" pitchFamily="49" charset="0"/>
              </a:rPr>
              <a:t> </a:t>
            </a:r>
            <a:r>
              <a:rPr lang="de-CH" dirty="0"/>
              <a:t>and you want to loop over it, use a for loop of the form </a:t>
            </a:r>
            <a:r>
              <a:rPr lang="de-CH" dirty="0">
                <a:solidFill>
                  <a:srgbClr val="00539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for</a:t>
            </a:r>
            <a:r>
              <a:rPr lang="de-CH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 i = 1:length(z)</a:t>
            </a:r>
            <a:r>
              <a:rPr lang="de-CH" dirty="0"/>
              <a:t>. That way, you won’t have to change the loop bounds if want to change the length of </a:t>
            </a:r>
            <a:r>
              <a:rPr lang="de-CH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z</a:t>
            </a:r>
            <a:r>
              <a:rPr lang="de-CH" dirty="0"/>
              <a:t>.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A412935-30AB-3845-8CC5-0BA964333D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4FD7F-59FA-9D4C-97A0-A5444DDEDC7B}" type="datetime1">
              <a:rPr lang="de-CH" smtClean="0"/>
              <a:t>19.09.23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66350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| Jiwoo Oh |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F85DD-1765-4155-BE31-DCDCF098BCB6}" type="slidenum">
              <a:rPr lang="de-DE" smtClean="0"/>
              <a:pPr/>
              <a:t>24</a:t>
            </a:fld>
            <a:endParaRPr lang="de-D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Programming Tips for Matlab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de-CH" dirty="0"/>
              <a:t>Preallocate variables before loops, i.e. fill them with zeros</a:t>
            </a:r>
          </a:p>
          <a:p>
            <a:pPr lvl="1"/>
            <a:r>
              <a:rPr lang="de-CH" dirty="0"/>
              <a:t>This will vastly speed up your code, especially with larger operations</a:t>
            </a:r>
          </a:p>
          <a:p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0" y="2211188"/>
            <a:ext cx="4171950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1650" y="3429000"/>
            <a:ext cx="2857500" cy="74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ADB2D3D-9C7E-2648-BFF5-2EAD94DB7F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87F81-67AD-4E49-A2F2-EC6426916C81}" type="datetime1">
              <a:rPr lang="de-CH" smtClean="0"/>
              <a:t>19.09.23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32486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| Jiwoo Oh |</a:t>
            </a:r>
            <a:endParaRPr lang="de-DE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229F4-D04A-4D3F-B0C5-1ADC171ACFA0}" type="slidenum">
              <a:rPr lang="de-DE" smtClean="0"/>
              <a:pPr/>
              <a:t>25</a:t>
            </a:fld>
            <a:endParaRPr lang="de-DE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Some General Advice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de-CH" dirty="0"/>
              <a:t>When writing programs, try to follow these guidelines</a:t>
            </a:r>
          </a:p>
          <a:p>
            <a:pPr marL="842962" lvl="1" indent="-457200">
              <a:buFont typeface="+mj-lt"/>
              <a:buAutoNum type="arabicPeriod"/>
            </a:pPr>
            <a:r>
              <a:rPr lang="de-CH" dirty="0"/>
              <a:t>Think before you code!</a:t>
            </a:r>
          </a:p>
          <a:p>
            <a:pPr marL="842962" lvl="1" indent="-457200">
              <a:buFont typeface="+mj-lt"/>
              <a:buAutoNum type="arabicPeriod"/>
            </a:pPr>
            <a:r>
              <a:rPr lang="de-CH" dirty="0"/>
              <a:t>K.I.S.S. (Keep It Simple, Stupid)</a:t>
            </a:r>
          </a:p>
          <a:p>
            <a:pPr marL="842962" lvl="1" indent="-457200">
              <a:buFont typeface="+mj-lt"/>
              <a:buAutoNum type="arabicPeriod"/>
            </a:pPr>
            <a:r>
              <a:rPr lang="de-CH" dirty="0"/>
              <a:t>Write comments in your code, especially where you feel that it is complicated (it will also help you remember what you did)</a:t>
            </a:r>
          </a:p>
          <a:p>
            <a:pPr marL="842962" lvl="1" indent="-457200">
              <a:buFont typeface="+mj-lt"/>
              <a:buAutoNum type="arabicPeriod"/>
            </a:pPr>
            <a:r>
              <a:rPr lang="de-CH" dirty="0"/>
              <a:t>Use meaningful variable and function names (but avoid built-in function names and reserved words)</a:t>
            </a:r>
          </a:p>
          <a:p>
            <a:pPr marL="842962" lvl="1" indent="-457200">
              <a:buFont typeface="+mj-lt"/>
              <a:buAutoNum type="arabicPeriod"/>
            </a:pPr>
            <a:r>
              <a:rPr lang="de-CH" dirty="0"/>
              <a:t>Use indentation; you can quickly indent everything by pressing ctrl+a (select all), then ctrl+i (auto indent)</a:t>
            </a:r>
          </a:p>
          <a:p>
            <a:pPr marL="842962" lvl="1" indent="-457200">
              <a:buFont typeface="+mj-lt"/>
              <a:buAutoNum type="arabicPeriod"/>
            </a:pPr>
            <a:r>
              <a:rPr lang="de-CH" dirty="0"/>
              <a:t>(Optional) Once you have code that is working, try to improve it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60A33C-F39E-D244-B0B3-CA318DFAA0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CC05B-CF22-EA47-BCDA-04F76D4E10D5}" type="datetime1">
              <a:rPr lang="de-CH" smtClean="0"/>
              <a:t>19.09.23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179272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| Jiwoo Oh |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F85DD-1765-4155-BE31-DCDCF098BCB6}" type="slidenum">
              <a:rPr lang="de-DE" smtClean="0"/>
              <a:pPr/>
              <a:t>3</a:t>
            </a:fld>
            <a:endParaRPr lang="de-D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Getting inputs at runtime 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CH" dirty="0"/>
              <a:t>Loading data from a file</a:t>
            </a:r>
          </a:p>
          <a:p>
            <a:pPr lvl="1"/>
            <a:r>
              <a:rPr lang="de-CH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data = load('file_name');</a:t>
            </a:r>
          </a:p>
          <a:p>
            <a:pPr lvl="1"/>
            <a:r>
              <a:rPr lang="de-CH" dirty="0"/>
              <a:t>The file must be an ASCII file that is formatted in matrix form (same number of rows and columns everywhere)</a:t>
            </a:r>
          </a:p>
          <a:p>
            <a:pPr lvl="1"/>
            <a:r>
              <a:rPr lang="de-CH" dirty="0"/>
              <a:t>If the file is a Matlab workspace file (*.mat) created by </a:t>
            </a:r>
            <a:r>
              <a:rPr lang="de-CH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save</a:t>
            </a:r>
            <a:r>
              <a:rPr lang="de-CH" dirty="0"/>
              <a:t>, </a:t>
            </a:r>
            <a:r>
              <a:rPr lang="de-CH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load('file_name'); </a:t>
            </a:r>
            <a:r>
              <a:rPr lang="de-CH" dirty="0"/>
              <a:t>will load the saved variables into the workspace, including their names (this will overwrite existing variables!)</a:t>
            </a:r>
          </a:p>
          <a:p>
            <a:r>
              <a:rPr lang="de-CH" dirty="0"/>
              <a:t>There is a more general (but usually slower) command</a:t>
            </a:r>
          </a:p>
          <a:p>
            <a:pPr lvl="1"/>
            <a:r>
              <a:rPr lang="de-CH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M = importdata('file_name', delim, nheaderlines);</a:t>
            </a:r>
          </a:p>
          <a:p>
            <a:pPr lvl="1"/>
            <a:r>
              <a:rPr lang="de-CH" dirty="0"/>
              <a:t>Matlab will try to recognize the file extension and act accordingly</a:t>
            </a:r>
          </a:p>
          <a:p>
            <a:pPr lvl="1"/>
            <a:r>
              <a:rPr lang="de-CH" dirty="0"/>
              <a:t>delim is a delimiter (e.g. </a:t>
            </a:r>
            <a:r>
              <a:rPr lang="de-CH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'\t'</a:t>
            </a:r>
            <a:r>
              <a:rPr lang="de-CH" dirty="0"/>
              <a:t> for tab stop)</a:t>
            </a:r>
          </a:p>
          <a:p>
            <a:pPr lvl="1"/>
            <a:r>
              <a:rPr lang="de-CH" dirty="0"/>
              <a:t>If delim and nheaderlines are used, M will be a struct where the data is contained in M.data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05FCB824-C989-E140-8FFC-5898214AEF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2E096-5B02-3A45-8AAD-4E5E72F4FF22}" type="datetime1">
              <a:rPr lang="de-CH" smtClean="0"/>
              <a:t>19.09.23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43651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| Jiwoo Oh |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F85DD-1765-4155-BE31-DCDCF098BCB6}" type="slidenum">
              <a:rPr lang="de-DE" smtClean="0"/>
              <a:pPr/>
              <a:t>4</a:t>
            </a:fld>
            <a:endParaRPr lang="de-D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File handling in Matlab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de-CH" dirty="0"/>
              <a:t>Opening a file and creating a file identifier</a:t>
            </a:r>
          </a:p>
          <a:p>
            <a:pPr lvl="1"/>
            <a:r>
              <a:rPr lang="de-CH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[fid, message] = fopen('file_name', 'w');</a:t>
            </a:r>
          </a:p>
          <a:p>
            <a:pPr lvl="1"/>
            <a:r>
              <a:rPr lang="de-CH" b="1" dirty="0" err="1">
                <a:cs typeface="Courier New" pitchFamily="49" charset="0"/>
              </a:rPr>
              <a:t>message</a:t>
            </a:r>
            <a:r>
              <a:rPr lang="de-CH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urier New" pitchFamily="49" charset="0"/>
              </a:rPr>
              <a:t> </a:t>
            </a:r>
            <a:r>
              <a:rPr lang="de-CH" dirty="0">
                <a:cs typeface="Courier New" pitchFamily="49" charset="0"/>
              </a:rPr>
              <a:t>will contain an error message if the file could not be opened</a:t>
            </a:r>
          </a:p>
          <a:p>
            <a:r>
              <a:rPr lang="de-CH" dirty="0"/>
              <a:t>The permission flags are</a:t>
            </a:r>
          </a:p>
          <a:p>
            <a:pPr lvl="1"/>
            <a:r>
              <a:rPr lang="de-CH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'w'</a:t>
            </a:r>
            <a:r>
              <a:rPr lang="de-CH" dirty="0"/>
              <a:t>	Write (completely overwrites an existing file!)</a:t>
            </a:r>
          </a:p>
          <a:p>
            <a:pPr lvl="1"/>
            <a:r>
              <a:rPr lang="de-CH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'r'</a:t>
            </a:r>
            <a:r>
              <a:rPr lang="de-CH" dirty="0"/>
              <a:t>	Read</a:t>
            </a:r>
          </a:p>
          <a:p>
            <a:pPr lvl="1"/>
            <a:r>
              <a:rPr lang="de-CH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'a'</a:t>
            </a:r>
            <a:r>
              <a:rPr lang="de-CH" dirty="0"/>
              <a:t>	Append</a:t>
            </a:r>
          </a:p>
          <a:p>
            <a:pPr lvl="1"/>
            <a:r>
              <a:rPr lang="de-CH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'w+'</a:t>
            </a:r>
            <a:r>
              <a:rPr lang="de-CH" dirty="0"/>
              <a:t>	Update mode (read and write the same file)</a:t>
            </a:r>
          </a:p>
          <a:p>
            <a:r>
              <a:rPr lang="de-CH" dirty="0"/>
              <a:t>Closing a file</a:t>
            </a:r>
          </a:p>
          <a:p>
            <a:pPr lvl="1"/>
            <a:r>
              <a:rPr lang="de-CH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status = fclose(fid); status = fclose('all');</a:t>
            </a:r>
          </a:p>
          <a:p>
            <a:pPr lvl="1"/>
            <a:r>
              <a:rPr lang="de-CH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status</a:t>
            </a:r>
            <a:r>
              <a:rPr lang="de-CH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CH" dirty="0"/>
              <a:t>will be 0 if successful or -1 if not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46BF0032-DEBF-3F4B-846F-8B3CCB1DB4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10D72-3F55-014E-9937-317DFB1796D6}" type="datetime1">
              <a:rPr lang="de-CH" smtClean="0"/>
              <a:t>19.09.23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98694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033" y="5123738"/>
            <a:ext cx="5857875" cy="6191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| Jiwoo Oh |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F85DD-1765-4155-BE31-DCDCF098BCB6}" type="slidenum">
              <a:rPr lang="de-DE" smtClean="0"/>
              <a:pPr/>
              <a:t>5</a:t>
            </a:fld>
            <a:endParaRPr lang="de-D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File handling in Matlab 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de-CH" dirty="0"/>
              <a:t>Reading data from a file</a:t>
            </a:r>
          </a:p>
          <a:p>
            <a:pPr lvl="1"/>
            <a:r>
              <a:rPr lang="de-CH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A = fscanf(fid, format);</a:t>
            </a:r>
          </a:p>
          <a:p>
            <a:r>
              <a:rPr lang="de-CH" dirty="0"/>
              <a:t>Writing data to a file</a:t>
            </a:r>
          </a:p>
          <a:p>
            <a:pPr lvl="1"/>
            <a:r>
              <a:rPr lang="de-CH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fprintf(fid, format, A, ...);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  <a:p>
            <a:r>
              <a:rPr lang="de-CH" dirty="0"/>
              <a:t>Displaying formatted data in the command prompt</a:t>
            </a:r>
          </a:p>
          <a:p>
            <a:pPr lvl="1"/>
            <a:r>
              <a:rPr lang="de-CH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fprintf(format, A, ...);</a:t>
            </a:r>
          </a:p>
          <a:p>
            <a:r>
              <a:rPr lang="de-CH" dirty="0">
                <a:cs typeface="Courier New" pitchFamily="49" charset="0"/>
              </a:rPr>
              <a:t>Format specifiers have the form</a:t>
            </a:r>
          </a:p>
          <a:p>
            <a:pPr lvl="1"/>
            <a:r>
              <a:rPr lang="de-CH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%5.4g</a:t>
            </a:r>
          </a:p>
          <a:p>
            <a:pPr lvl="1"/>
            <a:endParaRPr lang="de-CH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  <a:p>
            <a:pPr marL="385762" lvl="1" indent="0">
              <a:buNone/>
            </a:pPr>
            <a:endParaRPr lang="de-CH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  <a:p>
            <a:r>
              <a:rPr lang="de-CH" dirty="0">
                <a:cs typeface="Courier New" pitchFamily="49" charset="0"/>
              </a:rPr>
              <a:t>Use </a:t>
            </a:r>
            <a:r>
              <a:rPr lang="de-CH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doc fprintf </a:t>
            </a:r>
            <a:r>
              <a:rPr lang="de-CH" dirty="0">
                <a:cs typeface="Courier New" pitchFamily="49" charset="0"/>
              </a:rPr>
              <a:t>for more info about format specifiers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7095" y="4107468"/>
            <a:ext cx="1752227" cy="64633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CH" dirty="0"/>
              <a:t>Reserved digits (optional)</a:t>
            </a:r>
            <a:endParaRPr lang="en-US" dirty="0"/>
          </a:p>
        </p:txBody>
      </p:sp>
      <p:cxnSp>
        <p:nvCxnSpPr>
          <p:cNvPr id="7" name="Straight Arrow Connector 6"/>
          <p:cNvCxnSpPr>
            <a:cxnSpLocks/>
            <a:stCxn id="6" idx="0"/>
          </p:cNvCxnSpPr>
          <p:nvPr/>
        </p:nvCxnSpPr>
        <p:spPr bwMode="auto">
          <a:xfrm flipV="1">
            <a:off x="1343209" y="3706730"/>
            <a:ext cx="266886" cy="40073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219322" y="3865342"/>
            <a:ext cx="2710233" cy="3693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CH" dirty="0"/>
              <a:t>Decimal digits (optional)</a:t>
            </a:r>
            <a:endParaRPr lang="en-US" dirty="0"/>
          </a:p>
        </p:txBody>
      </p:sp>
      <p:cxnSp>
        <p:nvCxnSpPr>
          <p:cNvPr id="15" name="Straight Arrow Connector 14"/>
          <p:cNvCxnSpPr>
            <a:cxnSpLocks/>
            <a:stCxn id="14" idx="0"/>
          </p:cNvCxnSpPr>
          <p:nvPr/>
        </p:nvCxnSpPr>
        <p:spPr bwMode="auto">
          <a:xfrm flipH="1" flipV="1">
            <a:off x="1967283" y="3691918"/>
            <a:ext cx="1607156" cy="173424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143246" y="3431091"/>
            <a:ext cx="5729291" cy="3693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CH" dirty="0"/>
              <a:t>Conversion character (here: float or exponential form)</a:t>
            </a:r>
            <a:endParaRPr lang="en-US" dirty="0"/>
          </a:p>
        </p:txBody>
      </p:sp>
      <p:cxnSp>
        <p:nvCxnSpPr>
          <p:cNvPr id="22" name="Straight Arrow Connector 21"/>
          <p:cNvCxnSpPr/>
          <p:nvPr/>
        </p:nvCxnSpPr>
        <p:spPr bwMode="auto">
          <a:xfrm flipH="1" flipV="1">
            <a:off x="2276102" y="3578885"/>
            <a:ext cx="867145" cy="3712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9FD7594D-0DBE-7342-950B-956BFF4E64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ACC1E-8400-C34E-BB69-6DBE1698F485}" type="datetime1">
              <a:rPr lang="de-CH" smtClean="0"/>
              <a:t>19.09.23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65123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animBg="1"/>
      <p:bldP spid="6" grpId="1" animBg="1"/>
      <p:bldP spid="14" grpId="0" animBg="1"/>
      <p:bldP spid="14" grpId="1" animBg="1"/>
      <p:bldP spid="21" grpId="0" animBg="1"/>
      <p:bldP spid="21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| Jiwoo Oh |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F85DD-1765-4155-BE31-DCDCF098BCB6}" type="slidenum">
              <a:rPr lang="de-DE" smtClean="0"/>
              <a:pPr/>
              <a:t>6</a:t>
            </a:fld>
            <a:endParaRPr lang="de-D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Data type «function_handle»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lvl="0">
              <a:buClr>
                <a:srgbClr val="005091"/>
              </a:buClr>
            </a:pPr>
            <a:r>
              <a:rPr lang="de-CH" b="1" dirty="0">
                <a:solidFill>
                  <a:srgbClr val="000000"/>
                </a:solidFill>
              </a:rPr>
              <a:t>What is a function handle?</a:t>
            </a:r>
          </a:p>
          <a:p>
            <a:pPr lvl="1"/>
            <a:r>
              <a:rPr lang="de-CH" dirty="0"/>
              <a:t>Function handles put a function into a variable</a:t>
            </a:r>
          </a:p>
          <a:p>
            <a:pPr lvl="1"/>
            <a:r>
              <a:rPr lang="de-CH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@()</a:t>
            </a:r>
            <a:r>
              <a:rPr lang="de-CH" dirty="0">
                <a:cs typeface="Courier New" pitchFamily="49" charset="0"/>
              </a:rPr>
              <a:t> is used to define function handles</a:t>
            </a:r>
          </a:p>
          <a:p>
            <a:pPr lvl="1"/>
            <a:r>
              <a:rPr lang="de-CH" dirty="0">
                <a:cs typeface="Courier New" pitchFamily="49" charset="0"/>
              </a:rPr>
              <a:t>Putting a variable name into the parentheses after the </a:t>
            </a:r>
            <a:r>
              <a:rPr lang="de-CH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@</a:t>
            </a:r>
            <a:r>
              <a:rPr lang="de-CH" dirty="0">
                <a:cs typeface="Courier New" pitchFamily="49" charset="0"/>
              </a:rPr>
              <a:t> tells MATLAB: «All that comes now is a function of this variable!»</a:t>
            </a:r>
          </a:p>
          <a:p>
            <a:r>
              <a:rPr lang="de-CH" dirty="0">
                <a:cs typeface="Courier New" pitchFamily="49" charset="0"/>
              </a:rPr>
              <a:t>Example (try it!):</a:t>
            </a:r>
          </a:p>
          <a:p>
            <a:pPr lvl="1"/>
            <a:r>
              <a:rPr lang="de-CH" dirty="0">
                <a:cs typeface="Courier New" pitchFamily="49" charset="0"/>
              </a:rPr>
              <a:t>Consider the function </a:t>
            </a:r>
            <a:r>
              <a:rPr lang="de-CH" dirty="0">
                <a:latin typeface="+mj-lt"/>
                <a:cs typeface="Courier New" pitchFamily="49" charset="0"/>
              </a:rPr>
              <a:t>f(x) = cos(x) – 2</a:t>
            </a:r>
          </a:p>
          <a:p>
            <a:pPr lvl="1"/>
            <a:endParaRPr lang="de-CH" dirty="0">
              <a:cs typeface="Courier New" pitchFamily="49" charset="0"/>
            </a:endParaRPr>
          </a:p>
          <a:p>
            <a:pPr lvl="1"/>
            <a:endParaRPr lang="de-CH" dirty="0">
              <a:cs typeface="Courier New" pitchFamily="49" charset="0"/>
            </a:endParaRPr>
          </a:p>
          <a:p>
            <a:pPr lvl="1"/>
            <a:endParaRPr lang="de-CH" dirty="0">
              <a:cs typeface="Courier New" pitchFamily="49" charset="0"/>
            </a:endParaRPr>
          </a:p>
          <a:p>
            <a:pPr lvl="1"/>
            <a:r>
              <a:rPr lang="de-CH" dirty="0">
                <a:cs typeface="Courier New" pitchFamily="49" charset="0"/>
              </a:rPr>
              <a:t>Functions of multiple variables are also possible:</a:t>
            </a:r>
            <a:br>
              <a:rPr lang="de-CH" dirty="0">
                <a:cs typeface="Courier New" pitchFamily="49" charset="0"/>
              </a:rPr>
            </a:b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288" y="3394380"/>
            <a:ext cx="1952625" cy="962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506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75" y="3594403"/>
            <a:ext cx="9334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Freeform 5"/>
          <p:cNvSpPr/>
          <p:nvPr/>
        </p:nvSpPr>
        <p:spPr bwMode="auto">
          <a:xfrm>
            <a:off x="1790590" y="3627742"/>
            <a:ext cx="323960" cy="171450"/>
          </a:xfrm>
          <a:custGeom>
            <a:avLst/>
            <a:gdLst>
              <a:gd name="connsiteX0" fmla="*/ 323960 w 323960"/>
              <a:gd name="connsiteY0" fmla="*/ 171450 h 171450"/>
              <a:gd name="connsiteX1" fmla="*/ 110 w 323960"/>
              <a:gd name="connsiteY1" fmla="*/ 104775 h 171450"/>
              <a:gd name="connsiteX2" fmla="*/ 295385 w 323960"/>
              <a:gd name="connsiteY2" fmla="*/ 0 h 171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3960" h="171450">
                <a:moveTo>
                  <a:pt x="323960" y="171450"/>
                </a:moveTo>
                <a:cubicBezTo>
                  <a:pt x="164416" y="152400"/>
                  <a:pt x="4872" y="133350"/>
                  <a:pt x="110" y="104775"/>
                </a:cubicBezTo>
                <a:cubicBezTo>
                  <a:pt x="-4652" y="76200"/>
                  <a:pt x="145366" y="38100"/>
                  <a:pt x="295385" y="0"/>
                </a:cubicBezTo>
              </a:path>
            </a:pathLst>
          </a:custGeom>
          <a:noFill/>
          <a:ln>
            <a:headEnd type="none" w="med" len="med"/>
            <a:tailEnd type="arrow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vert="horz" wrap="square" lIns="0" tIns="36000" rIns="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ts val="2400"/>
              </a:lnSpc>
              <a:spcBef>
                <a:spcPts val="600"/>
              </a:spcBef>
              <a:spcAft>
                <a:spcPct val="0"/>
              </a:spcAft>
              <a:buClr>
                <a:srgbClr val="2A6AB3"/>
              </a:buClr>
              <a:buSzPct val="110000"/>
              <a:buFont typeface="Wingdings" pitchFamily="16" charset="2"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2076450" y="3312399"/>
            <a:ext cx="476250" cy="220093"/>
          </a:xfrm>
          <a:custGeom>
            <a:avLst/>
            <a:gdLst>
              <a:gd name="connsiteX0" fmla="*/ 0 w 476250"/>
              <a:gd name="connsiteY0" fmla="*/ 153418 h 220093"/>
              <a:gd name="connsiteX1" fmla="*/ 276225 w 476250"/>
              <a:gd name="connsiteY1" fmla="*/ 1018 h 220093"/>
              <a:gd name="connsiteX2" fmla="*/ 476250 w 476250"/>
              <a:gd name="connsiteY2" fmla="*/ 220093 h 22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6250" h="220093">
                <a:moveTo>
                  <a:pt x="0" y="153418"/>
                </a:moveTo>
                <a:cubicBezTo>
                  <a:pt x="98425" y="71662"/>
                  <a:pt x="196850" y="-10094"/>
                  <a:pt x="276225" y="1018"/>
                </a:cubicBezTo>
                <a:cubicBezTo>
                  <a:pt x="355600" y="12130"/>
                  <a:pt x="415925" y="116111"/>
                  <a:pt x="476250" y="220093"/>
                </a:cubicBezTo>
              </a:path>
            </a:pathLst>
          </a:custGeom>
          <a:noFill/>
          <a:ln>
            <a:headEnd type="none" w="med" len="med"/>
            <a:tailEnd type="arrow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vert="horz" wrap="square" lIns="0" tIns="36000" rIns="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ts val="2400"/>
              </a:lnSpc>
              <a:spcBef>
                <a:spcPts val="600"/>
              </a:spcBef>
              <a:spcAft>
                <a:spcPct val="0"/>
              </a:spcAft>
              <a:buClr>
                <a:srgbClr val="2A6AB3"/>
              </a:buClr>
              <a:buSzPct val="110000"/>
              <a:buFont typeface="Wingdings" pitchFamily="16" charset="2"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1304658" y="3551542"/>
            <a:ext cx="247917" cy="371475"/>
          </a:xfrm>
          <a:custGeom>
            <a:avLst/>
            <a:gdLst>
              <a:gd name="connsiteX0" fmla="*/ 209817 w 247917"/>
              <a:gd name="connsiteY0" fmla="*/ 0 h 371475"/>
              <a:gd name="connsiteX1" fmla="*/ 267 w 247917"/>
              <a:gd name="connsiteY1" fmla="*/ 209550 h 371475"/>
              <a:gd name="connsiteX2" fmla="*/ 247917 w 247917"/>
              <a:gd name="connsiteY2" fmla="*/ 371475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7917" h="371475">
                <a:moveTo>
                  <a:pt x="209817" y="0"/>
                </a:moveTo>
                <a:cubicBezTo>
                  <a:pt x="101867" y="73819"/>
                  <a:pt x="-6083" y="147638"/>
                  <a:pt x="267" y="209550"/>
                </a:cubicBezTo>
                <a:cubicBezTo>
                  <a:pt x="6617" y="271463"/>
                  <a:pt x="127267" y="321469"/>
                  <a:pt x="247917" y="371475"/>
                </a:cubicBezTo>
              </a:path>
            </a:pathLst>
          </a:custGeom>
          <a:noFill/>
          <a:ln>
            <a:headEnd type="none" w="med" len="med"/>
            <a:tailEnd type="arrow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vert="horz" wrap="square" lIns="0" tIns="36000" rIns="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ts val="2400"/>
              </a:lnSpc>
              <a:spcBef>
                <a:spcPts val="600"/>
              </a:spcBef>
              <a:spcAft>
                <a:spcPct val="0"/>
              </a:spcAft>
              <a:buClr>
                <a:srgbClr val="2A6AB3"/>
              </a:buClr>
              <a:buSzPct val="110000"/>
              <a:buFont typeface="Wingdings" pitchFamily="16" charset="2"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pic>
        <p:nvPicPr>
          <p:cNvPr id="4506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288" y="4785030"/>
            <a:ext cx="2809875" cy="9334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506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4985055"/>
            <a:ext cx="104775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3" name="Freeform 12"/>
          <p:cNvSpPr/>
          <p:nvPr/>
        </p:nvSpPr>
        <p:spPr bwMode="auto">
          <a:xfrm>
            <a:off x="1790570" y="5027917"/>
            <a:ext cx="276355" cy="190500"/>
          </a:xfrm>
          <a:custGeom>
            <a:avLst/>
            <a:gdLst>
              <a:gd name="connsiteX0" fmla="*/ 276355 w 276355"/>
              <a:gd name="connsiteY0" fmla="*/ 190500 h 190500"/>
              <a:gd name="connsiteX1" fmla="*/ 130 w 276355"/>
              <a:gd name="connsiteY1" fmla="*/ 104775 h 190500"/>
              <a:gd name="connsiteX2" fmla="*/ 247780 w 276355"/>
              <a:gd name="connsiteY2" fmla="*/ 0 h 19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6355" h="190500">
                <a:moveTo>
                  <a:pt x="276355" y="190500"/>
                </a:moveTo>
                <a:cubicBezTo>
                  <a:pt x="140623" y="163512"/>
                  <a:pt x="4892" y="136525"/>
                  <a:pt x="130" y="104775"/>
                </a:cubicBezTo>
                <a:cubicBezTo>
                  <a:pt x="-4632" y="73025"/>
                  <a:pt x="121574" y="36512"/>
                  <a:pt x="247780" y="0"/>
                </a:cubicBezTo>
              </a:path>
            </a:pathLst>
          </a:custGeom>
          <a:noFill/>
          <a:ln>
            <a:headEnd type="none" w="med" len="med"/>
            <a:tailEnd type="arrow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vert="horz" wrap="square" lIns="0" tIns="36000" rIns="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ts val="2400"/>
              </a:lnSpc>
              <a:spcBef>
                <a:spcPts val="600"/>
              </a:spcBef>
              <a:spcAft>
                <a:spcPct val="0"/>
              </a:spcAft>
              <a:buClr>
                <a:srgbClr val="2A6AB3"/>
              </a:buClr>
              <a:buSzPct val="110000"/>
              <a:buFont typeface="Wingdings" pitchFamily="16" charset="2"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14" name="Freeform 13"/>
          <p:cNvSpPr/>
          <p:nvPr/>
        </p:nvSpPr>
        <p:spPr bwMode="auto">
          <a:xfrm>
            <a:off x="2228850" y="5027917"/>
            <a:ext cx="333826" cy="180975"/>
          </a:xfrm>
          <a:custGeom>
            <a:avLst/>
            <a:gdLst>
              <a:gd name="connsiteX0" fmla="*/ 57150 w 333826"/>
              <a:gd name="connsiteY0" fmla="*/ 180975 h 180975"/>
              <a:gd name="connsiteX1" fmla="*/ 333375 w 333826"/>
              <a:gd name="connsiteY1" fmla="*/ 76200 h 180975"/>
              <a:gd name="connsiteX2" fmla="*/ 0 w 333826"/>
              <a:gd name="connsiteY2" fmla="*/ 0 h 180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3826" h="180975">
                <a:moveTo>
                  <a:pt x="57150" y="180975"/>
                </a:moveTo>
                <a:cubicBezTo>
                  <a:pt x="200025" y="143668"/>
                  <a:pt x="342900" y="106362"/>
                  <a:pt x="333375" y="76200"/>
                </a:cubicBezTo>
                <a:cubicBezTo>
                  <a:pt x="323850" y="46038"/>
                  <a:pt x="161925" y="23019"/>
                  <a:pt x="0" y="0"/>
                </a:cubicBezTo>
              </a:path>
            </a:pathLst>
          </a:custGeom>
          <a:noFill/>
          <a:ln>
            <a:headEnd type="none" w="med" len="med"/>
            <a:tailEnd type="arrow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vert="horz" wrap="square" lIns="0" tIns="36000" rIns="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ts val="2400"/>
              </a:lnSpc>
              <a:spcBef>
                <a:spcPts val="600"/>
              </a:spcBef>
              <a:spcAft>
                <a:spcPct val="0"/>
              </a:spcAft>
              <a:buClr>
                <a:srgbClr val="2A6AB3"/>
              </a:buClr>
              <a:buSzPct val="110000"/>
              <a:buFont typeface="Wingdings" pitchFamily="16" charset="2"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15" name="Freeform 14"/>
          <p:cNvSpPr/>
          <p:nvPr/>
        </p:nvSpPr>
        <p:spPr bwMode="auto">
          <a:xfrm>
            <a:off x="1257174" y="4932667"/>
            <a:ext cx="285876" cy="361950"/>
          </a:xfrm>
          <a:custGeom>
            <a:avLst/>
            <a:gdLst>
              <a:gd name="connsiteX0" fmla="*/ 257301 w 285876"/>
              <a:gd name="connsiteY0" fmla="*/ 0 h 361950"/>
              <a:gd name="connsiteX1" fmla="*/ 126 w 285876"/>
              <a:gd name="connsiteY1" fmla="*/ 180975 h 361950"/>
              <a:gd name="connsiteX2" fmla="*/ 285876 w 285876"/>
              <a:gd name="connsiteY2" fmla="*/ 361950 h 361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876" h="361950">
                <a:moveTo>
                  <a:pt x="257301" y="0"/>
                </a:moveTo>
                <a:cubicBezTo>
                  <a:pt x="126332" y="60325"/>
                  <a:pt x="-4637" y="120650"/>
                  <a:pt x="126" y="180975"/>
                </a:cubicBezTo>
                <a:cubicBezTo>
                  <a:pt x="4888" y="241300"/>
                  <a:pt x="145382" y="301625"/>
                  <a:pt x="285876" y="361950"/>
                </a:cubicBezTo>
              </a:path>
            </a:pathLst>
          </a:custGeom>
          <a:noFill/>
          <a:ln>
            <a:headEnd type="none" w="med" len="med"/>
            <a:tailEnd type="arrow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vert="horz" wrap="square" lIns="0" tIns="36000" rIns="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ts val="2400"/>
              </a:lnSpc>
              <a:spcBef>
                <a:spcPts val="600"/>
              </a:spcBef>
              <a:spcAft>
                <a:spcPct val="0"/>
              </a:spcAft>
              <a:buClr>
                <a:srgbClr val="2A6AB3"/>
              </a:buClr>
              <a:buSzPct val="110000"/>
              <a:buFont typeface="Wingdings" pitchFamily="16" charset="2"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16" name="Freeform 15"/>
          <p:cNvSpPr/>
          <p:nvPr/>
        </p:nvSpPr>
        <p:spPr bwMode="auto">
          <a:xfrm>
            <a:off x="2152650" y="4693931"/>
            <a:ext cx="828675" cy="181586"/>
          </a:xfrm>
          <a:custGeom>
            <a:avLst/>
            <a:gdLst>
              <a:gd name="connsiteX0" fmla="*/ 0 w 828675"/>
              <a:gd name="connsiteY0" fmla="*/ 133961 h 181586"/>
              <a:gd name="connsiteX1" fmla="*/ 504825 w 828675"/>
              <a:gd name="connsiteY1" fmla="*/ 611 h 181586"/>
              <a:gd name="connsiteX2" fmla="*/ 828675 w 828675"/>
              <a:gd name="connsiteY2" fmla="*/ 181586 h 181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28675" h="181586">
                <a:moveTo>
                  <a:pt x="0" y="133961"/>
                </a:moveTo>
                <a:cubicBezTo>
                  <a:pt x="183356" y="63317"/>
                  <a:pt x="366713" y="-7327"/>
                  <a:pt x="504825" y="611"/>
                </a:cubicBezTo>
                <a:cubicBezTo>
                  <a:pt x="642938" y="8548"/>
                  <a:pt x="735806" y="95067"/>
                  <a:pt x="828675" y="181586"/>
                </a:cubicBezTo>
              </a:path>
            </a:pathLst>
          </a:custGeom>
          <a:noFill/>
          <a:ln>
            <a:headEnd type="none" w="med" len="med"/>
            <a:tailEnd type="arrow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vert="horz" wrap="square" lIns="0" tIns="36000" rIns="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ts val="2400"/>
              </a:lnSpc>
              <a:spcBef>
                <a:spcPts val="600"/>
              </a:spcBef>
              <a:spcAft>
                <a:spcPct val="0"/>
              </a:spcAft>
              <a:buClr>
                <a:srgbClr val="2A6AB3"/>
              </a:buClr>
              <a:buSzPct val="110000"/>
              <a:buFont typeface="Wingdings" pitchFamily="16" charset="2"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0BE67170-B6FC-BF46-AFF1-D565B47CE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29145-F9B0-9E49-922F-088C82E64870}" type="datetime1">
              <a:rPr lang="de-CH" smtClean="0"/>
              <a:t>19.09.23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91875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animBg="1"/>
      <p:bldP spid="7" grpId="0" animBg="1"/>
      <p:bldP spid="8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| Jiwoo Oh |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F85DD-1765-4155-BE31-DCDCF098BCB6}" type="slidenum">
              <a:rPr lang="de-DE" smtClean="0"/>
              <a:pPr/>
              <a:t>7</a:t>
            </a:fld>
            <a:endParaRPr lang="de-D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Function handles and m-files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de-CH" dirty="0"/>
              <a:t>We can use function m-files in function handles:</a:t>
            </a:r>
          </a:p>
          <a:p>
            <a:pPr lvl="1"/>
            <a:endParaRPr lang="de-CH" dirty="0"/>
          </a:p>
          <a:p>
            <a:pPr lvl="1"/>
            <a:endParaRPr lang="de-CH" dirty="0"/>
          </a:p>
          <a:p>
            <a:pPr marL="385762" lvl="1" indent="0">
              <a:buNone/>
            </a:pPr>
            <a:endParaRPr lang="de-CH" dirty="0"/>
          </a:p>
          <a:p>
            <a:pPr lvl="1"/>
            <a:endParaRPr lang="de-CH" dirty="0"/>
          </a:p>
          <a:p>
            <a:r>
              <a:rPr lang="de-CH" dirty="0"/>
              <a:t>If we want the function handle to be a function of </a:t>
            </a:r>
            <a:r>
              <a:rPr lang="de-CH" i="1" dirty="0"/>
              <a:t>all</a:t>
            </a:r>
            <a:r>
              <a:rPr lang="de-CH" dirty="0"/>
              <a:t> input variables, we can ommit the parentheses:</a:t>
            </a:r>
            <a:br>
              <a:rPr lang="de-CH" dirty="0"/>
            </a:br>
            <a:endParaRPr lang="de-CH" dirty="0"/>
          </a:p>
        </p:txBody>
      </p:sp>
      <p:pic>
        <p:nvPicPr>
          <p:cNvPr id="4403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363" y="1684857"/>
            <a:ext cx="2581275" cy="952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4040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8814" y="1713432"/>
            <a:ext cx="2819400" cy="895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3" name="Freeform 12"/>
          <p:cNvSpPr/>
          <p:nvPr/>
        </p:nvSpPr>
        <p:spPr bwMode="auto">
          <a:xfrm>
            <a:off x="1695409" y="1903932"/>
            <a:ext cx="371516" cy="180975"/>
          </a:xfrm>
          <a:custGeom>
            <a:avLst/>
            <a:gdLst>
              <a:gd name="connsiteX0" fmla="*/ 371516 w 371516"/>
              <a:gd name="connsiteY0" fmla="*/ 180975 h 180975"/>
              <a:gd name="connsiteX1" fmla="*/ 41 w 371516"/>
              <a:gd name="connsiteY1" fmla="*/ 114300 h 180975"/>
              <a:gd name="connsiteX2" fmla="*/ 352466 w 371516"/>
              <a:gd name="connsiteY2" fmla="*/ 0 h 180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1516" h="180975">
                <a:moveTo>
                  <a:pt x="371516" y="180975"/>
                </a:moveTo>
                <a:cubicBezTo>
                  <a:pt x="187366" y="162719"/>
                  <a:pt x="3216" y="144463"/>
                  <a:pt x="41" y="114300"/>
                </a:cubicBezTo>
                <a:cubicBezTo>
                  <a:pt x="-3134" y="84137"/>
                  <a:pt x="174666" y="42068"/>
                  <a:pt x="352466" y="0"/>
                </a:cubicBezTo>
              </a:path>
            </a:pathLst>
          </a:custGeom>
          <a:noFill/>
          <a:ln>
            <a:headEnd type="none" w="med" len="med"/>
            <a:tailEnd type="arrow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vert="horz" wrap="square" lIns="0" tIns="36000" rIns="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ts val="2400"/>
              </a:lnSpc>
              <a:spcBef>
                <a:spcPts val="600"/>
              </a:spcBef>
              <a:spcAft>
                <a:spcPct val="0"/>
              </a:spcAft>
              <a:buClr>
                <a:srgbClr val="2A6AB3"/>
              </a:buClr>
              <a:buSzPct val="110000"/>
              <a:buFont typeface="Wingdings" pitchFamily="16" charset="2"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16" name="Freeform 15"/>
          <p:cNvSpPr/>
          <p:nvPr/>
        </p:nvSpPr>
        <p:spPr bwMode="auto">
          <a:xfrm>
            <a:off x="2066925" y="1636943"/>
            <a:ext cx="1181100" cy="133639"/>
          </a:xfrm>
          <a:custGeom>
            <a:avLst/>
            <a:gdLst>
              <a:gd name="connsiteX0" fmla="*/ 0 w 1181100"/>
              <a:gd name="connsiteY0" fmla="*/ 105064 h 133639"/>
              <a:gd name="connsiteX1" fmla="*/ 647700 w 1181100"/>
              <a:gd name="connsiteY1" fmla="*/ 289 h 133639"/>
              <a:gd name="connsiteX2" fmla="*/ 1181100 w 1181100"/>
              <a:gd name="connsiteY2" fmla="*/ 133639 h 133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81100" h="133639">
                <a:moveTo>
                  <a:pt x="0" y="105064"/>
                </a:moveTo>
                <a:cubicBezTo>
                  <a:pt x="225425" y="50295"/>
                  <a:pt x="450850" y="-4473"/>
                  <a:pt x="647700" y="289"/>
                </a:cubicBezTo>
                <a:cubicBezTo>
                  <a:pt x="844550" y="5051"/>
                  <a:pt x="1012825" y="69345"/>
                  <a:pt x="1181100" y="133639"/>
                </a:cubicBezTo>
              </a:path>
            </a:pathLst>
          </a:custGeom>
          <a:noFill/>
          <a:ln>
            <a:headEnd type="none" w="med" len="med"/>
            <a:tailEnd type="arrow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vert="horz" wrap="square" lIns="0" tIns="36000" rIns="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ts val="2400"/>
              </a:lnSpc>
              <a:spcBef>
                <a:spcPts val="600"/>
              </a:spcBef>
              <a:spcAft>
                <a:spcPct val="0"/>
              </a:spcAft>
              <a:buClr>
                <a:srgbClr val="2A6AB3"/>
              </a:buClr>
              <a:buSzPct val="110000"/>
              <a:buFont typeface="Wingdings" pitchFamily="16" charset="2"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17" name="Freeform 16"/>
          <p:cNvSpPr/>
          <p:nvPr/>
        </p:nvSpPr>
        <p:spPr bwMode="auto">
          <a:xfrm>
            <a:off x="2686050" y="1654822"/>
            <a:ext cx="3276600" cy="387620"/>
          </a:xfrm>
          <a:custGeom>
            <a:avLst/>
            <a:gdLst>
              <a:gd name="connsiteX0" fmla="*/ 0 w 3276600"/>
              <a:gd name="connsiteY0" fmla="*/ 277685 h 387620"/>
              <a:gd name="connsiteX1" fmla="*/ 1066800 w 3276600"/>
              <a:gd name="connsiteY1" fmla="*/ 372935 h 387620"/>
              <a:gd name="connsiteX2" fmla="*/ 1981200 w 3276600"/>
              <a:gd name="connsiteY2" fmla="*/ 1460 h 387620"/>
              <a:gd name="connsiteX3" fmla="*/ 3276600 w 3276600"/>
              <a:gd name="connsiteY3" fmla="*/ 268160 h 387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76600" h="387620">
                <a:moveTo>
                  <a:pt x="0" y="277685"/>
                </a:moveTo>
                <a:cubicBezTo>
                  <a:pt x="368300" y="348328"/>
                  <a:pt x="736600" y="418972"/>
                  <a:pt x="1066800" y="372935"/>
                </a:cubicBezTo>
                <a:cubicBezTo>
                  <a:pt x="1397000" y="326898"/>
                  <a:pt x="1612900" y="18922"/>
                  <a:pt x="1981200" y="1460"/>
                </a:cubicBezTo>
                <a:cubicBezTo>
                  <a:pt x="2349500" y="-16002"/>
                  <a:pt x="2813050" y="126079"/>
                  <a:pt x="3276600" y="268160"/>
                </a:cubicBezTo>
              </a:path>
            </a:pathLst>
          </a:custGeom>
          <a:noFill/>
          <a:ln>
            <a:headEnd type="none" w="med" len="med"/>
            <a:tailEnd type="arrow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vert="horz" wrap="square" lIns="0" tIns="36000" rIns="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ts val="2400"/>
              </a:lnSpc>
              <a:spcBef>
                <a:spcPts val="600"/>
              </a:spcBef>
              <a:spcAft>
                <a:spcPct val="0"/>
              </a:spcAft>
              <a:buClr>
                <a:srgbClr val="2A6AB3"/>
              </a:buClr>
              <a:buSzPct val="110000"/>
              <a:buFont typeface="Wingdings" pitchFamily="16" charset="2"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cxnSp>
        <p:nvCxnSpPr>
          <p:cNvPr id="23" name="Straight Arrow Connector 22"/>
          <p:cNvCxnSpPr/>
          <p:nvPr/>
        </p:nvCxnSpPr>
        <p:spPr bwMode="auto">
          <a:xfrm flipV="1">
            <a:off x="4800600" y="2084907"/>
            <a:ext cx="533400" cy="161925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5" name="Freeform 24"/>
          <p:cNvSpPr/>
          <p:nvPr/>
        </p:nvSpPr>
        <p:spPr bwMode="auto">
          <a:xfrm>
            <a:off x="1485900" y="1748180"/>
            <a:ext cx="3876675" cy="336727"/>
          </a:xfrm>
          <a:custGeom>
            <a:avLst/>
            <a:gdLst>
              <a:gd name="connsiteX0" fmla="*/ 3876675 w 3876675"/>
              <a:gd name="connsiteY0" fmla="*/ 193852 h 336727"/>
              <a:gd name="connsiteX1" fmla="*/ 2324100 w 3876675"/>
              <a:gd name="connsiteY1" fmla="*/ 3352 h 336727"/>
              <a:gd name="connsiteX2" fmla="*/ 0 w 3876675"/>
              <a:gd name="connsiteY2" fmla="*/ 336727 h 336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76675" h="336727">
                <a:moveTo>
                  <a:pt x="3876675" y="193852"/>
                </a:moveTo>
                <a:cubicBezTo>
                  <a:pt x="3423443" y="86696"/>
                  <a:pt x="2970212" y="-20460"/>
                  <a:pt x="2324100" y="3352"/>
                </a:cubicBezTo>
                <a:cubicBezTo>
                  <a:pt x="1677988" y="27164"/>
                  <a:pt x="838994" y="181945"/>
                  <a:pt x="0" y="336727"/>
                </a:cubicBezTo>
              </a:path>
            </a:pathLst>
          </a:custGeom>
          <a:noFill/>
          <a:ln>
            <a:headEnd type="none" w="med" len="med"/>
            <a:tailEnd type="arrow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4041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363" y="3804170"/>
            <a:ext cx="1514475" cy="923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4042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8814" y="3713682"/>
            <a:ext cx="1104900" cy="1104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D30E3B7-F5DE-2742-A71B-17CEF41C2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5A5B5-0AAA-6542-8100-2A97EBDB96A1}" type="datetime1">
              <a:rPr lang="de-CH" smtClean="0"/>
              <a:t>19.09.23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1673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3" grpId="0" animBg="1"/>
      <p:bldP spid="13" grpId="1" animBg="1"/>
      <p:bldP spid="16" grpId="0" animBg="1"/>
      <p:bldP spid="16" grpId="1" animBg="1"/>
      <p:bldP spid="17" grpId="0" animBg="1"/>
      <p:bldP spid="17" grpId="1" animBg="1"/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7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4193" y="4623242"/>
            <a:ext cx="5848350" cy="126793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| Jiwoo Oh |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F85DD-1765-4155-BE31-DCDCF098BCB6}" type="slidenum">
              <a:rPr lang="de-DE" smtClean="0"/>
              <a:pPr/>
              <a:t>8</a:t>
            </a:fld>
            <a:endParaRPr lang="de-D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Parametrizing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de-CH" dirty="0"/>
              <a:t>Some (built-in) function require a function handle as input</a:t>
            </a:r>
            <a:endParaRPr lang="en-US" dirty="0"/>
          </a:p>
          <a:p>
            <a:r>
              <a:rPr lang="de-CH" dirty="0"/>
              <a:t>Example:</a:t>
            </a:r>
          </a:p>
          <a:p>
            <a:endParaRPr lang="de-CH" dirty="0"/>
          </a:p>
          <a:p>
            <a:endParaRPr lang="de-CH" dirty="0"/>
          </a:p>
          <a:p>
            <a:endParaRPr lang="de-CH" dirty="0"/>
          </a:p>
          <a:p>
            <a:r>
              <a:rPr lang="de-CH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fplot</a:t>
            </a:r>
            <a:r>
              <a:rPr lang="de-CH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CH" dirty="0"/>
              <a:t>requires a function handle with one input, but our function requires three inputs! But we only want time dependence anyway, so we fix the other two:</a:t>
            </a:r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43" y="4785723"/>
            <a:ext cx="2428875" cy="942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4587" y="2213975"/>
            <a:ext cx="2819400" cy="89535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2" y="2213975"/>
            <a:ext cx="5791200" cy="895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Oval 5"/>
          <p:cNvSpPr/>
          <p:nvPr/>
        </p:nvSpPr>
        <p:spPr bwMode="auto">
          <a:xfrm>
            <a:off x="3217068" y="2861675"/>
            <a:ext cx="661988" cy="314325"/>
          </a:xfrm>
          <a:prstGeom prst="ellipse">
            <a:avLst/>
          </a:prstGeom>
          <a:noFill/>
          <a:ln>
            <a:headEnd type="none" w="med" len="med"/>
            <a:tailEnd type="arrow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0" tIns="36000" rIns="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457200" rtl="0" eaLnBrk="1" fontAlgn="base" latinLnBrk="0" hangingPunct="1">
              <a:lnSpc>
                <a:spcPts val="2400"/>
              </a:lnSpc>
              <a:spcBef>
                <a:spcPts val="600"/>
              </a:spcBef>
              <a:spcAft>
                <a:spcPct val="0"/>
              </a:spcAft>
              <a:buClr>
                <a:srgbClr val="2A6AB3"/>
              </a:buClr>
              <a:buSzPct val="110000"/>
              <a:buFont typeface="Wingdings" pitchFamily="16" charset="2"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7703343" y="2328275"/>
            <a:ext cx="1340644" cy="314325"/>
          </a:xfrm>
          <a:prstGeom prst="ellipse">
            <a:avLst/>
          </a:prstGeom>
          <a:noFill/>
          <a:ln>
            <a:headEnd type="none" w="med" len="med"/>
            <a:tailEnd type="arrow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0" tIns="36000" rIns="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457200" rtl="0" eaLnBrk="1" fontAlgn="base" latinLnBrk="0" hangingPunct="1">
              <a:lnSpc>
                <a:spcPts val="2400"/>
              </a:lnSpc>
              <a:spcBef>
                <a:spcPts val="600"/>
              </a:spcBef>
              <a:spcAft>
                <a:spcPct val="0"/>
              </a:spcAft>
              <a:buClr>
                <a:srgbClr val="2A6AB3"/>
              </a:buClr>
              <a:buSzPct val="110000"/>
              <a:buFont typeface="Wingdings" pitchFamily="16" charset="2"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1053449" y="5357225"/>
            <a:ext cx="546751" cy="200025"/>
          </a:xfrm>
          <a:custGeom>
            <a:avLst/>
            <a:gdLst>
              <a:gd name="connsiteX0" fmla="*/ 546751 w 546751"/>
              <a:gd name="connsiteY0" fmla="*/ 200025 h 200025"/>
              <a:gd name="connsiteX1" fmla="*/ 13351 w 546751"/>
              <a:gd name="connsiteY1" fmla="*/ 95250 h 200025"/>
              <a:gd name="connsiteX2" fmla="*/ 213376 w 546751"/>
              <a:gd name="connsiteY2" fmla="*/ 0 h 200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46751" h="200025">
                <a:moveTo>
                  <a:pt x="546751" y="200025"/>
                </a:moveTo>
                <a:cubicBezTo>
                  <a:pt x="307832" y="164306"/>
                  <a:pt x="68913" y="128587"/>
                  <a:pt x="13351" y="95250"/>
                </a:cubicBezTo>
                <a:cubicBezTo>
                  <a:pt x="-42212" y="61912"/>
                  <a:pt x="85582" y="30956"/>
                  <a:pt x="213376" y="0"/>
                </a:cubicBezTo>
              </a:path>
            </a:pathLst>
          </a:custGeom>
          <a:noFill/>
          <a:ln>
            <a:headEnd type="none" w="med" len="med"/>
            <a:tailEnd type="arrow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 bwMode="auto">
          <a:xfrm>
            <a:off x="1419225" y="4915470"/>
            <a:ext cx="923925" cy="270305"/>
          </a:xfrm>
          <a:custGeom>
            <a:avLst/>
            <a:gdLst>
              <a:gd name="connsiteX0" fmla="*/ 0 w 923925"/>
              <a:gd name="connsiteY0" fmla="*/ 60755 h 270305"/>
              <a:gd name="connsiteX1" fmla="*/ 542925 w 923925"/>
              <a:gd name="connsiteY1" fmla="*/ 13130 h 270305"/>
              <a:gd name="connsiteX2" fmla="*/ 923925 w 923925"/>
              <a:gd name="connsiteY2" fmla="*/ 270305 h 270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23925" h="270305">
                <a:moveTo>
                  <a:pt x="0" y="60755"/>
                </a:moveTo>
                <a:cubicBezTo>
                  <a:pt x="194469" y="19480"/>
                  <a:pt x="388938" y="-21795"/>
                  <a:pt x="542925" y="13130"/>
                </a:cubicBezTo>
                <a:cubicBezTo>
                  <a:pt x="696912" y="48055"/>
                  <a:pt x="810418" y="159180"/>
                  <a:pt x="923925" y="270305"/>
                </a:cubicBezTo>
              </a:path>
            </a:pathLst>
          </a:custGeom>
          <a:noFill/>
          <a:ln>
            <a:headEnd type="none" w="med" len="med"/>
            <a:tailEnd type="arrow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608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5412" y="4814297"/>
            <a:ext cx="3067050" cy="5905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8C7F5200-1302-D24C-9B24-2AE9F799D4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5CF0F-F033-5D4A-AA42-2702A47944CE}" type="datetime1">
              <a:rPr lang="de-CH" smtClean="0"/>
              <a:t>19.09.23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07348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animBg="1"/>
      <p:bldP spid="10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| Jiwoo Oh |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F85DD-1765-4155-BE31-DCDCF098BCB6}" type="slidenum">
              <a:rPr lang="de-DE" smtClean="0"/>
              <a:pPr/>
              <a:t>9</a:t>
            </a:fld>
            <a:endParaRPr lang="de-D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Solving different problems in Matlab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If you don’t know where to start, check the APPS rider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Many common problems can be solved with an app, and they even come with GUIs</a:t>
            </a:r>
          </a:p>
          <a:p>
            <a:endParaRPr lang="en-US" dirty="0"/>
          </a:p>
          <a:p>
            <a:r>
              <a:rPr lang="en-US" dirty="0"/>
              <a:t>Also watch out for the function to generate scripts from the apps</a:t>
            </a:r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21"/>
          <a:stretch/>
        </p:blipFill>
        <p:spPr bwMode="auto">
          <a:xfrm>
            <a:off x="134375" y="1663939"/>
            <a:ext cx="8927432" cy="997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8E21D19-50A3-F442-A25A-D535651443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86A8C-F3F0-BD48-B574-241EBEE39F70}" type="datetime1">
              <a:rPr lang="de-CH" smtClean="0"/>
              <a:t>19.09.23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899936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tlab_final_master" id="{A29763C8-8AB9-094F-B984-A0805B658F2F}" vid="{9B4E6B9D-FD07-544F-8F72-6841D21523A2}"/>
    </a:ext>
  </a:extLst>
</a:theme>
</file>

<file path=ppt/theme/theme2.xml><?xml version="1.0" encoding="utf-8"?>
<a:theme xmlns:a="http://schemas.openxmlformats.org/drawingml/2006/main" name="Matlab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tlab" id="{5BFBE224-F5DA-2144-A539-2B8036BBB2BA}" vid="{1300C89F-35E9-0448-898E-401455D84DE6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175</TotalTime>
  <Words>2181</Words>
  <Application>Microsoft Macintosh PowerPoint</Application>
  <PresentationFormat>On-screen Show (4:3)</PresentationFormat>
  <Paragraphs>277</Paragraphs>
  <Slides>25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Arial</vt:lpstr>
      <vt:lpstr>Calibri</vt:lpstr>
      <vt:lpstr>Calibri Light</vt:lpstr>
      <vt:lpstr>Courier New</vt:lpstr>
      <vt:lpstr>Wingdings</vt:lpstr>
      <vt:lpstr>Office Theme</vt:lpstr>
      <vt:lpstr>Matlab</vt:lpstr>
      <vt:lpstr>Equation</vt:lpstr>
      <vt:lpstr>Introduction to</vt:lpstr>
      <vt:lpstr>Getting inputs at runtime</vt:lpstr>
      <vt:lpstr>Getting inputs at runtime (continued)</vt:lpstr>
      <vt:lpstr>File handling in Matlab</vt:lpstr>
      <vt:lpstr>File handling in Matlab (continued)</vt:lpstr>
      <vt:lpstr>Data type «function_handle»</vt:lpstr>
      <vt:lpstr>Function handles and m-files</vt:lpstr>
      <vt:lpstr>Parametrizing functions</vt:lpstr>
      <vt:lpstr>Solving different problems in Matlab</vt:lpstr>
      <vt:lpstr>Solving linear systems in matlab</vt:lpstr>
      <vt:lpstr>Solving non-linear equations in Matlab</vt:lpstr>
      <vt:lpstr>Solving non-linear systems in Matlab</vt:lpstr>
      <vt:lpstr>Solving optimization problems in Matlab</vt:lpstr>
      <vt:lpstr>Statistics in Matlab</vt:lpstr>
      <vt:lpstr>Exercise</vt:lpstr>
      <vt:lpstr>Computing definite integrals in Matlab</vt:lpstr>
      <vt:lpstr>Solving ODEs in Matlab</vt:lpstr>
      <vt:lpstr>Solving ODEs in Matlab (Continued)</vt:lpstr>
      <vt:lpstr>Exercise</vt:lpstr>
      <vt:lpstr>Solution</vt:lpstr>
      <vt:lpstr>Preventing errors before they happen</vt:lpstr>
      <vt:lpstr>How to deal with Error Messages in Matlab</vt:lpstr>
      <vt:lpstr>Programming Tips for Matlab</vt:lpstr>
      <vt:lpstr>Programming Tips for Matlab</vt:lpstr>
      <vt:lpstr>Some General Advice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Oh  Jiwoo</cp:lastModifiedBy>
  <cp:revision>13</cp:revision>
  <dcterms:created xsi:type="dcterms:W3CDTF">2021-09-21T09:31:46Z</dcterms:created>
  <dcterms:modified xsi:type="dcterms:W3CDTF">2023-09-19T13:17:23Z</dcterms:modified>
</cp:coreProperties>
</file>