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99" r:id="rId2"/>
    <p:sldId id="318" r:id="rId3"/>
    <p:sldId id="277" r:id="rId4"/>
    <p:sldId id="320" r:id="rId5"/>
    <p:sldId id="321" r:id="rId6"/>
    <p:sldId id="287" r:id="rId7"/>
    <p:sldId id="282" r:id="rId8"/>
  </p:sldIdLst>
  <p:sldSz cx="9144000" cy="6858000" type="screen4x3"/>
  <p:notesSz cx="6743700" cy="9855200"/>
  <p:defaultTextStyle>
    <a:defPPr>
      <a:defRPr lang="en-GB"/>
    </a:defPPr>
    <a:lvl1pPr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">
          <p15:clr>
            <a:srgbClr val="A4A3A4"/>
          </p15:clr>
        </p15:guide>
        <p15:guide id="2" orient="horz" pos="299">
          <p15:clr>
            <a:srgbClr val="A4A3A4"/>
          </p15:clr>
        </p15:guide>
        <p15:guide id="3" orient="horz" pos="2074">
          <p15:clr>
            <a:srgbClr val="A4A3A4"/>
          </p15:clr>
        </p15:guide>
        <p15:guide id="4" orient="horz" pos="4144">
          <p15:clr>
            <a:srgbClr val="A4A3A4"/>
          </p15:clr>
        </p15:guide>
        <p15:guide id="5" orient="horz" pos="699">
          <p15:clr>
            <a:srgbClr val="A4A3A4"/>
          </p15:clr>
        </p15:guide>
        <p15:guide id="6" orient="horz" pos="1941">
          <p15:clr>
            <a:srgbClr val="A4A3A4"/>
          </p15:clr>
        </p15:guide>
        <p15:guide id="7" orient="horz" pos="101">
          <p15:clr>
            <a:srgbClr val="A4A3A4"/>
          </p15:clr>
        </p15:guide>
        <p15:guide id="8" orient="horz" pos="417">
          <p15:clr>
            <a:srgbClr val="A4A3A4"/>
          </p15:clr>
        </p15:guide>
        <p15:guide id="9" pos="240">
          <p15:clr>
            <a:srgbClr val="A4A3A4"/>
          </p15:clr>
        </p15:guide>
        <p15:guide id="10" pos="5520">
          <p15:clr>
            <a:srgbClr val="A4A3A4"/>
          </p15:clr>
        </p15:guide>
        <p15:guide id="11" pos="4469">
          <p15:clr>
            <a:srgbClr val="A4A3A4"/>
          </p15:clr>
        </p15:guide>
        <p15:guide id="12" pos="3418">
          <p15:clr>
            <a:srgbClr val="A4A3A4"/>
          </p15:clr>
        </p15:guide>
        <p15:guide id="13" pos="2362">
          <p15:clr>
            <a:srgbClr val="A4A3A4"/>
          </p15:clr>
        </p15:guide>
        <p15:guide id="14" pos="2879">
          <p15:clr>
            <a:srgbClr val="A4A3A4"/>
          </p15:clr>
        </p15:guide>
        <p15:guide id="15" pos="2783">
          <p15:clr>
            <a:srgbClr val="A4A3A4"/>
          </p15:clr>
        </p15:guide>
        <p15:guide id="16" pos="29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4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5"/>
    <a:srgbClr val="FF6600"/>
    <a:srgbClr val="2A6AB3"/>
    <a:srgbClr val="D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8" autoAdjust="0"/>
    <p:restoredTop sz="90748" autoAdjust="0"/>
  </p:normalViewPr>
  <p:slideViewPr>
    <p:cSldViewPr snapToGrid="0" showGuides="1">
      <p:cViewPr varScale="1">
        <p:scale>
          <a:sx n="116" d="100"/>
          <a:sy n="116" d="100"/>
        </p:scale>
        <p:origin x="2336" y="176"/>
      </p:cViewPr>
      <p:guideLst>
        <p:guide orient="horz" pos="603"/>
        <p:guide orient="horz" pos="299"/>
        <p:guide orient="horz" pos="2074"/>
        <p:guide orient="horz" pos="4144"/>
        <p:guide orient="horz" pos="699"/>
        <p:guide orient="horz" pos="1941"/>
        <p:guide orient="horz" pos="101"/>
        <p:guide orient="horz" pos="417"/>
        <p:guide pos="240"/>
        <p:guide pos="5520"/>
        <p:guide pos="4469"/>
        <p:guide pos="3418"/>
        <p:guide pos="2362"/>
        <p:guide pos="2879"/>
        <p:guide pos="2783"/>
        <p:guide pos="2975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4002" y="-96"/>
      </p:cViewPr>
      <p:guideLst>
        <p:guide orient="horz" pos="2874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121" y="1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856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121" y="9360856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fld id="{26391C01-1D33-4C88-9C59-BD7949ED8CBF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11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0"/>
            <a:ext cx="6745275" cy="985678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0"/>
            <a:ext cx="6745275" cy="985678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" y="0"/>
            <a:ext cx="6745275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19855" cy="489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0696" y="0"/>
            <a:ext cx="2919855" cy="489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39775"/>
            <a:ext cx="4921250" cy="3692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899266" y="4682013"/>
            <a:ext cx="4942020" cy="443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CH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362441"/>
            <a:ext cx="2919855" cy="489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0696" y="9362441"/>
            <a:ext cx="2919855" cy="489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fld id="{FE4620FC-5404-4E8D-AA15-7C685E11D2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16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E4620FC-5404-4E8D-AA15-7C685E11D26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9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09663"/>
            <a:ext cx="8382000" cy="1089025"/>
          </a:xfrm>
        </p:spPr>
        <p:txBody>
          <a:bodyPr tIns="45720" bIns="4572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1351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05050"/>
            <a:ext cx="8382000" cy="776288"/>
          </a:xfrm>
        </p:spPr>
        <p:txBody>
          <a:bodyPr tIns="45720" bIns="45720" anchor="t" anchorCtr="0">
            <a:normAutofit/>
          </a:bodyPr>
          <a:lstStyle>
            <a:lvl1pPr marL="0" indent="0">
              <a:buFont typeface="Wingdings" pitchFamily="16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  <p:pic>
        <p:nvPicPr>
          <p:cNvPr id="135187" name="Grafik 20" descr="footer.jpg"/>
          <p:cNvPicPr>
            <a:picLocks noChangeAspect="1"/>
          </p:cNvPicPr>
          <p:nvPr userDrawn="1"/>
        </p:nvPicPr>
        <p:blipFill>
          <a:blip r:embed="rId2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 userDrawn="1"/>
        </p:nvSpPr>
        <p:spPr bwMode="auto">
          <a:xfrm>
            <a:off x="87630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 userDrawn="1"/>
        </p:nvSpPr>
        <p:spPr bwMode="auto">
          <a:xfrm>
            <a:off x="709295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 userDrawn="1"/>
        </p:nvSpPr>
        <p:spPr bwMode="auto">
          <a:xfrm>
            <a:off x="54229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 userDrawn="1"/>
        </p:nvSpPr>
        <p:spPr bwMode="auto">
          <a:xfrm>
            <a:off x="3754438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17" name="Grafik 16" descr="pic_titel_1.jpg"/>
          <p:cNvPicPr>
            <a:picLocks noChangeAspect="1"/>
          </p:cNvPicPr>
          <p:nvPr userDrawn="1"/>
        </p:nvPicPr>
        <p:blipFill>
          <a:blip r:embed="rId3" cstate="print"/>
          <a:srcRect b="1765"/>
          <a:stretch>
            <a:fillRect/>
          </a:stretch>
        </p:blipFill>
        <p:spPr>
          <a:xfrm>
            <a:off x="-1587" y="3292475"/>
            <a:ext cx="9144000" cy="3286125"/>
          </a:xfrm>
          <a:prstGeom prst="rect">
            <a:avLst/>
          </a:prstGeom>
        </p:spPr>
      </p:pic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6CE-99D1-524F-8FC3-60AD35D4D571}" type="datetime2">
              <a:rPr lang="de-CH" smtClean="0"/>
              <a:t>Freitag, 22. September 2023</a:t>
            </a:fld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pic>
        <p:nvPicPr>
          <p:cNvPr id="15" name="Picture 14" descr="foot_unitlogo_EN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09663"/>
            <a:ext cx="8382000" cy="1089025"/>
          </a:xfrm>
        </p:spPr>
        <p:txBody>
          <a:bodyPr tIns="45720" bIns="4572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1351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05050"/>
            <a:ext cx="8382000" cy="776288"/>
          </a:xfrm>
        </p:spPr>
        <p:txBody>
          <a:bodyPr tIns="45720" bIns="45720" anchor="t" anchorCtr="0">
            <a:normAutofit/>
          </a:bodyPr>
          <a:lstStyle>
            <a:lvl1pPr marL="0" indent="0">
              <a:buFont typeface="Wingdings" pitchFamily="16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  <p:pic>
        <p:nvPicPr>
          <p:cNvPr id="135187" name="Grafik 20" descr="footer.jpg"/>
          <p:cNvPicPr>
            <a:picLocks noChangeAspect="1"/>
          </p:cNvPicPr>
          <p:nvPr userDrawn="1"/>
        </p:nvPicPr>
        <p:blipFill>
          <a:blip r:embed="rId2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 userDrawn="1"/>
        </p:nvSpPr>
        <p:spPr bwMode="auto">
          <a:xfrm>
            <a:off x="87630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 userDrawn="1"/>
        </p:nvSpPr>
        <p:spPr bwMode="auto">
          <a:xfrm>
            <a:off x="709295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 userDrawn="1"/>
        </p:nvSpPr>
        <p:spPr bwMode="auto">
          <a:xfrm>
            <a:off x="54229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 userDrawn="1"/>
        </p:nvSpPr>
        <p:spPr bwMode="auto">
          <a:xfrm>
            <a:off x="3754438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731A-1665-BB4F-B60C-A0C9CA3C2E4E}" type="datetime2">
              <a:rPr lang="de-CH" smtClean="0"/>
              <a:t>Freitag, 22. September 2023</a:t>
            </a:fld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pic>
        <p:nvPicPr>
          <p:cNvPr id="15" name="Grafik 14" descr="pic_titel_2.jpg"/>
          <p:cNvPicPr>
            <a:picLocks noChangeAspect="1"/>
          </p:cNvPicPr>
          <p:nvPr userDrawn="1"/>
        </p:nvPicPr>
        <p:blipFill>
          <a:blip r:embed="rId3" cstate="print"/>
          <a:srcRect t="1765"/>
          <a:stretch>
            <a:fillRect/>
          </a:stretch>
        </p:blipFill>
        <p:spPr>
          <a:xfrm>
            <a:off x="-1587" y="3292475"/>
            <a:ext cx="9144000" cy="3286125"/>
          </a:xfrm>
          <a:prstGeom prst="rect">
            <a:avLst/>
          </a:prstGeom>
        </p:spPr>
      </p:pic>
      <p:pic>
        <p:nvPicPr>
          <p:cNvPr id="16" name="Picture 15" descr="foot_unitlogo_EN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1FEF9-2122-C84F-B491-65D7F0D5CB21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F85DD-1765-4155-BE31-DCDCF098BCB6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hg.jpg"/>
          <p:cNvPicPr>
            <a:picLocks noChangeAspect="1"/>
          </p:cNvPicPr>
          <p:nvPr userDrawn="1"/>
        </p:nvPicPr>
        <p:blipFill>
          <a:blip r:embed="rId2" cstate="print"/>
          <a:srcRect t="13959"/>
          <a:stretch>
            <a:fillRect/>
          </a:stretch>
        </p:blipFill>
        <p:spPr>
          <a:xfrm>
            <a:off x="0" y="957263"/>
            <a:ext cx="9144000" cy="56721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528764"/>
            <a:ext cx="8382000" cy="1052512"/>
          </a:xfrm>
        </p:spPr>
        <p:txBody>
          <a:bodyPr>
            <a:normAutofit/>
          </a:bodyPr>
          <a:lstStyle>
            <a:lvl1pPr algn="l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620962"/>
            <a:ext cx="8382000" cy="1970088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92654-D358-D245-AF54-82DB7DFB67F7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2B8F2-8E09-4AC6-98B7-19679AD855BE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751013"/>
            <a:ext cx="4114800" cy="467836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1013"/>
            <a:ext cx="4114800" cy="467836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E7B27-CD5D-FA4D-B670-0B9E4A665727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CA804-C4CD-44ED-9306-9FDEDB422600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CB899-C827-DF49-807D-4AFD239C5CA4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8229F4-D04A-4D3F-B0C5-1ADC171ACFA0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8C5B64-6459-114F-9BB7-D8ED180E72FC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76A38-9ED5-47EA-8F4B-032E003524A9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43CD3-84A5-A045-A0EF-887915F46A0B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F7EB3D-6C05-42A2-B999-E4832731EF43}" type="slidenum">
              <a:rPr lang="de-DE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957263"/>
            <a:ext cx="9144000" cy="56213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CH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5E9EFF">
                <a:lumMod val="50000"/>
                <a:lumOff val="50000"/>
                <a:alpha val="75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61" name="Grafik 20" descr="footer.jpg"/>
          <p:cNvPicPr>
            <a:picLocks noChangeAspect="1"/>
          </p:cNvPicPr>
          <p:nvPr/>
        </p:nvPicPr>
        <p:blipFill>
          <a:blip r:embed="rId10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876300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709295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42290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3754438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3415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57261"/>
            <a:ext cx="8382000" cy="76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34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1013"/>
            <a:ext cx="8382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185988" y="6697663"/>
            <a:ext cx="0" cy="1762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7091363" y="6697663"/>
            <a:ext cx="0" cy="1762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2" name="Datumsplatzhalter 18"/>
          <p:cNvSpPr>
            <a:spLocks noGrp="1"/>
          </p:cNvSpPr>
          <p:nvPr>
            <p:ph type="dt" sz="half" idx="2"/>
          </p:nvPr>
        </p:nvSpPr>
        <p:spPr bwMode="auto">
          <a:xfrm>
            <a:off x="292100" y="6635750"/>
            <a:ext cx="18224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fld id="{6C4F2006-BD8B-BC40-9B66-7B1E896EEB17}" type="datetime2">
              <a:rPr lang="de-CH" smtClean="0"/>
              <a:t>Freitag, 22. September 2023</a:t>
            </a:fld>
            <a:endParaRPr lang="de-DE"/>
          </a:p>
        </p:txBody>
      </p:sp>
      <p:sp>
        <p:nvSpPr>
          <p:cNvPr id="33" name="Foliennummernplatzhalter 19"/>
          <p:cNvSpPr>
            <a:spLocks noGrp="1"/>
          </p:cNvSpPr>
          <p:nvPr>
            <p:ph type="sldNum" sz="quarter" idx="4"/>
          </p:nvPr>
        </p:nvSpPr>
        <p:spPr bwMode="auto">
          <a:xfrm>
            <a:off x="7204075" y="6635750"/>
            <a:ext cx="16383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fld id="{62516AB8-4C80-40CA-B4C0-3A833129317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4" name="Fußzeilenplatzhalter 20"/>
          <p:cNvSpPr>
            <a:spLocks noGrp="1"/>
          </p:cNvSpPr>
          <p:nvPr>
            <p:ph type="ftr" sz="quarter" idx="3"/>
          </p:nvPr>
        </p:nvSpPr>
        <p:spPr bwMode="auto">
          <a:xfrm>
            <a:off x="2239963" y="6635750"/>
            <a:ext cx="4773612" cy="449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pic>
        <p:nvPicPr>
          <p:cNvPr id="16" name="Picture 15" descr="foot_unitlogo_EN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1" r:id="rId2"/>
    <p:sldLayoutId id="2147483653" r:id="rId3"/>
    <p:sldLayoutId id="2147483654" r:id="rId4"/>
    <p:sldLayoutId id="2147483655" r:id="rId5"/>
    <p:sldLayoutId id="2147483657" r:id="rId6"/>
    <p:sldLayoutId id="2147483658" r:id="rId7"/>
    <p:sldLayoutId id="2147483660" r:id="rId8"/>
  </p:sldLayoutIdLst>
  <p:transition spd="slow"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16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42888" algn="l" rtl="0" eaLnBrk="1" fontAlgn="base" hangingPunct="1">
        <a:lnSpc>
          <a:spcPts val="2200"/>
        </a:lnSpc>
        <a:spcBef>
          <a:spcPts val="400"/>
        </a:spcBef>
        <a:spcAft>
          <a:spcPct val="0"/>
        </a:spcAft>
        <a:buClr>
          <a:schemeClr val="accent3"/>
        </a:buClr>
        <a:buFont typeface="Wingdings" pitchFamily="16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57263" indent="-1905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343025" indent="-195263" algn="l" rtl="0" eaLnBrk="1" fontAlgn="base" hangingPunct="1">
        <a:lnSpc>
          <a:spcPts val="1800"/>
        </a:lnSpc>
        <a:spcBef>
          <a:spcPts val="2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400">
          <a:solidFill>
            <a:schemeClr val="tx1"/>
          </a:solidFill>
          <a:latin typeface="+mn-lt"/>
          <a:ea typeface="+mn-ea"/>
        </a:defRPr>
      </a:lvl4pPr>
      <a:lvl5pPr marL="1524000" indent="-96838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5pPr>
      <a:lvl6pPr marL="19812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6pPr>
      <a:lvl7pPr marL="24384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7pPr>
      <a:lvl8pPr marL="28956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8pPr>
      <a:lvl9pPr marL="33528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thz.ch/tmarcato/snm.git" TargetMode="External"/><Relationship Id="rId2" Type="http://schemas.openxmlformats.org/officeDocument/2006/relationships/hyperlink" Target="https://shihlab.ethz.ch/education/Sn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 err="1"/>
              <a:t>Numerical</a:t>
            </a:r>
            <a:r>
              <a:rPr lang="de-CH" dirty="0"/>
              <a:t> Interpolation, Differentiation </a:t>
            </a:r>
            <a:r>
              <a:rPr lang="de-CH" dirty="0" err="1"/>
              <a:t>and</a:t>
            </a:r>
            <a:r>
              <a:rPr lang="de-CH" dirty="0"/>
              <a:t>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304925" y="3291263"/>
            <a:ext cx="6534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Jiwoo</a:t>
            </a:r>
            <a:r>
              <a:rPr lang="de-CH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Zurich, Institut für Chemie- und Bioingenieurwissenschaften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Hönggerberg / HCI F143 – Zürich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jiwoo.oh@chem.ethz.ch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shihlab.ethz.ch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Snm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numerics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727A74-05CB-6F41-9C0B-70B52A2443B7}"/>
                  </a:ext>
                </a:extLst>
              </p:cNvPr>
              <p:cNvSpPr txBox="1"/>
              <p:nvPr/>
            </p:nvSpPr>
            <p:spPr>
              <a:xfrm>
                <a:off x="443820" y="2366537"/>
                <a:ext cx="179614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727A74-05CB-6F41-9C0B-70B52A244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20" y="2366537"/>
                <a:ext cx="1796143" cy="307777"/>
              </a:xfrm>
              <a:prstGeom prst="rect">
                <a:avLst/>
              </a:prstGeom>
              <a:blipFill>
                <a:blip r:embed="rId2"/>
                <a:stretch>
                  <a:fillRect t="-119231" b="-69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C08227-637D-584D-87A5-7FA09357741D}"/>
                  </a:ext>
                </a:extLst>
              </p:cNvPr>
              <p:cNvSpPr txBox="1"/>
              <p:nvPr/>
            </p:nvSpPr>
            <p:spPr>
              <a:xfrm>
                <a:off x="6204857" y="2507860"/>
                <a:ext cx="255814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C08227-637D-584D-87A5-7FA093577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57" y="2507860"/>
                <a:ext cx="2558143" cy="307777"/>
              </a:xfrm>
              <a:prstGeom prst="rect">
                <a:avLst/>
              </a:prstGeom>
              <a:blipFill>
                <a:blip r:embed="rId3"/>
                <a:stretch>
                  <a:fillRect l="-38119" t="-707692" b="-80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27677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6E1BDD-F28F-A049-B87D-F56FBD99B6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8229F4-D04A-4D3F-B0C5-1ADC171ACFA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7BC1A-DF47-8A48-8781-2356313CF6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53ADC4C-09FF-BB4B-AF17-A41B9C07F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57261"/>
            <a:ext cx="8382000" cy="766764"/>
          </a:xfrm>
        </p:spPr>
        <p:txBody>
          <a:bodyPr/>
          <a:lstStyle/>
          <a:p>
            <a:r>
              <a:rPr lang="de-DE" dirty="0" err="1"/>
              <a:t>Organization</a:t>
            </a:r>
            <a:endParaRPr lang="de-DE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9EFED4A-1C1E-8D41-AA4D-D4C9ED467702}"/>
              </a:ext>
            </a:extLst>
          </p:cNvPr>
          <p:cNvSpPr txBox="1">
            <a:spLocks/>
          </p:cNvSpPr>
          <p:nvPr/>
        </p:nvSpPr>
        <p:spPr>
          <a:xfrm>
            <a:off x="381000" y="1609499"/>
            <a:ext cx="8382000" cy="4678362"/>
          </a:xfrm>
          <a:prstGeom prst="rect">
            <a:avLst/>
          </a:prstGeom>
        </p:spPr>
        <p:txBody>
          <a:bodyPr/>
          <a:lstStyle>
            <a:lvl1pPr marL="361950" indent="-3619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6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42888" algn="l" rtl="0" eaLnBrk="1" fontAlgn="base" hangingPunct="1">
              <a:lnSpc>
                <a:spcPts val="2200"/>
              </a:lnSpc>
              <a:spcBef>
                <a:spcPts val="400"/>
              </a:spcBef>
              <a:spcAft>
                <a:spcPct val="0"/>
              </a:spcAft>
              <a:buClr>
                <a:schemeClr val="accent3"/>
              </a:buClr>
              <a:buFont typeface="Wingdings" pitchFamily="16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957263" indent="-190500" algn="l" rtl="0" eaLnBrk="1" fontAlgn="base" hangingPunct="1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chemeClr val="accent4"/>
              </a:buClr>
              <a:buFont typeface="Wingdings" pitchFamily="16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43025" indent="-195263" algn="l" rtl="0" eaLnBrk="1" fontAlgn="base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>
                <a:schemeClr val="accent4"/>
              </a:buClr>
              <a:buFont typeface="Wingdings" pitchFamily="16" charset="2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524000" indent="-96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Font typeface="Wingdings" pitchFamily="16" charset="2"/>
              <a:buChar char="§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981200" indent="-96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16" charset="2"/>
              <a:buChar char="§"/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2438400" indent="-96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16" charset="2"/>
              <a:buChar char="§"/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2895600" indent="-96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16" charset="2"/>
              <a:buChar char="§"/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3352800" indent="-96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16" charset="2"/>
              <a:buChar char="§"/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>
              <a:lnSpc>
                <a:spcPct val="100000"/>
              </a:lnSpc>
              <a:buSzTx/>
            </a:pPr>
            <a:r>
              <a:rPr lang="de-CH" kern="0" dirty="0"/>
              <a:t>This </a:t>
            </a:r>
            <a:r>
              <a:rPr lang="de-CH" kern="0" dirty="0" err="1"/>
              <a:t>year</a:t>
            </a:r>
            <a:r>
              <a:rPr lang="de-CH" kern="0" dirty="0"/>
              <a:t> all material </a:t>
            </a:r>
            <a:r>
              <a:rPr lang="de-CH" kern="0" dirty="0" err="1"/>
              <a:t>for</a:t>
            </a:r>
            <a:r>
              <a:rPr lang="de-CH" kern="0" dirty="0"/>
              <a:t> </a:t>
            </a:r>
            <a:r>
              <a:rPr lang="de-CH" kern="0" dirty="0" err="1"/>
              <a:t>the</a:t>
            </a:r>
            <a:r>
              <a:rPr lang="de-CH" kern="0" dirty="0"/>
              <a:t> </a:t>
            </a:r>
            <a:r>
              <a:rPr lang="de-CH" kern="0" dirty="0" err="1"/>
              <a:t>exercise</a:t>
            </a:r>
            <a:r>
              <a:rPr lang="de-CH" kern="0" dirty="0"/>
              <a:t> will </a:t>
            </a:r>
            <a:r>
              <a:rPr lang="de-CH" kern="0" dirty="0" err="1"/>
              <a:t>be</a:t>
            </a:r>
            <a:r>
              <a:rPr lang="de-CH" kern="0" dirty="0"/>
              <a:t> </a:t>
            </a:r>
            <a:r>
              <a:rPr lang="de-CH" kern="0" dirty="0" err="1"/>
              <a:t>uploaded</a:t>
            </a:r>
            <a:r>
              <a:rPr lang="de-CH" kern="0" dirty="0"/>
              <a:t> on: </a:t>
            </a:r>
            <a:r>
              <a:rPr lang="de-CH" kern="0" dirty="0">
                <a:hlinkClick r:id="rId2"/>
              </a:rPr>
              <a:t>https://shihlab.ethz.ch/education/Snm/</a:t>
            </a:r>
            <a:r>
              <a:rPr lang="de-CH" kern="0" dirty="0"/>
              <a:t>                           </a:t>
            </a:r>
            <a:r>
              <a:rPr lang="de-CH" b="1" kern="0" dirty="0" err="1"/>
              <a:t>and</a:t>
            </a:r>
            <a:r>
              <a:rPr lang="de-CH" b="1" kern="0" dirty="0"/>
              <a:t> </a:t>
            </a:r>
            <a:r>
              <a:rPr lang="de-CH" kern="0" dirty="0"/>
              <a:t>on </a:t>
            </a:r>
            <a:r>
              <a:rPr lang="de-CH" kern="0" dirty="0" err="1"/>
              <a:t>the</a:t>
            </a:r>
            <a:r>
              <a:rPr lang="de-CH" kern="0" dirty="0"/>
              <a:t> SNM </a:t>
            </a:r>
            <a:r>
              <a:rPr lang="de-CH" kern="0" dirty="0" err="1"/>
              <a:t>git</a:t>
            </a:r>
            <a:r>
              <a:rPr lang="de-CH" kern="0" dirty="0"/>
              <a:t> </a:t>
            </a:r>
            <a:r>
              <a:rPr lang="de-CH" kern="0" dirty="0" err="1"/>
              <a:t>repository</a:t>
            </a:r>
            <a:r>
              <a:rPr lang="de-CH" kern="0" dirty="0"/>
              <a:t> (</a:t>
            </a:r>
            <a:r>
              <a:rPr lang="de-CH" kern="0" dirty="0" err="1"/>
              <a:t>see</a:t>
            </a:r>
            <a:r>
              <a:rPr lang="de-CH" kern="0" dirty="0"/>
              <a:t> </a:t>
            </a:r>
            <a:r>
              <a:rPr lang="de-CH" kern="0" dirty="0" err="1"/>
              <a:t>following</a:t>
            </a:r>
            <a:r>
              <a:rPr lang="de-CH" kern="0" dirty="0"/>
              <a:t> </a:t>
            </a:r>
            <a:r>
              <a:rPr lang="de-CH" kern="0" dirty="0" err="1"/>
              <a:t>slides</a:t>
            </a:r>
            <a:r>
              <a:rPr lang="de-CH" kern="0" dirty="0"/>
              <a:t>): </a:t>
            </a:r>
            <a:r>
              <a:rPr lang="de-CH" dirty="0">
                <a:hlinkClick r:id="rId3"/>
              </a:rPr>
              <a:t>https://gitlab.ethz.ch/tmarcato/snm22.git</a:t>
            </a:r>
            <a:r>
              <a:rPr lang="de-CH" dirty="0"/>
              <a:t> </a:t>
            </a:r>
            <a:br>
              <a:rPr lang="de-CH" kern="0" dirty="0"/>
            </a:br>
            <a:endParaRPr lang="de-CH" kern="0" dirty="0"/>
          </a:p>
          <a:p>
            <a:pPr defTabSz="914400">
              <a:lnSpc>
                <a:spcPct val="100000"/>
              </a:lnSpc>
              <a:buSzTx/>
            </a:pPr>
            <a:r>
              <a:rPr lang="de-CH" kern="0" dirty="0" err="1"/>
              <a:t>Procedure</a:t>
            </a:r>
            <a:r>
              <a:rPr lang="de-CH" kern="0" dirty="0"/>
              <a:t>:</a:t>
            </a:r>
          </a:p>
          <a:p>
            <a:pPr lvl="1" defTabSz="914400">
              <a:lnSpc>
                <a:spcPct val="100000"/>
              </a:lnSpc>
              <a:buSzTx/>
            </a:pPr>
            <a:r>
              <a:rPr lang="de-CH" dirty="0"/>
              <a:t>Try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solve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much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possible</a:t>
            </a:r>
            <a:r>
              <a:rPr lang="de-CH" dirty="0"/>
              <a:t> </a:t>
            </a:r>
            <a:r>
              <a:rPr lang="de-CH" dirty="0" err="1"/>
              <a:t>during</a:t>
            </a:r>
            <a:r>
              <a:rPr lang="de-CH" dirty="0"/>
              <a:t> </a:t>
            </a:r>
            <a:r>
              <a:rPr lang="de-CH" dirty="0" err="1"/>
              <a:t>exercise</a:t>
            </a:r>
            <a:r>
              <a:rPr lang="de-CH" dirty="0"/>
              <a:t> </a:t>
            </a:r>
            <a:r>
              <a:rPr lang="de-CH" dirty="0" err="1"/>
              <a:t>class</a:t>
            </a:r>
            <a:r>
              <a:rPr lang="de-CH" dirty="0"/>
              <a:t>. </a:t>
            </a:r>
          </a:p>
          <a:p>
            <a:pPr lvl="1" defTabSz="914400">
              <a:lnSpc>
                <a:spcPct val="100000"/>
              </a:lnSpc>
              <a:buSzTx/>
            </a:pPr>
            <a:r>
              <a:rPr lang="de-CH" dirty="0" err="1"/>
              <a:t>You</a:t>
            </a:r>
            <a:r>
              <a:rPr lang="de-CH" dirty="0"/>
              <a:t> will </a:t>
            </a:r>
            <a:r>
              <a:rPr lang="de-CH" dirty="0" err="1"/>
              <a:t>have</a:t>
            </a:r>
            <a:r>
              <a:rPr lang="de-CH" dirty="0"/>
              <a:t> 1 </a:t>
            </a:r>
            <a:r>
              <a:rPr lang="de-CH" dirty="0" err="1"/>
              <a:t>week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submit</a:t>
            </a:r>
            <a:r>
              <a:rPr lang="de-CH" dirty="0"/>
              <a:t> </a:t>
            </a:r>
            <a:r>
              <a:rPr lang="de-CH" dirty="0" err="1"/>
              <a:t>solution</a:t>
            </a:r>
            <a:r>
              <a:rPr lang="de-CH" dirty="0"/>
              <a:t> (</a:t>
            </a:r>
            <a:r>
              <a:rPr lang="de-CH" dirty="0" err="1"/>
              <a:t>codes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Matlab</a:t>
            </a:r>
            <a:r>
              <a:rPr lang="de-CH" dirty="0"/>
              <a:t> </a:t>
            </a:r>
            <a:r>
              <a:rPr lang="de-CH" dirty="0" err="1"/>
              <a:t>part</a:t>
            </a:r>
            <a:r>
              <a:rPr lang="de-CH" dirty="0"/>
              <a:t> – send all </a:t>
            </a:r>
            <a:r>
              <a:rPr lang="de-CH" dirty="0" err="1"/>
              <a:t>codes</a:t>
            </a:r>
            <a:r>
              <a:rPr lang="de-CH" dirty="0"/>
              <a:t>!!!, </a:t>
            </a:r>
            <a:r>
              <a:rPr lang="de-CH" dirty="0" err="1"/>
              <a:t>word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pdf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derivation</a:t>
            </a:r>
            <a:r>
              <a:rPr lang="de-CH" dirty="0"/>
              <a:t> </a:t>
            </a:r>
            <a:r>
              <a:rPr lang="de-CH" dirty="0" err="1"/>
              <a:t>task</a:t>
            </a:r>
            <a:r>
              <a:rPr lang="de-CH" dirty="0"/>
              <a:t>). </a:t>
            </a:r>
          </a:p>
          <a:p>
            <a:pPr lvl="1" defTabSz="914400">
              <a:lnSpc>
                <a:spcPct val="100000"/>
              </a:lnSpc>
              <a:buSzTx/>
            </a:pPr>
            <a:r>
              <a:rPr lang="de-CH" dirty="0"/>
              <a:t>After 2 </a:t>
            </a:r>
            <a:r>
              <a:rPr lang="de-CH" dirty="0" err="1"/>
              <a:t>weeks</a:t>
            </a:r>
            <a:r>
              <a:rPr lang="de-CH" dirty="0"/>
              <a:t> all </a:t>
            </a:r>
            <a:r>
              <a:rPr lang="de-CH" dirty="0" err="1"/>
              <a:t>submitted</a:t>
            </a:r>
            <a:r>
              <a:rPr lang="de-CH" dirty="0"/>
              <a:t> </a:t>
            </a:r>
            <a:r>
              <a:rPr lang="de-CH" dirty="0" err="1"/>
              <a:t>exercises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corrected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solution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uploaded</a:t>
            </a:r>
            <a:r>
              <a:rPr lang="de-CH" dirty="0"/>
              <a:t>. </a:t>
            </a:r>
          </a:p>
          <a:p>
            <a:pPr lvl="1" defTabSz="914400">
              <a:lnSpc>
                <a:spcPct val="100000"/>
              </a:lnSpc>
              <a:buSzTx/>
            </a:pP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week</a:t>
            </a:r>
            <a:r>
              <a:rPr lang="de-CH" dirty="0"/>
              <a:t> </a:t>
            </a:r>
            <a:r>
              <a:rPr lang="de-CH" dirty="0" err="1"/>
              <a:t>either</a:t>
            </a:r>
            <a:r>
              <a:rPr lang="de-CH" dirty="0"/>
              <a:t> </a:t>
            </a:r>
            <a:r>
              <a:rPr lang="de-CH" dirty="0" err="1"/>
              <a:t>Jiwoo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Sarah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responsible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correction</a:t>
            </a:r>
            <a:r>
              <a:rPr lang="de-CH" dirty="0"/>
              <a:t> (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responsible’s</a:t>
            </a:r>
            <a:r>
              <a:rPr lang="de-CH" dirty="0"/>
              <a:t> </a:t>
            </a:r>
            <a:r>
              <a:rPr lang="de-CH" dirty="0" err="1"/>
              <a:t>name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always</a:t>
            </a:r>
            <a:r>
              <a:rPr lang="de-CH" dirty="0"/>
              <a:t> on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first</a:t>
            </a:r>
            <a:r>
              <a:rPr lang="de-CH" dirty="0"/>
              <a:t> </a:t>
            </a:r>
            <a:r>
              <a:rPr lang="de-CH" dirty="0" err="1"/>
              <a:t>slide</a:t>
            </a:r>
            <a:r>
              <a:rPr lang="de-CH" dirty="0"/>
              <a:t>) </a:t>
            </a:r>
          </a:p>
          <a:p>
            <a:pPr lvl="1" defTabSz="914400">
              <a:lnSpc>
                <a:spcPct val="100000"/>
              </a:lnSpc>
              <a:buSzTx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672120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91318"/>
            <a:ext cx="8382000" cy="766764"/>
          </a:xfrm>
        </p:spPr>
        <p:txBody>
          <a:bodyPr/>
          <a:lstStyle/>
          <a:p>
            <a:r>
              <a:rPr lang="de-CH" dirty="0"/>
              <a:t>Numerical Differentiation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887017"/>
            <a:ext cx="8382000" cy="4678362"/>
          </a:xfrm>
        </p:spPr>
        <p:txBody>
          <a:bodyPr/>
          <a:lstStyle/>
          <a:p>
            <a:r>
              <a:rPr lang="de-CH" b="1" dirty="0"/>
              <a:t>Problem</a:t>
            </a:r>
            <a:r>
              <a:rPr lang="de-CH" dirty="0"/>
              <a:t>:</a:t>
            </a:r>
            <a:br>
              <a:rPr lang="de-CH" dirty="0"/>
            </a:br>
            <a:r>
              <a:rPr lang="de-CH" dirty="0"/>
              <a:t>Though an analytical derivative can be found for all differentiable functions, it is often impractical to </a:t>
            </a:r>
            <a:r>
              <a:rPr lang="de-CH" dirty="0" err="1"/>
              <a:t>calculate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b="1" dirty="0" err="1"/>
              <a:t>or</a:t>
            </a:r>
            <a:r>
              <a:rPr lang="de-CH" b="1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function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not </a:t>
            </a:r>
            <a:r>
              <a:rPr lang="de-CH" dirty="0" err="1"/>
              <a:t>known</a:t>
            </a:r>
            <a:r>
              <a:rPr lang="de-CH" dirty="0"/>
              <a:t> in </a:t>
            </a:r>
            <a:r>
              <a:rPr lang="de-CH" dirty="0" err="1"/>
              <a:t>its</a:t>
            </a:r>
            <a:r>
              <a:rPr lang="de-CH" dirty="0"/>
              <a:t> </a:t>
            </a:r>
            <a:r>
              <a:rPr lang="de-CH" dirty="0" err="1"/>
              <a:t>analytic</a:t>
            </a:r>
            <a:r>
              <a:rPr lang="de-CH" dirty="0"/>
              <a:t> form but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sampled</a:t>
            </a:r>
            <a:r>
              <a:rPr lang="de-CH" dirty="0"/>
              <a:t> at </a:t>
            </a:r>
            <a:r>
              <a:rPr lang="de-CH" dirty="0" err="1"/>
              <a:t>specific</a:t>
            </a:r>
            <a:r>
              <a:rPr lang="de-CH" dirty="0"/>
              <a:t> </a:t>
            </a:r>
            <a:r>
              <a:rPr lang="de-CH" dirty="0" err="1"/>
              <a:t>points</a:t>
            </a:r>
            <a:r>
              <a:rPr lang="de-CH" dirty="0"/>
              <a:t> (</a:t>
            </a:r>
            <a:r>
              <a:rPr lang="de-CH" dirty="0" err="1"/>
              <a:t>nodes</a:t>
            </a:r>
            <a:r>
              <a:rPr lang="de-CH" dirty="0"/>
              <a:t>).</a:t>
            </a:r>
          </a:p>
          <a:p>
            <a:r>
              <a:rPr lang="de-CH" b="1" dirty="0"/>
              <a:t>Solution</a:t>
            </a:r>
            <a:r>
              <a:rPr lang="de-CH" dirty="0"/>
              <a:t>:</a:t>
            </a:r>
            <a:br>
              <a:rPr lang="de-CH" dirty="0"/>
            </a:br>
            <a:r>
              <a:rPr lang="de-CH" dirty="0"/>
              <a:t>Approximate the derivative </a:t>
            </a:r>
            <a:r>
              <a:rPr lang="de-CH" dirty="0" err="1"/>
              <a:t>numerically</a:t>
            </a:r>
            <a:endParaRPr lang="de-CH" dirty="0"/>
          </a:p>
          <a:p>
            <a:endParaRPr lang="de-CH" dirty="0"/>
          </a:p>
          <a:p>
            <a:r>
              <a:rPr lang="de-CH" b="1" dirty="0"/>
              <a:t>Method of forward finite differences</a:t>
            </a:r>
            <a:r>
              <a:rPr lang="de-CH" dirty="0"/>
              <a:t>:</a:t>
            </a:r>
          </a:p>
          <a:p>
            <a:pPr lvl="1"/>
            <a:endParaRPr lang="de-CH" dirty="0"/>
          </a:p>
          <a:p>
            <a:pPr lvl="1"/>
            <a:r>
              <a:rPr lang="de-CH" dirty="0"/>
              <a:t>Remember that:</a:t>
            </a:r>
          </a:p>
          <a:p>
            <a:pPr lvl="1"/>
            <a:endParaRPr lang="de-CH" dirty="0"/>
          </a:p>
          <a:p>
            <a:pPr lvl="1"/>
            <a:endParaRPr lang="de-CH" dirty="0"/>
          </a:p>
          <a:p>
            <a:pPr lvl="1"/>
            <a:r>
              <a:rPr lang="de-CH" dirty="0"/>
              <a:t>Therefore:						for small </a:t>
            </a:r>
            <a:r>
              <a:rPr lang="de-CH" i="1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70917"/>
              </p:ext>
            </p:extLst>
          </p:nvPr>
        </p:nvGraphicFramePr>
        <p:xfrm>
          <a:off x="3423557" y="4505654"/>
          <a:ext cx="3495676" cy="788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469800" progId="Equation.DSMT4">
                  <p:embed/>
                </p:oleObj>
              </mc:Choice>
              <mc:Fallback>
                <p:oleObj name="Equation" r:id="rId2" imgW="2082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3557" y="4505654"/>
                        <a:ext cx="3495676" cy="788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56201"/>
              </p:ext>
            </p:extLst>
          </p:nvPr>
        </p:nvGraphicFramePr>
        <p:xfrm>
          <a:off x="3423557" y="5576489"/>
          <a:ext cx="31337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600" imgH="469800" progId="Equation.DSMT4">
                  <p:embed/>
                </p:oleObj>
              </mc:Choice>
              <mc:Fallback>
                <p:oleObj name="Equation" r:id="rId4" imgW="186660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557" y="5576489"/>
                        <a:ext cx="313372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484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03821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48A611-A0DE-FD42-B68F-7EF6D7ECD618}"/>
              </a:ext>
            </a:extLst>
          </p:cNvPr>
          <p:cNvSpPr txBox="1"/>
          <p:nvPr/>
        </p:nvSpPr>
        <p:spPr>
          <a:xfrm>
            <a:off x="272732" y="870585"/>
            <a:ext cx="8429307" cy="398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We consider a 8x8 grid of quadratic cells in a periodic domain that evolves according to Conway's Game of Life.</a:t>
            </a:r>
          </a:p>
          <a:p>
            <a:pPr lvl="0"/>
            <a:r>
              <a:rPr lang="en-US" sz="1400" dirty="0"/>
              <a:t>Every cell has two possible states (dead or alive) and interacts only with its eight neighbor cells.</a:t>
            </a:r>
          </a:p>
          <a:p>
            <a:pPr lvl="0"/>
            <a:r>
              <a:rPr lang="en-US" sz="1400" dirty="0"/>
              <a:t>Beginning from an initial configuration, the system evolves at each step in time according to the following rules:</a:t>
            </a:r>
          </a:p>
          <a:p>
            <a:pPr marL="342900" lvl="0" indent="-342900">
              <a:buAutoNum type="alphaLcParenR"/>
            </a:pPr>
            <a:r>
              <a:rPr lang="en-US" dirty="0"/>
              <a:t>Any alive cell with fewer than two alive neighbors dies, as if by underpopulation.</a:t>
            </a:r>
          </a:p>
          <a:p>
            <a:pPr marL="342900" indent="-342900">
              <a:buFont typeface="Wingdings" pitchFamily="16" charset="2"/>
              <a:buAutoNum type="alphaLcParenR"/>
            </a:pPr>
            <a:r>
              <a:rPr lang="en-US" dirty="0"/>
              <a:t>Any alive cell with two or three alive neighbors lives on to the next generation.</a:t>
            </a:r>
          </a:p>
          <a:p>
            <a:pPr marL="342900" indent="-342900">
              <a:buFont typeface="Wingdings" pitchFamily="16" charset="2"/>
              <a:buAutoNum type="alphaLcParenR"/>
            </a:pPr>
            <a:r>
              <a:rPr lang="en-US" dirty="0"/>
              <a:t>Any alive cell with more than three alive neighbors dies, as if by overpopulation.</a:t>
            </a:r>
          </a:p>
          <a:p>
            <a:pPr marL="342900" indent="-342900">
              <a:buFont typeface="Wingdings" pitchFamily="16" charset="2"/>
              <a:buAutoNum type="alphaLcParenR"/>
            </a:pPr>
            <a:r>
              <a:rPr lang="de-CH" dirty="0"/>
              <a:t>Any </a:t>
            </a:r>
            <a:r>
              <a:rPr lang="de-CH" dirty="0" err="1"/>
              <a:t>dead</a:t>
            </a:r>
            <a:r>
              <a:rPr lang="de-CH" dirty="0"/>
              <a:t> </a:t>
            </a:r>
            <a:r>
              <a:rPr lang="de-CH" dirty="0" err="1"/>
              <a:t>cell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exactly</a:t>
            </a:r>
            <a:r>
              <a:rPr lang="de-CH" dirty="0"/>
              <a:t> </a:t>
            </a:r>
            <a:r>
              <a:rPr lang="de-CH" dirty="0" err="1"/>
              <a:t>three</a:t>
            </a:r>
            <a:r>
              <a:rPr lang="de-CH" dirty="0"/>
              <a:t> </a:t>
            </a:r>
            <a:r>
              <a:rPr lang="de-CH" dirty="0" err="1"/>
              <a:t>alive</a:t>
            </a:r>
            <a:r>
              <a:rPr lang="de-CH" dirty="0"/>
              <a:t> </a:t>
            </a:r>
            <a:r>
              <a:rPr lang="de-CH" dirty="0" err="1"/>
              <a:t>neighbors</a:t>
            </a:r>
            <a:r>
              <a:rPr lang="de-CH" dirty="0"/>
              <a:t> </a:t>
            </a:r>
            <a:r>
              <a:rPr lang="de-CH" dirty="0" err="1"/>
              <a:t>becomes</a:t>
            </a:r>
            <a:r>
              <a:rPr lang="de-CH" dirty="0"/>
              <a:t> a </a:t>
            </a:r>
            <a:r>
              <a:rPr lang="de-CH" dirty="0" err="1"/>
              <a:t>living</a:t>
            </a:r>
            <a:r>
              <a:rPr lang="de-CH" dirty="0"/>
              <a:t> </a:t>
            </a:r>
            <a:r>
              <a:rPr lang="de-CH" dirty="0" err="1"/>
              <a:t>cell</a:t>
            </a:r>
            <a:r>
              <a:rPr lang="de-CH" dirty="0"/>
              <a:t>,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reproduction</a:t>
            </a:r>
            <a:r>
              <a:rPr lang="de-CH" dirty="0"/>
              <a:t>.</a:t>
            </a:r>
          </a:p>
          <a:p>
            <a:pPr marL="342900" indent="-342900">
              <a:buFont typeface="Wingdings" pitchFamily="16" charset="2"/>
              <a:buAutoNum type="alphaLcParenR"/>
            </a:pPr>
            <a:endParaRPr lang="de-CH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93B3374A-40BF-FF19-1F6D-28954006E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767" y="4515238"/>
            <a:ext cx="17399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C7FE2E-9ABF-712E-790D-A58B8618AE36}"/>
              </a:ext>
            </a:extLst>
          </p:cNvPr>
          <p:cNvSpPr txBox="1"/>
          <p:nvPr/>
        </p:nvSpPr>
        <p:spPr>
          <a:xfrm>
            <a:off x="272731" y="4575547"/>
            <a:ext cx="6511159" cy="99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16" charset="2"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Implement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this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simple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evolution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algorithm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in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the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MATLAB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template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 pitchFamily="2" charset="0"/>
                <a:ea typeface="ＭＳ Ｐゴシック"/>
                <a:cs typeface="+mn-cs"/>
              </a:rPr>
              <a:t>conwayGameOfLife.m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that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contains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the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initial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configuration</a:t>
            </a:r>
            <a:r>
              <a:rPr lang="de-CH" sz="1400" dirty="0">
                <a:ea typeface="ＭＳ Ｐゴシック"/>
              </a:rPr>
              <a:t>. The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function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file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 pitchFamily="2" charset="0"/>
                <a:ea typeface="ＭＳ Ｐゴシック"/>
                <a:cs typeface="+mn-cs"/>
              </a:rPr>
              <a:t>plotBoard.m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is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provided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for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plotting</a:t>
            </a: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137E7-C47D-6A15-87EF-40E562E29944}"/>
              </a:ext>
            </a:extLst>
          </p:cNvPr>
          <p:cNvSpPr txBox="1"/>
          <p:nvPr/>
        </p:nvSpPr>
        <p:spPr>
          <a:xfrm>
            <a:off x="5388128" y="6197461"/>
            <a:ext cx="3313912" cy="352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800" dirty="0"/>
              <a:t>https://</a:t>
            </a:r>
            <a:r>
              <a:rPr lang="en-GB" sz="800" dirty="0" err="1"/>
              <a:t>en.wikipedia.org</a:t>
            </a:r>
            <a:r>
              <a:rPr lang="en-GB" sz="800" dirty="0"/>
              <a:t>/wiki/Conway%27s_Game_of_Life</a:t>
            </a:r>
            <a:endParaRPr lang="en-CH" sz="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69BBFA2-275C-2BD3-7B82-1E2E10EC1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57" y="5385188"/>
            <a:ext cx="871927" cy="87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24889BA-4AAA-D4F2-6239-0A2B844E4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212" y="5386176"/>
            <a:ext cx="86995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41475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03821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3078" y="2887503"/>
            <a:ext cx="10000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93E629-5769-254A-9AB5-9BF1A6280E8E}"/>
              </a:ext>
            </a:extLst>
          </p:cNvPr>
          <p:cNvSpPr txBox="1"/>
          <p:nvPr/>
        </p:nvSpPr>
        <p:spPr>
          <a:xfrm>
            <a:off x="152400" y="870585"/>
            <a:ext cx="8815330" cy="76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are given the following measurements of the velocity of a particle at certain times</a:t>
            </a:r>
            <a:endParaRPr lang="de-CH" sz="1800" dirty="0"/>
          </a:p>
          <a:p>
            <a:endParaRPr lang="de-DE" sz="18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4F1645C-1626-A44B-9458-101DBB6F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71746"/>
              </p:ext>
            </p:extLst>
          </p:nvPr>
        </p:nvGraphicFramePr>
        <p:xfrm>
          <a:off x="967922" y="1458239"/>
          <a:ext cx="7086235" cy="11939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32992">
                  <a:extLst>
                    <a:ext uri="{9D8B030D-6E8A-4147-A177-3AD203B41FA5}">
                      <a16:colId xmlns:a16="http://schemas.microsoft.com/office/drawing/2014/main" val="3586242358"/>
                    </a:ext>
                  </a:extLst>
                </a:gridCol>
                <a:gridCol w="1028039">
                  <a:extLst>
                    <a:ext uri="{9D8B030D-6E8A-4147-A177-3AD203B41FA5}">
                      <a16:colId xmlns:a16="http://schemas.microsoft.com/office/drawing/2014/main" val="3686324786"/>
                    </a:ext>
                  </a:extLst>
                </a:gridCol>
                <a:gridCol w="1181301">
                  <a:extLst>
                    <a:ext uri="{9D8B030D-6E8A-4147-A177-3AD203B41FA5}">
                      <a16:colId xmlns:a16="http://schemas.microsoft.com/office/drawing/2014/main" val="1511048651"/>
                    </a:ext>
                  </a:extLst>
                </a:gridCol>
                <a:gridCol w="1181301">
                  <a:extLst>
                    <a:ext uri="{9D8B030D-6E8A-4147-A177-3AD203B41FA5}">
                      <a16:colId xmlns:a16="http://schemas.microsoft.com/office/drawing/2014/main" val="2636079599"/>
                    </a:ext>
                  </a:extLst>
                </a:gridCol>
                <a:gridCol w="1181301">
                  <a:extLst>
                    <a:ext uri="{9D8B030D-6E8A-4147-A177-3AD203B41FA5}">
                      <a16:colId xmlns:a16="http://schemas.microsoft.com/office/drawing/2014/main" val="1686791096"/>
                    </a:ext>
                  </a:extLst>
                </a:gridCol>
                <a:gridCol w="1181301">
                  <a:extLst>
                    <a:ext uri="{9D8B030D-6E8A-4147-A177-3AD203B41FA5}">
                      <a16:colId xmlns:a16="http://schemas.microsoft.com/office/drawing/2014/main" val="3936351750"/>
                    </a:ext>
                  </a:extLst>
                </a:gridCol>
              </a:tblGrid>
              <a:tr h="596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 [s]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1.2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1.7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477970"/>
                  </a:ext>
                </a:extLst>
              </a:tr>
              <a:tr h="596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Velocity [m/s]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10.8</a:t>
                      </a:r>
                      <a:endParaRPr lang="de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15.3</a:t>
                      </a:r>
                      <a:endParaRPr lang="de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</a:t>
                      </a:r>
                      <a:endParaRPr lang="de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091116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B48A611-A0DE-FD42-B68F-7EF6D7ECD618}"/>
              </a:ext>
            </a:extLst>
          </p:cNvPr>
          <p:cNvSpPr txBox="1"/>
          <p:nvPr/>
        </p:nvSpPr>
        <p:spPr>
          <a:xfrm>
            <a:off x="320040" y="3080140"/>
            <a:ext cx="8067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lphaLcParenR"/>
            </a:pPr>
            <a:r>
              <a:rPr lang="en-US" sz="2000" dirty="0"/>
              <a:t>Estimate by linear interpolation the velocity of the particle at time t = 2.5.</a:t>
            </a:r>
          </a:p>
          <a:p>
            <a:pPr marL="342900" lvl="0" indent="-342900">
              <a:buAutoNum type="alphaLcParenR"/>
            </a:pPr>
            <a:endParaRPr lang="en-US" sz="2000" dirty="0"/>
          </a:p>
          <a:p>
            <a:pPr marL="342900" indent="-342900">
              <a:buFont typeface="Wingdings" pitchFamily="16" charset="2"/>
              <a:buAutoNum type="alphaLcParenR"/>
            </a:pPr>
            <a:r>
              <a:rPr lang="en-US" sz="2000" dirty="0"/>
              <a:t>Estimate by linear interpolation the distance travelled by the particle between times t = 2 and t = 3.</a:t>
            </a:r>
          </a:p>
          <a:p>
            <a:pPr marL="342900" indent="-342900">
              <a:buFont typeface="Wingdings" pitchFamily="16" charset="2"/>
              <a:buAutoNum type="alphaLcParenR"/>
            </a:pPr>
            <a:endParaRPr lang="en-US" sz="2000" dirty="0"/>
          </a:p>
          <a:p>
            <a:pPr marL="342900" indent="-342900">
              <a:buFont typeface="Wingdings" pitchFamily="16" charset="2"/>
              <a:buAutoNum type="alphaLcParenR"/>
            </a:pPr>
            <a:r>
              <a:rPr lang="en-US" sz="2000" dirty="0"/>
              <a:t>Estimate by linear interpolation the instant acceleration of the particle a time t = 2.5.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3006385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03821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1353"/>
            <a:ext cx="8458200" cy="4678362"/>
          </a:xfrm>
        </p:spPr>
        <p:txBody>
          <a:bodyPr/>
          <a:lstStyle/>
          <a:p>
            <a:r>
              <a:rPr lang="de-CH" dirty="0"/>
              <a:t>Consider the function</a:t>
            </a:r>
          </a:p>
          <a:p>
            <a:pPr marL="0" indent="0">
              <a:buNone/>
            </a:pPr>
            <a:endParaRPr lang="de-CH" dirty="0"/>
          </a:p>
          <a:p>
            <a:pPr marL="457200" indent="-457200">
              <a:buFont typeface="+mj-lt"/>
              <a:buAutoNum type="arabicPeriod" startAt="2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Jiwoo Oh / Numerical Methods for Chemical Engineers / Numerical Quadrature</a:t>
            </a:r>
            <a:endParaRPr lang="de-D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36320"/>
              </p:ext>
            </p:extLst>
          </p:nvPr>
        </p:nvGraphicFramePr>
        <p:xfrm>
          <a:off x="1927744" y="1290184"/>
          <a:ext cx="1854119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53800" progId="Equation.DSMT4">
                  <p:embed/>
                </p:oleObj>
              </mc:Choice>
              <mc:Fallback>
                <p:oleObj name="Equation" r:id="rId2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7744" y="1290184"/>
                        <a:ext cx="1854119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346708"/>
              </p:ext>
            </p:extLst>
          </p:nvPr>
        </p:nvGraphicFramePr>
        <p:xfrm>
          <a:off x="4724400" y="1068727"/>
          <a:ext cx="1958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469800" progId="Equation.DSMT4">
                  <p:embed/>
                </p:oleObj>
              </mc:Choice>
              <mc:Fallback>
                <p:oleObj name="Equation" r:id="rId4" imgW="952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68727"/>
                        <a:ext cx="19589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3078" y="2887503"/>
            <a:ext cx="10000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18159"/>
              </p:ext>
            </p:extLst>
          </p:nvPr>
        </p:nvGraphicFramePr>
        <p:xfrm>
          <a:off x="1729581" y="3305619"/>
          <a:ext cx="59896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27200" imgH="419040" progId="Equation.DSMT4">
                  <p:embed/>
                </p:oleObj>
              </mc:Choice>
              <mc:Fallback>
                <p:oleObj name="Equation" r:id="rId6" imgW="252720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581" y="3305619"/>
                        <a:ext cx="5989638" cy="981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0871" y="2364088"/>
            <a:ext cx="8422257" cy="77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Derive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analytically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order of accuracy for both methods. Use the following Taylor series in your second calculation:</a:t>
            </a:r>
            <a:endParaRPr lang="de-CH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5831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03821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1353"/>
            <a:ext cx="8458200" cy="4678362"/>
          </a:xfrm>
        </p:spPr>
        <p:txBody>
          <a:bodyPr/>
          <a:lstStyle/>
          <a:p>
            <a:r>
              <a:rPr lang="de-CH" sz="2000" dirty="0"/>
              <a:t>Consider the function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1800" dirty="0"/>
              <a:t>Use the method of forward finite differences to approximate the derivative of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f(x)</a:t>
            </a:r>
            <a:r>
              <a:rPr lang="en-US" sz="1800" dirty="0"/>
              <a:t> at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  <a:r>
              <a:rPr lang="en-US" sz="1800" dirty="0"/>
              <a:t>. Vary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800" dirty="0"/>
              <a:t> between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-15</a:t>
            </a:r>
            <a:r>
              <a:rPr lang="en-US" sz="1800" dirty="0"/>
              <a:t> and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800" dirty="0"/>
              <a:t> using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logspace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(-15, -1, 200)</a:t>
            </a:r>
            <a:r>
              <a:rPr lang="en-US" sz="1800" dirty="0"/>
              <a:t>, and calculate the error of the finite difference approximation compared to the analytical solution for each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sz="1800" dirty="0">
              <a:latin typeface="+mj-lt"/>
              <a:cs typeface="Courier New" panose="02070309020205020404" pitchFamily="49" charset="0"/>
            </a:endParaRPr>
          </a:p>
          <a:p>
            <a:pPr marL="457200" lvl="0" indent="-457200">
              <a:lnSpc>
                <a:spcPct val="200000"/>
              </a:lnSpc>
              <a:buFont typeface="+mj-lt"/>
              <a:buAutoNum type="arabicPeriod" startAt="2"/>
            </a:pPr>
            <a:endParaRPr lang="de-CH" sz="2000" dirty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de-CH" sz="1800" dirty="0">
                <a:latin typeface="+mj-lt"/>
                <a:cs typeface="Courier New" panose="02070309020205020404" pitchFamily="49" charset="0"/>
              </a:rPr>
              <a:t>Plot the error vs. </a:t>
            </a:r>
            <a:r>
              <a:rPr lang="de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using </a:t>
            </a:r>
            <a:r>
              <a:rPr lang="de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loglog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. What do you observe? What could be the cause for this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behavior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? Use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the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degree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of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accuracy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in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your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e-CH" sz="1800" dirty="0" err="1">
                <a:latin typeface="+mj-lt"/>
                <a:cs typeface="Courier New" panose="02070309020205020404" pitchFamily="49" charset="0"/>
              </a:rPr>
              <a:t>explanation</a:t>
            </a:r>
            <a:r>
              <a:rPr lang="de-CH" sz="1800" dirty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457200" indent="-457200">
              <a:buFont typeface="+mj-lt"/>
              <a:buAutoNum type="arabicPeriod" startAt="2"/>
            </a:pPr>
            <a:endParaRPr lang="de-CH" sz="1800" dirty="0">
              <a:latin typeface="+mj-lt"/>
              <a:cs typeface="Courier New" panose="02070309020205020404" pitchFamily="49" charset="0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sz="1800" dirty="0"/>
              <a:t>Repeat the calculations of 1. and 2. using the method of centered finite differences. Compare the two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loglog</a:t>
            </a:r>
            <a:r>
              <a:rPr lang="en-US" sz="1800" dirty="0"/>
              <a:t> plots.</a:t>
            </a:r>
            <a:endParaRPr lang="de-CH" sz="1800" dirty="0"/>
          </a:p>
          <a:p>
            <a:pPr marL="457200" indent="-457200">
              <a:buFont typeface="+mj-lt"/>
              <a:buAutoNum type="arabicPeriod" startAt="2"/>
            </a:pP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Jiwoo</a:t>
            </a:r>
            <a:r>
              <a:rPr lang="en-US" dirty="0"/>
              <a:t> Oh / Numerical Methods for Chemical Engineers / Numerical Quadrature</a:t>
            </a:r>
            <a:endParaRPr lang="de-D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175922"/>
              </p:ext>
            </p:extLst>
          </p:nvPr>
        </p:nvGraphicFramePr>
        <p:xfrm>
          <a:off x="1878329" y="1069182"/>
          <a:ext cx="1854119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53800" progId="Equation.DSMT4">
                  <p:embed/>
                </p:oleObj>
              </mc:Choice>
              <mc:Fallback>
                <p:oleObj name="Equation" r:id="rId2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78329" y="1069182"/>
                        <a:ext cx="1854119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62246"/>
              </p:ext>
            </p:extLst>
          </p:nvPr>
        </p:nvGraphicFramePr>
        <p:xfrm>
          <a:off x="4511040" y="813436"/>
          <a:ext cx="1958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469800" progId="Equation.DSMT4">
                  <p:embed/>
                </p:oleObj>
              </mc:Choice>
              <mc:Fallback>
                <p:oleObj name="Equation" r:id="rId4" imgW="95220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040" y="813436"/>
                        <a:ext cx="19589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14311"/>
              </p:ext>
            </p:extLst>
          </p:nvPr>
        </p:nvGraphicFramePr>
        <p:xfrm>
          <a:off x="2903272" y="3025140"/>
          <a:ext cx="3337455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92300" imgH="457200" progId="Equation.DSMT4">
                  <p:embed/>
                </p:oleObj>
              </mc:Choice>
              <mc:Fallback>
                <p:oleObj name="Equation" r:id="rId6" imgW="1892300" imgH="4572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272" y="3025140"/>
                        <a:ext cx="3337455" cy="807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531160"/>
              </p:ext>
            </p:extLst>
          </p:nvPr>
        </p:nvGraphicFramePr>
        <p:xfrm>
          <a:off x="2857129" y="5604827"/>
          <a:ext cx="3307821" cy="71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08200" imgH="457200" progId="Equation.DSMT4">
                  <p:embed/>
                </p:oleObj>
              </mc:Choice>
              <mc:Fallback>
                <p:oleObj name="Equation" r:id="rId8" imgW="2108200" imgH="45720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129" y="5604827"/>
                        <a:ext cx="3307821" cy="716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23443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plate_praesentation_master_2007">
  <a:themeElements>
    <a:clrScheme name="ETH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35B"/>
      </a:accent1>
      <a:accent2>
        <a:srgbClr val="005091"/>
      </a:accent2>
      <a:accent3>
        <a:srgbClr val="7FA7C8"/>
      </a:accent3>
      <a:accent4>
        <a:srgbClr val="BFD3E3"/>
      </a:accent4>
      <a:accent5>
        <a:srgbClr val="F5A858"/>
      </a:accent5>
      <a:accent6>
        <a:srgbClr val="7A4A60"/>
      </a:accent6>
      <a:hlink>
        <a:srgbClr val="52ADE7"/>
      </a:hlink>
      <a:folHlink>
        <a:srgbClr val="C7E4F7"/>
      </a:folHlink>
    </a:clrScheme>
    <a:fontScheme name="1_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36000" rIns="0" bIns="360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400"/>
          </a:lnSpc>
          <a:spcBef>
            <a:spcPts val="600"/>
          </a:spcBef>
          <a:spcAft>
            <a:spcPct val="0"/>
          </a:spcAft>
          <a:buClr>
            <a:srgbClr val="2A6AB3"/>
          </a:buClr>
          <a:buSzPct val="110000"/>
          <a:buFont typeface="Wingdings" pitchFamily="16" charset="2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36000" rIns="0" bIns="360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400"/>
          </a:lnSpc>
          <a:spcBef>
            <a:spcPts val="600"/>
          </a:spcBef>
          <a:spcAft>
            <a:spcPct val="0"/>
          </a:spcAft>
          <a:buClr>
            <a:srgbClr val="2A6AB3"/>
          </a:buClr>
          <a:buSzPct val="110000"/>
          <a:buFont typeface="Wingdings" pitchFamily="16" charset="2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template_praesentation_master_2007</Template>
  <TotalTime>225</TotalTime>
  <Words>745</Words>
  <Application>Microsoft Macintosh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Nimbus Roman No9 L</vt:lpstr>
      <vt:lpstr>Arial</vt:lpstr>
      <vt:lpstr>Calibri</vt:lpstr>
      <vt:lpstr>Cambria</vt:lpstr>
      <vt:lpstr>Cambria Math</vt:lpstr>
      <vt:lpstr>Courier</vt:lpstr>
      <vt:lpstr>Courier New</vt:lpstr>
      <vt:lpstr>Times New Roman</vt:lpstr>
      <vt:lpstr>Wingdings</vt:lpstr>
      <vt:lpstr>template_praesentation_master_2007</vt:lpstr>
      <vt:lpstr>Equation</vt:lpstr>
      <vt:lpstr>Numerical Interpolation, Differentiation and Integration</vt:lpstr>
      <vt:lpstr>Organization</vt:lpstr>
      <vt:lpstr>Numerical Differentiation</vt:lpstr>
      <vt:lpstr>Assignment 1</vt:lpstr>
      <vt:lpstr>Assignment 2</vt:lpstr>
      <vt:lpstr>Assignment 3</vt:lpstr>
      <vt:lpstr>Assignment 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Baur</dc:creator>
  <cp:lastModifiedBy>Oh  Jiwoo</cp:lastModifiedBy>
  <cp:revision>257</cp:revision>
  <cp:lastPrinted>2012-07-04T15:07:17Z</cp:lastPrinted>
  <dcterms:created xsi:type="dcterms:W3CDTF">2012-07-02T14:28:04Z</dcterms:created>
  <dcterms:modified xsi:type="dcterms:W3CDTF">2023-09-22T12:02:42Z</dcterms:modified>
</cp:coreProperties>
</file>