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99" r:id="rId2"/>
    <p:sldId id="258" r:id="rId3"/>
    <p:sldId id="303" r:id="rId4"/>
    <p:sldId id="267" r:id="rId5"/>
    <p:sldId id="296" r:id="rId6"/>
    <p:sldId id="283" r:id="rId7"/>
    <p:sldId id="297" r:id="rId8"/>
    <p:sldId id="298" r:id="rId9"/>
    <p:sldId id="302" r:id="rId10"/>
    <p:sldId id="300" r:id="rId11"/>
    <p:sldId id="301" r:id="rId12"/>
    <p:sldId id="272" r:id="rId13"/>
    <p:sldId id="317" r:id="rId14"/>
    <p:sldId id="312" r:id="rId15"/>
    <p:sldId id="294" r:id="rId16"/>
  </p:sldIdLst>
  <p:sldSz cx="9144000" cy="6858000" type="screen4x3"/>
  <p:notesSz cx="6743700" cy="9855200"/>
  <p:defaultTextStyle>
    <a:defPPr>
      <a:defRPr lang="en-GB"/>
    </a:defPPr>
    <a:lvl1pPr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3">
          <p15:clr>
            <a:srgbClr val="A4A3A4"/>
          </p15:clr>
        </p15:guide>
        <p15:guide id="2" orient="horz" pos="299">
          <p15:clr>
            <a:srgbClr val="A4A3A4"/>
          </p15:clr>
        </p15:guide>
        <p15:guide id="3" orient="horz" pos="2074">
          <p15:clr>
            <a:srgbClr val="A4A3A4"/>
          </p15:clr>
        </p15:guide>
        <p15:guide id="4" orient="horz" pos="4144">
          <p15:clr>
            <a:srgbClr val="A4A3A4"/>
          </p15:clr>
        </p15:guide>
        <p15:guide id="5" orient="horz" pos="699">
          <p15:clr>
            <a:srgbClr val="A4A3A4"/>
          </p15:clr>
        </p15:guide>
        <p15:guide id="6" orient="horz" pos="1941">
          <p15:clr>
            <a:srgbClr val="A4A3A4"/>
          </p15:clr>
        </p15:guide>
        <p15:guide id="7" orient="horz" pos="101">
          <p15:clr>
            <a:srgbClr val="A4A3A4"/>
          </p15:clr>
        </p15:guide>
        <p15:guide id="8" orient="horz" pos="417">
          <p15:clr>
            <a:srgbClr val="A4A3A4"/>
          </p15:clr>
        </p15:guide>
        <p15:guide id="9" pos="240">
          <p15:clr>
            <a:srgbClr val="A4A3A4"/>
          </p15:clr>
        </p15:guide>
        <p15:guide id="10" pos="5520">
          <p15:clr>
            <a:srgbClr val="A4A3A4"/>
          </p15:clr>
        </p15:guide>
        <p15:guide id="11" pos="4469">
          <p15:clr>
            <a:srgbClr val="A4A3A4"/>
          </p15:clr>
        </p15:guide>
        <p15:guide id="12" pos="3418">
          <p15:clr>
            <a:srgbClr val="A4A3A4"/>
          </p15:clr>
        </p15:guide>
        <p15:guide id="13" pos="2362">
          <p15:clr>
            <a:srgbClr val="A4A3A4"/>
          </p15:clr>
        </p15:guide>
        <p15:guide id="14" pos="2879">
          <p15:clr>
            <a:srgbClr val="A4A3A4"/>
          </p15:clr>
        </p15:guide>
        <p15:guide id="15" pos="2783">
          <p15:clr>
            <a:srgbClr val="A4A3A4"/>
          </p15:clr>
        </p15:guide>
        <p15:guide id="16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FF6600"/>
    <a:srgbClr val="2A6AB3"/>
    <a:srgbClr val="D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0" autoAdjust="0"/>
    <p:restoredTop sz="90702" autoAdjust="0"/>
  </p:normalViewPr>
  <p:slideViewPr>
    <p:cSldViewPr snapToGrid="0" showGuides="1">
      <p:cViewPr varScale="1">
        <p:scale>
          <a:sx n="114" d="100"/>
          <a:sy n="114" d="100"/>
        </p:scale>
        <p:origin x="616" y="176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4002" y="-96"/>
      </p:cViewPr>
      <p:guideLst>
        <p:guide orient="horz" pos="2874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121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121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fld id="{26391C01-1D33-4C88-9C59-BD7949ED8CBF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10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6745275" cy="9855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20696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39775"/>
            <a:ext cx="4921250" cy="3692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9266" y="4682013"/>
            <a:ext cx="4942020" cy="443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20696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fld id="{FE4620FC-5404-4E8D-AA15-7C685E11D26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889-10B5-C44C-8AFA-854167872F8E}" type="datetime2">
              <a:rPr lang="de-CH" smtClean="0"/>
              <a:t>Freitag, 30. September 2022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  <p:pic>
        <p:nvPicPr>
          <p:cNvPr id="15" name="Picture 14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43D2-B62A-BE44-BF04-16BA1EA979DC}" type="datetime2">
              <a:rPr lang="de-CH" smtClean="0"/>
              <a:t>Freitag, 30. September 2022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3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pic>
        <p:nvPicPr>
          <p:cNvPr id="16" name="Picture 15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D5ED0-EFEA-A94E-8992-F10B7EAC8ECE}" type="datetime2">
              <a:rPr lang="de-CH" smtClean="0"/>
              <a:t>Freitag, 30. September 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7305A-1296-8649-9780-258A260F7329}" type="datetime2">
              <a:rPr lang="de-CH" smtClean="0"/>
              <a:t>Freitag, 30. September 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72A60-0478-1649-8256-121111BBF218}" type="datetime2">
              <a:rPr lang="de-CH" smtClean="0"/>
              <a:t>Freitag, 30. September 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68B741-3E02-0042-B0EA-4DE9B78D5E14}" type="datetime2">
              <a:rPr lang="de-CH" smtClean="0"/>
              <a:t>Freitag, 30. September 2022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51F25-2626-3D4B-87BD-95B007360A82}" type="datetime2">
              <a:rPr lang="de-CH" smtClean="0"/>
              <a:t>Freitag, 30. September 2022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/>
              <a:pPr/>
              <a:t>‹N°›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AF343-14B4-3C40-BF10-3ACF414642A3}" type="datetime2">
              <a:rPr lang="de-CH" smtClean="0"/>
              <a:t>Freitag, 30. September 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E9EFF">
                <a:lumMod val="50000"/>
                <a:lumOff val="50000"/>
                <a:alpha val="75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0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E60A1ECD-3871-0F48-9337-923BEA2B9583}" type="datetime2">
              <a:rPr lang="de-CH" smtClean="0"/>
              <a:t>Freitag, 30. September 2022</a:t>
            </a:fld>
            <a:endParaRPr lang="de-DE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en-US"/>
              <a:t>Micheal Sokolov / Numerical Methods for Chemical Engineers / Numerical Quadrature</a:t>
            </a:r>
            <a:endParaRPr lang="de-DE" dirty="0"/>
          </a:p>
        </p:txBody>
      </p:sp>
      <p:pic>
        <p:nvPicPr>
          <p:cNvPr id="16" name="Picture 15" descr="foot_unitlogo_E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</p:sldLayoutIdLst>
  <p:transition spd="slow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Quadrature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304925" y="3577961"/>
            <a:ext cx="6534150" cy="15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Duclos Ivetich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Zurich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Institut für Chemie- und Bioingenieurwissenschaften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Hönggerberg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HCI F106 – Zürich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sarah.duclos@chem.ethz.ch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shihlab.ethz.ch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Snm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21592"/>
              </p:ext>
            </p:extLst>
          </p:nvPr>
        </p:nvGraphicFramePr>
        <p:xfrm>
          <a:off x="3602990" y="1625599"/>
          <a:ext cx="1938020" cy="160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3" imgW="583920" imgH="482400" progId="Equation.DSMT4">
                  <p:embed/>
                </p:oleObj>
              </mc:Choice>
              <mc:Fallback>
                <p:oleObj name="Equation" r:id="rId3" imgW="583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2990" y="1625599"/>
                        <a:ext cx="1938020" cy="1600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40355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876675"/>
            <a:ext cx="6381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Degree of exactness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Trapezoids are areas under </a:t>
            </a:r>
            <a:r>
              <a:rPr lang="de-CH" b="1" dirty="0"/>
              <a:t>linear</a:t>
            </a:r>
            <a:r>
              <a:rPr lang="de-CH" dirty="0"/>
              <a:t> functions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b="1" dirty="0">
                <a:sym typeface="Wingdings" panose="05000000000000000000" pitchFamily="2" charset="2"/>
              </a:rPr>
              <a:t>Linear</a:t>
            </a:r>
            <a:r>
              <a:rPr lang="de-CH" dirty="0">
                <a:sym typeface="Wingdings" panose="05000000000000000000" pitchFamily="2" charset="2"/>
              </a:rPr>
              <a:t> functions are approximated exactly; q = 1</a:t>
            </a:r>
          </a:p>
          <a:p>
            <a:r>
              <a:rPr lang="de-CH" dirty="0">
                <a:sym typeface="Wingdings" panose="05000000000000000000" pitchFamily="2" charset="2"/>
              </a:rPr>
              <a:t>Simpson uses the area under </a:t>
            </a:r>
            <a:r>
              <a:rPr lang="de-CH" b="1" dirty="0">
                <a:sym typeface="Wingdings" panose="05000000000000000000" pitchFamily="2" charset="2"/>
              </a:rPr>
              <a:t>quadratic</a:t>
            </a:r>
            <a:r>
              <a:rPr lang="de-CH" dirty="0">
                <a:sym typeface="Wingdings" panose="05000000000000000000" pitchFamily="2" charset="2"/>
              </a:rPr>
              <a:t> functions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 Polynomials up to order </a:t>
            </a:r>
            <a:r>
              <a:rPr lang="de-CH" b="1" i="1" u="sng" dirty="0">
                <a:sym typeface="Wingdings" panose="05000000000000000000" pitchFamily="2" charset="2"/>
              </a:rPr>
              <a:t>three</a:t>
            </a:r>
            <a:r>
              <a:rPr lang="de-CH" dirty="0">
                <a:sym typeface="Wingdings" panose="05000000000000000000" pitchFamily="2" charset="2"/>
              </a:rPr>
              <a:t> are approximated exactly! q = 3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Even degree interpolation polynomials get one degree of exactness for free</a:t>
            </a:r>
            <a:endParaRPr lang="en-US" baseline="30000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81430"/>
              </p:ext>
            </p:extLst>
          </p:nvPr>
        </p:nvGraphicFramePr>
        <p:xfrm>
          <a:off x="823201" y="4418012"/>
          <a:ext cx="1710449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Equation" r:id="rId4" imgW="863280" imgH="736560" progId="Equation.DSMT4">
                  <p:embed/>
                </p:oleObj>
              </mc:Choice>
              <mc:Fallback>
                <p:oleObj name="Equation" r:id="rId4" imgW="8632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201" y="4418012"/>
                        <a:ext cx="1710449" cy="145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7400925" y="5905500"/>
            <a:ext cx="342900" cy="3429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867150" y="5905500"/>
            <a:ext cx="342900" cy="3429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13D30D-D562-CA4F-A7FB-A6F00A9E43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873778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Degree of exactness vs. order of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When a non-exact result is obtained, the error is proportional to the step size to a certain power </a:t>
            </a:r>
            <a:r>
              <a:rPr lang="de-CH" i="1" dirty="0"/>
              <a:t>s</a:t>
            </a:r>
            <a:r>
              <a:rPr lang="de-CH" dirty="0"/>
              <a:t>, the order of accuracy</a:t>
            </a:r>
            <a:br>
              <a:rPr lang="de-CH" dirty="0"/>
            </a:br>
            <a:endParaRPr lang="de-CH" dirty="0"/>
          </a:p>
          <a:p>
            <a:r>
              <a:rPr lang="de-CH" dirty="0"/>
              <a:t>It can be shown that </a:t>
            </a:r>
            <a:r>
              <a:rPr lang="de-CH" dirty="0">
                <a:solidFill>
                  <a:srgbClr val="FF0000"/>
                </a:solidFill>
              </a:rPr>
              <a:t>s = q + 1 </a:t>
            </a:r>
            <a:r>
              <a:rPr lang="de-CH" dirty="0"/>
              <a:t>for sufficiently smooth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15174"/>
              </p:ext>
            </p:extLst>
          </p:nvPr>
        </p:nvGraphicFramePr>
        <p:xfrm>
          <a:off x="1054099" y="2865437"/>
          <a:ext cx="4514449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3" imgW="2222280" imgH="253800" progId="Equation.DSMT4">
                  <p:embed/>
                </p:oleObj>
              </mc:Choice>
              <mc:Fallback>
                <p:oleObj name="Equation" r:id="rId3" imgW="2222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099" y="2865437"/>
                        <a:ext cx="4514449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967163"/>
            <a:ext cx="636270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9B8853-92B8-1742-AD06-391C78EF56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39412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5263"/>
            <a:ext cx="8382000" cy="46783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Write a Matlab program to calculate and plot the concentration profile in the slab</a:t>
            </a:r>
          </a:p>
          <a:p>
            <a:pPr marL="723900" lvl="1" indent="-457200"/>
            <a:r>
              <a:rPr lang="de-CH" dirty="0"/>
              <a:t>Use the following values:</a:t>
            </a:r>
            <a:br>
              <a:rPr lang="de-CH" dirty="0"/>
            </a:br>
            <a:r>
              <a:rPr lang="de-CH" dirty="0"/>
              <a:t>c</a:t>
            </a:r>
            <a:r>
              <a:rPr lang="de-CH" baseline="-25000" dirty="0"/>
              <a:t>∞</a:t>
            </a:r>
            <a:r>
              <a:rPr lang="de-CH" dirty="0"/>
              <a:t> = 0; c</a:t>
            </a:r>
            <a:r>
              <a:rPr lang="de-CH" baseline="-25000" dirty="0"/>
              <a:t>0</a:t>
            </a:r>
            <a:r>
              <a:rPr lang="de-CH" dirty="0"/>
              <a:t> = 1</a:t>
            </a:r>
          </a:p>
          <a:p>
            <a:pPr marL="723900" lvl="1" indent="-457200"/>
            <a:r>
              <a:rPr lang="de-CH" dirty="0"/>
              <a:t>Create a vector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zeta = linspace(1e-6, 3)</a:t>
            </a:r>
            <a:r>
              <a:rPr lang="de-CH" dirty="0"/>
              <a:t>, calculate the value of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e-CH" dirty="0"/>
              <a:t> for each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zeta</a:t>
            </a:r>
            <a:r>
              <a:rPr lang="de-CH" dirty="0"/>
              <a:t>, then plot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e-CH" dirty="0"/>
              <a:t> vs.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zeta</a:t>
            </a:r>
          </a:p>
          <a:p>
            <a:pPr marL="723900" lvl="1" indent="-457200"/>
            <a:r>
              <a:rPr lang="de-CH" dirty="0"/>
              <a:t>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integral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  <a:t> </a:t>
            </a:r>
            <a:r>
              <a:rPr lang="de-CH" dirty="0"/>
              <a:t>or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quadl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for the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Create a function which calculates an integral with the </a:t>
            </a:r>
            <a:r>
              <a:rPr lang="de-CH" dirty="0">
                <a:cs typeface="Courier New" pitchFamily="49" charset="0"/>
              </a:rPr>
              <a:t>trapezoidal </a:t>
            </a:r>
            <a:r>
              <a:rPr lang="de-CH" dirty="0"/>
              <a:t>rule</a:t>
            </a:r>
          </a:p>
          <a:p>
            <a:pPr lvl="1"/>
            <a:r>
              <a:rPr lang="de-CH" dirty="0">
                <a:cs typeface="Courier New" pitchFamily="49" charset="0"/>
              </a:rPr>
              <a:t>Use the form: </a:t>
            </a:r>
            <a:r>
              <a:rPr lang="de-CH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function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F = trapInt(f, n, a, b)</a:t>
            </a:r>
          </a:p>
          <a:p>
            <a:pPr lvl="1"/>
            <a:r>
              <a:rPr lang="de-CH" dirty="0">
                <a:cs typeface="Courier New" pitchFamily="49" charset="0"/>
              </a:rPr>
              <a:t>Where </a:t>
            </a:r>
            <a:r>
              <a:rPr lang="de-CH" b="1" dirty="0">
                <a:cs typeface="Courier New" pitchFamily="49" charset="0"/>
              </a:rPr>
              <a:t>f</a:t>
            </a:r>
            <a:r>
              <a:rPr lang="de-CH" dirty="0">
                <a:cs typeface="Courier New" pitchFamily="49" charset="0"/>
              </a:rPr>
              <a:t> is a function handle to the function that is to be integrated,</a:t>
            </a:r>
            <a:br>
              <a:rPr lang="de-CH" dirty="0">
                <a:cs typeface="Courier New" pitchFamily="49" charset="0"/>
              </a:rPr>
            </a:br>
            <a:r>
              <a:rPr lang="de-CH" b="1" dirty="0">
                <a:cs typeface="Courier New" pitchFamily="49" charset="0"/>
              </a:rPr>
              <a:t>n</a:t>
            </a:r>
            <a:r>
              <a:rPr lang="de-CH" dirty="0">
                <a:cs typeface="Courier New" pitchFamily="49" charset="0"/>
              </a:rPr>
              <a:t> is the number of points and </a:t>
            </a:r>
            <a:r>
              <a:rPr lang="de-CH" b="1" dirty="0">
                <a:cs typeface="Courier New" pitchFamily="49" charset="0"/>
              </a:rPr>
              <a:t>a</a:t>
            </a:r>
            <a:r>
              <a:rPr lang="de-CH" dirty="0">
                <a:cs typeface="Courier New" pitchFamily="49" charset="0"/>
              </a:rPr>
              <a:t> and </a:t>
            </a:r>
            <a:r>
              <a:rPr lang="de-CH" b="1" dirty="0">
                <a:cs typeface="Courier New" pitchFamily="49" charset="0"/>
              </a:rPr>
              <a:t>b</a:t>
            </a:r>
            <a:r>
              <a:rPr lang="de-CH" dirty="0">
                <a:cs typeface="Courier New" pitchFamily="49" charset="0"/>
              </a:rPr>
              <a:t> denote </a:t>
            </a:r>
            <a:r>
              <a:rPr lang="de-CH" dirty="0" err="1">
                <a:cs typeface="Courier New" pitchFamily="49" charset="0"/>
              </a:rPr>
              <a:t>the</a:t>
            </a:r>
            <a:r>
              <a:rPr lang="de-CH" dirty="0">
                <a:cs typeface="Courier New" pitchFamily="49" charset="0"/>
              </a:rPr>
              <a:t> </a:t>
            </a:r>
            <a:r>
              <a:rPr lang="de-CH" dirty="0" err="1">
                <a:cs typeface="Courier New" pitchFamily="49" charset="0"/>
              </a:rPr>
              <a:t>interval</a:t>
            </a:r>
            <a:endParaRPr lang="de-CH" dirty="0">
              <a:cs typeface="Courier New" pitchFamily="49" charset="0"/>
            </a:endParaRPr>
          </a:p>
          <a:p>
            <a:pPr lvl="1"/>
            <a:r>
              <a:rPr lang="en-US" dirty="0"/>
              <a:t>Use for the step size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 = (b-a)/(n-1)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Provide the mean error of the two methods (1. and 2.) using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fprintf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3E6B-D443-904B-910D-CD26A12B13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39028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9B1E9-B315-B247-AD7E-7F17851E8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EDB967-D6FF-8A49-9C53-68627B09385B}"/>
              </a:ext>
            </a:extLst>
          </p:cNvPr>
          <p:cNvSpPr txBox="1">
            <a:spLocks/>
          </p:cNvSpPr>
          <p:nvPr/>
        </p:nvSpPr>
        <p:spPr bwMode="auto">
          <a:xfrm>
            <a:off x="381000" y="608919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de-CH" kern="0" dirty="0" err="1"/>
              <a:t>Assignment</a:t>
            </a:r>
            <a:r>
              <a:rPr lang="de-CH" kern="0" dirty="0"/>
              <a:t> 2: </a:t>
            </a:r>
            <a:r>
              <a:rPr lang="de-CH" kern="0" dirty="0" err="1"/>
              <a:t>Quadrature</a:t>
            </a:r>
            <a:r>
              <a:rPr lang="de-CH" kern="0" dirty="0"/>
              <a:t> </a:t>
            </a:r>
            <a:r>
              <a:rPr lang="de-CH" kern="0" dirty="0" err="1"/>
              <a:t>degree</a:t>
            </a:r>
            <a:r>
              <a:rPr lang="de-CH" kern="0" dirty="0"/>
              <a:t> </a:t>
            </a:r>
            <a:r>
              <a:rPr lang="de-CH" kern="0" dirty="0" err="1"/>
              <a:t>of</a:t>
            </a:r>
            <a:r>
              <a:rPr lang="de-CH" kern="0" dirty="0"/>
              <a:t> </a:t>
            </a:r>
            <a:r>
              <a:rPr lang="de-CH" kern="0" dirty="0" err="1"/>
              <a:t>exactness</a:t>
            </a:r>
            <a:r>
              <a:rPr lang="de-CH" kern="0" dirty="0"/>
              <a:t> </a:t>
            </a:r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57D54-BD7C-5943-BEA6-C0AE55A7177E}"/>
              </a:ext>
            </a:extLst>
          </p:cNvPr>
          <p:cNvSpPr txBox="1"/>
          <p:nvPr/>
        </p:nvSpPr>
        <p:spPr>
          <a:xfrm>
            <a:off x="457200" y="1600200"/>
            <a:ext cx="8305800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exactness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midpoint</a:t>
            </a:r>
            <a:r>
              <a:rPr lang="de-DE" dirty="0"/>
              <a:t>, </a:t>
            </a:r>
            <a:r>
              <a:rPr lang="de-DE" dirty="0" err="1"/>
              <a:t>trapezoidal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Simpson </a:t>
            </a:r>
            <a:r>
              <a:rPr lang="de-DE" dirty="0" err="1"/>
              <a:t>rules</a:t>
            </a:r>
            <a:r>
              <a:rPr lang="de-DE" dirty="0"/>
              <a:t>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9ED018-FD2D-1948-BF65-180890653A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45172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3: Quadrature method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65889"/>
            <a:ext cx="8013715" cy="4532986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D881D8-A842-A94F-9A49-29887C6039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85503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3: Quadrature method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24025"/>
            <a:ext cx="8233062" cy="373879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01E112-66B6-834D-8125-CBFD70EB04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3280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Numerical Quadrature (Integration)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Problem</a:t>
            </a:r>
            <a:r>
              <a:rPr lang="de-CH" dirty="0"/>
              <a:t>:</a:t>
            </a:r>
            <a:br>
              <a:rPr lang="de-CH" dirty="0"/>
            </a:br>
            <a:r>
              <a:rPr lang="de-CH" dirty="0"/>
              <a:t>Generally, it is not possible to find </a:t>
            </a:r>
            <a:r>
              <a:rPr lang="de-CH" dirty="0" err="1"/>
              <a:t>the</a:t>
            </a:r>
            <a:r>
              <a:rPr lang="de-CH" dirty="0"/>
              <a:t> primitive </a:t>
            </a:r>
            <a:r>
              <a:rPr lang="de-CH" dirty="0" err="1"/>
              <a:t>of</a:t>
            </a:r>
            <a:r>
              <a:rPr lang="de-CH" dirty="0"/>
              <a:t> a function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f(x)</a:t>
            </a:r>
            <a:r>
              <a:rPr lang="de-CH" dirty="0"/>
              <a:t> in order to solve a definite integral in the interval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b="1" dirty="0"/>
              <a:t>Solution</a:t>
            </a:r>
            <a:r>
              <a:rPr lang="de-CH" dirty="0"/>
              <a:t>:</a:t>
            </a:r>
            <a:br>
              <a:rPr lang="de-CH" dirty="0"/>
            </a:br>
            <a:r>
              <a:rPr lang="de-CH" dirty="0"/>
              <a:t>Approximate the area under the </a:t>
            </a:r>
            <a:r>
              <a:rPr lang="de-CH" dirty="0" err="1"/>
              <a:t>curve</a:t>
            </a:r>
            <a:r>
              <a:rPr lang="de-CH" dirty="0"/>
              <a:t> </a:t>
            </a:r>
            <a:r>
              <a:rPr lang="de-CH" dirty="0" err="1"/>
              <a:t>numerically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0A472D-4291-6746-98E7-18F5BA5349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110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Composite Midpoint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</a:t>
            </a:fld>
            <a:endParaRPr lang="de-DE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028950" y="2302735"/>
            <a:ext cx="9525" cy="18002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028950" y="4102960"/>
            <a:ext cx="30861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 bwMode="auto">
          <a:xfrm>
            <a:off x="3038475" y="2378937"/>
            <a:ext cx="3076575" cy="1714500"/>
          </a:xfrm>
          <a:custGeom>
            <a:avLst/>
            <a:gdLst>
              <a:gd name="connsiteX0" fmla="*/ 0 w 3076575"/>
              <a:gd name="connsiteY0" fmla="*/ 1714500 h 1714500"/>
              <a:gd name="connsiteX1" fmla="*/ 771525 w 3076575"/>
              <a:gd name="connsiteY1" fmla="*/ 914400 h 1714500"/>
              <a:gd name="connsiteX2" fmla="*/ 1514475 w 3076575"/>
              <a:gd name="connsiteY2" fmla="*/ 628650 h 1714500"/>
              <a:gd name="connsiteX3" fmla="*/ 1981200 w 3076575"/>
              <a:gd name="connsiteY3" fmla="*/ 228600 h 1714500"/>
              <a:gd name="connsiteX4" fmla="*/ 3076575 w 3076575"/>
              <a:gd name="connsiteY4" fmla="*/ 0 h 1714500"/>
              <a:gd name="connsiteX5" fmla="*/ 3076575 w 3076575"/>
              <a:gd name="connsiteY5" fmla="*/ 0 h 1714500"/>
              <a:gd name="connsiteX6" fmla="*/ 3076575 w 3076575"/>
              <a:gd name="connsiteY6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575" h="1714500">
                <a:moveTo>
                  <a:pt x="0" y="1714500"/>
                </a:moveTo>
                <a:cubicBezTo>
                  <a:pt x="259556" y="1404937"/>
                  <a:pt x="519113" y="1095375"/>
                  <a:pt x="771525" y="914400"/>
                </a:cubicBezTo>
                <a:cubicBezTo>
                  <a:pt x="1023938" y="733425"/>
                  <a:pt x="1312863" y="742950"/>
                  <a:pt x="1514475" y="628650"/>
                </a:cubicBezTo>
                <a:cubicBezTo>
                  <a:pt x="1716087" y="514350"/>
                  <a:pt x="1720850" y="333375"/>
                  <a:pt x="1981200" y="228600"/>
                </a:cubicBezTo>
                <a:cubicBezTo>
                  <a:pt x="2241550" y="123825"/>
                  <a:pt x="3076575" y="0"/>
                  <a:pt x="3076575" y="0"/>
                </a:cubicBezTo>
                <a:lnTo>
                  <a:pt x="3076575" y="0"/>
                </a:lnTo>
                <a:lnTo>
                  <a:pt x="3076575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495675" y="3398520"/>
            <a:ext cx="371475" cy="70444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885548" y="3157437"/>
            <a:ext cx="371475" cy="9360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248149" y="3083785"/>
            <a:ext cx="371475" cy="101917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543549" y="2431323"/>
            <a:ext cx="371475" cy="1671638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3275" y="4127589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90937" y="4127589"/>
            <a:ext cx="3626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1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071286" y="4127589"/>
            <a:ext cx="3626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2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301069" y="4093437"/>
            <a:ext cx="482824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n-1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5776911" y="4118063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473465" y="2950439"/>
            <a:ext cx="393685" cy="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66511"/>
              </p:ext>
            </p:extLst>
          </p:nvPr>
        </p:nvGraphicFramePr>
        <p:xfrm>
          <a:off x="3551561" y="2498635"/>
          <a:ext cx="268288" cy="37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6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1561" y="2498635"/>
                        <a:ext cx="268288" cy="37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214406"/>
              </p:ext>
            </p:extLst>
          </p:nvPr>
        </p:nvGraphicFramePr>
        <p:xfrm>
          <a:off x="941388" y="2549525"/>
          <a:ext cx="13573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7" name="Equation" r:id="rId5" imgW="723600" imgH="685800" progId="Equation.DSMT4">
                  <p:embed/>
                </p:oleObj>
              </mc:Choice>
              <mc:Fallback>
                <p:oleObj name="Equation" r:id="rId5" imgW="723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1388" y="2549525"/>
                        <a:ext cx="1357312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 flipV="1">
            <a:off x="3492515" y="3083785"/>
            <a:ext cx="0" cy="10096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V="1">
            <a:off x="3862712" y="3083785"/>
            <a:ext cx="0" cy="10096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V="1">
            <a:off x="4253237" y="3083785"/>
            <a:ext cx="0" cy="10096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V="1">
            <a:off x="5547987" y="2303757"/>
            <a:ext cx="0" cy="17886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5915024" y="2303757"/>
            <a:ext cx="0" cy="17886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7832"/>
              </p:ext>
            </p:extLst>
          </p:nvPr>
        </p:nvGraphicFramePr>
        <p:xfrm>
          <a:off x="2586038" y="4826000"/>
          <a:ext cx="35845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Equation" r:id="rId7" imgW="1815840" imgH="482400" progId="Equation.DSMT4">
                  <p:embed/>
                </p:oleObj>
              </mc:Choice>
              <mc:Fallback>
                <p:oleObj name="Equation" r:id="rId7" imgW="1815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4826000"/>
                        <a:ext cx="3584575" cy="9525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45562"/>
              </p:ext>
            </p:extLst>
          </p:nvPr>
        </p:nvGraphicFramePr>
        <p:xfrm>
          <a:off x="6684645" y="2878998"/>
          <a:ext cx="18557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Equation" r:id="rId9" imgW="939600" imgH="393480" progId="Equation.DSMT4">
                  <p:embed/>
                </p:oleObj>
              </mc:Choice>
              <mc:Fallback>
                <p:oleObj name="Equation" r:id="rId9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645" y="2878998"/>
                        <a:ext cx="1855788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627444" y="334452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017285" y="3083374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379886" y="3029374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668911" y="2378937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68526" y="2195873"/>
            <a:ext cx="1838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Constant function </a:t>
            </a:r>
          </a:p>
          <a:p>
            <a:r>
              <a:rPr lang="en-US" dirty="0">
                <a:solidFill>
                  <a:srgbClr val="FF0000"/>
                </a:solidFill>
              </a:rPr>
              <a:t>for each step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5C6982F8-8C2C-5C4A-AB30-6DBCE242F8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7279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6223"/>
            <a:ext cx="8382000" cy="766764"/>
          </a:xfrm>
        </p:spPr>
        <p:txBody>
          <a:bodyPr/>
          <a:lstStyle/>
          <a:p>
            <a:r>
              <a:rPr lang="de-CH" dirty="0"/>
              <a:t>Trapezoidal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3" name="Online Media 2" descr="Trapez">
            <a:hlinkClick r:id="" action="ppaction://media"/>
            <a:extLst>
              <a:ext uri="{FF2B5EF4-FFF2-40B4-BE49-F238E27FC236}">
                <a16:creationId xmlns:a16="http://schemas.microsoft.com/office/drawing/2014/main" id="{016E73C2-CD5A-054A-BFD8-FB14C137A3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0901A1-F82C-C74F-B076-3F4E14490B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827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Composite Trapezoidal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5</a:t>
            </a:fld>
            <a:endParaRPr lang="de-DE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028950" y="2302735"/>
            <a:ext cx="9525" cy="18002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028950" y="4102960"/>
            <a:ext cx="30861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 bwMode="auto">
          <a:xfrm>
            <a:off x="3038475" y="2378937"/>
            <a:ext cx="3076575" cy="1714500"/>
          </a:xfrm>
          <a:custGeom>
            <a:avLst/>
            <a:gdLst>
              <a:gd name="connsiteX0" fmla="*/ 0 w 3076575"/>
              <a:gd name="connsiteY0" fmla="*/ 1714500 h 1714500"/>
              <a:gd name="connsiteX1" fmla="*/ 771525 w 3076575"/>
              <a:gd name="connsiteY1" fmla="*/ 914400 h 1714500"/>
              <a:gd name="connsiteX2" fmla="*/ 1514475 w 3076575"/>
              <a:gd name="connsiteY2" fmla="*/ 628650 h 1714500"/>
              <a:gd name="connsiteX3" fmla="*/ 1981200 w 3076575"/>
              <a:gd name="connsiteY3" fmla="*/ 228600 h 1714500"/>
              <a:gd name="connsiteX4" fmla="*/ 3076575 w 3076575"/>
              <a:gd name="connsiteY4" fmla="*/ 0 h 1714500"/>
              <a:gd name="connsiteX5" fmla="*/ 3076575 w 3076575"/>
              <a:gd name="connsiteY5" fmla="*/ 0 h 1714500"/>
              <a:gd name="connsiteX6" fmla="*/ 3076575 w 3076575"/>
              <a:gd name="connsiteY6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575" h="1714500">
                <a:moveTo>
                  <a:pt x="0" y="1714500"/>
                </a:moveTo>
                <a:cubicBezTo>
                  <a:pt x="259556" y="1404937"/>
                  <a:pt x="519113" y="1095375"/>
                  <a:pt x="771525" y="914400"/>
                </a:cubicBezTo>
                <a:cubicBezTo>
                  <a:pt x="1023938" y="733425"/>
                  <a:pt x="1312863" y="742950"/>
                  <a:pt x="1514475" y="628650"/>
                </a:cubicBezTo>
                <a:cubicBezTo>
                  <a:pt x="1716087" y="514350"/>
                  <a:pt x="1720850" y="333375"/>
                  <a:pt x="1981200" y="228600"/>
                </a:cubicBezTo>
                <a:cubicBezTo>
                  <a:pt x="2241550" y="123825"/>
                  <a:pt x="3076575" y="0"/>
                  <a:pt x="3076575" y="0"/>
                </a:cubicBezTo>
                <a:lnTo>
                  <a:pt x="3076575" y="0"/>
                </a:lnTo>
                <a:lnTo>
                  <a:pt x="3076575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495675" y="3598136"/>
            <a:ext cx="371475" cy="504825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867150" y="3236188"/>
            <a:ext cx="371475" cy="86677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248149" y="3093313"/>
            <a:ext cx="371475" cy="1009648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543549" y="2493237"/>
            <a:ext cx="371475" cy="160972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3275" y="4127589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90937" y="4127589"/>
            <a:ext cx="3626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1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071286" y="4127589"/>
            <a:ext cx="3626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2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301069" y="4093437"/>
            <a:ext cx="482824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n-1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5776911" y="4118063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 bwMode="auto">
          <a:xfrm>
            <a:off x="3505200" y="3236188"/>
            <a:ext cx="357512" cy="352423"/>
          </a:xfrm>
          <a:prstGeom prst="triangl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3886200" y="3093313"/>
            <a:ext cx="357512" cy="133350"/>
          </a:xfrm>
          <a:prstGeom prst="triangl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4262112" y="2972038"/>
            <a:ext cx="357512" cy="111750"/>
          </a:xfrm>
          <a:prstGeom prst="triangl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5557512" y="2378937"/>
            <a:ext cx="357512" cy="104772"/>
          </a:xfrm>
          <a:prstGeom prst="triangl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7477"/>
              </p:ext>
            </p:extLst>
          </p:nvPr>
        </p:nvGraphicFramePr>
        <p:xfrm>
          <a:off x="157163" y="4475163"/>
          <a:ext cx="892333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0" name="Equation" r:id="rId3" imgW="4520880" imgH="482400" progId="Equation.DSMT4">
                  <p:embed/>
                </p:oleObj>
              </mc:Choice>
              <mc:Fallback>
                <p:oleObj name="Equation" r:id="rId3" imgW="4520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63" y="4475163"/>
                        <a:ext cx="8923337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3473465" y="2950439"/>
            <a:ext cx="393685" cy="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18487"/>
              </p:ext>
            </p:extLst>
          </p:nvPr>
        </p:nvGraphicFramePr>
        <p:xfrm>
          <a:off x="3551561" y="2498635"/>
          <a:ext cx="268288" cy="37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1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1561" y="2498635"/>
                        <a:ext cx="268288" cy="37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 flipV="1">
            <a:off x="3492515" y="3083785"/>
            <a:ext cx="0" cy="10096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V="1">
            <a:off x="3862712" y="3083785"/>
            <a:ext cx="0" cy="10096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V="1">
            <a:off x="4253237" y="3083785"/>
            <a:ext cx="0" cy="10096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V="1">
            <a:off x="5547987" y="2303757"/>
            <a:ext cx="0" cy="17886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5915024" y="2303757"/>
            <a:ext cx="0" cy="17886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77754"/>
              </p:ext>
            </p:extLst>
          </p:nvPr>
        </p:nvGraphicFramePr>
        <p:xfrm>
          <a:off x="2098675" y="5429250"/>
          <a:ext cx="504031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" name="Equation" r:id="rId7" imgW="2552400" imgH="482400" progId="Equation.DSMT4">
                  <p:embed/>
                </p:oleObj>
              </mc:Choice>
              <mc:Fallback>
                <p:oleObj name="Equation" r:id="rId7" imgW="2552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5429250"/>
                        <a:ext cx="5040313" cy="9509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31495"/>
              </p:ext>
            </p:extLst>
          </p:nvPr>
        </p:nvGraphicFramePr>
        <p:xfrm>
          <a:off x="6326188" y="2798763"/>
          <a:ext cx="255746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3" name="Equation" r:id="rId9" imgW="1295280" imgH="393480" progId="Equation.DSMT4">
                  <p:embed/>
                </p:oleObj>
              </mc:Choice>
              <mc:Fallback>
                <p:oleObj name="Equation" r:id="rId9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2798763"/>
                        <a:ext cx="2557462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890446" y="1984194"/>
            <a:ext cx="158729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Linear function </a:t>
            </a:r>
          </a:p>
          <a:p>
            <a:r>
              <a:rPr lang="en-US" dirty="0">
                <a:solidFill>
                  <a:srgbClr val="FF0000"/>
                </a:solidFill>
              </a:rPr>
              <a:t>for each step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7F758A2A-4B16-3A49-A481-EA90BF0B29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3624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2272"/>
            <a:ext cx="8382000" cy="766764"/>
          </a:xfrm>
        </p:spPr>
        <p:txBody>
          <a:bodyPr/>
          <a:lstStyle/>
          <a:p>
            <a:r>
              <a:rPr lang="de-CH" dirty="0"/>
              <a:t>Simpson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Online Media 5" descr="Simpson2">
            <a:hlinkClick r:id="" action="ppaction://media"/>
            <a:extLst>
              <a:ext uri="{FF2B5EF4-FFF2-40B4-BE49-F238E27FC236}">
                <a16:creationId xmlns:a16="http://schemas.microsoft.com/office/drawing/2014/main" id="{B170435D-3D01-1F4D-B5F5-FC01D2A9BD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35843"/>
            <a:ext cx="9144000" cy="51435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26E5F3A-CCC8-1F47-B441-A624804DF3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792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Composite Simpson rule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818409" y="1543050"/>
            <a:ext cx="7507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/>
              <a:t>The interval is split up and the areas are integrals of </a:t>
            </a:r>
            <a:r>
              <a:rPr lang="de-CH" sz="1800" b="1" dirty="0"/>
              <a:t>quadratic </a:t>
            </a:r>
            <a:r>
              <a:rPr lang="de-CH" sz="1800" dirty="0"/>
              <a:t>functions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076574" y="2638229"/>
            <a:ext cx="9525" cy="18002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3076574" y="4438454"/>
            <a:ext cx="30861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 bwMode="auto">
          <a:xfrm>
            <a:off x="3086099" y="2714431"/>
            <a:ext cx="3076575" cy="1714500"/>
          </a:xfrm>
          <a:custGeom>
            <a:avLst/>
            <a:gdLst>
              <a:gd name="connsiteX0" fmla="*/ 0 w 3076575"/>
              <a:gd name="connsiteY0" fmla="*/ 1714500 h 1714500"/>
              <a:gd name="connsiteX1" fmla="*/ 771525 w 3076575"/>
              <a:gd name="connsiteY1" fmla="*/ 914400 h 1714500"/>
              <a:gd name="connsiteX2" fmla="*/ 1514475 w 3076575"/>
              <a:gd name="connsiteY2" fmla="*/ 628650 h 1714500"/>
              <a:gd name="connsiteX3" fmla="*/ 1981200 w 3076575"/>
              <a:gd name="connsiteY3" fmla="*/ 228600 h 1714500"/>
              <a:gd name="connsiteX4" fmla="*/ 3076575 w 3076575"/>
              <a:gd name="connsiteY4" fmla="*/ 0 h 1714500"/>
              <a:gd name="connsiteX5" fmla="*/ 3076575 w 3076575"/>
              <a:gd name="connsiteY5" fmla="*/ 0 h 1714500"/>
              <a:gd name="connsiteX6" fmla="*/ 3076575 w 3076575"/>
              <a:gd name="connsiteY6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575" h="1714500">
                <a:moveTo>
                  <a:pt x="0" y="1714500"/>
                </a:moveTo>
                <a:cubicBezTo>
                  <a:pt x="259556" y="1404937"/>
                  <a:pt x="519113" y="1095375"/>
                  <a:pt x="771525" y="914400"/>
                </a:cubicBezTo>
                <a:cubicBezTo>
                  <a:pt x="1023938" y="733425"/>
                  <a:pt x="1312863" y="742950"/>
                  <a:pt x="1514475" y="628650"/>
                </a:cubicBezTo>
                <a:cubicBezTo>
                  <a:pt x="1716087" y="514350"/>
                  <a:pt x="1720850" y="333375"/>
                  <a:pt x="1981200" y="228600"/>
                </a:cubicBezTo>
                <a:cubicBezTo>
                  <a:pt x="2241550" y="123825"/>
                  <a:pt x="3076575" y="0"/>
                  <a:pt x="3076575" y="0"/>
                </a:cubicBezTo>
                <a:lnTo>
                  <a:pt x="3076575" y="0"/>
                </a:lnTo>
                <a:lnTo>
                  <a:pt x="3076575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43299" y="3933630"/>
            <a:ext cx="371475" cy="504825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14774" y="3571682"/>
            <a:ext cx="371475" cy="86677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95773" y="3428807"/>
            <a:ext cx="371475" cy="1009648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591173" y="2828731"/>
            <a:ext cx="371475" cy="160972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0899" y="4463083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38561" y="4463083"/>
            <a:ext cx="3626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1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118910" y="4463083"/>
            <a:ext cx="3626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2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8110" y="4453558"/>
            <a:ext cx="482824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n-1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824535" y="4453557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52824" y="2714431"/>
            <a:ext cx="2409824" cy="1209674"/>
            <a:chOff x="1285870" y="2576173"/>
            <a:chExt cx="2409824" cy="1209674"/>
          </a:xfrm>
        </p:grpSpPr>
        <p:sp>
          <p:nvSpPr>
            <p:cNvPr id="9" name="Isosceles Triangle 8"/>
            <p:cNvSpPr/>
            <p:nvPr/>
          </p:nvSpPr>
          <p:spPr bwMode="auto">
            <a:xfrm>
              <a:off x="1285870" y="3433424"/>
              <a:ext cx="357512" cy="352423"/>
            </a:xfrm>
            <a:prstGeom prst="triangle">
              <a:avLst>
                <a:gd name="adj" fmla="val 10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1666870" y="3290549"/>
              <a:ext cx="357512" cy="133350"/>
            </a:xfrm>
            <a:prstGeom prst="triangle">
              <a:avLst>
                <a:gd name="adj" fmla="val 10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2042782" y="3169274"/>
              <a:ext cx="357512" cy="111750"/>
            </a:xfrm>
            <a:prstGeom prst="triangle">
              <a:avLst>
                <a:gd name="adj" fmla="val 10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 bwMode="auto">
            <a:xfrm>
              <a:off x="3338182" y="2576173"/>
              <a:ext cx="357512" cy="104772"/>
            </a:xfrm>
            <a:prstGeom prst="triangle">
              <a:avLst>
                <a:gd name="adj" fmla="val 10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Freeform 25"/>
          <p:cNvSpPr/>
          <p:nvPr/>
        </p:nvSpPr>
        <p:spPr bwMode="auto">
          <a:xfrm>
            <a:off x="3536483" y="3428807"/>
            <a:ext cx="749766" cy="516692"/>
          </a:xfrm>
          <a:custGeom>
            <a:avLst/>
            <a:gdLst>
              <a:gd name="connsiteX0" fmla="*/ 0 w 783426"/>
              <a:gd name="connsiteY0" fmla="*/ 516692 h 516692"/>
              <a:gd name="connsiteX1" fmla="*/ 371475 w 783426"/>
              <a:gd name="connsiteY1" fmla="*/ 164267 h 516692"/>
              <a:gd name="connsiteX2" fmla="*/ 752475 w 783426"/>
              <a:gd name="connsiteY2" fmla="*/ 11867 h 516692"/>
              <a:gd name="connsiteX3" fmla="*/ 733425 w 783426"/>
              <a:gd name="connsiteY3" fmla="*/ 21392 h 51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426" h="516692">
                <a:moveTo>
                  <a:pt x="0" y="516692"/>
                </a:moveTo>
                <a:cubicBezTo>
                  <a:pt x="123031" y="382548"/>
                  <a:pt x="246062" y="248405"/>
                  <a:pt x="371475" y="164267"/>
                </a:cubicBezTo>
                <a:cubicBezTo>
                  <a:pt x="496888" y="80129"/>
                  <a:pt x="692150" y="35679"/>
                  <a:pt x="752475" y="11867"/>
                </a:cubicBezTo>
                <a:cubicBezTo>
                  <a:pt x="812800" y="-11945"/>
                  <a:pt x="773112" y="4723"/>
                  <a:pt x="733425" y="2139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91216" y="2123819"/>
            <a:ext cx="3179075" cy="1469255"/>
            <a:chOff x="2243592" y="2442090"/>
            <a:chExt cx="3179075" cy="1469255"/>
          </a:xfrm>
        </p:grpSpPr>
        <p:cxnSp>
          <p:nvCxnSpPr>
            <p:cNvPr id="28" name="Straight Arrow Connector 27"/>
            <p:cNvCxnSpPr>
              <a:stCxn id="26" idx="1"/>
            </p:cNvCxnSpPr>
            <p:nvPr/>
          </p:nvCxnSpPr>
          <p:spPr bwMode="auto">
            <a:xfrm flipV="1">
              <a:off x="3844374" y="2842200"/>
              <a:ext cx="417738" cy="10691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43592" y="2442090"/>
              <a:ext cx="3179075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CH" dirty="0"/>
                <a:t>Parabola through f(a), f(x1), f(x2)</a:t>
              </a:r>
              <a:endParaRPr lang="en-US" dirty="0"/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696240"/>
              </p:ext>
            </p:extLst>
          </p:nvPr>
        </p:nvGraphicFramePr>
        <p:xfrm>
          <a:off x="320675" y="5180013"/>
          <a:ext cx="85042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Equation" r:id="rId3" imgW="3708360" imgH="482400" progId="Equation.DSMT4">
                  <p:embed/>
                </p:oleObj>
              </mc:Choice>
              <mc:Fallback>
                <p:oleObj name="Equation" r:id="rId3" imgW="3708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5180013"/>
                        <a:ext cx="850423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EBB8AE36-98F1-8B4F-8C66-4366DF1776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02351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957261"/>
            <a:ext cx="8382000" cy="766764"/>
          </a:xfrm>
        </p:spPr>
        <p:txBody>
          <a:bodyPr/>
          <a:lstStyle/>
          <a:p>
            <a:r>
              <a:rPr lang="de-CH" dirty="0"/>
              <a:t>Quadrature methods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30755"/>
            <a:ext cx="31623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90" y="701040"/>
            <a:ext cx="3190152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90" y="3649981"/>
            <a:ext cx="3709587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375660" y="1859280"/>
            <a:ext cx="1729740" cy="151638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375660" y="3878580"/>
            <a:ext cx="2019300" cy="104394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05400" y="3165835"/>
            <a:ext cx="2824684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Single Step Trapezoidal Rule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5764255"/>
            <a:ext cx="2757358" cy="754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Composite Trapezoidal Rule</a:t>
            </a:r>
            <a:endParaRPr lang="de-CH" dirty="0">
              <a:solidFill>
                <a:srgbClr val="FF0000"/>
              </a:solidFill>
            </a:endParaRPr>
          </a:p>
          <a:p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616264" y="502854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10624" y="400746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780787" y="446466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391724" y="528762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008944" y="539562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704461C-59D8-C74E-A591-1C90D66041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07602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Gauss Quadrature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79" y="2487929"/>
            <a:ext cx="4497351" cy="221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67" y="5021580"/>
            <a:ext cx="5534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18409" y="1543050"/>
            <a:ext cx="743023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/>
              <a:t>Depending on the polynomial order n nodes </a:t>
            </a:r>
            <a:r>
              <a:rPr lang="de-CH" sz="1800" i="1" dirty="0"/>
              <a:t>x</a:t>
            </a:r>
            <a:r>
              <a:rPr lang="de-CH" sz="1800" i="1" baseline="-25000" dirty="0"/>
              <a:t>j</a:t>
            </a:r>
            <a:r>
              <a:rPr lang="de-CH" sz="1800" dirty="0"/>
              <a:t> and weights </a:t>
            </a:r>
            <a:r>
              <a:rPr lang="de-CH" sz="1800" i="1" dirty="0"/>
              <a:t>w</a:t>
            </a:r>
            <a:r>
              <a:rPr lang="de-CH" sz="1800" baseline="-25000" dirty="0"/>
              <a:t>j</a:t>
            </a:r>
            <a:r>
              <a:rPr lang="de-CH" sz="1800" dirty="0"/>
              <a:t> are used</a:t>
            </a:r>
          </a:p>
          <a:p>
            <a:r>
              <a:rPr lang="en-US" sz="1800" dirty="0"/>
              <a:t>To approximate the area under a function.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32313" r="24420" b="25984"/>
          <a:stretch/>
        </p:blipFill>
        <p:spPr bwMode="auto">
          <a:xfrm>
            <a:off x="426720" y="2487930"/>
            <a:ext cx="3573780" cy="19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192780" y="2613660"/>
            <a:ext cx="647934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3</a:t>
            </a:r>
            <a:endParaRPr lang="de-CH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7444738" y="2585222"/>
            <a:ext cx="1226822" cy="36929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3F8208-2F99-6C47-8020-11431C57C0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 dirty="0"/>
              <a:t>Sarah Duclos Ivetich/ Numerical Methods for Chemical Engineers / Numerical Quadrature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710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Numerical Differentiation and Quadratur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Numerical Differentiation and Quadrature</Template>
  <TotalTime>176</TotalTime>
  <Words>673</Words>
  <Application>Microsoft Macintosh PowerPoint</Application>
  <PresentationFormat>Affichage à l'écran (4:3)</PresentationFormat>
  <Paragraphs>95</Paragraphs>
  <Slides>15</Slides>
  <Notes>0</Notes>
  <HiddenSlides>0</HiddenSlides>
  <MMClips>2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ＭＳ Ｐゴシック</vt:lpstr>
      <vt:lpstr>Nimbus Roman No9 L</vt:lpstr>
      <vt:lpstr>Arial</vt:lpstr>
      <vt:lpstr>Courier New</vt:lpstr>
      <vt:lpstr>Times New Roman</vt:lpstr>
      <vt:lpstr>Wingdings</vt:lpstr>
      <vt:lpstr>Numerical Differentiation and Quadrature</vt:lpstr>
      <vt:lpstr>Equation</vt:lpstr>
      <vt:lpstr>Quadrature rules</vt:lpstr>
      <vt:lpstr>Numerical Quadrature (Integration)</vt:lpstr>
      <vt:lpstr>Composite Midpoint Rule</vt:lpstr>
      <vt:lpstr>Trapezoidal rule</vt:lpstr>
      <vt:lpstr>Composite Trapezoidal rule</vt:lpstr>
      <vt:lpstr>Simpson rule</vt:lpstr>
      <vt:lpstr>Composite Simpson rule</vt:lpstr>
      <vt:lpstr>Quadrature methods</vt:lpstr>
      <vt:lpstr>Gauss Quadrature</vt:lpstr>
      <vt:lpstr>Degree of exactness</vt:lpstr>
      <vt:lpstr>Degree of exactness vs. order of accuracy</vt:lpstr>
      <vt:lpstr>Assignment 1</vt:lpstr>
      <vt:lpstr>Présentation PowerPoint</vt:lpstr>
      <vt:lpstr>Assignment 3: Quadrature method comparison</vt:lpstr>
      <vt:lpstr>Assignment 3: Quadrature method comparison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Differentiation and Quadrature (Integration)</dc:title>
  <dc:creator>Daniel Baur</dc:creator>
  <cp:lastModifiedBy>Sarah Duclos Ivetich</cp:lastModifiedBy>
  <cp:revision>378</cp:revision>
  <cp:lastPrinted>2012-07-04T15:07:17Z</cp:lastPrinted>
  <dcterms:created xsi:type="dcterms:W3CDTF">2012-08-24T10:27:01Z</dcterms:created>
  <dcterms:modified xsi:type="dcterms:W3CDTF">2022-09-30T14:19:21Z</dcterms:modified>
</cp:coreProperties>
</file>