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8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8" r:id="rId11"/>
    <p:sldId id="311" r:id="rId12"/>
    <p:sldId id="312" r:id="rId13"/>
    <p:sldId id="302" r:id="rId14"/>
    <p:sldId id="303" r:id="rId15"/>
    <p:sldId id="304" r:id="rId16"/>
    <p:sldId id="305" r:id="rId17"/>
    <p:sldId id="306" r:id="rId18"/>
    <p:sldId id="307" r:id="rId19"/>
    <p:sldId id="265" r:id="rId20"/>
    <p:sldId id="256" r:id="rId21"/>
    <p:sldId id="259" r:id="rId22"/>
    <p:sldId id="276" r:id="rId23"/>
    <p:sldId id="272" r:id="rId24"/>
    <p:sldId id="273" r:id="rId25"/>
    <p:sldId id="263" r:id="rId26"/>
    <p:sldId id="264" r:id="rId27"/>
    <p:sldId id="269" r:id="rId28"/>
    <p:sldId id="278" r:id="rId29"/>
    <p:sldId id="279" r:id="rId30"/>
    <p:sldId id="267" r:id="rId31"/>
    <p:sldId id="281" r:id="rId32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1" autoAdjust="0"/>
    <p:restoredTop sz="90755" autoAdjust="0"/>
  </p:normalViewPr>
  <p:slideViewPr>
    <p:cSldViewPr snapToGrid="0" showGuides="1">
      <p:cViewPr>
        <p:scale>
          <a:sx n="145" d="100"/>
          <a:sy n="145" d="100"/>
        </p:scale>
        <p:origin x="1800" y="48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9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de-CH"/>
              <a:t>Tuesday, 10. October 2023</a:t>
            </a:r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1.wmf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image" Target="../media/image29.png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Solution of Nonlinear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68032"/>
              </p:ext>
            </p:extLst>
          </p:nvPr>
        </p:nvGraphicFramePr>
        <p:xfrm>
          <a:off x="3673475" y="2092325"/>
          <a:ext cx="17986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3475" y="2092325"/>
                        <a:ext cx="1798638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925" y="3291263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</a:t>
            </a:r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 143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jiwoo.oh@chem.ethz.ch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numerics.html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78DCF-E3B6-552F-AB01-F0AFBC49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76856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16671"/>
          <a:stretch/>
        </p:blipFill>
        <p:spPr>
          <a:xfrm>
            <a:off x="378213" y="1636815"/>
            <a:ext cx="8384399" cy="36209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8E577E-DC81-E245-BAAD-6D4DED17A906}"/>
              </a:ext>
            </a:extLst>
          </p:cNvPr>
          <p:cNvSpPr txBox="1">
            <a:spLocks/>
          </p:cNvSpPr>
          <p:nvPr/>
        </p:nvSpPr>
        <p:spPr bwMode="auto">
          <a:xfrm>
            <a:off x="435769" y="66198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de-CH" kern="0" dirty="0" err="1"/>
              <a:t>Assignment</a:t>
            </a:r>
            <a:r>
              <a:rPr lang="de-CH" kern="0" dirty="0"/>
              <a:t> 1: Fixed </a:t>
            </a:r>
            <a:r>
              <a:rPr lang="de-CH" kern="0" dirty="0" err="1"/>
              <a:t>point</a:t>
            </a:r>
            <a:r>
              <a:rPr lang="de-CH" kern="0" dirty="0"/>
              <a:t> </a:t>
            </a:r>
            <a:r>
              <a:rPr lang="de-CH" kern="0" dirty="0" err="1"/>
              <a:t>iterations</a:t>
            </a:r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BA048-D760-B74F-8500-9B8035AC7B47}"/>
              </a:ext>
            </a:extLst>
          </p:cNvPr>
          <p:cNvSpPr txBox="1"/>
          <p:nvPr/>
        </p:nvSpPr>
        <p:spPr>
          <a:xfrm>
            <a:off x="466839" y="5334361"/>
            <a:ext cx="7257115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1. Show analytically that the three fixed point equations are consistent with (1)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84542-BC56-9E41-D88C-C2569470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7858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2B753-ECE7-4E42-B0B3-7811CAB1E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76A38-9ED5-47EA-8F4B-032E003524A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05544-95DA-F443-98CE-06EE0F4A03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813DAB-F7DB-B647-A348-F96B9BC3AFA2}"/>
              </a:ext>
            </a:extLst>
          </p:cNvPr>
          <p:cNvSpPr txBox="1">
            <a:spLocks/>
          </p:cNvSpPr>
          <p:nvPr/>
        </p:nvSpPr>
        <p:spPr bwMode="auto">
          <a:xfrm>
            <a:off x="435769" y="66198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de-CH" kern="0" dirty="0" err="1"/>
              <a:t>Assignment</a:t>
            </a:r>
            <a:r>
              <a:rPr lang="de-CH" kern="0" dirty="0"/>
              <a:t> 1: Fixed </a:t>
            </a:r>
            <a:r>
              <a:rPr lang="de-CH" kern="0" dirty="0" err="1"/>
              <a:t>point</a:t>
            </a:r>
            <a:r>
              <a:rPr lang="de-CH" kern="0" dirty="0"/>
              <a:t> </a:t>
            </a:r>
            <a:r>
              <a:rPr lang="de-CH" kern="0" dirty="0" err="1"/>
              <a:t>iteration</a:t>
            </a: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FD236-2A9C-2820-DA0D-6A9A86449DBE}"/>
              </a:ext>
            </a:extLst>
          </p:cNvPr>
          <p:cNvSpPr txBox="1"/>
          <p:nvPr/>
        </p:nvSpPr>
        <p:spPr>
          <a:xfrm>
            <a:off x="435770" y="1428752"/>
            <a:ext cx="8272462" cy="46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2. For each of the iterative formulas (2)-(4) try to find a fixed point using an iteration of the form with and denoting –th iteration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Use a starting guess 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x0</a:t>
            </a:r>
            <a:r>
              <a:rPr lang="en-CH" dirty="0"/>
              <a:t> between 0 and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while abs(x</a:t>
            </a:r>
            <a:r>
              <a:rPr lang="en-CH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-x</a:t>
            </a:r>
            <a:r>
              <a:rPr lang="en-CH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k-1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) &gt; 1e-8 </a:t>
            </a:r>
            <a:r>
              <a:rPr lang="en-CH" dirty="0"/>
              <a:t>calculate the next 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CH" dirty="0"/>
              <a:t>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Store all values that you calculate in a vector 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xvec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Also terminate the while-loop if </a:t>
            </a:r>
            <a:r>
              <a:rPr lang="en-CH" dirty="0">
                <a:latin typeface="Courier New" panose="02070309020205020404" pitchFamily="49" charset="0"/>
                <a:cs typeface="Courier New" panose="02070309020205020404" pitchFamily="49" charset="0"/>
              </a:rPr>
              <a:t>1e5</a:t>
            </a:r>
            <a:r>
              <a:rPr lang="en-CH" dirty="0"/>
              <a:t> iterations are exceeded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  <a:p>
            <a:r>
              <a:rPr lang="en-CH" dirty="0"/>
              <a:t>3. For each Formula, say if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the fixed point iteration converges or not? Provide the answers using an 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if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block </a:t>
            </a:r>
            <a:r>
              <a:rPr lang="en-GB" dirty="0">
                <a:latin typeface="Arial" panose="020B0604020202020204" pitchFamily="34" charset="0"/>
              </a:rPr>
              <a:t>i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n your code.</a:t>
            </a:r>
          </a:p>
          <a:p>
            <a:endParaRPr lang="en-GB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</a:rPr>
              <a:t>4.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Compare your results with those, which can be obtained by using 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fsolve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for each of the cases (1) to (4).</a:t>
            </a:r>
            <a:br>
              <a:rPr lang="en-GB" dirty="0"/>
            </a:b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Could you improve your results by using a different maximal error (tolerance level)?</a:t>
            </a:r>
            <a:endParaRPr lang="en-C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4BC58-C5F4-9A41-0B68-CC2D94A5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270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F3D62-9789-97DE-1246-44689EC6C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76A38-9ED5-47EA-8F4B-032E003524A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84526-4045-3F52-6510-DD8B2DB5B1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F9DDCA-65D4-C18E-FBD4-083D40BCE986}"/>
              </a:ext>
            </a:extLst>
          </p:cNvPr>
          <p:cNvSpPr txBox="1">
            <a:spLocks/>
          </p:cNvSpPr>
          <p:nvPr/>
        </p:nvSpPr>
        <p:spPr bwMode="auto">
          <a:xfrm>
            <a:off x="435769" y="661988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de-CH" kern="0" dirty="0" err="1"/>
              <a:t>Assignment</a:t>
            </a:r>
            <a:r>
              <a:rPr lang="de-CH" kern="0" dirty="0"/>
              <a:t> 1: Fixed </a:t>
            </a:r>
            <a:r>
              <a:rPr lang="de-CH" kern="0" dirty="0" err="1"/>
              <a:t>point</a:t>
            </a:r>
            <a:r>
              <a:rPr lang="de-CH" kern="0" dirty="0"/>
              <a:t> </a:t>
            </a:r>
            <a:r>
              <a:rPr lang="de-CH" kern="0" dirty="0" err="1"/>
              <a:t>iteration</a:t>
            </a: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91BA1-E659-B027-C267-3DB3AB90BD24}"/>
              </a:ext>
            </a:extLst>
          </p:cNvPr>
          <p:cNvSpPr txBox="1"/>
          <p:nvPr/>
        </p:nvSpPr>
        <p:spPr>
          <a:xfrm>
            <a:off x="435770" y="1428752"/>
            <a:ext cx="8272462" cy="246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Estimate the convergence orders p and the rates of convergence C for the formulas which have a fixed point (keep in mind that the following formulas cannot be applied to the first and last elements of your </a:t>
            </a:r>
            <a:r>
              <a:rPr lang="en-GB" b="0" i="0" u="none" strike="noStrike" dirty="0" err="1">
                <a:effectLst/>
                <a:latin typeface="Arial" panose="020B0604020202020204" pitchFamily="34" charset="0"/>
              </a:rPr>
              <a:t>x</a:t>
            </a:r>
            <a:r>
              <a:rPr lang="en-GB" b="0" i="0" u="none" strike="noStrike" baseline="30000" dirty="0" err="1">
                <a:effectLst/>
                <a:latin typeface="Arial" panose="020B0604020202020204" pitchFamily="34" charset="0"/>
              </a:rPr>
              <a:t>k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 vectors).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Define 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</a:rPr>
              <a:t>xstar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based on the last iteration value or the solution from 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</a:rPr>
              <a:t>fsolve</a:t>
            </a:r>
            <a:endParaRPr lang="en-GB" b="0" i="0" u="none" strike="noStrike" dirty="0">
              <a:effectLst/>
              <a:latin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Calculate the vector 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eps = abs(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</a:rPr>
              <a:t>xvec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 - </a:t>
            </a:r>
            <a:r>
              <a:rPr lang="en-GB" b="0" i="0" u="none" strike="noStrike" dirty="0" err="1">
                <a:effectLst/>
                <a:latin typeface="Courier New" panose="02070309020205020404" pitchFamily="49" charset="0"/>
              </a:rPr>
              <a:t>xstar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Use the results to determine p and C according to (5) and (6), plot the results (p and C vs k) using </a:t>
            </a:r>
            <a:r>
              <a:rPr lang="en-GB" b="0" i="0" u="none" strike="noStrike" dirty="0">
                <a:effectLst/>
                <a:latin typeface="Courier New" panose="02070309020205020404" pitchFamily="49" charset="0"/>
              </a:rPr>
              <a:t>subplot </a:t>
            </a:r>
            <a:r>
              <a:rPr lang="en-GB" b="0" i="0" u="none" strike="noStrike" dirty="0">
                <a:effectLst/>
                <a:latin typeface="Arial" panose="020B0604020202020204" pitchFamily="34" charset="0"/>
              </a:rPr>
              <a:t>and interpret them.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3156D-C5C2-64C2-8922-962288E7F7E8}"/>
                  </a:ext>
                </a:extLst>
              </p:cNvPr>
              <p:cNvSpPr txBox="1"/>
              <p:nvPr/>
            </p:nvSpPr>
            <p:spPr>
              <a:xfrm>
                <a:off x="3220934" y="4400303"/>
                <a:ext cx="292798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CH" sz="1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23156D-C5C2-64C2-8922-962288E7F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34" y="4400303"/>
                <a:ext cx="2927982" cy="307777"/>
              </a:xfrm>
              <a:prstGeom prst="rect">
                <a:avLst/>
              </a:prstGeom>
              <a:blipFill>
                <a:blip r:embed="rId2"/>
                <a:stretch>
                  <a:fillRect t="-68000" b="-6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0C7B64-E768-006B-7571-9F59870F8906}"/>
                  </a:ext>
                </a:extLst>
              </p:cNvPr>
              <p:cNvSpPr txBox="1"/>
              <p:nvPr/>
            </p:nvSpPr>
            <p:spPr>
              <a:xfrm>
                <a:off x="4154427" y="5275359"/>
                <a:ext cx="10609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H" sz="1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0C7B64-E768-006B-7571-9F59870F8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427" y="5275359"/>
                <a:ext cx="1060996" cy="307777"/>
              </a:xfrm>
              <a:prstGeom prst="rect">
                <a:avLst/>
              </a:prstGeom>
              <a:blipFill>
                <a:blip r:embed="rId3"/>
                <a:stretch>
                  <a:fillRect l="-3571" t="-72000" r="-1190" b="-2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984860-E39B-1A26-190F-3D3A4703C5ED}"/>
              </a:ext>
            </a:extLst>
          </p:cNvPr>
          <p:cNvSpPr txBox="1"/>
          <p:nvPr/>
        </p:nvSpPr>
        <p:spPr>
          <a:xfrm flipH="1">
            <a:off x="8249264" y="4302991"/>
            <a:ext cx="45896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(5)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CE981-BEC3-61E9-FBD3-68239205B8F2}"/>
              </a:ext>
            </a:extLst>
          </p:cNvPr>
          <p:cNvSpPr txBox="1"/>
          <p:nvPr/>
        </p:nvSpPr>
        <p:spPr>
          <a:xfrm flipH="1">
            <a:off x="8249264" y="5213291"/>
            <a:ext cx="458967" cy="36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(6)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E8D7D12-FA9C-5B41-4D11-D7DF38BF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52577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1934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2: CSTR Multiple Steady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05686"/>
            <a:ext cx="8382000" cy="4678362"/>
          </a:xfrm>
        </p:spPr>
        <p:txBody>
          <a:bodyPr/>
          <a:lstStyle/>
          <a:p>
            <a:r>
              <a:rPr lang="de-CH" sz="2000" dirty="0"/>
              <a:t>Consider a CSTR where a reaction takes place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We assume the following</a:t>
            </a:r>
          </a:p>
          <a:p>
            <a:pPr lvl="1"/>
            <a:r>
              <a:rPr lang="de-CH" sz="1800" dirty="0"/>
              <a:t>V = const., i.e. Q</a:t>
            </a:r>
            <a:r>
              <a:rPr lang="de-CH" sz="1800" baseline="30000" dirty="0"/>
              <a:t>in</a:t>
            </a:r>
            <a:r>
              <a:rPr lang="de-CH" sz="1800" dirty="0"/>
              <a:t> = Q</a:t>
            </a:r>
            <a:r>
              <a:rPr lang="de-CH" sz="1800" baseline="30000" dirty="0"/>
              <a:t>out</a:t>
            </a:r>
            <a:r>
              <a:rPr lang="de-CH" sz="1800" dirty="0"/>
              <a:t> = const.</a:t>
            </a:r>
          </a:p>
          <a:p>
            <a:pPr lvl="1"/>
            <a:r>
              <a:rPr lang="de-CH" sz="1800" dirty="0"/>
              <a:t>Perfect coolant behavior, i.e. T</a:t>
            </a:r>
            <a:r>
              <a:rPr lang="de-CH" sz="1800" baseline="30000" dirty="0"/>
              <a:t>C,in</a:t>
            </a:r>
            <a:r>
              <a:rPr lang="de-CH" sz="1800" dirty="0"/>
              <a:t> = T</a:t>
            </a:r>
            <a:r>
              <a:rPr lang="de-CH" sz="1800" baseline="30000" dirty="0"/>
              <a:t>C,out</a:t>
            </a:r>
            <a:r>
              <a:rPr lang="de-CH" sz="1800" dirty="0"/>
              <a:t> = const.</a:t>
            </a:r>
          </a:p>
          <a:p>
            <a:pPr lvl="1"/>
            <a:r>
              <a:rPr lang="de-CH" sz="1800" dirty="0"/>
              <a:t>Constant density and heat capacity of the reaction mixture</a:t>
            </a:r>
          </a:p>
          <a:p>
            <a:pPr lvl="1"/>
            <a:r>
              <a:rPr lang="de-CH" sz="1800" dirty="0"/>
              <a:t>Constant reaction enthalpy</a:t>
            </a:r>
          </a:p>
          <a:p>
            <a:pPr lvl="1"/>
            <a:r>
              <a:rPr lang="de-CH" sz="1800" dirty="0"/>
              <a:t>Constant feed, i.e. c</a:t>
            </a:r>
            <a:r>
              <a:rPr lang="de-CH" sz="1800" baseline="30000" dirty="0"/>
              <a:t>A,in</a:t>
            </a:r>
            <a:r>
              <a:rPr lang="de-CH" sz="1800" dirty="0"/>
              <a:t> = const., T</a:t>
            </a:r>
            <a:r>
              <a:rPr lang="de-CH" sz="1800" baseline="30000" dirty="0"/>
              <a:t>in</a:t>
            </a:r>
            <a:r>
              <a:rPr lang="de-CH" sz="1800" dirty="0"/>
              <a:t> = const.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75" y="2164496"/>
            <a:ext cx="1340027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1390650" y="2288323"/>
            <a:ext cx="9525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343150" y="2288323"/>
            <a:ext cx="0" cy="4667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3209925" y="3402749"/>
            <a:ext cx="77152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252538" y="1934311"/>
          <a:ext cx="123031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41200" progId="Equation.DSMT4">
                  <p:embed/>
                </p:oleObj>
              </mc:Choice>
              <mc:Fallback>
                <p:oleObj name="Equation" r:id="rId3" imgW="838080" imgH="2412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538" y="1934311"/>
                        <a:ext cx="1230312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3484563" y="3058261"/>
          <a:ext cx="10810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41200" progId="Equation.DSMT4">
                  <p:embed/>
                </p:oleObj>
              </mc:Choice>
              <mc:Fallback>
                <p:oleObj name="Equation" r:id="rId5" imgW="736560" imgH="2412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058261"/>
                        <a:ext cx="108108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 flipV="1">
            <a:off x="2976562" y="2702660"/>
            <a:ext cx="771525" cy="371476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519488" y="2381986"/>
          <a:ext cx="31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190440" progId="Equation.DSMT4">
                  <p:embed/>
                </p:oleObj>
              </mc:Choice>
              <mc:Fallback>
                <p:oleObj name="Equation" r:id="rId7" imgW="215640" imgH="1904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381986"/>
                        <a:ext cx="31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046663" y="2674086"/>
          <a:ext cx="16525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03040" progId="Equation.DSMT4">
                  <p:embed/>
                </p:oleObj>
              </mc:Choice>
              <mc:Fallback>
                <p:oleObj name="Equation" r:id="rId9" imgW="787320" imgH="20304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46663" y="2674086"/>
                        <a:ext cx="1652587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56188" y="3217011"/>
          <a:ext cx="22558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040" imgH="431640" progId="Equation.DSMT4">
                  <p:embed/>
                </p:oleObj>
              </mc:Choice>
              <mc:Fallback>
                <p:oleObj name="Equation" r:id="rId11" imgW="134604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3217011"/>
                        <a:ext cx="22558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9D1282B-12BB-DB4A-BF65-D8AC1DFAC3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6AE72-3763-E02C-620E-5119D5C80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528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5387"/>
            <a:ext cx="8382000" cy="766764"/>
          </a:xfrm>
        </p:spPr>
        <p:txBody>
          <a:bodyPr/>
          <a:lstStyle/>
          <a:p>
            <a:r>
              <a:rPr lang="de-CH" dirty="0"/>
              <a:t>CSTR Mass and Energy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9139"/>
            <a:ext cx="8382000" cy="4678362"/>
          </a:xfrm>
        </p:spPr>
        <p:txBody>
          <a:bodyPr/>
          <a:lstStyle/>
          <a:p>
            <a:r>
              <a:rPr lang="de-CH" sz="2000" dirty="0"/>
              <a:t>The mass and energy balances read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/>
              <a:t>With the T-dependent reaction rate constant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56890"/>
              </p:ext>
            </p:extLst>
          </p:nvPr>
        </p:nvGraphicFramePr>
        <p:xfrm>
          <a:off x="1027113" y="1936014"/>
          <a:ext cx="6614694" cy="245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62160" imgH="1473120" progId="Equation.DSMT4">
                  <p:embed/>
                </p:oleObj>
              </mc:Choice>
              <mc:Fallback>
                <p:oleObj name="Equation" r:id="rId2" imgW="3962160" imgH="1473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936014"/>
                        <a:ext cx="6614694" cy="2459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43235"/>
              </p:ext>
            </p:extLst>
          </p:nvPr>
        </p:nvGraphicFramePr>
        <p:xfrm>
          <a:off x="1027113" y="4969526"/>
          <a:ext cx="2178203" cy="69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31640" progId="Equation.DSMT4">
                  <p:embed/>
                </p:oleObj>
              </mc:Choice>
              <mc:Fallback>
                <p:oleObj name="Equation" r:id="rId4" imgW="134604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7113" y="4969526"/>
                        <a:ext cx="2178203" cy="69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AFEF01-4D0A-5741-B1FC-4D00E79B73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960EB-A948-1130-0E1D-4331B11C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765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2461"/>
            <a:ext cx="8382000" cy="766764"/>
          </a:xfrm>
        </p:spPr>
        <p:txBody>
          <a:bodyPr/>
          <a:lstStyle/>
          <a:p>
            <a:r>
              <a:rPr lang="de-CH" dirty="0"/>
              <a:t>Dimensionless Mass and Energy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6213"/>
            <a:ext cx="8382000" cy="4678362"/>
          </a:xfrm>
        </p:spPr>
        <p:txBody>
          <a:bodyPr/>
          <a:lstStyle/>
          <a:p>
            <a:r>
              <a:rPr lang="de-CH" sz="2000" dirty="0"/>
              <a:t>If we define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We get a dimensionless form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099248"/>
              </p:ext>
            </p:extLst>
          </p:nvPr>
        </p:nvGraphicFramePr>
        <p:xfrm>
          <a:off x="1212850" y="4090988"/>
          <a:ext cx="3463925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1218960" progId="Equation.DSMT4">
                  <p:embed/>
                </p:oleObj>
              </mc:Choice>
              <mc:Fallback>
                <p:oleObj name="Equation" r:id="rId2" imgW="2171520" imgH="1218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090988"/>
                        <a:ext cx="3463925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07748"/>
              </p:ext>
            </p:extLst>
          </p:nvPr>
        </p:nvGraphicFramePr>
        <p:xfrm>
          <a:off x="3201988" y="1406525"/>
          <a:ext cx="80645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1257120" progId="Equation.DSMT4">
                  <p:embed/>
                </p:oleObj>
              </mc:Choice>
              <mc:Fallback>
                <p:oleObj name="Equation" r:id="rId4" imgW="495000" imgH="1257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1988" y="1406525"/>
                        <a:ext cx="80645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596904"/>
              </p:ext>
            </p:extLst>
          </p:nvPr>
        </p:nvGraphicFramePr>
        <p:xfrm>
          <a:off x="4927600" y="1384300"/>
          <a:ext cx="1260475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1320480" progId="Equation.DSMT4">
                  <p:embed/>
                </p:oleObj>
              </mc:Choice>
              <mc:Fallback>
                <p:oleObj name="Equation" r:id="rId6" imgW="774360" imgH="1320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1384300"/>
                        <a:ext cx="1260475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578145"/>
              </p:ext>
            </p:extLst>
          </p:nvPr>
        </p:nvGraphicFramePr>
        <p:xfrm>
          <a:off x="6858000" y="1755775"/>
          <a:ext cx="16129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863280" progId="Equation.DSMT4">
                  <p:embed/>
                </p:oleObj>
              </mc:Choice>
              <mc:Fallback>
                <p:oleObj name="Equation" r:id="rId8" imgW="990360" imgH="863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755775"/>
                        <a:ext cx="16129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74673"/>
              </p:ext>
            </p:extLst>
          </p:nvPr>
        </p:nvGraphicFramePr>
        <p:xfrm>
          <a:off x="5637213" y="4275138"/>
          <a:ext cx="20256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914400" progId="Equation.DSMT4">
                  <p:embed/>
                </p:oleObj>
              </mc:Choice>
              <mc:Fallback>
                <p:oleObj name="Equation" r:id="rId10" imgW="1269720" imgH="914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4275138"/>
                        <a:ext cx="20256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E08863-C611-6143-8200-FCDA9F2887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21ACB-E0D4-F614-D26F-E49A0A28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801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82" name="Picture 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3" y="3501520"/>
            <a:ext cx="37465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67329"/>
            <a:ext cx="8382000" cy="766764"/>
          </a:xfrm>
        </p:spPr>
        <p:txBody>
          <a:bodyPr/>
          <a:lstStyle/>
          <a:p>
            <a:r>
              <a:rPr lang="de-CH" dirty="0"/>
              <a:t>CSTR Temperature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61081"/>
            <a:ext cx="8382000" cy="4678362"/>
          </a:xfrm>
        </p:spPr>
        <p:txBody>
          <a:bodyPr/>
          <a:lstStyle/>
          <a:p>
            <a:r>
              <a:rPr lang="de-CH" sz="2000" dirty="0"/>
              <a:t>The steady state concentration of A reads</a:t>
            </a: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r>
              <a:rPr lang="de-CH" sz="2000" dirty="0"/>
              <a:t>The temperature in steady state is therefore given by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8475"/>
              </p:ext>
            </p:extLst>
          </p:nvPr>
        </p:nvGraphicFramePr>
        <p:xfrm>
          <a:off x="1029493" y="3570013"/>
          <a:ext cx="3432316" cy="969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000" imgH="583920" progId="Equation.DSMT4">
                  <p:embed/>
                </p:oleObj>
              </mc:Choice>
              <mc:Fallback>
                <p:oleObj name="Equation" r:id="rId3" imgW="2070000" imgH="5839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493" y="3570013"/>
                        <a:ext cx="3432316" cy="969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13596"/>
              </p:ext>
            </p:extLst>
          </p:nvPr>
        </p:nvGraphicFramePr>
        <p:xfrm>
          <a:off x="1029493" y="1930400"/>
          <a:ext cx="1839137" cy="83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444240" progId="Equation.DSMT4">
                  <p:embed/>
                </p:oleObj>
              </mc:Choice>
              <mc:Fallback>
                <p:oleObj name="Equation" r:id="rId5" imgW="977760" imgH="444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9493" y="1930400"/>
                        <a:ext cx="1839137" cy="835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3" y="3501520"/>
            <a:ext cx="37465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28679"/>
              </p:ext>
            </p:extLst>
          </p:nvPr>
        </p:nvGraphicFramePr>
        <p:xfrm>
          <a:off x="1029493" y="4787396"/>
          <a:ext cx="3368590" cy="147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888840" progId="Equation.DSMT4">
                  <p:embed/>
                </p:oleObj>
              </mc:Choice>
              <mc:Fallback>
                <p:oleObj name="Equation" r:id="rId8" imgW="2031840" imgH="8888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93" y="4787396"/>
                        <a:ext cx="3368590" cy="147459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A18C06D-0B5D-1141-91F1-7A6D24D69B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8EAEF-8B3F-A2A7-C518-2A24CF1B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3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38" y="289517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56281"/>
            <a:ext cx="8645013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000" dirty="0"/>
              <a:t>Plot the total heat </a:t>
            </a:r>
            <a:r>
              <a:rPr lang="de-CH" sz="2000" dirty="0" err="1"/>
              <a:t>flow</a:t>
            </a:r>
            <a:r>
              <a:rPr lang="de-CH" sz="2000" dirty="0"/>
              <a:t> Q </a:t>
            </a:r>
            <a:r>
              <a:rPr lang="de-CH" sz="2000" dirty="0" err="1"/>
              <a:t>from</a:t>
            </a:r>
            <a:r>
              <a:rPr lang="de-CH" sz="2000" dirty="0"/>
              <a:t> and to the reactor vs. the dimensionless </a:t>
            </a:r>
            <a:r>
              <a:rPr lang="de-CH" sz="2000" dirty="0" err="1"/>
              <a:t>reactor</a:t>
            </a:r>
            <a:r>
              <a:rPr lang="de-CH" sz="2000" dirty="0"/>
              <a:t> </a:t>
            </a:r>
            <a:r>
              <a:rPr lang="de-CH" sz="2000" dirty="0" err="1"/>
              <a:t>temperature</a:t>
            </a:r>
            <a:r>
              <a:rPr lang="de-CH" sz="2000" dirty="0"/>
              <a:t> </a:t>
            </a:r>
            <a:r>
              <a:rPr lang="de-CH" sz="2000" dirty="0" err="1"/>
              <a:t>θ</a:t>
            </a:r>
            <a:r>
              <a:rPr lang="de-CH" sz="2000" dirty="0"/>
              <a:t>,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 err="1"/>
              <a:t>θ</a:t>
            </a:r>
            <a:r>
              <a:rPr lang="de-CH" sz="2000" dirty="0"/>
              <a:t> </a:t>
            </a:r>
            <a:r>
              <a:rPr lang="de-CH" sz="2000" dirty="0" err="1"/>
              <a:t>between</a:t>
            </a:r>
            <a:r>
              <a:rPr lang="de-CH" sz="2000" dirty="0"/>
              <a:t> 0.9 and 1.25</a:t>
            </a:r>
          </a:p>
          <a:p>
            <a:pPr lvl="1"/>
            <a:r>
              <a:rPr lang="de-CH" sz="1800" dirty="0">
                <a:cs typeface="Courier New" pitchFamily="49" charset="0"/>
              </a:rPr>
              <a:t>Use </a:t>
            </a:r>
            <a:r>
              <a:rPr lang="el-GR" sz="1800" dirty="0">
                <a:cs typeface="Courier New" pitchFamily="49" charset="0"/>
              </a:rPr>
              <a:t>α</a:t>
            </a:r>
            <a:r>
              <a:rPr lang="de-CH" sz="1800" dirty="0">
                <a:cs typeface="Courier New" pitchFamily="49" charset="0"/>
              </a:rPr>
              <a:t> = 49.46; </a:t>
            </a:r>
            <a:r>
              <a:rPr lang="el-GR" sz="1800" dirty="0">
                <a:cs typeface="Courier New" pitchFamily="49" charset="0"/>
              </a:rPr>
              <a:t>κ</a:t>
            </a:r>
            <a:r>
              <a:rPr lang="de-CH" sz="1800" baseline="-25000" dirty="0">
                <a:cs typeface="Courier New" pitchFamily="49" charset="0"/>
              </a:rPr>
              <a:t>0</a:t>
            </a:r>
            <a:r>
              <a:rPr lang="de-CH" sz="1800" dirty="0">
                <a:cs typeface="Courier New" pitchFamily="49" charset="0"/>
              </a:rPr>
              <a:t> = 2.17e20; K</a:t>
            </a:r>
            <a:r>
              <a:rPr lang="de-CH" sz="1800" baseline="30000" dirty="0">
                <a:cs typeface="Courier New" pitchFamily="49" charset="0"/>
              </a:rPr>
              <a:t>C</a:t>
            </a:r>
            <a:r>
              <a:rPr lang="de-CH" sz="1800" dirty="0">
                <a:cs typeface="Courier New" pitchFamily="49" charset="0"/>
              </a:rPr>
              <a:t> = 0.83; </a:t>
            </a:r>
            <a:r>
              <a:rPr lang="el-GR" sz="1800" dirty="0">
                <a:cs typeface="Courier New" pitchFamily="49" charset="0"/>
              </a:rPr>
              <a:t>η</a:t>
            </a:r>
            <a:r>
              <a:rPr lang="de-CH" sz="1800" dirty="0">
                <a:cs typeface="Courier New" pitchFamily="49" charset="0"/>
              </a:rPr>
              <a:t> = 0.33 and </a:t>
            </a:r>
            <a:r>
              <a:rPr lang="el-GR" sz="1800" dirty="0">
                <a:cs typeface="Courier New" pitchFamily="49" charset="0"/>
              </a:rPr>
              <a:t>θ</a:t>
            </a:r>
            <a:r>
              <a:rPr lang="de-CH" sz="1800" baseline="30000" dirty="0">
                <a:cs typeface="Courier New" pitchFamily="49" charset="0"/>
              </a:rPr>
              <a:t>C</a:t>
            </a:r>
            <a:r>
              <a:rPr lang="de-CH" sz="1800" dirty="0">
                <a:cs typeface="Courier New" pitchFamily="49" charset="0"/>
              </a:rPr>
              <a:t> = 0.9.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Implement and use the secant method to find the </a:t>
            </a:r>
            <a:r>
              <a:rPr lang="de-CH" sz="2000" dirty="0" err="1"/>
              <a:t>three</a:t>
            </a:r>
            <a:r>
              <a:rPr lang="de-CH" sz="2000" dirty="0"/>
              <a:t> </a:t>
            </a:r>
            <a:r>
              <a:rPr lang="de-CH" sz="2000" dirty="0" err="1"/>
              <a:t>steady-state</a:t>
            </a:r>
            <a:r>
              <a:rPr lang="de-CH" sz="2000" dirty="0"/>
              <a:t> </a:t>
            </a:r>
            <a:r>
              <a:rPr lang="de-CH" sz="2000" dirty="0" err="1"/>
              <a:t>temperatures</a:t>
            </a:r>
            <a:r>
              <a:rPr lang="de-CH" sz="2000" dirty="0"/>
              <a:t> of the CSTR.</a:t>
            </a:r>
          </a:p>
          <a:p>
            <a:pPr lvl="1"/>
            <a:r>
              <a:rPr lang="de-CH" sz="1800" dirty="0"/>
              <a:t>Use a function of the form</a:t>
            </a:r>
            <a:br>
              <a:rPr lang="de-CH" sz="1800" dirty="0"/>
            </a:b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function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[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x,xvec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] =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secantRoot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(f,x0)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Also return the x-values calculated as a vector </a:t>
            </a:r>
            <a:r>
              <a:rPr lang="de-CH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xvec</a:t>
            </a:r>
            <a:r>
              <a:rPr lang="de-CH" sz="1800" dirty="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  <a:latin typeface="+mj-lt"/>
                <a:cs typeface="Courier New" panose="02070309020205020404" pitchFamily="49" charset="0"/>
              </a:rPr>
              <a:t>The calculation steps of the secant method can be found on slide 7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de-CH" sz="1800" dirty="0"/>
              <a:t>The secant method uses two starting guesses; </a:t>
            </a:r>
          </a:p>
          <a:p>
            <a:pPr marL="385762" lvl="1" indent="0">
              <a:buNone/>
            </a:pPr>
            <a:r>
              <a:rPr lang="de-CH" sz="1800" dirty="0" err="1"/>
              <a:t>from</a:t>
            </a:r>
            <a:r>
              <a:rPr lang="de-CH" sz="1800" dirty="0"/>
              <a:t> </a:t>
            </a:r>
            <a:r>
              <a:rPr lang="de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x0</a:t>
            </a:r>
            <a:r>
              <a:rPr lang="de-CH" sz="1800" dirty="0"/>
              <a:t>, </a:t>
            </a:r>
            <a:r>
              <a:rPr lang="de-CH" sz="1800" dirty="0" err="1"/>
              <a:t>calculate</a:t>
            </a:r>
            <a:r>
              <a:rPr lang="de-CH" sz="1800" dirty="0"/>
              <a:t> </a:t>
            </a:r>
            <a:r>
              <a:rPr lang="de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x1 = (1+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de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)*x0</a:t>
            </a:r>
            <a:r>
              <a:rPr lang="de-CH" sz="1800" dirty="0"/>
              <a:t>. Suggest a value for </a:t>
            </a:r>
            <a:r>
              <a:rPr lang="el-GR" sz="1800" dirty="0"/>
              <a:t>ε</a:t>
            </a:r>
            <a:r>
              <a:rPr lang="de-CH" sz="1800" dirty="0"/>
              <a:t> (not too small).</a:t>
            </a:r>
            <a:endParaRPr lang="de-CH" sz="1800" dirty="0">
              <a:cs typeface="Courier New" pitchFamily="49" charset="0"/>
            </a:endParaRPr>
          </a:p>
          <a:p>
            <a:pPr lvl="1"/>
            <a:r>
              <a:rPr lang="en-US" sz="1800" dirty="0"/>
              <a:t>Loop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 abs(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x</a:t>
            </a:r>
            <a:r>
              <a:rPr lang="en-US" sz="1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k-1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&gt; 1e-8 </a:t>
            </a:r>
            <a:r>
              <a:rPr lang="en-US" sz="1800" b="1" dirty="0"/>
              <a:t>and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&gt; 1e-6 </a:t>
            </a:r>
            <a:r>
              <a:rPr lang="en-US" sz="1800" b="1" dirty="0"/>
              <a:t>and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 &lt; 1e5</a:t>
            </a:r>
          </a:p>
          <a:p>
            <a:pPr lvl="1"/>
            <a:r>
              <a:rPr lang="en-US" sz="1800" dirty="0"/>
              <a:t>You will have to store two x-values at any given iteration, that is </a:t>
            </a:r>
            <a:r>
              <a:rPr lang="en-US" sz="1800" dirty="0" err="1"/>
              <a:t>x</a:t>
            </a:r>
            <a:r>
              <a:rPr lang="en-US" sz="1800" baseline="-25000" dirty="0" err="1"/>
              <a:t>k</a:t>
            </a:r>
            <a:r>
              <a:rPr lang="en-US" sz="1800" dirty="0"/>
              <a:t> and x</a:t>
            </a:r>
            <a:r>
              <a:rPr lang="en-US" sz="1800" baseline="-25000" dirty="0"/>
              <a:t>k-1</a:t>
            </a:r>
            <a:r>
              <a:rPr lang="en-US" sz="1800" dirty="0"/>
              <a:t> to calculate x</a:t>
            </a:r>
            <a:r>
              <a:rPr lang="en-US" sz="1800" baseline="-25000" dirty="0"/>
              <a:t>k+1.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cs typeface="Courier New" panose="02070309020205020404" pitchFamily="49" charset="0"/>
              </a:rPr>
              <a:t>In what range of 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x0 </a:t>
            </a:r>
            <a:r>
              <a:rPr lang="en-US" sz="1800" dirty="0">
                <a:solidFill>
                  <a:srgbClr val="000000"/>
                </a:solidFill>
                <a:cs typeface="Courier New" panose="02070309020205020404" pitchFamily="49" charset="0"/>
              </a:rPr>
              <a:t>can you converge to the intermediate solution? What feature of the function determines which solution is found?</a:t>
            </a:r>
          </a:p>
          <a:p>
            <a:pPr lvl="1"/>
            <a:endParaRPr lang="de-CH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424014-87AB-9840-889D-72D995C25A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69C28-8D44-EB66-E26E-605A3359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653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Repeat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task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2.by </a:t>
            </a:r>
            <a:r>
              <a:rPr lang="de-CH" sz="2000" dirty="0" err="1"/>
              <a:t>using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Newton </a:t>
            </a:r>
            <a:r>
              <a:rPr lang="de-CH" sz="2000" dirty="0" err="1"/>
              <a:t>method</a:t>
            </a:r>
            <a:r>
              <a:rPr lang="de-CH" sz="2000" dirty="0"/>
              <a:t>, i.e.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using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analytical</a:t>
            </a:r>
            <a:r>
              <a:rPr lang="de-CH" sz="2000" dirty="0"/>
              <a:t> </a:t>
            </a:r>
            <a:r>
              <a:rPr lang="de-CH" sz="2000" dirty="0" err="1"/>
              <a:t>solution</a:t>
            </a:r>
            <a:r>
              <a:rPr lang="de-CH" sz="2000" dirty="0"/>
              <a:t> </a:t>
            </a:r>
            <a:r>
              <a:rPr lang="de-CH" sz="2000" dirty="0" err="1"/>
              <a:t>instead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approximation</a:t>
            </a:r>
            <a:r>
              <a:rPr lang="de-CH" sz="2000" dirty="0"/>
              <a:t>.</a:t>
            </a:r>
          </a:p>
          <a:p>
            <a:pPr marL="457200" indent="-457200">
              <a:buFont typeface="+mj-lt"/>
              <a:buAutoNum type="arabicPeriod" startAt="3"/>
            </a:pPr>
            <a:endParaRPr lang="de-CH" sz="2000" dirty="0"/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Repeat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task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2.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using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finite </a:t>
            </a:r>
            <a:r>
              <a:rPr lang="de-CH" sz="2000" dirty="0" err="1"/>
              <a:t>difference</a:t>
            </a:r>
            <a:r>
              <a:rPr lang="de-CH" sz="2000" dirty="0"/>
              <a:t> </a:t>
            </a:r>
            <a:r>
              <a:rPr lang="de-CH" sz="2000" dirty="0" err="1"/>
              <a:t>approximation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derivative such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 ′(</a:t>
            </a:r>
            <a:r>
              <a:rPr lang="de-CH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sz="2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= (f (</a:t>
            </a:r>
            <a:r>
              <a:rPr lang="de-CH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sz="2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h) − f (</a:t>
            </a:r>
            <a:r>
              <a:rPr lang="de-CH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sz="2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))/h</a:t>
            </a:r>
            <a:r>
              <a:rPr lang="de-CH" sz="2000" dirty="0"/>
              <a:t>, </a:t>
            </a:r>
            <a:r>
              <a:rPr lang="de-CH" sz="2000" dirty="0" err="1"/>
              <a:t>where</a:t>
            </a:r>
            <a:r>
              <a:rPr lang="de-CH" sz="2000" dirty="0"/>
              <a:t> </a:t>
            </a:r>
            <a:r>
              <a:rPr lang="de-CH" sz="2000" dirty="0" err="1"/>
              <a:t>two</a:t>
            </a:r>
            <a:r>
              <a:rPr lang="de-CH" sz="2000" dirty="0"/>
              <a:t> </a:t>
            </a:r>
            <a:r>
              <a:rPr lang="de-CH" sz="2000" dirty="0" err="1"/>
              <a:t>values</a:t>
            </a:r>
            <a:r>
              <a:rPr lang="de-CH" sz="2000" dirty="0"/>
              <a:t>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de-CH" sz="2000" dirty="0"/>
              <a:t>, 1e-6 and 1e-16, </a:t>
            </a:r>
            <a:r>
              <a:rPr lang="de-CH" sz="2000" dirty="0" err="1"/>
              <a:t>are</a:t>
            </a:r>
            <a:r>
              <a:rPr lang="de-CH" sz="2000" dirty="0"/>
              <a:t> </a:t>
            </a:r>
            <a:r>
              <a:rPr lang="de-CH" sz="2000" dirty="0" err="1"/>
              <a:t>used</a:t>
            </a:r>
            <a:r>
              <a:rPr lang="de-CH" sz="2000" dirty="0"/>
              <a:t>.</a:t>
            </a:r>
          </a:p>
          <a:p>
            <a:pPr marL="457200" indent="-457200">
              <a:buFont typeface="+mj-lt"/>
              <a:buAutoNum type="arabicPeriod" startAt="3"/>
            </a:pPr>
            <a:endParaRPr lang="de-CH" sz="2000" dirty="0"/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Use </a:t>
            </a:r>
            <a:r>
              <a:rPr lang="de-CH" sz="2000" dirty="0" err="1"/>
              <a:t>the</a:t>
            </a:r>
            <a:r>
              <a:rPr lang="de-CH" sz="2000" dirty="0"/>
              <a:t> resulting </a:t>
            </a:r>
            <a:r>
              <a:rPr lang="de-CH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xvec</a:t>
            </a:r>
            <a:r>
              <a:rPr lang="de-CH" sz="2000" dirty="0"/>
              <a:t> to estimate the convergence order and rate of convergence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three</a:t>
            </a:r>
            <a:r>
              <a:rPr lang="de-CH" sz="2000" dirty="0"/>
              <a:t> </a:t>
            </a:r>
            <a:r>
              <a:rPr lang="de-CH" sz="2000" dirty="0" err="1"/>
              <a:t>methods</a:t>
            </a:r>
            <a:r>
              <a:rPr lang="de-CH" sz="2000" dirty="0"/>
              <a:t>. </a:t>
            </a:r>
            <a:r>
              <a:rPr lang="en-GB" sz="2000" dirty="0">
                <a:effectLst/>
                <a:latin typeface="Arial" panose="020B0604020202020204" pitchFamily="34" charset="0"/>
              </a:rPr>
              <a:t>What do you observe regarding the algorithmic performance of each method? (Hint: you can use</a:t>
            </a:r>
            <a:r>
              <a:rPr lang="en-GB" sz="2000" dirty="0">
                <a:latin typeface="Arial" panose="020B060402020202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</a:rPr>
              <a:t>the built-in keywords </a:t>
            </a:r>
            <a:r>
              <a:rPr lang="en-GB" sz="2000" dirty="0">
                <a:effectLst/>
                <a:latin typeface="Courier New" panose="02070309020205020404" pitchFamily="49" charset="0"/>
              </a:rPr>
              <a:t>tic </a:t>
            </a:r>
            <a:r>
              <a:rPr lang="en-GB" sz="2000" dirty="0">
                <a:effectLst/>
                <a:latin typeface="Arial" panose="020B0604020202020204" pitchFamily="34" charset="0"/>
              </a:rPr>
              <a:t>and </a:t>
            </a:r>
            <a:r>
              <a:rPr lang="en-GB" sz="2000" dirty="0">
                <a:effectLst/>
                <a:latin typeface="Courier New" panose="02070309020205020404" pitchFamily="49" charset="0"/>
              </a:rPr>
              <a:t>toc</a:t>
            </a:r>
            <a:r>
              <a:rPr lang="en-GB" sz="2000" dirty="0">
                <a:effectLst/>
                <a:latin typeface="Arial" panose="020B0604020202020204" pitchFamily="34" charset="0"/>
              </a:rPr>
              <a:t>)</a:t>
            </a:r>
            <a:endParaRPr lang="de-CH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9A7850-1AF4-0A40-B934-EBF57F690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DCC71-815F-6106-C57E-60DDA922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70365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Solution of Nonlinear Equation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31706"/>
              </p:ext>
            </p:extLst>
          </p:nvPr>
        </p:nvGraphicFramePr>
        <p:xfrm>
          <a:off x="3694113" y="2092325"/>
          <a:ext cx="17573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203040" progId="Equation.DSMT4">
                  <p:embed/>
                </p:oleObj>
              </mc:Choice>
              <mc:Fallback>
                <p:oleObj name="Equation" r:id="rId2" imgW="558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4113" y="2092325"/>
                        <a:ext cx="1757362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D39094-ABDB-0449-8461-309403D275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5DDD1-485A-6140-B2C0-D3875C73D809}"/>
              </a:ext>
            </a:extLst>
          </p:cNvPr>
          <p:cNvSpPr txBox="1"/>
          <p:nvPr/>
        </p:nvSpPr>
        <p:spPr>
          <a:xfrm>
            <a:off x="1304925" y="3291263"/>
            <a:ext cx="6534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</a:t>
            </a:r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 143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jiwoo.oh@chem.ethz.ch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numerics.html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21343-15B8-1322-1EA9-0018B2DB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8259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60338"/>
            <a:ext cx="8382000" cy="766764"/>
          </a:xfrm>
        </p:spPr>
        <p:txBody>
          <a:bodyPr/>
          <a:lstStyle/>
          <a:p>
            <a:r>
              <a:rPr lang="de-CH" dirty="0"/>
              <a:t>Zero of a Nonlinear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35769" y="927102"/>
                <a:ext cx="8382000" cy="4678362"/>
              </a:xfrm>
            </p:spPr>
            <p:txBody>
              <a:bodyPr/>
              <a:lstStyle/>
              <a:p>
                <a:r>
                  <a:rPr lang="de-CH" b="1" dirty="0"/>
                  <a:t>Problem definition</a:t>
                </a:r>
                <a:r>
                  <a:rPr lang="de-CH" dirty="0"/>
                  <a:t>:</a:t>
                </a:r>
              </a:p>
              <a:p>
                <a:r>
                  <a:rPr lang="de-CH" dirty="0" err="1"/>
                  <a:t>Given</a:t>
                </a:r>
                <a:r>
                  <a:rPr lang="de-CH" dirty="0"/>
                  <a:t> f: I ⊆ℝ→ℝ find x* ∊ </a:t>
                </a:r>
                <a:r>
                  <a:rPr lang="de-CH" dirty="0" err="1"/>
                  <a:t>ℝ</a:t>
                </a:r>
                <a:r>
                  <a:rPr lang="de-CH" dirty="0"/>
                  <a:t> such </a:t>
                </a:r>
                <a:r>
                  <a:rPr lang="de-CH" dirty="0" err="1"/>
                  <a:t>that</a:t>
                </a:r>
                <a:r>
                  <a:rPr lang="de-CH" dirty="0"/>
                  <a:t> f(x*) = 0</a:t>
                </a:r>
              </a:p>
              <a:p>
                <a:r>
                  <a:rPr lang="de-CH" dirty="0"/>
                  <a:t>Look for the solution either in</a:t>
                </a:r>
              </a:p>
              <a:p>
                <a:pPr lvl="1"/>
                <a:r>
                  <a:rPr lang="de-CH" dirty="0"/>
                  <a:t>An interval, generally –</a:t>
                </a:r>
                <a:r>
                  <a:rPr lang="de-CH" b="1" dirty="0">
                    <a:latin typeface="Times New Roman" pitchFamily="18" charset="0"/>
                    <a:cs typeface="Times New Roman" pitchFamily="18" charset="0"/>
                  </a:rPr>
                  <a:t>∞</a:t>
                </a:r>
                <a:r>
                  <a:rPr lang="de-CH" dirty="0"/>
                  <a:t> &lt; </a:t>
                </a:r>
                <a:r>
                  <a:rPr lang="de-CH" b="1" dirty="0"/>
                  <a:t>x</a:t>
                </a:r>
                <a:r>
                  <a:rPr lang="de-CH" dirty="0"/>
                  <a:t> &lt; </a:t>
                </a:r>
                <a:r>
                  <a:rPr lang="de-CH" b="1" dirty="0">
                    <a:latin typeface="Times New Roman" pitchFamily="18" charset="0"/>
                    <a:cs typeface="Times New Roman" pitchFamily="18" charset="0"/>
                  </a:rPr>
                  <a:t>∞</a:t>
                </a:r>
              </a:p>
              <a:p>
                <a:pPr lvl="1"/>
                <a:r>
                  <a:rPr lang="de-CH" dirty="0"/>
                  <a:t>In </a:t>
                </a:r>
                <a:r>
                  <a:rPr lang="de-CH" dirty="0" err="1"/>
                  <a:t>the</a:t>
                </a:r>
                <a:r>
                  <a:rPr lang="de-CH" dirty="0"/>
                  <a:t> </a:t>
                </a:r>
                <a:r>
                  <a:rPr lang="de-CH" dirty="0" err="1"/>
                  <a:t>interval</a:t>
                </a:r>
                <a:r>
                  <a:rPr lang="de-CH" dirty="0"/>
                  <a:t> </a:t>
                </a:r>
                <a:r>
                  <a:rPr lang="de-CH" b="1" dirty="0"/>
                  <a:t>[a</a:t>
                </a:r>
                <a:r>
                  <a:rPr lang="de-CH" dirty="0"/>
                  <a:t>, </a:t>
                </a:r>
                <a:r>
                  <a:rPr lang="de-CH" b="1" dirty="0"/>
                  <a:t>b]</a:t>
                </a:r>
                <a:r>
                  <a:rPr lang="de-CH" dirty="0"/>
                  <a:t>, where </a:t>
                </a:r>
                <a:r>
                  <a:rPr lang="de-CH" b="1" dirty="0"/>
                  <a:t>f(a)f(b)</a:t>
                </a:r>
                <a:r>
                  <a:rPr lang="de-CH" dirty="0"/>
                  <a:t> &lt; 0</a:t>
                </a:r>
              </a:p>
              <a:p>
                <a:pPr lvl="1"/>
                <a:r>
                  <a:rPr lang="de-CH" dirty="0"/>
                  <a:t>Generally iterative:</a:t>
                </a:r>
              </a:p>
              <a:p>
                <a:pPr lvl="2"/>
                <a:r>
                  <a:rPr lang="de-CH" dirty="0" err="1"/>
                  <a:t>Generate</a:t>
                </a:r>
                <a:r>
                  <a:rPr lang="de-CH" dirty="0"/>
                  <a:t> a </a:t>
                </a:r>
                <a:r>
                  <a:rPr lang="de-CH" dirty="0" err="1"/>
                  <a:t>sequence</a:t>
                </a:r>
                <a:r>
                  <a:rPr lang="de-CH" dirty="0"/>
                  <a:t> x</a:t>
                </a:r>
                <a:r>
                  <a:rPr lang="de-CH" baseline="30000" dirty="0"/>
                  <a:t>(</a:t>
                </a:r>
                <a:r>
                  <a:rPr lang="de-CH" baseline="30000" dirty="0" err="1"/>
                  <a:t>k</a:t>
                </a:r>
                <a:r>
                  <a:rPr lang="de-CH" baseline="30000" dirty="0"/>
                  <a:t>)</a:t>
                </a:r>
                <a:r>
                  <a:rPr lang="de-CH" dirty="0"/>
                  <a:t> such </a:t>
                </a:r>
                <a:r>
                  <a:rPr lang="de-CH" dirty="0" err="1"/>
                  <a:t>that</a:t>
                </a:r>
                <a:r>
                  <a:rPr lang="de-CH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CH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func>
                  </m:oMath>
                </a14:m>
                <a:endParaRPr lang="de-CH" dirty="0"/>
              </a:p>
              <a:p>
                <a:pPr marL="766763" lvl="2" indent="0">
                  <a:buNone/>
                </a:pPr>
                <a:endParaRPr lang="de-CH" dirty="0"/>
              </a:p>
              <a:p>
                <a:r>
                  <a:rPr lang="de-CH" b="1" dirty="0"/>
                  <a:t>Types of algorithms available</a:t>
                </a:r>
                <a:r>
                  <a:rPr lang="de-CH" dirty="0"/>
                  <a:t>:</a:t>
                </a:r>
              </a:p>
              <a:p>
                <a:pPr marL="842962" lvl="1" indent="-457200">
                  <a:buFont typeface="+mj-lt"/>
                  <a:buAutoNum type="arabicPeriod"/>
                </a:pPr>
                <a:r>
                  <a:rPr lang="de-CH" dirty="0"/>
                  <a:t>Bisection method</a:t>
                </a:r>
              </a:p>
              <a:p>
                <a:pPr marL="842962" lvl="1" indent="-457200">
                  <a:buFont typeface="+mj-lt"/>
                  <a:buAutoNum type="arabicPeriod"/>
                </a:pPr>
                <a:r>
                  <a:rPr lang="de-CH" dirty="0"/>
                  <a:t>Substitution methods</a:t>
                </a:r>
              </a:p>
              <a:p>
                <a:pPr marL="842962" lvl="1" indent="-457200">
                  <a:buFont typeface="+mj-lt"/>
                  <a:buAutoNum type="arabicPeriod"/>
                </a:pPr>
                <a:r>
                  <a:rPr lang="de-CH" dirty="0"/>
                  <a:t>Methods based on </a:t>
                </a:r>
                <a:r>
                  <a:rPr lang="de-CH" dirty="0" err="1"/>
                  <a:t>function</a:t>
                </a:r>
                <a:r>
                  <a:rPr lang="de-CH" dirty="0"/>
                  <a:t> </a:t>
                </a:r>
                <a:r>
                  <a:rPr lang="de-CH" dirty="0" err="1"/>
                  <a:t>approximation</a:t>
                </a:r>
                <a:endParaRPr lang="de-CH" dirty="0"/>
              </a:p>
              <a:p>
                <a:r>
                  <a:rPr lang="de-CH" b="1" dirty="0"/>
                  <a:t>Assumptions</a:t>
                </a:r>
                <a:r>
                  <a:rPr lang="de-CH" dirty="0"/>
                  <a:t>:</a:t>
                </a:r>
              </a:p>
              <a:p>
                <a:pPr lvl="1"/>
                <a:r>
                  <a:rPr lang="de-CH" dirty="0"/>
                  <a:t>In the defined intervals, </a:t>
                </a:r>
                <a:r>
                  <a:rPr lang="de-CH" b="1" dirty="0"/>
                  <a:t>at least one </a:t>
                </a:r>
                <a:r>
                  <a:rPr lang="de-CH" dirty="0"/>
                  <a:t>solution exists</a:t>
                </a:r>
              </a:p>
              <a:p>
                <a:pPr lvl="1"/>
                <a:r>
                  <a:rPr lang="de-CH" dirty="0"/>
                  <a:t>We are looking for </a:t>
                </a:r>
                <a:r>
                  <a:rPr lang="de-CH" b="1" dirty="0"/>
                  <a:t>one solution</a:t>
                </a:r>
                <a:r>
                  <a:rPr lang="de-CH" dirty="0"/>
                  <a:t>, </a:t>
                </a:r>
                <a:r>
                  <a:rPr lang="de-CH" b="1" dirty="0"/>
                  <a:t>not all </a:t>
                </a:r>
                <a:r>
                  <a:rPr lang="de-CH" dirty="0"/>
                  <a:t>of them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769" y="927102"/>
                <a:ext cx="8382000" cy="4678362"/>
              </a:xfrm>
              <a:blipFill>
                <a:blip r:embed="rId2"/>
                <a:stretch>
                  <a:fillRect l="-2118" t="-1081" b="-1891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323A5D-072D-4E42-947E-87F4A82A20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0C6A3-2ACF-7C26-91FF-A57A0ABB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29301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Zero of Nonlinear Equation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Problem definition</a:t>
            </a:r>
            <a:r>
              <a:rPr lang="de-CH" dirty="0"/>
              <a:t>:</a:t>
            </a:r>
          </a:p>
          <a:p>
            <a:r>
              <a:rPr lang="de-CH" dirty="0"/>
              <a:t>Find the solution of </a:t>
            </a:r>
            <a:r>
              <a:rPr lang="de-CH" b="1" dirty="0"/>
              <a:t>F(x)</a:t>
            </a:r>
            <a:r>
              <a:rPr lang="de-CH" dirty="0"/>
              <a:t> = 0, where both </a:t>
            </a:r>
            <a:r>
              <a:rPr lang="de-CH" b="1" dirty="0"/>
              <a:t>F</a:t>
            </a:r>
            <a:r>
              <a:rPr lang="de-CH" dirty="0"/>
              <a:t> and </a:t>
            </a:r>
            <a:r>
              <a:rPr lang="de-CH" b="1" dirty="0"/>
              <a:t>x</a:t>
            </a:r>
            <a:r>
              <a:rPr lang="de-CH" dirty="0"/>
              <a:t> are vector (or matrix) valued; Look for the solution either</a:t>
            </a:r>
          </a:p>
          <a:p>
            <a:pPr lvl="1"/>
            <a:r>
              <a:rPr lang="de-CH" dirty="0"/>
              <a:t>In an interval </a:t>
            </a:r>
            <a:r>
              <a:rPr lang="de-CH" b="1" dirty="0"/>
              <a:t>x</a:t>
            </a:r>
            <a:r>
              <a:rPr lang="de-CH" b="1" baseline="-25000" dirty="0"/>
              <a:t>lb</a:t>
            </a:r>
            <a:r>
              <a:rPr lang="de-CH" dirty="0"/>
              <a:t> &lt; </a:t>
            </a:r>
            <a:r>
              <a:rPr lang="de-CH" b="1" dirty="0"/>
              <a:t>x</a:t>
            </a:r>
            <a:r>
              <a:rPr lang="de-CH" dirty="0"/>
              <a:t> &lt; </a:t>
            </a:r>
            <a:r>
              <a:rPr lang="de-CH" b="1" dirty="0"/>
              <a:t>x</a:t>
            </a:r>
            <a:r>
              <a:rPr lang="de-CH" b="1" baseline="-25000" dirty="0"/>
              <a:t>ub</a:t>
            </a:r>
          </a:p>
          <a:p>
            <a:r>
              <a:rPr lang="de-CH" b="1" dirty="0"/>
              <a:t>Types of algorithm available</a:t>
            </a:r>
            <a:r>
              <a:rPr lang="de-CH" dirty="0"/>
              <a:t>: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/>
              <a:t>Substitution algorithms</a:t>
            </a:r>
          </a:p>
          <a:p>
            <a:pPr marL="842962" lvl="1" indent="-457200">
              <a:buFont typeface="+mj-lt"/>
              <a:buAutoNum type="arabicPeriod"/>
            </a:pPr>
            <a:r>
              <a:rPr lang="de-CH" dirty="0">
                <a:solidFill>
                  <a:srgbClr val="FF0000"/>
                </a:solidFill>
              </a:rPr>
              <a:t>Methods based on function approximation</a:t>
            </a:r>
          </a:p>
          <a:p>
            <a:endParaRPr lang="de-CH" dirty="0"/>
          </a:p>
          <a:p>
            <a:r>
              <a:rPr lang="de-CH" b="1" dirty="0"/>
              <a:t>Assumptions</a:t>
            </a:r>
            <a:r>
              <a:rPr lang="de-CH" dirty="0"/>
              <a:t>:</a:t>
            </a:r>
          </a:p>
          <a:p>
            <a:pPr lvl="1"/>
            <a:r>
              <a:rPr lang="de-CH" b="1" dirty="0"/>
              <a:t>At least one </a:t>
            </a:r>
            <a:r>
              <a:rPr lang="de-CH" dirty="0"/>
              <a:t>zero exists in the defined interval</a:t>
            </a:r>
          </a:p>
          <a:p>
            <a:pPr lvl="1"/>
            <a:r>
              <a:rPr lang="de-CH" dirty="0"/>
              <a:t>We are looking for </a:t>
            </a:r>
            <a:r>
              <a:rPr lang="de-CH" b="1" dirty="0"/>
              <a:t>one zero</a:t>
            </a:r>
            <a:r>
              <a:rPr lang="de-CH" dirty="0"/>
              <a:t>, </a:t>
            </a:r>
            <a:r>
              <a:rPr lang="de-CH" b="1" dirty="0"/>
              <a:t>not all </a:t>
            </a:r>
            <a:r>
              <a:rPr lang="de-CH" dirty="0"/>
              <a:t>of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844D94-865E-5D4D-B40D-06CF4439A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A92F9-36B2-639D-F2C4-9F2F3E0D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5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9431"/>
            <a:ext cx="8382000" cy="766764"/>
          </a:xfrm>
        </p:spPr>
        <p:txBody>
          <a:bodyPr/>
          <a:lstStyle/>
          <a:p>
            <a:r>
              <a:rPr lang="de-CH" dirty="0"/>
              <a:t>Function linearization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63183"/>
            <a:ext cx="8382000" cy="4678362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Let us again consider Taylor expansion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In matrix form, this reads</a:t>
            </a:r>
          </a:p>
          <a:p>
            <a:endParaRPr lang="de-CH" dirty="0"/>
          </a:p>
          <a:p>
            <a:endParaRPr lang="de-CH" dirty="0"/>
          </a:p>
          <a:p>
            <a:pPr>
              <a:tabLst>
                <a:tab pos="3857625" algn="l"/>
              </a:tabLst>
            </a:pPr>
            <a:r>
              <a:rPr lang="de-CH" dirty="0"/>
              <a:t>Which is </a:t>
            </a:r>
            <a:r>
              <a:rPr lang="de-CH" dirty="0" err="1"/>
              <a:t>equivalent</a:t>
            </a:r>
            <a:r>
              <a:rPr lang="de-CH" dirty="0"/>
              <a:t> </a:t>
            </a:r>
            <a:r>
              <a:rPr lang="de-CH" dirty="0" err="1"/>
              <a:t>to</a:t>
            </a:r>
            <a:endParaRPr lang="de-CH" dirty="0"/>
          </a:p>
          <a:p>
            <a:pPr>
              <a:tabLst>
                <a:tab pos="3857625" algn="l"/>
              </a:tabLst>
            </a:pPr>
            <a:endParaRPr lang="de-CH" dirty="0"/>
          </a:p>
          <a:p>
            <a:pPr marL="0" indent="0">
              <a:buNone/>
              <a:tabLst>
                <a:tab pos="3857625" algn="l"/>
              </a:tabLst>
            </a:pPr>
            <a:r>
              <a:rPr lang="en-US" dirty="0"/>
              <a:t>	</a:t>
            </a:r>
            <a:endParaRPr lang="de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95789"/>
              </p:ext>
            </p:extLst>
          </p:nvPr>
        </p:nvGraphicFramePr>
        <p:xfrm>
          <a:off x="1000125" y="2088695"/>
          <a:ext cx="6400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33560" imgH="495000" progId="Equation.DSMT4">
                  <p:embed/>
                </p:oleObj>
              </mc:Choice>
              <mc:Fallback>
                <p:oleObj name="Equation" r:id="rId2" imgW="3733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2088695"/>
                        <a:ext cx="64008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30746"/>
              </p:ext>
            </p:extLst>
          </p:nvPr>
        </p:nvGraphicFramePr>
        <p:xfrm>
          <a:off x="971549" y="4255633"/>
          <a:ext cx="51657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507960" progId="Equation.DSMT4">
                  <p:embed/>
                </p:oleObj>
              </mc:Choice>
              <mc:Fallback>
                <p:oleObj name="Equation" r:id="rId4" imgW="2958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49" y="4255633"/>
                        <a:ext cx="51657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286125" y="5770562"/>
            <a:ext cx="723900" cy="3333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177059"/>
              </p:ext>
            </p:extLst>
          </p:nvPr>
        </p:nvGraphicFramePr>
        <p:xfrm>
          <a:off x="3385344" y="810758"/>
          <a:ext cx="23733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507960" progId="Equation.DSMT4">
                  <p:embed/>
                </p:oleObj>
              </mc:Choice>
              <mc:Fallback>
                <p:oleObj name="Equation" r:id="rId6" imgW="13842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344" y="810758"/>
                        <a:ext cx="237331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68611"/>
              </p:ext>
            </p:extLst>
          </p:nvPr>
        </p:nvGraphicFramePr>
        <p:xfrm>
          <a:off x="1000125" y="2898320"/>
          <a:ext cx="64881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495000" progId="Equation.DSMT4">
                  <p:embed/>
                </p:oleObj>
              </mc:Choice>
              <mc:Fallback>
                <p:oleObj name="Equation" r:id="rId8" imgW="378432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898320"/>
                        <a:ext cx="648811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63B458-A7EE-4A44-97A1-B181DAF2E6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79AA50-E3D6-8243-92E8-55C762CDE6E6}"/>
                  </a:ext>
                </a:extLst>
              </p:cNvPr>
              <p:cNvSpPr txBox="1"/>
              <p:nvPr/>
            </p:nvSpPr>
            <p:spPr>
              <a:xfrm>
                <a:off x="735313" y="5592986"/>
                <a:ext cx="21964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𝚫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79AA50-E3D6-8243-92E8-55C762CD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3" y="5592986"/>
                <a:ext cx="2196499" cy="307777"/>
              </a:xfrm>
              <a:prstGeom prst="rect">
                <a:avLst/>
              </a:prstGeom>
              <a:blipFill>
                <a:blip r:embed="rId11"/>
                <a:stretch>
                  <a:fillRect l="-1724" r="-2299"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5641C-FBD9-FF46-8397-3EB0F72A2407}"/>
                  </a:ext>
                </a:extLst>
              </p:cNvPr>
              <p:cNvSpPr txBox="1"/>
              <p:nvPr/>
            </p:nvSpPr>
            <p:spPr>
              <a:xfrm>
                <a:off x="735313" y="5941755"/>
                <a:ext cx="19290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𝚫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55641C-FBD9-FF46-8397-3EB0F72A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3" y="5941755"/>
                <a:ext cx="1929054" cy="307777"/>
              </a:xfrm>
              <a:prstGeom prst="rect">
                <a:avLst/>
              </a:prstGeom>
              <a:blipFill>
                <a:blip r:embed="rId12"/>
                <a:stretch>
                  <a:fillRect l="-654" r="-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9E941BA-DE35-384F-A5EA-70B71E0133CE}"/>
              </a:ext>
            </a:extLst>
          </p:cNvPr>
          <p:cNvSpPr txBox="1"/>
          <p:nvPr/>
        </p:nvSpPr>
        <p:spPr>
          <a:xfrm>
            <a:off x="4200525" y="574687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Newton </a:t>
            </a:r>
            <a:r>
              <a:rPr lang="de-DE" sz="2000" dirty="0" err="1"/>
              <a:t>method</a:t>
            </a:r>
            <a:endParaRPr lang="de-DE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BB91BB-B431-5EA1-5CD4-E4B2A392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50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Jacobian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Consider a continuous, differentiable function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10508"/>
              </p:ext>
            </p:extLst>
          </p:nvPr>
        </p:nvGraphicFramePr>
        <p:xfrm>
          <a:off x="7108826" y="2263775"/>
          <a:ext cx="183635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965160" progId="Equation.DSMT4">
                  <p:embed/>
                </p:oleObj>
              </mc:Choice>
              <mc:Fallback>
                <p:oleObj name="Equation" r:id="rId2" imgW="134604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6" y="2263775"/>
                        <a:ext cx="1836358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52250"/>
              </p:ext>
            </p:extLst>
          </p:nvPr>
        </p:nvGraphicFramePr>
        <p:xfrm>
          <a:off x="2951163" y="2663825"/>
          <a:ext cx="3241675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1574640" progId="Equation.DSMT4">
                  <p:embed/>
                </p:oleObj>
              </mc:Choice>
              <mc:Fallback>
                <p:oleObj name="Equation" r:id="rId4" imgW="1638000" imgH="1574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2663825"/>
                        <a:ext cx="3241675" cy="311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963388"/>
              </p:ext>
            </p:extLst>
          </p:nvPr>
        </p:nvGraphicFramePr>
        <p:xfrm>
          <a:off x="804863" y="3796507"/>
          <a:ext cx="12557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431640" progId="Equation.DSMT4">
                  <p:embed/>
                </p:oleObj>
              </mc:Choice>
              <mc:Fallback>
                <p:oleObj name="Equation" r:id="rId6" imgW="6346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796507"/>
                        <a:ext cx="125571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2B4DC3F-F74F-9548-A95B-DFA6969E30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89888-7FB0-DD4D-80B6-FFC6EFD3A992}"/>
                  </a:ext>
                </a:extLst>
              </p:cNvPr>
              <p:cNvSpPr txBox="1"/>
              <p:nvPr/>
            </p:nvSpPr>
            <p:spPr>
              <a:xfrm>
                <a:off x="7204075" y="1824576"/>
                <a:ext cx="13954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F89888-7FB0-DD4D-80B6-FFC6EFD3A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75" y="1824576"/>
                <a:ext cx="1395447" cy="307777"/>
              </a:xfrm>
              <a:prstGeom prst="rect">
                <a:avLst/>
              </a:prstGeom>
              <a:blipFill>
                <a:blip r:embed="rId9"/>
                <a:stretch>
                  <a:fillRect l="-4505" t="-8333" b="-3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66CC54-8DD8-13FE-FD67-0FD03038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72351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Multidimensional Newton-Algorithm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Define a starting point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de-CH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Compute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–f(x)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Compute 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marL="723900" lvl="1" indent="-457200"/>
            <a:r>
              <a:rPr lang="de-CH" dirty="0"/>
              <a:t>Either analytically or numerically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Solve the linear system of equations 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(x)*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 = -f(x)</a:t>
            </a:r>
            <a:br>
              <a:rPr lang="de-CH" dirty="0"/>
            </a:br>
            <a:r>
              <a:rPr lang="de-CH" dirty="0"/>
              <a:t>for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dirty="0"/>
              <a:t>, then set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 = x +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457200" indent="-457200">
              <a:buFont typeface="+mj-lt"/>
              <a:buAutoNum type="arabicPeriod"/>
            </a:pPr>
            <a:endParaRPr lang="de-CH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dirty="0"/>
              <a:t>Iterate 2 through 4 until some stopping criteria are fulfilled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60DAF6-FB9A-AF48-BDE5-1AE09D705E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27A0AB-A1F6-6E48-8CC3-79FC0AAFB73E}"/>
                  </a:ext>
                </a:extLst>
              </p:cNvPr>
              <p:cNvSpPr txBox="1"/>
              <p:nvPr/>
            </p:nvSpPr>
            <p:spPr>
              <a:xfrm>
                <a:off x="5697611" y="2098672"/>
                <a:ext cx="24637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𝚫</m:t>
                      </m:r>
                      <m:sSup>
                        <m:sSup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27A0AB-A1F6-6E48-8CC3-79FC0AAFB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1" y="2098672"/>
                <a:ext cx="2463751" cy="307777"/>
              </a:xfrm>
              <a:prstGeom prst="rect">
                <a:avLst/>
              </a:prstGeom>
              <a:blipFill>
                <a:blip r:embed="rId2"/>
                <a:stretch>
                  <a:fillRect l="-2051" t="-4000" r="-2564" b="-2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D0058-4EBC-5149-9D24-ED8BDC3F7622}"/>
                  </a:ext>
                </a:extLst>
              </p:cNvPr>
              <p:cNvSpPr txBox="1"/>
              <p:nvPr/>
            </p:nvSpPr>
            <p:spPr>
              <a:xfrm>
                <a:off x="5697611" y="2447441"/>
                <a:ext cx="21769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𝚫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D0058-4EBC-5149-9D24-ED8BDC3F7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1" y="2447441"/>
                <a:ext cx="2176943" cy="307777"/>
              </a:xfrm>
              <a:prstGeom prst="rect">
                <a:avLst/>
              </a:prstGeom>
              <a:blipFill>
                <a:blip r:embed="rId3"/>
                <a:stretch>
                  <a:fillRect l="-581" t="-4000" r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85CB8-9E20-2271-4C4A-49EA9DB2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094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4237"/>
            <a:ext cx="8382000" cy="766764"/>
          </a:xfrm>
        </p:spPr>
        <p:txBody>
          <a:bodyPr/>
          <a:lstStyle/>
          <a:p>
            <a:r>
              <a:rPr lang="de-CH" dirty="0"/>
              <a:t>Improvements on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7989"/>
            <a:ext cx="8382000" cy="4678362"/>
          </a:xfrm>
        </p:spPr>
        <p:txBody>
          <a:bodyPr/>
          <a:lstStyle/>
          <a:p>
            <a:r>
              <a:rPr lang="de-CH" sz="2000" dirty="0"/>
              <a:t>It might not be necessary to compute the Jacobian at every iteration, the algorithm can also work nicely if the Jacobian is only computed every few iterations</a:t>
            </a:r>
          </a:p>
          <a:p>
            <a:r>
              <a:rPr lang="de-CH" sz="2000" dirty="0"/>
              <a:t>When doing this, instead of solving the linear system of equations, it might be more efficient to compute 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inv(</a:t>
            </a: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CH" sz="2000" dirty="0"/>
              <a:t> when recomputing </a:t>
            </a:r>
            <a:r>
              <a:rPr lang="de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sz="2000" dirty="0"/>
              <a:t>, or factorize it in a convenient manner</a:t>
            </a:r>
          </a:p>
          <a:p>
            <a:r>
              <a:rPr lang="de-CH" sz="2000" dirty="0"/>
              <a:t>A numerical Jacobian can sometimes lead to better (numerical) results than an analytical one</a:t>
            </a:r>
          </a:p>
          <a:p>
            <a:r>
              <a:rPr lang="de-CH" sz="2000" dirty="0"/>
              <a:t>Another option is to adapt the step size, so before accepting a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sz="2000" dirty="0"/>
              <a:t>, one checks if 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norm(f(x+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x)) </a:t>
            </a:r>
            <a:r>
              <a:rPr lang="de-CH" sz="2000" dirty="0"/>
              <a:t>is in fact smaller than 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norm(f(x))</a:t>
            </a:r>
            <a:r>
              <a:rPr lang="de-CH" sz="2000" dirty="0"/>
              <a:t>, and if not, a step of size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Δ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sz="2000" dirty="0"/>
              <a:t> with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λ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&lt; 1 </a:t>
            </a:r>
            <a:r>
              <a:rPr lang="de-CH" sz="2000" dirty="0"/>
              <a:t>is tried instead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0917"/>
              </p:ext>
            </p:extLst>
          </p:nvPr>
        </p:nvGraphicFramePr>
        <p:xfrm>
          <a:off x="6327775" y="817424"/>
          <a:ext cx="20177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28600" progId="Equation.DSMT4">
                  <p:embed/>
                </p:oleObj>
              </mc:Choice>
              <mc:Fallback>
                <p:oleObj name="Equation" r:id="rId2" imgW="11557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817424"/>
                        <a:ext cx="2017713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AD205F-9926-8A46-93E0-F56466789B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763DC-ACFF-D7B8-CA7E-C79359F9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406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4237"/>
            <a:ext cx="8382000" cy="766764"/>
          </a:xfrm>
        </p:spPr>
        <p:txBody>
          <a:bodyPr/>
          <a:lstStyle/>
          <a:p>
            <a:r>
              <a:rPr lang="de-CH" dirty="0"/>
              <a:t>How does Matlab do it? Nonlinear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69728"/>
            <a:ext cx="8382000" cy="4678362"/>
          </a:xfrm>
        </p:spPr>
        <p:txBody>
          <a:bodyPr/>
          <a:lstStyle/>
          <a:p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fsolve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000" dirty="0"/>
              <a:t>is the general solver for non-linear equation systems; It can use different algorithms, namely</a:t>
            </a:r>
          </a:p>
          <a:p>
            <a:pPr lvl="1"/>
            <a:r>
              <a:rPr lang="de-CH" sz="1800" dirty="0"/>
              <a:t>Trust-region algorithms: Instead of just going in the direction that the Newton step suggests, a check is performed if x</a:t>
            </a:r>
            <a:r>
              <a:rPr lang="de-CH" sz="1800" baseline="-25000" dirty="0"/>
              <a:t>k+1</a:t>
            </a:r>
            <a:r>
              <a:rPr lang="de-CH" sz="1800" dirty="0"/>
              <a:t> is really better than x</a:t>
            </a:r>
            <a:r>
              <a:rPr lang="de-CH" sz="1800" baseline="-25000" dirty="0"/>
              <a:t>k</a:t>
            </a:r>
            <a:r>
              <a:rPr lang="de-CH" sz="1800" dirty="0"/>
              <a:t>. This is done by approximating the behavior of the (maximally quadratic) function around x</a:t>
            </a:r>
            <a:r>
              <a:rPr lang="de-CH" sz="1800" baseline="-25000" dirty="0"/>
              <a:t>k</a:t>
            </a:r>
            <a:r>
              <a:rPr lang="de-CH" sz="1800" dirty="0"/>
              <a:t> (the trust-region). An optimization is then performed to find an optimal step.</a:t>
            </a:r>
          </a:p>
          <a:p>
            <a:pPr lvl="1"/>
            <a:r>
              <a:rPr lang="de-CH" sz="1800" dirty="0"/>
              <a:t>Trust-region-dogleg: The so-called dogleg method is used to solve the optimization problem, which constructs the step as a convex combination of the Cauchy step (steepest descent) and a Gauss-Newton step.</a:t>
            </a:r>
          </a:p>
          <a:p>
            <a:pPr lvl="1"/>
            <a:r>
              <a:rPr lang="de-CH" sz="1800" dirty="0"/>
              <a:t>Trust-region-reflective: The optimization problem is solved via a conjugate gradient method in a 2-D subspace.</a:t>
            </a:r>
          </a:p>
          <a:p>
            <a:pPr lvl="1"/>
            <a:r>
              <a:rPr lang="de-CH" sz="1800" dirty="0"/>
              <a:t>The Levenberg-Marquardt method, which finds the step by solving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65327"/>
              </p:ext>
            </p:extLst>
          </p:nvPr>
        </p:nvGraphicFramePr>
        <p:xfrm>
          <a:off x="1216392" y="5364487"/>
          <a:ext cx="47069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520" imgH="279360" progId="Equation.DSMT4">
                  <p:embed/>
                </p:oleObj>
              </mc:Choice>
              <mc:Fallback>
                <p:oleObj name="Equation" r:id="rId2" imgW="2387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6392" y="5364487"/>
                        <a:ext cx="47069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BF7775-B4AE-1A46-BEC3-EE9298B29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1562-EB76-A09B-4540-888B7495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15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Matlab Syntax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fsolve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uses the syntax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fsolve(nl_fun, x0, options);</a:t>
            </a:r>
          </a:p>
          <a:p>
            <a:pPr lvl="1"/>
            <a:r>
              <a:rPr lang="de-CH" dirty="0"/>
              <a:t>where </a:t>
            </a:r>
            <a:r>
              <a:rPr lang="de-CH" b="1" dirty="0"/>
              <a:t>nl_fun</a:t>
            </a:r>
            <a:r>
              <a:rPr lang="de-CH" dirty="0"/>
              <a:t> is a function taking as input </a:t>
            </a:r>
            <a:r>
              <a:rPr lang="de-CH" b="1" dirty="0"/>
              <a:t>x</a:t>
            </a:r>
            <a:r>
              <a:rPr lang="de-CH" dirty="0"/>
              <a:t>, returning as output the function values </a:t>
            </a:r>
            <a:r>
              <a:rPr lang="de-CH" b="1" dirty="0"/>
              <a:t>f</a:t>
            </a:r>
            <a:r>
              <a:rPr lang="de-CH" dirty="0"/>
              <a:t> at </a:t>
            </a:r>
            <a:r>
              <a:rPr lang="de-CH" b="1" dirty="0"/>
              <a:t>x</a:t>
            </a:r>
            <a:r>
              <a:rPr lang="de-CH" dirty="0"/>
              <a:t>, both can be vectors or matrices</a:t>
            </a:r>
          </a:p>
          <a:p>
            <a:pPr lvl="1"/>
            <a:r>
              <a:rPr lang="de-CH" b="1" dirty="0"/>
              <a:t>x0 </a:t>
            </a:r>
            <a:r>
              <a:rPr lang="de-CH" dirty="0"/>
              <a:t>is an initial guess</a:t>
            </a:r>
          </a:p>
          <a:p>
            <a:pPr lvl="1"/>
            <a:r>
              <a:rPr lang="de-CH" b="1" dirty="0"/>
              <a:t>options</a:t>
            </a:r>
            <a:r>
              <a:rPr lang="de-CH" dirty="0"/>
              <a:t> can be set by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options = optimset(...)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de-CH" dirty="0"/>
              <a:t>to choose algorithms, give analytical Jacobians, etc.; see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doc fsolve</a:t>
            </a:r>
            <a:r>
              <a:rPr lang="de-CH" dirty="0"/>
              <a:t> for details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E0F9CA-1309-C245-AFDC-A8634DE7C3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047AE-7D47-394E-2B31-D614EB8B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06418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3: CSTR with multiple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Consider a CSTR where two reactions take place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We assume the following</a:t>
            </a:r>
          </a:p>
          <a:p>
            <a:pPr lvl="1"/>
            <a:r>
              <a:rPr lang="de-CH" dirty="0"/>
              <a:t>V = const., i.e. Q</a:t>
            </a:r>
            <a:r>
              <a:rPr lang="de-CH" baseline="30000" dirty="0"/>
              <a:t>in</a:t>
            </a:r>
            <a:r>
              <a:rPr lang="de-CH" dirty="0"/>
              <a:t> = Q</a:t>
            </a:r>
            <a:r>
              <a:rPr lang="de-CH" baseline="30000" dirty="0"/>
              <a:t>out</a:t>
            </a:r>
            <a:r>
              <a:rPr lang="de-CH" dirty="0"/>
              <a:t> = const.</a:t>
            </a:r>
          </a:p>
          <a:p>
            <a:pPr lvl="1"/>
            <a:r>
              <a:rPr lang="de-CH" dirty="0"/>
              <a:t>Constant temperature and density of the reaction mixture</a:t>
            </a:r>
          </a:p>
          <a:p>
            <a:pPr lvl="1"/>
            <a:r>
              <a:rPr lang="de-CH" dirty="0"/>
              <a:t>Constant feed, i.e. c</a:t>
            </a:r>
            <a:r>
              <a:rPr lang="de-CH" baseline="30000" dirty="0"/>
              <a:t>A,in</a:t>
            </a:r>
            <a:r>
              <a:rPr lang="de-CH" dirty="0"/>
              <a:t> = const., c</a:t>
            </a:r>
            <a:r>
              <a:rPr lang="de-CH" baseline="30000" dirty="0"/>
              <a:t>B,in</a:t>
            </a:r>
            <a:r>
              <a:rPr lang="de-CH" dirty="0"/>
              <a:t> = const.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75" y="2409823"/>
            <a:ext cx="1340027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1390650" y="2533650"/>
            <a:ext cx="9525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343150" y="2533650"/>
            <a:ext cx="0" cy="4667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3209925" y="3648076"/>
            <a:ext cx="77152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47654"/>
              </p:ext>
            </p:extLst>
          </p:nvPr>
        </p:nvGraphicFramePr>
        <p:xfrm>
          <a:off x="1476375" y="2170113"/>
          <a:ext cx="7826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253800" progId="Equation.DSMT4">
                  <p:embed/>
                </p:oleObj>
              </mc:Choice>
              <mc:Fallback>
                <p:oleObj name="Equation" r:id="rId3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2170113"/>
                        <a:ext cx="782638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246848"/>
              </p:ext>
            </p:extLst>
          </p:nvPr>
        </p:nvGraphicFramePr>
        <p:xfrm>
          <a:off x="3632200" y="3303588"/>
          <a:ext cx="7842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41200" progId="Equation.DSMT4">
                  <p:embed/>
                </p:oleObj>
              </mc:Choice>
              <mc:Fallback>
                <p:oleObj name="Equation" r:id="rId5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3303588"/>
                        <a:ext cx="7842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31454"/>
              </p:ext>
            </p:extLst>
          </p:nvPr>
        </p:nvGraphicFramePr>
        <p:xfrm>
          <a:off x="5021263" y="2586037"/>
          <a:ext cx="18383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457200" progId="Equation.DSMT4">
                  <p:embed/>
                </p:oleObj>
              </mc:Choice>
              <mc:Fallback>
                <p:oleObj name="Equation" r:id="rId7" imgW="876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1263" y="2586037"/>
                        <a:ext cx="18383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967DCFC-B95B-6641-8B12-23A89DB30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8A389-4E1F-E111-9B92-7A6C3CA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1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CSTR mass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7063"/>
              </p:ext>
            </p:extLst>
          </p:nvPr>
        </p:nvGraphicFramePr>
        <p:xfrm>
          <a:off x="1744604" y="2478553"/>
          <a:ext cx="6650038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1625400" progId="Equation.DSMT4">
                  <p:embed/>
                </p:oleObj>
              </mc:Choice>
              <mc:Fallback>
                <p:oleObj name="Equation" r:id="rId2" imgW="32637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4604" y="2478553"/>
                        <a:ext cx="6650038" cy="331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673" y="1855577"/>
            <a:ext cx="518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/>
              <a:t>(Accumulation) = Flow*(In – Out) + Reaction</a:t>
            </a:r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6F220A-C63C-C342-8E61-4E18A7228F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1A12C-80FA-F692-FF78-75865A76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05654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CSTR steady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29</a:t>
            </a:fld>
            <a:endParaRPr lang="de-D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48143"/>
              </p:ext>
            </p:extLst>
          </p:nvPr>
        </p:nvGraphicFramePr>
        <p:xfrm>
          <a:off x="2327275" y="1912938"/>
          <a:ext cx="9826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912938"/>
                        <a:ext cx="98266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0806"/>
              </p:ext>
            </p:extLst>
          </p:nvPr>
        </p:nvGraphicFramePr>
        <p:xfrm>
          <a:off x="4643438" y="2055019"/>
          <a:ext cx="27924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055019"/>
                        <a:ext cx="27924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26653"/>
              </p:ext>
            </p:extLst>
          </p:nvPr>
        </p:nvGraphicFramePr>
        <p:xfrm>
          <a:off x="1887538" y="3286125"/>
          <a:ext cx="54070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54280" imgH="1091880" progId="Equation.DSMT4">
                  <p:embed/>
                </p:oleObj>
              </mc:Choice>
              <mc:Fallback>
                <p:oleObj name="Equation" r:id="rId6" imgW="2654280" imgH="1091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3286125"/>
                        <a:ext cx="5407025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4375" y="5819775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where			is the residence time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00850"/>
              </p:ext>
            </p:extLst>
          </p:nvPr>
        </p:nvGraphicFramePr>
        <p:xfrm>
          <a:off x="5311775" y="5869002"/>
          <a:ext cx="867258" cy="30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1775" y="5869002"/>
                        <a:ext cx="867258" cy="30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EF6413-917F-9C4B-A8AD-00F2B74DE5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2EF5-BA48-A6B3-BB9D-945E8289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2190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Fixed point iterations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Fixed point iterations generally have the form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fixed point of </a:t>
            </a:r>
            <a:r>
              <a:rPr lang="de-CH" b="1" dirty="0"/>
              <a:t>F</a:t>
            </a:r>
            <a:r>
              <a:rPr lang="de-CH" dirty="0"/>
              <a:t> is a point </a:t>
            </a:r>
            <a:r>
              <a:rPr lang="de-CH" i="1" dirty="0"/>
              <a:t>x*</a:t>
            </a:r>
            <a:r>
              <a:rPr lang="de-CH" dirty="0"/>
              <a:t>, where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 fixed point iteration is called consistent with a non-linear equation </a:t>
            </a:r>
            <a:r>
              <a:rPr lang="de-CH" i="1" dirty="0"/>
              <a:t>f(x)</a:t>
            </a:r>
            <a:r>
              <a:rPr lang="de-CH" dirty="0"/>
              <a:t>, 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43025" y="2278063"/>
          <a:ext cx="1571626" cy="50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53800" progId="Equation.DSMT4">
                  <p:embed/>
                </p:oleObj>
              </mc:Choice>
              <mc:Fallback>
                <p:oleObj name="Equation" r:id="rId2" imgW="787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025" y="2278063"/>
                        <a:ext cx="1571626" cy="506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43025" y="3614738"/>
          <a:ext cx="13938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79360" progId="Equation.DSMT4">
                  <p:embed/>
                </p:oleObj>
              </mc:Choice>
              <mc:Fallback>
                <p:oleObj name="Equation" r:id="rId4" imgW="698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614738"/>
                        <a:ext cx="13938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343025" y="5348288"/>
          <a:ext cx="38004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279360" progId="Equation.DSMT4">
                  <p:embed/>
                </p:oleObj>
              </mc:Choice>
              <mc:Fallback>
                <p:oleObj name="Equation" r:id="rId6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348288"/>
                        <a:ext cx="38004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3BEC75-46DB-A34B-9D39-857E6A9890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263FC-48A7-3B74-622A-C61675B3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8002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7329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1394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000" dirty="0"/>
              <a:t>Write down the analytical Jacobian matrix for the steady state CSTR shown on </a:t>
            </a:r>
            <a:r>
              <a:rPr lang="de-CH" sz="2000" dirty="0" err="1"/>
              <a:t>slide</a:t>
            </a:r>
            <a:r>
              <a:rPr lang="de-CH" sz="2000" dirty="0"/>
              <a:t> 29.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/>
              <a:t>Implement the basic Newton method as shown on </a:t>
            </a:r>
            <a:r>
              <a:rPr lang="de-CH" sz="2000" dirty="0" err="1"/>
              <a:t>slide</a:t>
            </a:r>
            <a:r>
              <a:rPr lang="de-CH" sz="2000" dirty="0"/>
              <a:t> 6. </a:t>
            </a:r>
          </a:p>
          <a:p>
            <a:pPr lvl="1"/>
            <a:r>
              <a:rPr lang="de-CH" sz="1800" dirty="0"/>
              <a:t>Use a function of the form</a:t>
            </a:r>
            <a:br>
              <a:rPr lang="de-CH" sz="1800" dirty="0"/>
            </a:br>
            <a:r>
              <a:rPr lang="de-CH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function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[x, info] = newtonMethod(f, J, x0, tol);</a:t>
            </a:r>
            <a:br>
              <a:rPr lang="de-CH" sz="1800" dirty="0"/>
            </a:br>
            <a:r>
              <a:rPr lang="de-CH" sz="1800" dirty="0"/>
              <a:t>where f is a function handle to the function you want to solve, J is a function handle that returns the Jacobian matrix, x0 is an initial guess and tol is a vector of tolerances.</a:t>
            </a:r>
          </a:p>
          <a:p>
            <a:pPr lvl="1"/>
            <a:r>
              <a:rPr lang="de-CH" sz="1800" dirty="0"/>
              <a:t>As in with the secand method, use a while loop to find the solution.</a:t>
            </a:r>
          </a:p>
          <a:p>
            <a:pPr lvl="1"/>
            <a:r>
              <a:rPr lang="de-CH" sz="1800" dirty="0"/>
              <a:t>Suggest stopping criteria and failure checks. When can the Newton method fail in general?</a:t>
            </a:r>
          </a:p>
          <a:p>
            <a:pPr lvl="1"/>
            <a:r>
              <a:rPr lang="de-CH" sz="1800" dirty="0"/>
              <a:t>Use left division «\» to solve the linear system at every iteration (do not use 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inv(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CH" sz="1800" dirty="0"/>
              <a:t>!)</a:t>
            </a:r>
          </a:p>
          <a:p>
            <a:pPr lvl="1"/>
            <a:r>
              <a:rPr lang="de-CH" sz="1800" dirty="0"/>
              <a:t>Let 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1800" dirty="0"/>
              <a:t>be a struct you can use to return additional information, like reason of termination and number of steps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389EC3-8FA9-F542-88F2-8C62418846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B2BB4-9203-6C53-7406-1C68144D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60986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6750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2765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de-CH" sz="2000" dirty="0"/>
              <a:t>Use your Newton algorithm to solve the steady state CSTR numerically.</a:t>
            </a:r>
          </a:p>
          <a:p>
            <a:pPr lvl="1"/>
            <a:r>
              <a:rPr lang="en-US" sz="1800" dirty="0"/>
              <a:t>Create two function files; one that calculates the CSTR equations (1) as functions of x, and one that calculates the analytical </a:t>
            </a:r>
            <a:r>
              <a:rPr lang="en-US" sz="1800" dirty="0" err="1"/>
              <a:t>Jacobian</a:t>
            </a:r>
            <a:r>
              <a:rPr lang="en-US" sz="1800" dirty="0"/>
              <a:t> as a function of x.</a:t>
            </a:r>
          </a:p>
          <a:p>
            <a:pPr lvl="1"/>
            <a:r>
              <a:rPr lang="de-CH" sz="1800" dirty="0">
                <a:cs typeface="Courier New" pitchFamily="49" charset="0"/>
              </a:rPr>
              <a:t>Use x</a:t>
            </a:r>
            <a:r>
              <a:rPr lang="de-CH" sz="1800" baseline="30000" dirty="0">
                <a:cs typeface="Courier New" pitchFamily="49" charset="0"/>
              </a:rPr>
              <a:t>In</a:t>
            </a:r>
            <a:r>
              <a:rPr lang="de-CH" sz="1800" baseline="-25000" dirty="0">
                <a:cs typeface="Courier New" pitchFamily="49" charset="0"/>
              </a:rPr>
              <a:t>1</a:t>
            </a:r>
            <a:r>
              <a:rPr lang="de-CH" sz="1800" dirty="0">
                <a:cs typeface="Courier New" pitchFamily="49" charset="0"/>
              </a:rPr>
              <a:t> = 1; x</a:t>
            </a:r>
            <a:r>
              <a:rPr lang="de-CH" sz="1800" baseline="30000" dirty="0">
                <a:cs typeface="Courier New" pitchFamily="49" charset="0"/>
              </a:rPr>
              <a:t>In</a:t>
            </a:r>
            <a:r>
              <a:rPr lang="de-CH" sz="1800" baseline="-25000" dirty="0">
                <a:cs typeface="Courier New" pitchFamily="49" charset="0"/>
              </a:rPr>
              <a:t>2</a:t>
            </a:r>
            <a:r>
              <a:rPr lang="de-CH" sz="1800" dirty="0">
                <a:cs typeface="Courier New" pitchFamily="49" charset="0"/>
              </a:rPr>
              <a:t> = 1.5; </a:t>
            </a:r>
            <a:r>
              <a:rPr lang="de-CH" sz="1800" dirty="0">
                <a:solidFill>
                  <a:srgbClr val="FF0000"/>
                </a:solidFill>
                <a:cs typeface="Courier New" pitchFamily="49" charset="0"/>
              </a:rPr>
              <a:t>k</a:t>
            </a:r>
            <a:r>
              <a:rPr lang="de-CH" sz="1800" baseline="-25000" dirty="0">
                <a:solidFill>
                  <a:srgbClr val="FF0000"/>
                </a:solidFill>
                <a:cs typeface="Courier New" pitchFamily="49" charset="0"/>
              </a:rPr>
              <a:t>1</a:t>
            </a:r>
            <a:r>
              <a:rPr lang="de-CH" sz="1800" dirty="0">
                <a:solidFill>
                  <a:srgbClr val="FF0000"/>
                </a:solidFill>
                <a:cs typeface="Courier New" pitchFamily="49" charset="0"/>
              </a:rPr>
              <a:t> = 0.5; k</a:t>
            </a:r>
            <a:r>
              <a:rPr lang="de-CH" sz="1800" baseline="-25000" dirty="0">
                <a:solidFill>
                  <a:srgbClr val="FF0000"/>
                </a:solidFill>
                <a:cs typeface="Courier New" pitchFamily="49" charset="0"/>
              </a:rPr>
              <a:t>2</a:t>
            </a:r>
            <a:r>
              <a:rPr lang="de-CH" sz="1800" dirty="0">
                <a:solidFill>
                  <a:srgbClr val="FF0000"/>
                </a:solidFill>
                <a:cs typeface="Courier New" pitchFamily="49" charset="0"/>
              </a:rPr>
              <a:t> = 10</a:t>
            </a:r>
            <a:r>
              <a:rPr lang="de-CH" sz="1800" dirty="0">
                <a:cs typeface="Courier New" pitchFamily="49" charset="0"/>
              </a:rPr>
              <a:t>; and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CH" sz="1800" dirty="0">
                <a:cs typeface="Courier New" pitchFamily="49" charset="0"/>
              </a:rPr>
              <a:t> = 5</a:t>
            </a:r>
          </a:p>
          <a:p>
            <a:pPr lvl="1"/>
            <a:r>
              <a:rPr lang="de-CH" sz="1800" dirty="0">
                <a:cs typeface="Courier New" pitchFamily="49" charset="0"/>
              </a:rPr>
              <a:t>What is the total conversion of A to D?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Compare your result to what </a:t>
            </a:r>
            <a:r>
              <a:rPr lang="en-US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fsolve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800" dirty="0">
                <a:solidFill>
                  <a:srgbClr val="FF0000"/>
                </a:solidFill>
              </a:rPr>
              <a:t>finds. Try different starting guesses. Can you find more than one solution?</a:t>
            </a:r>
            <a:endParaRPr lang="de-CH" sz="1800" dirty="0">
              <a:solidFill>
                <a:srgbClr val="FF0000"/>
              </a:solidFill>
              <a:cs typeface="Courier New" pitchFamily="49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de-CH" sz="2000" dirty="0">
                <a:cs typeface="Courier New" pitchFamily="49" charset="0"/>
              </a:rPr>
              <a:t>Find online the function </a:t>
            </a:r>
            <a:r>
              <a:rPr lang="de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jacobianest</a:t>
            </a:r>
            <a:r>
              <a:rPr lang="de-CH" sz="2000" dirty="0">
                <a:cs typeface="Courier New" pitchFamily="49" charset="0"/>
              </a:rPr>
              <a:t>.</a:t>
            </a:r>
          </a:p>
          <a:p>
            <a:pPr lvl="1"/>
            <a:r>
              <a:rPr lang="de-CH" sz="1800" dirty="0">
                <a:cs typeface="Courier New" pitchFamily="49" charset="0"/>
              </a:rPr>
              <a:t>Modify your Newton algorithm so that it uses 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jacobianest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de-CH" sz="1800" dirty="0">
                <a:cs typeface="Courier New" pitchFamily="49" charset="0"/>
              </a:rPr>
              <a:t>to approximate the Jacobian if the input </a:t>
            </a:r>
            <a:r>
              <a:rPr lang="de-CH" sz="1800" b="1" dirty="0">
                <a:cs typeface="Courier New" pitchFamily="49" charset="0"/>
              </a:rPr>
              <a:t>J</a:t>
            </a:r>
            <a:r>
              <a:rPr lang="de-CH" sz="1800" dirty="0">
                <a:cs typeface="Courier New" pitchFamily="49" charset="0"/>
              </a:rPr>
              <a:t> is empty (use 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isempty(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CH" sz="1800" dirty="0">
                <a:cs typeface="Courier New" pitchFamily="49" charset="0"/>
              </a:rPr>
              <a:t> to check). To provide an empty input, use </a:t>
            </a:r>
            <a:r>
              <a:rPr lang="de-C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de-CH" sz="1800" dirty="0">
                <a:cs typeface="Courier New" pitchFamily="49" charset="0"/>
              </a:rPr>
              <a:t> in the call.</a:t>
            </a:r>
          </a:p>
          <a:p>
            <a:pPr lvl="1"/>
            <a:r>
              <a:rPr lang="de-CH" sz="1800" dirty="0">
                <a:cs typeface="Courier New" pitchFamily="49" charset="0"/>
              </a:rPr>
              <a:t>How many steps are required with the analytical Jacobian compared to the numerical Jacobian? Which algorithm takes longer?</a:t>
            </a:r>
            <a:endParaRPr lang="en-US" sz="1800" dirty="0">
              <a:cs typeface="Courier New" pitchFamily="49" charset="0"/>
            </a:endParaRPr>
          </a:p>
          <a:p>
            <a:pPr lvl="1"/>
            <a:endParaRPr lang="de-CH" sz="1800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AFC49B-F163-3744-A5DA-1848E5D735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F366D-77CC-1296-D84C-85832277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509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Convergence order of fixed point iterations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For any (converging) fixed point iteration, we can write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where </a:t>
            </a:r>
            <a:r>
              <a:rPr lang="de-CH" i="1" dirty="0"/>
              <a:t>c</a:t>
            </a:r>
            <a:r>
              <a:rPr lang="de-CH" dirty="0"/>
              <a:t> is the </a:t>
            </a:r>
            <a:r>
              <a:rPr lang="de-CH" b="1" dirty="0"/>
              <a:t>rate of convergence </a:t>
            </a:r>
            <a:r>
              <a:rPr lang="de-CH" dirty="0"/>
              <a:t>and </a:t>
            </a:r>
            <a:r>
              <a:rPr lang="de-CH" i="1" dirty="0"/>
              <a:t>q</a:t>
            </a:r>
            <a:r>
              <a:rPr lang="de-CH" dirty="0"/>
              <a:t> is the </a:t>
            </a:r>
            <a:r>
              <a:rPr lang="de-CH" b="1" dirty="0"/>
              <a:t>convergence order</a:t>
            </a:r>
            <a:endParaRPr lang="de-CH" dirty="0"/>
          </a:p>
          <a:p>
            <a:r>
              <a:rPr lang="de-CH" dirty="0"/>
              <a:t>If we take the logarithm on both sides, we get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Which we can use to fit an average q and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31888" y="2368550"/>
          <a:ext cx="29670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79360" progId="Equation.DSMT4">
                  <p:embed/>
                </p:oleObj>
              </mc:Choice>
              <mc:Fallback>
                <p:oleObj name="Equation" r:id="rId2" imgW="1485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2368550"/>
                        <a:ext cx="29670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3625" y="4425950"/>
          <a:ext cx="43624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279360" progId="Equation.DSMT4">
                  <p:embed/>
                </p:oleObj>
              </mc:Choice>
              <mc:Fallback>
                <p:oleObj name="Equation" r:id="rId4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4425950"/>
                        <a:ext cx="43624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28725" y="5802313"/>
          <a:ext cx="15732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177480" progId="Equation.DSMT4">
                  <p:embed/>
                </p:oleObj>
              </mc:Choice>
              <mc:Fallback>
                <p:oleObj name="Equation" r:id="rId6" imgW="787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5802313"/>
                        <a:ext cx="15732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E4F81A-7D88-1248-9763-9DF2ED7EA9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CBC3E-F59C-441F-5E6E-6E92D22F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3389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528636"/>
            <a:ext cx="8382000" cy="766764"/>
          </a:xfrm>
        </p:spPr>
        <p:txBody>
          <a:bodyPr/>
          <a:lstStyle/>
          <a:p>
            <a:r>
              <a:rPr lang="de-CH" dirty="0"/>
              <a:t>Bisection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6" y="1322388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Define starting interval </a:t>
            </a:r>
            <a:r>
              <a:rPr lang="de-CH" b="1" dirty="0"/>
              <a:t>[a,b] </a:t>
            </a:r>
            <a:r>
              <a:rPr lang="de-CH" dirty="0"/>
              <a:t>(check that </a:t>
            </a:r>
            <a:r>
              <a:rPr lang="de-CH" b="1" dirty="0"/>
              <a:t>f(a)*f(b)</a:t>
            </a:r>
            <a:r>
              <a:rPr lang="de-CH" dirty="0"/>
              <a:t> &lt; 0)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Compute </a:t>
            </a:r>
            <a:r>
              <a:rPr lang="de-CH" b="1" dirty="0"/>
              <a:t>x</a:t>
            </a:r>
            <a:r>
              <a:rPr lang="de-CH" dirty="0"/>
              <a:t> = mean(</a:t>
            </a:r>
            <a:r>
              <a:rPr lang="de-CH" b="1" dirty="0"/>
              <a:t>[a</a:t>
            </a:r>
            <a:r>
              <a:rPr lang="de-CH" dirty="0"/>
              <a:t>, </a:t>
            </a:r>
            <a:r>
              <a:rPr lang="de-CH" b="1" dirty="0"/>
              <a:t>b]</a:t>
            </a:r>
            <a:r>
              <a:rPr lang="de-CH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Redefine the interval</a:t>
            </a:r>
          </a:p>
          <a:p>
            <a:pPr marL="723900" lvl="1" indent="-457200"/>
            <a:r>
              <a:rPr lang="de-CH" dirty="0"/>
              <a:t>Set either </a:t>
            </a:r>
            <a:r>
              <a:rPr lang="de-CH" b="1" dirty="0"/>
              <a:t>a</a:t>
            </a:r>
            <a:r>
              <a:rPr lang="de-CH" dirty="0"/>
              <a:t> = </a:t>
            </a:r>
            <a:r>
              <a:rPr lang="de-CH" b="1" dirty="0"/>
              <a:t>x</a:t>
            </a:r>
            <a:r>
              <a:rPr lang="de-CH" dirty="0"/>
              <a:t> or </a:t>
            </a:r>
            <a:r>
              <a:rPr lang="de-CH" b="1" dirty="0"/>
              <a:t>b</a:t>
            </a:r>
            <a:r>
              <a:rPr lang="de-CH" dirty="0"/>
              <a:t> = </a:t>
            </a:r>
            <a:r>
              <a:rPr lang="de-CH" b="1" dirty="0"/>
              <a:t>x</a:t>
            </a:r>
            <a:r>
              <a:rPr lang="de-CH" dirty="0"/>
              <a:t> so that </a:t>
            </a:r>
            <a:r>
              <a:rPr lang="de-CH" b="1" dirty="0"/>
              <a:t>f(a)*f(b)</a:t>
            </a:r>
            <a:r>
              <a:rPr lang="de-CH" dirty="0"/>
              <a:t> &lt; 0 is still fulfilled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Iterate 2 and 3 until the requested</a:t>
            </a:r>
            <a:br>
              <a:rPr lang="de-CH" dirty="0"/>
            </a:br>
            <a:r>
              <a:rPr lang="de-CH" dirty="0"/>
              <a:t>precision is reached</a:t>
            </a:r>
          </a:p>
          <a:p>
            <a:r>
              <a:rPr lang="de-CH" b="1" dirty="0"/>
              <a:t>Advantages</a:t>
            </a:r>
          </a:p>
          <a:p>
            <a:pPr lvl="1"/>
            <a:r>
              <a:rPr lang="de-CH" dirty="0"/>
              <a:t>After </a:t>
            </a:r>
            <a:r>
              <a:rPr lang="de-CH" i="1" dirty="0"/>
              <a:t>n</a:t>
            </a:r>
            <a:r>
              <a:rPr lang="de-CH" dirty="0"/>
              <a:t> iterations, the interval is reduced</a:t>
            </a:r>
            <a:br>
              <a:rPr lang="de-CH" dirty="0"/>
            </a:br>
            <a:r>
              <a:rPr lang="de-CH" dirty="0"/>
              <a:t>by 2</a:t>
            </a:r>
            <a:r>
              <a:rPr lang="de-CH" i="1" baseline="30000" dirty="0"/>
              <a:t>n</a:t>
            </a:r>
          </a:p>
          <a:p>
            <a:pPr lvl="1"/>
            <a:r>
              <a:rPr lang="de-CH" dirty="0"/>
              <a:t>Final precision can be predicted a priori</a:t>
            </a:r>
          </a:p>
          <a:p>
            <a:r>
              <a:rPr lang="de-CH" b="1" dirty="0"/>
              <a:t>Disadvantages</a:t>
            </a:r>
          </a:p>
          <a:p>
            <a:pPr lvl="1"/>
            <a:r>
              <a:rPr lang="de-CH" dirty="0"/>
              <a:t>Function characteristics are not used</a:t>
            </a:r>
            <a:br>
              <a:rPr lang="de-CH" dirty="0"/>
            </a:br>
            <a:r>
              <a:rPr lang="de-CH" dirty="0"/>
              <a:t>to speed up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2" y="3429000"/>
            <a:ext cx="3594098" cy="2695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6848476" y="4029075"/>
            <a:ext cx="0" cy="1057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8524876" y="5076825"/>
            <a:ext cx="1" cy="409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16716" y="4959392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86776" y="4786312"/>
            <a:ext cx="3097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b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696201" y="4619625"/>
            <a:ext cx="0" cy="4762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26296" y="4971234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x</a:t>
            </a:r>
            <a:endParaRPr lang="en-US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4191" y="4980759"/>
            <a:ext cx="29848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a</a:t>
            </a:r>
            <a:endParaRPr lang="en-US" b="1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41296F7-DE87-DE4D-A33D-74AE485DBE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4451-00ED-F47F-7C78-4908D009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76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1" grpId="1"/>
      <p:bldP spid="13" grpId="0"/>
      <p:bldP spid="35" grpId="0"/>
      <p:bldP spid="35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2292"/>
            <a:ext cx="8382000" cy="766764"/>
          </a:xfrm>
        </p:spPr>
        <p:txBody>
          <a:bodyPr/>
          <a:lstStyle/>
          <a:p>
            <a:r>
              <a:rPr lang="de-CH" dirty="0"/>
              <a:t>Newton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4785"/>
            <a:ext cx="8382000" cy="4678362"/>
          </a:xfrm>
        </p:spPr>
        <p:txBody>
          <a:bodyPr/>
          <a:lstStyle/>
          <a:p>
            <a:r>
              <a:rPr lang="de-CH" dirty="0"/>
              <a:t>The Newton method is based on Taylor expansion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b="1" dirty="0"/>
              <a:t>Advantages</a:t>
            </a:r>
          </a:p>
          <a:p>
            <a:pPr lvl="1"/>
            <a:r>
              <a:rPr lang="de-CH" dirty="0"/>
              <a:t>It has 2</a:t>
            </a:r>
            <a:r>
              <a:rPr lang="de-CH" baseline="30000" dirty="0"/>
              <a:t>nd</a:t>
            </a:r>
            <a:r>
              <a:rPr lang="de-CH" dirty="0"/>
              <a:t> order convergence</a:t>
            </a:r>
          </a:p>
          <a:p>
            <a:pPr lvl="1"/>
            <a:endParaRPr lang="de-CH" dirty="0"/>
          </a:p>
          <a:p>
            <a:r>
              <a:rPr lang="de-CH" b="1" dirty="0"/>
              <a:t>Disadvantages</a:t>
            </a:r>
          </a:p>
          <a:p>
            <a:pPr lvl="1"/>
            <a:r>
              <a:rPr lang="de-CH" dirty="0"/>
              <a:t>Convergence is not guaranteed</a:t>
            </a:r>
            <a:br>
              <a:rPr lang="de-CH" dirty="0"/>
            </a:br>
            <a:r>
              <a:rPr lang="de-CH" dirty="0"/>
              <a:t>even if the uncertainty interval</a:t>
            </a:r>
            <a:br>
              <a:rPr lang="en-US" dirty="0"/>
            </a:br>
            <a:r>
              <a:rPr lang="en-US" dirty="0"/>
              <a:t>is known</a:t>
            </a:r>
          </a:p>
          <a:p>
            <a:pPr lvl="1"/>
            <a:r>
              <a:rPr lang="de-CH" dirty="0"/>
              <a:t>If the derivative must be</a:t>
            </a:r>
            <a:br>
              <a:rPr lang="de-CH" dirty="0"/>
            </a:br>
            <a:r>
              <a:rPr lang="de-CH" dirty="0"/>
              <a:t>calculated numerically, </a:t>
            </a:r>
            <a:br>
              <a:rPr lang="de-CH" dirty="0"/>
            </a:br>
            <a:r>
              <a:rPr lang="de-CH" dirty="0"/>
              <a:t>the secant method is more convenient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66694"/>
              </p:ext>
            </p:extLst>
          </p:nvPr>
        </p:nvGraphicFramePr>
        <p:xfrm>
          <a:off x="1182688" y="1698335"/>
          <a:ext cx="669925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6800" imgH="685800" progId="Equation.DSMT4">
                  <p:embed/>
                </p:oleObj>
              </mc:Choice>
              <mc:Fallback>
                <p:oleObj name="Equation" r:id="rId2" imgW="3466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2688" y="1698335"/>
                        <a:ext cx="6699250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2" y="3112797"/>
            <a:ext cx="4412284" cy="286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54514"/>
              </p:ext>
            </p:extLst>
          </p:nvPr>
        </p:nvGraphicFramePr>
        <p:xfrm>
          <a:off x="5686382" y="3987208"/>
          <a:ext cx="1027155" cy="5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900" imgH="457200" progId="Equation.3">
                  <p:embed/>
                </p:oleObj>
              </mc:Choice>
              <mc:Fallback>
                <p:oleObj name="Equation" r:id="rId5" imgW="850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382" y="3987208"/>
                        <a:ext cx="1027155" cy="55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657224"/>
              </p:ext>
            </p:extLst>
          </p:nvPr>
        </p:nvGraphicFramePr>
        <p:xfrm>
          <a:off x="1346200" y="3663659"/>
          <a:ext cx="1397000" cy="48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79360" progId="Equation.DSMT4">
                  <p:embed/>
                </p:oleObj>
              </mc:Choice>
              <mc:Fallback>
                <p:oleObj name="Equation" r:id="rId7" imgW="799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6200" y="3663659"/>
                        <a:ext cx="1397000" cy="48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48600" y="5166935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0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5984" y="5166935"/>
            <a:ext cx="36260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r>
              <a:rPr lang="de-CH" baseline="-25000" dirty="0"/>
              <a:t>1</a:t>
            </a:r>
            <a:endParaRPr lang="en-US" baseline="-250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40B8DA-9372-5D48-BBB6-CEF9C3F127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7D93F-BBB6-20FF-37C1-B17A04F7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0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6592"/>
            <a:ext cx="8382000" cy="766764"/>
          </a:xfrm>
        </p:spPr>
        <p:txBody>
          <a:bodyPr/>
          <a:lstStyle/>
          <a:p>
            <a:r>
              <a:rPr lang="de-CH" dirty="0"/>
              <a:t>Secant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9819"/>
            <a:ext cx="8382000" cy="4678362"/>
          </a:xfrm>
        </p:spPr>
        <p:txBody>
          <a:bodyPr/>
          <a:lstStyle/>
          <a:p>
            <a:r>
              <a:rPr lang="de-CH" dirty="0"/>
              <a:t>The Secant is based on the same principles as the Newton method, but it approximates the derivative numerically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b="1" dirty="0"/>
              <a:t>Advantages</a:t>
            </a:r>
          </a:p>
          <a:p>
            <a:pPr lvl="1"/>
            <a:r>
              <a:rPr lang="de-CH" dirty="0"/>
              <a:t>Does not require the analytical</a:t>
            </a:r>
            <a:br>
              <a:rPr lang="de-CH" dirty="0"/>
            </a:br>
            <a:r>
              <a:rPr lang="de-CH" dirty="0"/>
              <a:t>first order derivative</a:t>
            </a:r>
          </a:p>
          <a:p>
            <a:r>
              <a:rPr lang="de-CH" b="1" dirty="0"/>
              <a:t>Disadvantages</a:t>
            </a:r>
            <a:endParaRPr lang="de-CH" dirty="0"/>
          </a:p>
          <a:p>
            <a:pPr lvl="1"/>
            <a:r>
              <a:rPr lang="de-CH" dirty="0"/>
              <a:t>Convergence is not assured</a:t>
            </a:r>
            <a:br>
              <a:rPr lang="de-CH" dirty="0"/>
            </a:br>
            <a:r>
              <a:rPr lang="de-CH" dirty="0"/>
              <a:t>even if the uncertainty interval</a:t>
            </a:r>
            <a:br>
              <a:rPr lang="de-CH" dirty="0"/>
            </a:br>
            <a:r>
              <a:rPr lang="de-CH" dirty="0"/>
              <a:t>is known</a:t>
            </a:r>
          </a:p>
          <a:p>
            <a:pPr lvl="1"/>
            <a:r>
              <a:rPr lang="de-CH" dirty="0"/>
              <a:t>Convergence order is only 1.618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26652"/>
              </p:ext>
            </p:extLst>
          </p:nvPr>
        </p:nvGraphicFramePr>
        <p:xfrm>
          <a:off x="873125" y="1888331"/>
          <a:ext cx="296862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88840" progId="Equation.DSMT4">
                  <p:embed/>
                </p:oleObj>
              </mc:Choice>
              <mc:Fallback>
                <p:oleObj name="Equation" r:id="rId2" imgW="15364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888331"/>
                        <a:ext cx="2968625" cy="171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4752976" y="2796381"/>
            <a:ext cx="4303652" cy="3420569"/>
            <a:chOff x="1074" y="868"/>
            <a:chExt cx="4537" cy="2946"/>
          </a:xfrm>
        </p:grpSpPr>
        <p:pic>
          <p:nvPicPr>
            <p:cNvPr id="14" name="Picture 25" descr="fig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70" y="72"/>
              <a:ext cx="2946" cy="45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3942" y="1128"/>
              <a:ext cx="5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x</a:t>
              </a:r>
              <a:r>
                <a:rPr lang="en-US" sz="1800" baseline="-25000"/>
                <a:t>0</a:t>
              </a:r>
              <a:r>
                <a:rPr lang="en-US" sz="1800"/>
                <a:t> = 1.8</a:t>
              </a: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3686" y="1368"/>
              <a:ext cx="5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/>
                <a:t>x</a:t>
              </a:r>
              <a:r>
                <a:rPr lang="en-US" sz="1800" baseline="-25000"/>
                <a:t>1</a:t>
              </a:r>
              <a:r>
                <a:rPr lang="en-US" sz="1800"/>
                <a:t> = 1.7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3774" y="2720"/>
              <a:ext cx="5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FF00"/>
                  </a:solidFill>
                </a:rPr>
                <a:t>Secant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4598" y="2720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Newton</a:t>
              </a:r>
            </a:p>
          </p:txBody>
        </p:sp>
      </p:grpSp>
      <p:sp>
        <p:nvSpPr>
          <p:cNvPr id="19" name="Line 31"/>
          <p:cNvSpPr>
            <a:spLocks noChangeShapeType="1"/>
          </p:cNvSpPr>
          <p:nvPr/>
        </p:nvSpPr>
        <p:spPr bwMode="auto">
          <a:xfrm flipV="1">
            <a:off x="6309576" y="3610305"/>
            <a:ext cx="1511068" cy="1446717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556FE03-B8B1-9748-9B52-AC0FA26BEE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D7DF-E0E3-4709-CC43-0E117AA7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208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2725"/>
            <a:ext cx="8382000" cy="766764"/>
          </a:xfrm>
        </p:spPr>
        <p:txBody>
          <a:bodyPr/>
          <a:lstStyle/>
          <a:p>
            <a:r>
              <a:rPr lang="de-CH" dirty="0"/>
              <a:t>How does Matlab do it? Nonlinear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6477"/>
            <a:ext cx="8382000" cy="4678362"/>
          </a:xfrm>
        </p:spPr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fzero</a:t>
            </a:r>
            <a:r>
              <a:rPr lang="de-CH" dirty="0">
                <a:cs typeface="Courier New" pitchFamily="49" charset="0"/>
              </a:rPr>
              <a:t> finds the zero of a scalar valued function; It uses a combination of bisection, secant, and inverse quadratic interpolation methods</a:t>
            </a:r>
          </a:p>
          <a:p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roots</a:t>
            </a:r>
            <a:r>
              <a:rPr lang="de-CH" dirty="0">
                <a:cs typeface="Courier New" pitchFamily="49" charset="0"/>
              </a:rPr>
              <a:t> finds all the roots of a polynomial function;</a:t>
            </a:r>
            <a:br>
              <a:rPr lang="de-CH" dirty="0">
                <a:cs typeface="Courier New" pitchFamily="49" charset="0"/>
              </a:rPr>
            </a:br>
            <a:r>
              <a:rPr lang="de-CH" dirty="0">
                <a:cs typeface="Courier New" pitchFamily="49" charset="0"/>
              </a:rPr>
              <a:t>It computes the eigenvalues of the companion matrix, which correspond to the roots of the polynomial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 = diag(ones(n-1,1),-1);</a:t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A(1,:) = -c(2:n+1)./c(1);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(A);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de-CH" dirty="0">
                <a:cs typeface="Courier New" pitchFamily="49" charset="0"/>
              </a:rPr>
              <a:t>Where c is the vector of the polynomial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36785"/>
              </p:ext>
            </p:extLst>
          </p:nvPr>
        </p:nvGraphicFramePr>
        <p:xfrm>
          <a:off x="1476375" y="5683677"/>
          <a:ext cx="38925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41200" progId="Equation.DSMT4">
                  <p:embed/>
                </p:oleObj>
              </mc:Choice>
              <mc:Fallback>
                <p:oleObj name="Equation" r:id="rId2" imgW="2006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6375" y="5683677"/>
                        <a:ext cx="38925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01468"/>
              </p:ext>
            </p:extLst>
          </p:nvPr>
        </p:nvGraphicFramePr>
        <p:xfrm>
          <a:off x="5446713" y="4115227"/>
          <a:ext cx="25622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1371600" progId="Equation.DSMT4">
                  <p:embed/>
                </p:oleObj>
              </mc:Choice>
              <mc:Fallback>
                <p:oleObj name="Equation" r:id="rId4" imgW="22478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713" y="4115227"/>
                        <a:ext cx="2562225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D42EBD-C6B2-824E-831D-5D28BB6CF1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7E22C-94D3-702D-0CE0-FE4DEDBD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37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Matlab Syntax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fzero(fun, x0);</a:t>
            </a:r>
          </a:p>
          <a:p>
            <a:pPr lvl="1"/>
            <a:r>
              <a:rPr lang="de-CH" b="1" dirty="0"/>
              <a:t>fun</a:t>
            </a:r>
            <a:r>
              <a:rPr lang="de-CH" dirty="0"/>
              <a:t> is a function taking as input a scalar </a:t>
            </a:r>
            <a:r>
              <a:rPr lang="de-CH" b="1" dirty="0"/>
              <a:t>x</a:t>
            </a:r>
            <a:r>
              <a:rPr lang="de-CH" dirty="0"/>
              <a:t>, returning as output the scalar function value </a:t>
            </a:r>
            <a:r>
              <a:rPr lang="de-CH" b="1" dirty="0"/>
              <a:t>f(x)</a:t>
            </a:r>
          </a:p>
          <a:p>
            <a:pPr lvl="1"/>
            <a:r>
              <a:rPr lang="de-CH" b="1" dirty="0"/>
              <a:t>x0 </a:t>
            </a:r>
            <a:r>
              <a:rPr lang="de-CH" dirty="0"/>
              <a:t>is either an initial guess (if it has length 1) or an uncertainty interval (if it has length 2, then </a:t>
            </a:r>
            <a:r>
              <a:rPr lang="de-CH" b="1" dirty="0"/>
              <a:t>f(x0(1))*f(x0(2))</a:t>
            </a:r>
            <a:r>
              <a:rPr lang="de-CH" dirty="0"/>
              <a:t> &lt; 0 must be fulfilled)</a:t>
            </a:r>
          </a:p>
          <a:p>
            <a:endParaRPr lang="de-CH" dirty="0"/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roots(c);</a:t>
            </a:r>
          </a:p>
          <a:p>
            <a:pPr lvl="1"/>
            <a:r>
              <a:rPr lang="de-CH" b="1" dirty="0"/>
              <a:t>c</a:t>
            </a:r>
            <a:r>
              <a:rPr lang="de-CH" dirty="0"/>
              <a:t> is a vector containing the polynomial coefficients in the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23950" y="4589463"/>
          <a:ext cx="38925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241200" progId="Equation.DSMT4">
                  <p:embed/>
                </p:oleObj>
              </mc:Choice>
              <mc:Fallback>
                <p:oleObj name="Equation" r:id="rId2" imgW="2006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589463"/>
                        <a:ext cx="38925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A6730A-08DF-9A49-9297-709FAE6EFB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39963" y="6635750"/>
            <a:ext cx="4773612" cy="449263"/>
          </a:xfrm>
        </p:spPr>
        <p:txBody>
          <a:bodyPr/>
          <a:lstStyle/>
          <a:p>
            <a:r>
              <a:rPr lang="en-US"/>
              <a:t>Jiwoo Oh / Numerical Methods for Chemical Engineers / Nonlinear Equations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7F73E-A68D-014E-31E9-355149D8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Tuesday, 10. October 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24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umerical Differentiation and Quadratur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Numerical Differentiation and Quadrature</Template>
  <TotalTime>511</TotalTime>
  <Words>3012</Words>
  <Application>Microsoft Macintosh PowerPoint</Application>
  <PresentationFormat>On-screen Show (4:3)</PresentationFormat>
  <Paragraphs>356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Nimbus Roman No9 L</vt:lpstr>
      <vt:lpstr>Arial</vt:lpstr>
      <vt:lpstr>Cambria Math</vt:lpstr>
      <vt:lpstr>Courier New</vt:lpstr>
      <vt:lpstr>Times New Roman</vt:lpstr>
      <vt:lpstr>Wingdings</vt:lpstr>
      <vt:lpstr>Numerical Differentiation and Quadrature</vt:lpstr>
      <vt:lpstr>Equation</vt:lpstr>
      <vt:lpstr>Solution of Nonlinear Functions</vt:lpstr>
      <vt:lpstr>Zero of a Nonlinear Function</vt:lpstr>
      <vt:lpstr>Fixed point iterations</vt:lpstr>
      <vt:lpstr>Convergence order of fixed point iterations</vt:lpstr>
      <vt:lpstr>Bisection Method</vt:lpstr>
      <vt:lpstr>Newton Method</vt:lpstr>
      <vt:lpstr>Secant Method</vt:lpstr>
      <vt:lpstr>How does Matlab do it? Nonlinear Functions</vt:lpstr>
      <vt:lpstr>Matlab Syntax Hints</vt:lpstr>
      <vt:lpstr>PowerPoint Presentation</vt:lpstr>
      <vt:lpstr>PowerPoint Presentation</vt:lpstr>
      <vt:lpstr>PowerPoint Presentation</vt:lpstr>
      <vt:lpstr>Assignment 2: CSTR Multiple Steady States</vt:lpstr>
      <vt:lpstr>CSTR Mass and Energy Balances</vt:lpstr>
      <vt:lpstr>Dimensionless Mass and Energy Balances</vt:lpstr>
      <vt:lpstr>CSTR Temperature Equilibrium</vt:lpstr>
      <vt:lpstr>Assignment 2</vt:lpstr>
      <vt:lpstr>Assignment 2 (continued)</vt:lpstr>
      <vt:lpstr>Solution of Nonlinear Equation Systems</vt:lpstr>
      <vt:lpstr>Zero of Nonlinear Equation Systems</vt:lpstr>
      <vt:lpstr>Function linearization</vt:lpstr>
      <vt:lpstr>The Jacobian matrix</vt:lpstr>
      <vt:lpstr>The Multidimensional Newton-Algorithm</vt:lpstr>
      <vt:lpstr>Improvements on the Algorithm</vt:lpstr>
      <vt:lpstr>How does Matlab do it? Nonlinear Systems</vt:lpstr>
      <vt:lpstr>Matlab Syntax Hints</vt:lpstr>
      <vt:lpstr>Assignment 3: CSTR with multiple reactions</vt:lpstr>
      <vt:lpstr>CSTR mass balance</vt:lpstr>
      <vt:lpstr>CSTR steady state</vt:lpstr>
      <vt:lpstr>Assignment 3</vt:lpstr>
      <vt:lpstr>Assignment 3 (continued)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of Nonlinear Equation Systems</dc:title>
  <dc:subject/>
  <dc:creator>Daniel Baur</dc:creator>
  <cp:keywords/>
  <dc:description/>
  <cp:lastModifiedBy>Oh  Jiwoo</cp:lastModifiedBy>
  <cp:revision>105</cp:revision>
  <cp:lastPrinted>2012-07-04T15:07:17Z</cp:lastPrinted>
  <dcterms:created xsi:type="dcterms:W3CDTF">2012-11-01T09:14:54Z</dcterms:created>
  <dcterms:modified xsi:type="dcterms:W3CDTF">2023-10-06T09:30:54Z</dcterms:modified>
  <cp:category/>
</cp:coreProperties>
</file>