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64" r:id="rId2"/>
    <p:sldId id="256" r:id="rId3"/>
    <p:sldId id="259" r:id="rId4"/>
    <p:sldId id="276" r:id="rId5"/>
    <p:sldId id="272" r:id="rId6"/>
    <p:sldId id="303" r:id="rId7"/>
    <p:sldId id="265" r:id="rId8"/>
    <p:sldId id="268" r:id="rId9"/>
    <p:sldId id="294" r:id="rId10"/>
    <p:sldId id="269" r:id="rId11"/>
    <p:sldId id="301" r:id="rId12"/>
    <p:sldId id="284" r:id="rId13"/>
    <p:sldId id="293" r:id="rId14"/>
    <p:sldId id="286" r:id="rId15"/>
    <p:sldId id="297" r:id="rId16"/>
    <p:sldId id="298" r:id="rId17"/>
    <p:sldId id="302" r:id="rId18"/>
    <p:sldId id="266" r:id="rId19"/>
    <p:sldId id="304" r:id="rId20"/>
  </p:sldIdLst>
  <p:sldSz cx="9144000" cy="6858000" type="screen4x3"/>
  <p:notesSz cx="6743700" cy="9855200"/>
  <p:defaultTextStyle>
    <a:defPPr>
      <a:defRPr lang="en-GB"/>
    </a:defPPr>
    <a:lvl1pPr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ts val="2400"/>
      </a:lnSpc>
      <a:spcBef>
        <a:spcPts val="600"/>
      </a:spcBef>
      <a:spcAft>
        <a:spcPct val="0"/>
      </a:spcAft>
      <a:buClr>
        <a:srgbClr val="2A6AB3"/>
      </a:buClr>
      <a:buSzPct val="110000"/>
      <a:buFont typeface="Wingdings" pitchFamily="16" charset="2"/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">
          <p15:clr>
            <a:srgbClr val="A4A3A4"/>
          </p15:clr>
        </p15:guide>
        <p15:guide id="2" orient="horz" pos="299">
          <p15:clr>
            <a:srgbClr val="A4A3A4"/>
          </p15:clr>
        </p15:guide>
        <p15:guide id="3" orient="horz" pos="2074">
          <p15:clr>
            <a:srgbClr val="A4A3A4"/>
          </p15:clr>
        </p15:guide>
        <p15:guide id="4" orient="horz" pos="4144">
          <p15:clr>
            <a:srgbClr val="A4A3A4"/>
          </p15:clr>
        </p15:guide>
        <p15:guide id="5" orient="horz" pos="699">
          <p15:clr>
            <a:srgbClr val="A4A3A4"/>
          </p15:clr>
        </p15:guide>
        <p15:guide id="6" orient="horz" pos="1941">
          <p15:clr>
            <a:srgbClr val="A4A3A4"/>
          </p15:clr>
        </p15:guide>
        <p15:guide id="7" orient="horz" pos="101">
          <p15:clr>
            <a:srgbClr val="A4A3A4"/>
          </p15:clr>
        </p15:guide>
        <p15:guide id="8" orient="horz" pos="417">
          <p15:clr>
            <a:srgbClr val="A4A3A4"/>
          </p15:clr>
        </p15:guide>
        <p15:guide id="9" pos="240">
          <p15:clr>
            <a:srgbClr val="A4A3A4"/>
          </p15:clr>
        </p15:guide>
        <p15:guide id="10" pos="5520">
          <p15:clr>
            <a:srgbClr val="A4A3A4"/>
          </p15:clr>
        </p15:guide>
        <p15:guide id="11" pos="4469">
          <p15:clr>
            <a:srgbClr val="A4A3A4"/>
          </p15:clr>
        </p15:guide>
        <p15:guide id="12" pos="3418">
          <p15:clr>
            <a:srgbClr val="A4A3A4"/>
          </p15:clr>
        </p15:guide>
        <p15:guide id="13" pos="2362">
          <p15:clr>
            <a:srgbClr val="A4A3A4"/>
          </p15:clr>
        </p15:guide>
        <p15:guide id="14" pos="2879">
          <p15:clr>
            <a:srgbClr val="A4A3A4"/>
          </p15:clr>
        </p15:guide>
        <p15:guide id="15" pos="2783">
          <p15:clr>
            <a:srgbClr val="A4A3A4"/>
          </p15:clr>
        </p15:guide>
        <p15:guide id="16" pos="29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4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5"/>
    <a:srgbClr val="FF6600"/>
    <a:srgbClr val="2A6AB3"/>
    <a:srgbClr val="D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6" autoAdjust="0"/>
    <p:restoredTop sz="93664" autoAdjust="0"/>
  </p:normalViewPr>
  <p:slideViewPr>
    <p:cSldViewPr snapToGrid="0" showGuides="1">
      <p:cViewPr varScale="1">
        <p:scale>
          <a:sx n="98" d="100"/>
          <a:sy n="98" d="100"/>
        </p:scale>
        <p:origin x="192" y="624"/>
      </p:cViewPr>
      <p:guideLst>
        <p:guide orient="horz" pos="603"/>
        <p:guide orient="horz" pos="299"/>
        <p:guide orient="horz" pos="2074"/>
        <p:guide orient="horz" pos="4144"/>
        <p:guide orient="horz" pos="699"/>
        <p:guide orient="horz" pos="1941"/>
        <p:guide orient="horz" pos="101"/>
        <p:guide orient="horz" pos="417"/>
        <p:guide pos="240"/>
        <p:guide pos="5520"/>
        <p:guide pos="4469"/>
        <p:guide pos="3418"/>
        <p:guide pos="2362"/>
        <p:guide pos="2879"/>
        <p:guide pos="2783"/>
        <p:guide pos="2975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4002" y="-96"/>
      </p:cViewPr>
      <p:guideLst>
        <p:guide orient="horz" pos="2874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endParaRPr lang="de-CH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121" y="1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endParaRPr lang="de-CH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856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endParaRPr lang="de-CH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121" y="9360856"/>
            <a:ext cx="2923005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5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</a:defRPr>
            </a:lvl1pPr>
          </a:lstStyle>
          <a:p>
            <a:fld id="{26391C01-1D33-4C88-9C59-BD7949ED8CBF}" type="slidenum">
              <a:rPr lang="de-CH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11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0"/>
            <a:ext cx="6745275" cy="985678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038" tIns="45519" rIns="91038" bIns="45519" anchor="ctr"/>
          <a:lstStyle/>
          <a:p>
            <a:endParaRPr lang="de-CH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0"/>
            <a:ext cx="6745275" cy="985678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038" tIns="45519" rIns="91038" bIns="45519" anchor="ctr"/>
          <a:lstStyle/>
          <a:p>
            <a:endParaRPr lang="de-CH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" y="0"/>
            <a:ext cx="6745275" cy="9855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038" tIns="45519" rIns="91038" bIns="45519" anchor="ctr"/>
          <a:lstStyle/>
          <a:p>
            <a:endParaRPr lang="de-CH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19855" cy="489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0696" y="0"/>
            <a:ext cx="2919855" cy="489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39775"/>
            <a:ext cx="4921250" cy="3692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899266" y="4682013"/>
            <a:ext cx="4942020" cy="443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CH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362441"/>
            <a:ext cx="2919855" cy="489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0696" y="9362441"/>
            <a:ext cx="2919855" cy="489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04" tIns="46594" rIns="89604" bIns="46594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0715" algn="l"/>
                <a:tab pos="1441430" algn="l"/>
                <a:tab pos="2162145" algn="l"/>
                <a:tab pos="2882859" algn="l"/>
              </a:tabLst>
              <a:defRPr sz="1200">
                <a:latin typeface="Nimbus Roman No9 L" pitchFamily="16" charset="0"/>
              </a:defRPr>
            </a:lvl1pPr>
          </a:lstStyle>
          <a:p>
            <a:fld id="{FE4620FC-5404-4E8D-AA15-7C685E11D267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16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http://web.mit.edu/10.001/Web/Course_Notes/Differential_Equations_Notes/node3.html</a:t>
            </a:r>
          </a:p>
          <a:p>
            <a:endParaRPr lang="en-US" dirty="0"/>
          </a:p>
          <a:p>
            <a:r>
              <a:rPr lang="en-US" dirty="0"/>
              <a:t>Error introduced</a:t>
            </a:r>
            <a:r>
              <a:rPr lang="en-US" baseline="0" dirty="0"/>
              <a:t> by the explicit </a:t>
            </a:r>
            <a:r>
              <a:rPr lang="en-US" baseline="0" dirty="0" err="1"/>
              <a:t>euler</a:t>
            </a:r>
            <a:r>
              <a:rPr lang="en-US" baseline="0" dirty="0"/>
              <a:t> is due to truncation of the </a:t>
            </a:r>
            <a:r>
              <a:rPr lang="en-US" baseline="0" dirty="0" err="1"/>
              <a:t>taylor</a:t>
            </a:r>
            <a:r>
              <a:rPr lang="en-US" baseline="0" dirty="0"/>
              <a:t> series </a:t>
            </a:r>
            <a:r>
              <a:rPr lang="en-US" baseline="0" dirty="0" err="1"/>
              <a:t>explansion</a:t>
            </a:r>
            <a:r>
              <a:rPr lang="en-US" baseline="0" dirty="0"/>
              <a:t>. LTE is the local truncation error and it scales with h^(k+1) for </a:t>
            </a:r>
            <a:r>
              <a:rPr lang="en-US" baseline="0" dirty="0" err="1"/>
              <a:t>kth</a:t>
            </a:r>
            <a:r>
              <a:rPr lang="en-US" baseline="0" dirty="0"/>
              <a:t> order</a:t>
            </a:r>
          </a:p>
          <a:p>
            <a:endParaRPr lang="en-US" baseline="0" dirty="0"/>
          </a:p>
          <a:p>
            <a:r>
              <a:rPr lang="en-US" baseline="0" dirty="0"/>
              <a:t>Numerical stability plays a crucial role and the selection of the step size.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/>
              <a:t>Stability is the main reason 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E4620FC-5404-4E8D-AA15-7C685E11D26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72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09663"/>
            <a:ext cx="8382000" cy="1089025"/>
          </a:xfrm>
        </p:spPr>
        <p:txBody>
          <a:bodyPr tIns="45720" bIns="4572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1351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05050"/>
            <a:ext cx="8382000" cy="776288"/>
          </a:xfrm>
        </p:spPr>
        <p:txBody>
          <a:bodyPr tIns="45720" bIns="45720" anchor="t" anchorCtr="0">
            <a:normAutofit/>
          </a:bodyPr>
          <a:lstStyle>
            <a:lvl1pPr marL="0" indent="0">
              <a:buFont typeface="Wingdings" pitchFamily="16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de-CH" dirty="0"/>
          </a:p>
        </p:txBody>
      </p:sp>
      <p:pic>
        <p:nvPicPr>
          <p:cNvPr id="135187" name="Grafik 20" descr="footer.jpg"/>
          <p:cNvPicPr>
            <a:picLocks noChangeAspect="1"/>
          </p:cNvPicPr>
          <p:nvPr userDrawn="1"/>
        </p:nvPicPr>
        <p:blipFill>
          <a:blip r:embed="rId2" cstate="print"/>
          <a:srcRect l="307" r="360" b="8740"/>
          <a:stretch>
            <a:fillRect/>
          </a:stretch>
        </p:blipFill>
        <p:spPr bwMode="auto">
          <a:xfrm>
            <a:off x="0" y="6577013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16"/>
          <p:cNvSpPr>
            <a:spLocks noChangeShapeType="1"/>
          </p:cNvSpPr>
          <p:nvPr userDrawn="1"/>
        </p:nvSpPr>
        <p:spPr bwMode="auto">
          <a:xfrm>
            <a:off x="87630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17"/>
          <p:cNvSpPr>
            <a:spLocks noChangeShapeType="1"/>
          </p:cNvSpPr>
          <p:nvPr userDrawn="1"/>
        </p:nvSpPr>
        <p:spPr bwMode="auto">
          <a:xfrm>
            <a:off x="709295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8"/>
          <p:cNvSpPr>
            <a:spLocks noChangeShapeType="1"/>
          </p:cNvSpPr>
          <p:nvPr userDrawn="1"/>
        </p:nvSpPr>
        <p:spPr bwMode="auto">
          <a:xfrm>
            <a:off x="54229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9"/>
          <p:cNvSpPr>
            <a:spLocks noChangeShapeType="1"/>
          </p:cNvSpPr>
          <p:nvPr userDrawn="1"/>
        </p:nvSpPr>
        <p:spPr bwMode="auto">
          <a:xfrm>
            <a:off x="3754438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pic>
        <p:nvPicPr>
          <p:cNvPr id="17" name="Grafik 16" descr="pic_titel_1.jpg"/>
          <p:cNvPicPr>
            <a:picLocks noChangeAspect="1"/>
          </p:cNvPicPr>
          <p:nvPr userDrawn="1"/>
        </p:nvPicPr>
        <p:blipFill>
          <a:blip r:embed="rId3" cstate="print"/>
          <a:srcRect b="1765"/>
          <a:stretch>
            <a:fillRect/>
          </a:stretch>
        </p:blipFill>
        <p:spPr>
          <a:xfrm>
            <a:off x="-1587" y="3292475"/>
            <a:ext cx="9144000" cy="3286125"/>
          </a:xfrm>
          <a:prstGeom prst="rect">
            <a:avLst/>
          </a:prstGeom>
        </p:spPr>
      </p:pic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96AC-F4B2-7A41-9CD7-76074FEC440B}" type="datetime2">
              <a:rPr lang="de-CH" smtClean="0"/>
              <a:t>Mittwoch, 11. Oktober 2023</a:t>
            </a:fld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‹N°›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  <p:pic>
        <p:nvPicPr>
          <p:cNvPr id="15" name="Picture 14" descr="foot_unitlogo_EN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267575" y="151200"/>
            <a:ext cx="1263600" cy="421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09663"/>
            <a:ext cx="8382000" cy="1089025"/>
          </a:xfrm>
        </p:spPr>
        <p:txBody>
          <a:bodyPr tIns="45720" bIns="4572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1351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05050"/>
            <a:ext cx="8382000" cy="776288"/>
          </a:xfrm>
        </p:spPr>
        <p:txBody>
          <a:bodyPr tIns="45720" bIns="45720" anchor="t" anchorCtr="0">
            <a:normAutofit/>
          </a:bodyPr>
          <a:lstStyle>
            <a:lvl1pPr marL="0" indent="0">
              <a:buFont typeface="Wingdings" pitchFamily="16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de-CH" dirty="0"/>
          </a:p>
        </p:txBody>
      </p:sp>
      <p:pic>
        <p:nvPicPr>
          <p:cNvPr id="135187" name="Grafik 20" descr="footer.jpg"/>
          <p:cNvPicPr>
            <a:picLocks noChangeAspect="1"/>
          </p:cNvPicPr>
          <p:nvPr userDrawn="1"/>
        </p:nvPicPr>
        <p:blipFill>
          <a:blip r:embed="rId2" cstate="print"/>
          <a:srcRect l="307" r="360" b="8740"/>
          <a:stretch>
            <a:fillRect/>
          </a:stretch>
        </p:blipFill>
        <p:spPr bwMode="auto">
          <a:xfrm>
            <a:off x="0" y="6577013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16"/>
          <p:cNvSpPr>
            <a:spLocks noChangeShapeType="1"/>
          </p:cNvSpPr>
          <p:nvPr userDrawn="1"/>
        </p:nvSpPr>
        <p:spPr bwMode="auto">
          <a:xfrm>
            <a:off x="87630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17"/>
          <p:cNvSpPr>
            <a:spLocks noChangeShapeType="1"/>
          </p:cNvSpPr>
          <p:nvPr userDrawn="1"/>
        </p:nvSpPr>
        <p:spPr bwMode="auto">
          <a:xfrm>
            <a:off x="709295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8"/>
          <p:cNvSpPr>
            <a:spLocks noChangeShapeType="1"/>
          </p:cNvSpPr>
          <p:nvPr userDrawn="1"/>
        </p:nvSpPr>
        <p:spPr bwMode="auto">
          <a:xfrm>
            <a:off x="5422900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9"/>
          <p:cNvSpPr>
            <a:spLocks noChangeShapeType="1"/>
          </p:cNvSpPr>
          <p:nvPr userDrawn="1"/>
        </p:nvSpPr>
        <p:spPr bwMode="auto">
          <a:xfrm>
            <a:off x="3754438" y="0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7FBC-2868-1B44-A5BE-60503DBBD8AB}" type="datetime2">
              <a:rPr lang="de-CH" smtClean="0"/>
              <a:t>Mittwoch, 11. Oktober 2023</a:t>
            </a:fld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‹N°›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  <p:pic>
        <p:nvPicPr>
          <p:cNvPr id="15" name="Grafik 14" descr="pic_titel_2.jpg"/>
          <p:cNvPicPr>
            <a:picLocks noChangeAspect="1"/>
          </p:cNvPicPr>
          <p:nvPr userDrawn="1"/>
        </p:nvPicPr>
        <p:blipFill>
          <a:blip r:embed="rId3" cstate="print"/>
          <a:srcRect t="1765"/>
          <a:stretch>
            <a:fillRect/>
          </a:stretch>
        </p:blipFill>
        <p:spPr>
          <a:xfrm>
            <a:off x="-1587" y="3292475"/>
            <a:ext cx="9144000" cy="3286125"/>
          </a:xfrm>
          <a:prstGeom prst="rect">
            <a:avLst/>
          </a:prstGeom>
        </p:spPr>
      </p:pic>
      <p:pic>
        <p:nvPicPr>
          <p:cNvPr id="16" name="Picture 15" descr="foot_unitlogo_EN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267575" y="151200"/>
            <a:ext cx="1263600" cy="421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9E6AF-A6E5-4141-8E0A-3FD0D8E54E2B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9F85DD-1765-4155-BE31-DCDCF098BCB6}" type="slidenum">
              <a:rPr lang="de-DE"/>
              <a:pPr/>
              <a:t>‹N°›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hg.jpg"/>
          <p:cNvPicPr>
            <a:picLocks noChangeAspect="1"/>
          </p:cNvPicPr>
          <p:nvPr userDrawn="1"/>
        </p:nvPicPr>
        <p:blipFill>
          <a:blip r:embed="rId2" cstate="print"/>
          <a:srcRect t="13959"/>
          <a:stretch>
            <a:fillRect/>
          </a:stretch>
        </p:blipFill>
        <p:spPr>
          <a:xfrm>
            <a:off x="0" y="957263"/>
            <a:ext cx="9144000" cy="56721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528764"/>
            <a:ext cx="8382000" cy="1052512"/>
          </a:xfrm>
        </p:spPr>
        <p:txBody>
          <a:bodyPr>
            <a:normAutofit/>
          </a:bodyPr>
          <a:lstStyle>
            <a:lvl1pPr algn="l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620962"/>
            <a:ext cx="8382000" cy="1970088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A600E8-BE25-8E4D-BA34-F3493EE68C64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C2B8F2-8E09-4AC6-98B7-19679AD855BE}" type="slidenum">
              <a:rPr lang="de-DE"/>
              <a:pPr/>
              <a:t>‹N°›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751013"/>
            <a:ext cx="4114800" cy="467836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1013"/>
            <a:ext cx="4114800" cy="467836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53987-ADF1-5044-A21C-CD994B94842C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CA804-C4CD-44ED-9306-9FDEDB422600}" type="slidenum">
              <a:rPr lang="de-DE"/>
              <a:pPr/>
              <a:t>‹N°›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6400-67A7-9046-A492-ABB0E266A9A6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8229F4-D04A-4D3F-B0C5-1ADC171ACFA0}" type="slidenum">
              <a:rPr lang="de-DE"/>
              <a:pPr/>
              <a:t>‹N°›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FA3899-A973-A24D-BF5F-B41DB050170C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76A38-9ED5-47EA-8F4B-032E003524A9}" type="slidenum">
              <a:rPr lang="de-DE"/>
              <a:pPr/>
              <a:t>‹N°›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2113B-5F09-2D4E-811B-07877AEF16C0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F7EB3D-6C05-42A2-B999-E4832731EF43}" type="slidenum">
              <a:rPr lang="de-DE"/>
              <a:pPr/>
              <a:t>‹N°›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957263"/>
            <a:ext cx="9144000" cy="56213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CH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5E9EFF">
                <a:lumMod val="50000"/>
                <a:lumOff val="50000"/>
                <a:alpha val="75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61" name="Grafik 20" descr="footer.jpg"/>
          <p:cNvPicPr>
            <a:picLocks noChangeAspect="1"/>
          </p:cNvPicPr>
          <p:nvPr/>
        </p:nvPicPr>
        <p:blipFill>
          <a:blip r:embed="rId10" cstate="print"/>
          <a:srcRect l="307" r="360" b="8740"/>
          <a:stretch>
            <a:fillRect/>
          </a:stretch>
        </p:blipFill>
        <p:spPr bwMode="auto">
          <a:xfrm>
            <a:off x="0" y="6577013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8763000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7092950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422900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3754438" y="-11113"/>
            <a:ext cx="0" cy="1508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13415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57261"/>
            <a:ext cx="8382000" cy="76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34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1013"/>
            <a:ext cx="8382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185988" y="6697663"/>
            <a:ext cx="0" cy="17621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7091363" y="6697663"/>
            <a:ext cx="0" cy="17621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32" name="Datumsplatzhalter 18"/>
          <p:cNvSpPr>
            <a:spLocks noGrp="1"/>
          </p:cNvSpPr>
          <p:nvPr>
            <p:ph type="dt" sz="half" idx="2"/>
          </p:nvPr>
        </p:nvSpPr>
        <p:spPr bwMode="auto">
          <a:xfrm>
            <a:off x="292100" y="6635750"/>
            <a:ext cx="18224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800">
                <a:solidFill>
                  <a:schemeClr val="bg1"/>
                </a:solidFill>
                <a:ea typeface="+mn-ea"/>
              </a:defRPr>
            </a:lvl1pPr>
          </a:lstStyle>
          <a:p>
            <a:fld id="{3EEDBF00-8BD4-184E-A11F-5E7ED12C793B}" type="datetime2">
              <a:rPr lang="de-CH" smtClean="0"/>
              <a:t>Mittwoch, 11. Oktober 2023</a:t>
            </a:fld>
            <a:endParaRPr lang="de-DE"/>
          </a:p>
        </p:txBody>
      </p:sp>
      <p:sp>
        <p:nvSpPr>
          <p:cNvPr id="33" name="Foliennummernplatzhalter 19"/>
          <p:cNvSpPr>
            <a:spLocks noGrp="1"/>
          </p:cNvSpPr>
          <p:nvPr>
            <p:ph type="sldNum" sz="quarter" idx="4"/>
          </p:nvPr>
        </p:nvSpPr>
        <p:spPr bwMode="auto">
          <a:xfrm>
            <a:off x="7204075" y="6635750"/>
            <a:ext cx="16383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800">
                <a:solidFill>
                  <a:schemeClr val="bg1"/>
                </a:solidFill>
                <a:ea typeface="+mn-ea"/>
              </a:defRPr>
            </a:lvl1pPr>
          </a:lstStyle>
          <a:p>
            <a:fld id="{62516AB8-4C80-40CA-B4C0-3A8331293178}" type="slidenum">
              <a:rPr lang="de-DE" smtClean="0"/>
              <a:pPr/>
              <a:t>‹N°›</a:t>
            </a:fld>
            <a:endParaRPr lang="de-DE"/>
          </a:p>
        </p:txBody>
      </p:sp>
      <p:sp>
        <p:nvSpPr>
          <p:cNvPr id="34" name="Fußzeilenplatzhalter 20"/>
          <p:cNvSpPr>
            <a:spLocks noGrp="1"/>
          </p:cNvSpPr>
          <p:nvPr>
            <p:ph type="ftr" sz="quarter" idx="3"/>
          </p:nvPr>
        </p:nvSpPr>
        <p:spPr bwMode="auto">
          <a:xfrm>
            <a:off x="2239963" y="6635750"/>
            <a:ext cx="4773612" cy="449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800">
                <a:solidFill>
                  <a:schemeClr val="bg1"/>
                </a:solidFill>
                <a:ea typeface="+mn-ea"/>
              </a:defRPr>
            </a:lvl1pPr>
          </a:lstStyle>
          <a:p>
            <a:r>
              <a:rPr lang="en-US"/>
              <a:t>Tommaso Marcato / Numerical Methods for Chemical Engineers / Explicit ODE Solvers</a:t>
            </a:r>
            <a:endParaRPr lang="de-DE" dirty="0"/>
          </a:p>
        </p:txBody>
      </p:sp>
      <p:pic>
        <p:nvPicPr>
          <p:cNvPr id="16" name="Picture 15" descr="foot_unitlogo_EN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67575" y="151200"/>
            <a:ext cx="1263600" cy="421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1" r:id="rId2"/>
    <p:sldLayoutId id="2147483653" r:id="rId3"/>
    <p:sldLayoutId id="2147483654" r:id="rId4"/>
    <p:sldLayoutId id="2147483655" r:id="rId5"/>
    <p:sldLayoutId id="2147483657" r:id="rId6"/>
    <p:sldLayoutId id="2147483658" r:id="rId7"/>
    <p:sldLayoutId id="2147483660" r:id="rId8"/>
  </p:sldLayoutIdLst>
  <p:transition spd="slow"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pitchFamily="16" charset="-128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16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42888" algn="l" rtl="0" eaLnBrk="1" fontAlgn="base" hangingPunct="1">
        <a:lnSpc>
          <a:spcPts val="2200"/>
        </a:lnSpc>
        <a:spcBef>
          <a:spcPts val="400"/>
        </a:spcBef>
        <a:spcAft>
          <a:spcPct val="0"/>
        </a:spcAft>
        <a:buClr>
          <a:schemeClr val="accent3"/>
        </a:buClr>
        <a:buFont typeface="Wingdings" pitchFamily="16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957263" indent="-1905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Clr>
          <a:schemeClr val="accent4"/>
        </a:buClr>
        <a:buFont typeface="Wingdings" pitchFamily="16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343025" indent="-195263" algn="l" rtl="0" eaLnBrk="1" fontAlgn="base" hangingPunct="1">
        <a:lnSpc>
          <a:spcPts val="1800"/>
        </a:lnSpc>
        <a:spcBef>
          <a:spcPts val="200"/>
        </a:spcBef>
        <a:spcAft>
          <a:spcPct val="0"/>
        </a:spcAft>
        <a:buClr>
          <a:schemeClr val="accent4"/>
        </a:buClr>
        <a:buFont typeface="Wingdings" pitchFamily="16" charset="2"/>
        <a:buChar char="§"/>
        <a:defRPr sz="1400">
          <a:solidFill>
            <a:schemeClr val="tx1"/>
          </a:solidFill>
          <a:latin typeface="+mn-lt"/>
          <a:ea typeface="+mn-ea"/>
        </a:defRPr>
      </a:lvl4pPr>
      <a:lvl5pPr marL="1524000" indent="-96838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5pPr>
      <a:lvl6pPr marL="19812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6pPr>
      <a:lvl7pPr marL="24384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7pPr>
      <a:lvl8pPr marL="28956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8pPr>
      <a:lvl9pPr marL="3352800" indent="-96838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16" charset="2"/>
        <a:buChar char="§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5.emf"/><Relationship Id="rId4" Type="http://schemas.openxmlformats.org/officeDocument/2006/relationships/image" Target="../media/image21.wmf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emf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 err="1"/>
              <a:t>Jacobian</a:t>
            </a:r>
            <a:r>
              <a:rPr lang="de-CH" dirty="0"/>
              <a:t> Matrices Catch </a:t>
            </a:r>
            <a:r>
              <a:rPr lang="de-CH" dirty="0" err="1"/>
              <a:t>Up</a:t>
            </a:r>
            <a:r>
              <a:rPr lang="de-CH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B35CD42-DB77-4445-975C-C6D93BB70CC1}"/>
              </a:ext>
            </a:extLst>
          </p:cNvPr>
          <p:cNvSpPr txBox="1"/>
          <p:nvPr/>
        </p:nvSpPr>
        <p:spPr>
          <a:xfrm>
            <a:off x="1304925" y="3380537"/>
            <a:ext cx="6534150" cy="1672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 Duclos Ivetich</a:t>
            </a:r>
          </a:p>
          <a:p>
            <a:pPr algn="ctr"/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 Zurich, Institut für Chemie- und Bioingenieurwissenschaften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 Hönggerberg / HCI F106 – Zürich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sarah.duclos@chem.ethz.ch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shihlab.ethz.ch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Snm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numerics.html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5040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Numerical Solution of a 1-D First Order 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Since we know the first derivative, Taylor expansion suggests itself as a first approach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This is known as the forward / explicit Euler method, named after Leonhard Euler (Basel, 18</a:t>
            </a:r>
            <a:r>
              <a:rPr lang="de-CH" baseline="30000" dirty="0"/>
              <a:t>th</a:t>
            </a:r>
            <a:r>
              <a:rPr lang="de-CH" dirty="0"/>
              <a:t> century)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10</a:t>
            </a:fld>
            <a:endParaRPr lang="de-DE"/>
          </a:p>
        </p:txBody>
      </p:sp>
      <p:grpSp>
        <p:nvGrpSpPr>
          <p:cNvPr id="9" name="Group 8"/>
          <p:cNvGrpSpPr/>
          <p:nvPr/>
        </p:nvGrpSpPr>
        <p:grpSpPr>
          <a:xfrm>
            <a:off x="1114425" y="1570038"/>
            <a:ext cx="5914232" cy="1222375"/>
            <a:chOff x="1475581" y="1693863"/>
            <a:chExt cx="5914232" cy="122237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842424"/>
                </p:ext>
              </p:extLst>
            </p:nvPr>
          </p:nvGraphicFramePr>
          <p:xfrm>
            <a:off x="1475581" y="1693863"/>
            <a:ext cx="1833563" cy="1222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6" name="Equation" r:id="rId3" imgW="990360" imgH="660240" progId="Equation.DSMT4">
                    <p:embed/>
                  </p:oleObj>
                </mc:Choice>
                <mc:Fallback>
                  <p:oleObj name="Equation" r:id="rId3" imgW="990360" imgH="660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75581" y="1693863"/>
                          <a:ext cx="1833563" cy="1222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4147772"/>
                </p:ext>
              </p:extLst>
            </p:nvPr>
          </p:nvGraphicFramePr>
          <p:xfrm>
            <a:off x="4897438" y="1935955"/>
            <a:ext cx="2492375" cy="728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7" name="Equation" r:id="rId5" imgW="1346040" imgH="393480" progId="Equation.DSMT4">
                    <p:embed/>
                  </p:oleObj>
                </mc:Choice>
                <mc:Fallback>
                  <p:oleObj name="Equation" r:id="rId5" imgW="1346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7438" y="1935955"/>
                          <a:ext cx="2492375" cy="728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 bwMode="auto">
            <a:xfrm>
              <a:off x="3633787" y="2290762"/>
              <a:ext cx="928688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440690"/>
              </p:ext>
            </p:extLst>
          </p:nvPr>
        </p:nvGraphicFramePr>
        <p:xfrm>
          <a:off x="1155700" y="3752850"/>
          <a:ext cx="68326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8" name="Equation" r:id="rId7" imgW="3085920" imgH="761760" progId="Equation.DSMT4">
                  <p:embed/>
                </p:oleObj>
              </mc:Choice>
              <mc:Fallback>
                <p:oleObj name="Equation" r:id="rId7" imgW="30859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55700" y="3752850"/>
                        <a:ext cx="6832600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3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379" y="3524249"/>
            <a:ext cx="20859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319" y="2552255"/>
            <a:ext cx="4381499" cy="32861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B2E1D82-15F9-194F-AD63-95D35E308D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1150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Definition of an implicit algorithm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In an implicit algorithm, the function value at the next step appears on the right hand side of the step equation:</a:t>
            </a:r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A simple example is the backward / implicit Euler method:</a:t>
            </a:r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A system of equations has to be solved at every iteration step; </a:t>
            </a:r>
            <a:r>
              <a:rPr lang="de-CH" dirty="0">
                <a:solidFill>
                  <a:srgbClr val="FF0000"/>
                </a:solidFill>
              </a:rPr>
              <a:t>Why even use implicit algorithms?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752452"/>
              </p:ext>
            </p:extLst>
          </p:nvPr>
        </p:nvGraphicFramePr>
        <p:xfrm>
          <a:off x="1166813" y="2681288"/>
          <a:ext cx="38322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7" name="Equation" r:id="rId4" imgW="1498320" imgH="228600" progId="Equation.DSMT4">
                  <p:embed/>
                </p:oleObj>
              </mc:Choice>
              <mc:Fallback>
                <p:oleObj name="Equation" r:id="rId4" imgW="1498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6813" y="2681288"/>
                        <a:ext cx="383222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404718"/>
              </p:ext>
            </p:extLst>
          </p:nvPr>
        </p:nvGraphicFramePr>
        <p:xfrm>
          <a:off x="1150939" y="3995739"/>
          <a:ext cx="3792536" cy="59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8" name="Equation" r:id="rId6" imgW="1447560" imgH="228600" progId="Equation.DSMT4">
                  <p:embed/>
                </p:oleObj>
              </mc:Choice>
              <mc:Fallback>
                <p:oleObj name="Equation" r:id="rId6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9" y="3995739"/>
                        <a:ext cx="3792536" cy="5988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CA3F235-0326-234B-AD6A-46FE66656D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8429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How does Matlab do it? Non-Stiff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ode45</a:t>
            </a:r>
            <a:r>
              <a:rPr lang="de-CH" dirty="0"/>
              <a:t>: Most general solver, best to try first; Uses an explicit Runge-Kutta pair (Dormand-Prince, p = 4 and 5)</a:t>
            </a:r>
          </a:p>
          <a:p>
            <a:endParaRPr lang="de-CH" dirty="0"/>
          </a:p>
          <a:p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ode23</a:t>
            </a:r>
            <a:r>
              <a:rPr lang="de-CH" dirty="0"/>
              <a:t>: More efficient than 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ode45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dirty="0"/>
              <a:t>at crude tolerances, better with moderate stiffness; Uses an explicit Runge-Kutta pair (Bogacki-Shampine, p = 2 and 3).</a:t>
            </a:r>
          </a:p>
          <a:p>
            <a:endParaRPr lang="de-CH" dirty="0"/>
          </a:p>
          <a:p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ode113</a:t>
            </a:r>
            <a:r>
              <a:rPr lang="de-CH" dirty="0"/>
              <a:t>: Better at stringent tolerances and when the ODE function file is very expensive to evaluate; Uses a variable order Adams-Bashforth-Moulton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CDDCFD-E57B-C343-80A0-A56F6AFF1A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4045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How does Matlab do it? Stiff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ode15s</a:t>
            </a:r>
            <a:r>
              <a:rPr lang="de-CH" dirty="0"/>
              <a:t>: Use this if 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ode45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dirty="0"/>
              <a:t>fails or is very inefficient and you suspect that the problem is stiff; Uses multi-step numerical differentiation formulas (approximates the derivative in the next point by extrapolation from the previous points)</a:t>
            </a:r>
          </a:p>
          <a:p>
            <a:endParaRPr lang="de-CH" dirty="0"/>
          </a:p>
          <a:p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ode23s</a:t>
            </a:r>
            <a:r>
              <a:rPr lang="de-CH" dirty="0"/>
              <a:t> may be more efficient than 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ode15s</a:t>
            </a:r>
            <a:r>
              <a:rPr lang="de-CH" dirty="0"/>
              <a:t> at crude tolerances and for some problems (especially if there are largely different time-scales / dynamics involved); Uses a modified Rosenbrock formula of order 2 (one-step method)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4B7AA0-141C-A440-8232-7815041C26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3693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Matlab Syntax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All ODE-solvers use the syntax</a:t>
            </a:r>
            <a:br>
              <a:rPr lang="en-US" dirty="0"/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[T, Y] = ode45(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ode_fun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tspan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y0, …);</a:t>
            </a:r>
          </a:p>
          <a:p>
            <a:pPr lvl="1"/>
            <a:r>
              <a:rPr lang="de-CH" b="1" dirty="0"/>
              <a:t>ode_fun</a:t>
            </a:r>
            <a:r>
              <a:rPr lang="de-CH" dirty="0"/>
              <a:t> is a function handle taking two inputs, a scalar </a:t>
            </a:r>
            <a:r>
              <a:rPr lang="de-CH" b="1" dirty="0"/>
              <a:t>t</a:t>
            </a:r>
            <a:r>
              <a:rPr lang="de-CH" dirty="0"/>
              <a:t> (current time point) and a vector </a:t>
            </a:r>
            <a:r>
              <a:rPr lang="de-CH" b="1" dirty="0"/>
              <a:t>y</a:t>
            </a:r>
            <a:r>
              <a:rPr lang="de-CH" dirty="0"/>
              <a:t> (current function values), and returning as output a vector of the derivatives </a:t>
            </a:r>
            <a:r>
              <a:rPr lang="de-CH" b="1" dirty="0"/>
              <a:t>dy/dt</a:t>
            </a:r>
            <a:r>
              <a:rPr lang="de-CH" dirty="0"/>
              <a:t> in these points</a:t>
            </a:r>
          </a:p>
          <a:p>
            <a:pPr lvl="1"/>
            <a:r>
              <a:rPr lang="de-CH" b="1" dirty="0"/>
              <a:t>tspan</a:t>
            </a:r>
            <a:r>
              <a:rPr lang="de-CH" dirty="0"/>
              <a:t> is either a two component vector [tstart, tend] or a vector of time points where the solution is needed [tstart, t1, t2, ...]</a:t>
            </a:r>
          </a:p>
          <a:p>
            <a:pPr lvl="1"/>
            <a:r>
              <a:rPr lang="de-CH" b="1" dirty="0"/>
              <a:t>y0</a:t>
            </a:r>
            <a:r>
              <a:rPr lang="de-CH" dirty="0"/>
              <a:t> are the values of y at </a:t>
            </a:r>
            <a:r>
              <a:rPr lang="de-CH" b="1" dirty="0"/>
              <a:t>tstart</a:t>
            </a:r>
          </a:p>
          <a:p>
            <a:r>
              <a:rPr lang="de-CH" dirty="0"/>
              <a:t>Use parametrizing functions to pass more arguments to </a:t>
            </a:r>
            <a:r>
              <a:rPr lang="de-CH" b="1" dirty="0"/>
              <a:t>ode_fun</a:t>
            </a:r>
            <a:r>
              <a:rPr lang="de-CH" dirty="0"/>
              <a:t> if needed</a:t>
            </a:r>
            <a:br>
              <a:rPr lang="de-CH" dirty="0"/>
            </a:b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f_new = @(t,y)ode_fun(t, y, k, p);</a:t>
            </a:r>
          </a:p>
          <a:p>
            <a:r>
              <a:rPr lang="de-CH" dirty="0"/>
              <a:t>This can be done directly in the solver call</a:t>
            </a:r>
          </a:p>
          <a:p>
            <a:pPr lvl="1"/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[T, Y] = ode45(@(t,y)ode_fun(t, y, k, p), tspan, y0);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14</a:t>
            </a:fld>
            <a:endParaRPr lang="de-DE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5557838"/>
            <a:ext cx="3105150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B27BA4B-C7F0-7A4A-82EF-D597EFD3F49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974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Assigment</a:t>
            </a:r>
            <a:r>
              <a:rPr lang="de-CH" dirty="0"/>
              <a:t> 1: 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 decaying radioactive element changes its concentration according to the ODE</a:t>
            </a:r>
            <a:br>
              <a:rPr lang="de-CH" dirty="0"/>
            </a:br>
            <a:br>
              <a:rPr lang="de-CH" dirty="0"/>
            </a:br>
            <a:br>
              <a:rPr lang="de-CH" dirty="0"/>
            </a:br>
            <a:br>
              <a:rPr lang="de-CH" dirty="0"/>
            </a:br>
            <a:r>
              <a:rPr lang="de-CH" dirty="0"/>
              <a:t>where</a:t>
            </a:r>
            <a:r>
              <a:rPr lang="de-CH" i="1" dirty="0"/>
              <a:t> k </a:t>
            </a:r>
            <a:r>
              <a:rPr lang="de-CH" dirty="0"/>
              <a:t>is the decay constant</a:t>
            </a:r>
          </a:p>
          <a:p>
            <a:r>
              <a:rPr lang="de-CH" dirty="0"/>
              <a:t>The analytical solution to this problem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84897"/>
              </p:ext>
            </p:extLst>
          </p:nvPr>
        </p:nvGraphicFramePr>
        <p:xfrm>
          <a:off x="1009649" y="2582862"/>
          <a:ext cx="1282854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2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9649" y="2582862"/>
                        <a:ext cx="1282854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186707"/>
              </p:ext>
            </p:extLst>
          </p:nvPr>
        </p:nvGraphicFramePr>
        <p:xfrm>
          <a:off x="1009649" y="4627563"/>
          <a:ext cx="2565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3" name="Equation" r:id="rId5" imgW="1193760" imgH="253800" progId="Equation.DSMT4">
                  <p:embed/>
                </p:oleObj>
              </mc:Choice>
              <mc:Fallback>
                <p:oleObj name="Equation" r:id="rId5" imgW="11937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49" y="4627563"/>
                        <a:ext cx="25654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A17AA0-62F7-7F40-B176-E8311DE09E1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204646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594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1 (</a:t>
            </a:r>
            <a:r>
              <a:rPr lang="de-CH" dirty="0" err="1"/>
              <a:t>continued</a:t>
            </a:r>
            <a:r>
              <a:rPr lang="de-CH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95231"/>
            <a:ext cx="8382000" cy="467836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dirty="0"/>
              <a:t>Plot the behavior of the radioactive decay problem as a vector field in the y vs t plane</a:t>
            </a:r>
          </a:p>
          <a:p>
            <a:pPr lvl="1"/>
            <a:r>
              <a:rPr lang="de-CH" dirty="0"/>
              <a:t>Find online the function vector_field.m. It plots the solutions and derivatives of first order IVPs for different initial conditions</a:t>
            </a:r>
          </a:p>
          <a:p>
            <a:pPr lvl="1"/>
            <a:r>
              <a:rPr lang="de-CH" dirty="0"/>
              <a:t>Plot the vector field for different initial values between 0 and 1, time between 0 and 2 and k = 1. Can you see what a solver has to do?</a:t>
            </a:r>
          </a:p>
          <a:p>
            <a:pPr lvl="1"/>
            <a:r>
              <a:rPr lang="de-CH" dirty="0"/>
              <a:t>Is it possible to switch from one trajectory in the vector field to another? What follows for the uniqueness of the solutions?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forward Euler method reads for this problem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de-CH" dirty="0"/>
          </a:p>
          <a:p>
            <a:pPr lvl="1"/>
            <a:r>
              <a:rPr lang="en-US" dirty="0"/>
              <a:t>First define a function defining the successor of 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r>
              <a:rPr lang="en-US" dirty="0"/>
              <a:t> with a header like function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ynp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Forward_stepper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(k,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yn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h)</a:t>
            </a:r>
          </a:p>
          <a:p>
            <a:pPr lvl="1"/>
            <a:r>
              <a:rPr lang="en-US" dirty="0"/>
              <a:t>Use the conditions y0 = 1, k = 1 and h = 0.1 to solve the radioactive decay problem from t0 = 0 to </a:t>
            </a:r>
            <a:r>
              <a:rPr lang="en-US" dirty="0" err="1"/>
              <a:t>tEnd</a:t>
            </a:r>
            <a:r>
              <a:rPr lang="en-US" dirty="0"/>
              <a:t> = 10 by defining an integrating function of the form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function [T,Y] =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stepper_integrate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(@stepper,k,t0,tEnd,y0,h)</a:t>
            </a:r>
          </a:p>
          <a:p>
            <a:pPr marL="457200" indent="-457200">
              <a:buFont typeface="+mj-lt"/>
              <a:buAutoNum type="arabicPeriod"/>
            </a:pP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10877"/>
              </p:ext>
            </p:extLst>
          </p:nvPr>
        </p:nvGraphicFramePr>
        <p:xfrm>
          <a:off x="2207811" y="4018749"/>
          <a:ext cx="4456554" cy="476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8" name="Equation" r:id="rId3" imgW="2336800" imgH="254000" progId="Equation.DSMT4">
                  <p:embed/>
                </p:oleObj>
              </mc:Choice>
              <mc:Fallback>
                <p:oleObj name="Equation" r:id="rId3" imgW="2336800" imgH="254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811" y="4018749"/>
                        <a:ext cx="4456554" cy="4764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E6791AF-D9E9-8744-881F-B59D71F2FB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396221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594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1 (</a:t>
            </a:r>
            <a:r>
              <a:rPr lang="de-CH" dirty="0" err="1"/>
              <a:t>continued</a:t>
            </a:r>
            <a:r>
              <a:rPr lang="de-CH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D29D84F-0A9A-47EC-8D9B-0DE8389C42C5}"/>
              </a:ext>
            </a:extLst>
          </p:cNvPr>
          <p:cNvSpPr txBox="1"/>
          <p:nvPr/>
        </p:nvSpPr>
        <p:spPr>
          <a:xfrm>
            <a:off x="381000" y="1047975"/>
            <a:ext cx="8382000" cy="3453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3.	</a:t>
            </a:r>
            <a:r>
              <a:rPr lang="en-US" sz="2000" dirty="0"/>
              <a:t>The backward Euler method uses the following step formula</a:t>
            </a:r>
          </a:p>
          <a:p>
            <a:r>
              <a:rPr lang="en-US" dirty="0"/>
              <a:t>	 	(5)</a:t>
            </a:r>
          </a:p>
          <a:p>
            <a:pPr marL="357188" indent="-357188"/>
            <a:r>
              <a:rPr lang="en-US" dirty="0"/>
              <a:t>a.	Rearrange this equation so that you can define a function defining the successor of </a:t>
            </a:r>
            <a:r>
              <a:rPr lang="en-US" dirty="0" err="1"/>
              <a:t>yn</a:t>
            </a:r>
            <a:r>
              <a:rPr lang="en-US" dirty="0"/>
              <a:t> with a header like function </a:t>
            </a:r>
            <a:r>
              <a:rPr lang="en-US" dirty="0" err="1"/>
              <a:t>ynp</a:t>
            </a:r>
            <a:r>
              <a:rPr lang="en-US" dirty="0"/>
              <a:t> = </a:t>
            </a:r>
            <a:r>
              <a:rPr lang="en-US" dirty="0" err="1"/>
              <a:t>Backward_stepper</a:t>
            </a:r>
            <a:r>
              <a:rPr lang="en-US" dirty="0"/>
              <a:t>(k, </a:t>
            </a:r>
            <a:r>
              <a:rPr lang="en-US" dirty="0" err="1"/>
              <a:t>yn</a:t>
            </a:r>
            <a:r>
              <a:rPr lang="en-US" dirty="0"/>
              <a:t>, h)</a:t>
            </a:r>
          </a:p>
          <a:p>
            <a:pPr marL="357188" indent="-357188"/>
            <a:r>
              <a:rPr lang="en-US" dirty="0"/>
              <a:t>b.	Use the prior defined integration function to solve the problem with the backward method.</a:t>
            </a:r>
          </a:p>
          <a:p>
            <a:r>
              <a:rPr lang="en-US" dirty="0"/>
              <a:t>4.	</a:t>
            </a:r>
            <a:r>
              <a:rPr lang="en-US" sz="2000" dirty="0"/>
              <a:t>Plot the obtained solutions comparing them to the analytical solution. Use the subplot method to produce two subplots in a single figure. What happens if you increase the step size h? What happens if you increase the step size above 2?</a:t>
            </a:r>
            <a:endParaRPr lang="en-US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3BAA4FE3-539C-4125-8A66-E75735DB2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047" y="1351890"/>
            <a:ext cx="4858259" cy="44166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B76C23-65C0-4B41-BEBD-12AEA9E2E6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775059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76286"/>
            <a:ext cx="8382000" cy="766764"/>
          </a:xfrm>
        </p:spPr>
        <p:txBody>
          <a:bodyPr/>
          <a:lstStyle/>
          <a:p>
            <a:r>
              <a:rPr lang="de-CH" dirty="0"/>
              <a:t>Higher Order 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4763"/>
            <a:ext cx="8382000" cy="4678362"/>
          </a:xfrm>
        </p:spPr>
        <p:txBody>
          <a:bodyPr/>
          <a:lstStyle/>
          <a:p>
            <a:r>
              <a:rPr lang="de-CH" dirty="0"/>
              <a:t>Higher order explicit ODEs can be cast into the first order form by using the following «trick»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Therefore, a system of ODEs of order </a:t>
            </a:r>
            <a:r>
              <a:rPr lang="de-CH" i="1" dirty="0"/>
              <a:t>n</a:t>
            </a:r>
            <a:r>
              <a:rPr lang="de-CH" dirty="0"/>
              <a:t> can be reduced to first order by adding </a:t>
            </a:r>
            <a:r>
              <a:rPr lang="de-CH" i="1" dirty="0"/>
              <a:t>n-1</a:t>
            </a:r>
            <a:r>
              <a:rPr lang="de-CH" dirty="0"/>
              <a:t> variables and equations</a:t>
            </a:r>
          </a:p>
          <a:p>
            <a:r>
              <a:rPr lang="de-CH" dirty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204075" y="6607175"/>
            <a:ext cx="1638300" cy="457200"/>
          </a:xfrm>
        </p:spPr>
        <p:txBody>
          <a:bodyPr/>
          <a:lstStyle/>
          <a:p>
            <a:fld id="{B69F85DD-1765-4155-BE31-DCDCF098BCB6}" type="slidenum">
              <a:rPr lang="de-DE" smtClean="0"/>
              <a:pPr/>
              <a:t>18</a:t>
            </a:fld>
            <a:endParaRPr lang="de-D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11188" y="2513013"/>
          <a:ext cx="19367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7" name="Equation" r:id="rId3" imgW="927000" imgH="419040" progId="Equation.DSMT4">
                  <p:embed/>
                </p:oleObj>
              </mc:Choice>
              <mc:Fallback>
                <p:oleObj name="Equation" r:id="rId3" imgW="92700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513013"/>
                        <a:ext cx="1936750" cy="879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206353" y="2066925"/>
          <a:ext cx="2089150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8" name="Equation" r:id="rId5" imgW="1015920" imgH="863280" progId="Equation.DSMT4">
                  <p:embed/>
                </p:oleObj>
              </mc:Choice>
              <mc:Fallback>
                <p:oleObj name="Equation" r:id="rId5" imgW="1015920" imgH="8632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353" y="2066925"/>
                        <a:ext cx="2089150" cy="17732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5886450" y="2049463"/>
          <a:ext cx="2894013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9" name="Equation" r:id="rId7" imgW="1384200" imgH="863280" progId="Equation.DSMT4">
                  <p:embed/>
                </p:oleObj>
              </mc:Choice>
              <mc:Fallback>
                <p:oleObj name="Equation" r:id="rId7" imgW="1384200" imgH="8632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2049463"/>
                        <a:ext cx="2894013" cy="18065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2631281" y="2952750"/>
            <a:ext cx="47625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5355431" y="2962275"/>
            <a:ext cx="47625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810420" y="5246688"/>
          <a:ext cx="15382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20" y="5246688"/>
                        <a:ext cx="1538287" cy="879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206353" y="4800600"/>
          <a:ext cx="2089150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11" imgW="1015920" imgH="863280" progId="Equation.DSMT4">
                  <p:embed/>
                </p:oleObj>
              </mc:Choice>
              <mc:Fallback>
                <p:oleObj name="Equation" r:id="rId11" imgW="1015920" imgH="8632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353" y="4800600"/>
                        <a:ext cx="2089150" cy="17732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523038" y="4808538"/>
          <a:ext cx="1620837" cy="175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Equation" r:id="rId13" imgW="774360" imgH="838080" progId="Equation.DSMT4">
                  <p:embed/>
                </p:oleObj>
              </mc:Choice>
              <mc:Fallback>
                <p:oleObj name="Equation" r:id="rId13" imgW="774360" imgH="8380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4808538"/>
                        <a:ext cx="1620837" cy="17541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>
            <a:off x="2538412" y="5686425"/>
            <a:ext cx="47625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>
            <a:off x="5605462" y="5695950"/>
            <a:ext cx="47625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60397" y="2090563"/>
            <a:ext cx="1164101" cy="369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Equation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29503" y="4455964"/>
            <a:ext cx="926857" cy="369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System!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E4407EE-8C47-1B44-BA07-2F52F26FD4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445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81"/>
            <a:ext cx="8382000" cy="766764"/>
          </a:xfrm>
        </p:spPr>
        <p:txBody>
          <a:bodyPr/>
          <a:lstStyle/>
          <a:p>
            <a:r>
              <a:rPr lang="de-CH" dirty="0" err="1"/>
              <a:t>Assignment</a:t>
            </a:r>
            <a:r>
              <a:rPr lang="de-CH" dirty="0"/>
              <a:t> 2: Higher </a:t>
            </a:r>
            <a:r>
              <a:rPr lang="de-CH" dirty="0" err="1"/>
              <a:t>order</a:t>
            </a:r>
            <a:r>
              <a:rPr lang="de-CH" dirty="0"/>
              <a:t> 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844903-4742-2040-8FE5-B4E1DC7ADA8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Tommaso </a:t>
            </a:r>
            <a:r>
              <a:rPr lang="en-US" dirty="0" err="1"/>
              <a:t>Marcato</a:t>
            </a:r>
            <a:r>
              <a:rPr lang="en-US" dirty="0"/>
              <a:t> / Numerical Methods for Chemical Engineers / Explicit ODE Solvers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379B24-73D5-8245-A293-AEDB2E110149}"/>
                  </a:ext>
                </a:extLst>
              </p:cNvPr>
              <p:cNvSpPr txBox="1"/>
              <p:nvPr/>
            </p:nvSpPr>
            <p:spPr>
              <a:xfrm>
                <a:off x="396081" y="1602105"/>
                <a:ext cx="8461375" cy="4063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Convert the following fourth order initial value problem</a:t>
                </a:r>
                <a:endParaRPr lang="de-CH" dirty="0"/>
              </a:p>
              <a:p>
                <a:r>
                  <a:rPr lang="en-US" dirty="0"/>
                  <a:t> </a:t>
                </a:r>
                <a:endParaRPr lang="de-CH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̈"/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̇"/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de-CH" dirty="0"/>
              </a:p>
              <a:p>
                <a:r>
                  <a:rPr lang="en-US" dirty="0"/>
                  <a:t> </a:t>
                </a:r>
                <a:endParaRPr lang="de-CH" dirty="0"/>
              </a:p>
              <a:p>
                <a:r>
                  <a:rPr lang="en-US" dirty="0"/>
                  <a:t>with initial conditions</a:t>
                </a:r>
                <a:endParaRPr lang="de-CH" dirty="0"/>
              </a:p>
              <a:p>
                <a:r>
                  <a:rPr lang="en-US" b="1" cap="small" dirty="0"/>
                  <a:t> </a:t>
                </a:r>
                <a:endParaRPr lang="de-CH" b="1" cap="smal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=0,  </m:t>
                      </m:r>
                      <m:acc>
                        <m:accPr>
                          <m:chr m:val="̇"/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=3,  </m:t>
                      </m:r>
                      <m:acc>
                        <m:accPr>
                          <m:chr m:val="̈"/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−1,  </m:t>
                      </m:r>
                      <m:acc>
                        <m:accPr>
                          <m:chr m:val="⃛"/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CH" dirty="0"/>
              </a:p>
              <a:p>
                <a:r>
                  <a:rPr lang="en-US" dirty="0"/>
                  <a:t> </a:t>
                </a:r>
                <a:endParaRPr lang="de-CH" dirty="0"/>
              </a:p>
              <a:p>
                <a:r>
                  <a:rPr lang="en-US" dirty="0"/>
                  <a:t>Into a first order initial value problem.</a:t>
                </a:r>
                <a:endParaRPr lang="de-CH" dirty="0"/>
              </a:p>
              <a:p>
                <a:r>
                  <a:rPr lang="en-US" dirty="0"/>
                  <a:t> </a:t>
                </a:r>
                <a:endParaRPr lang="de-CH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379B24-73D5-8245-A293-AEDB2E110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81" y="1602105"/>
                <a:ext cx="8461375" cy="4063164"/>
              </a:xfrm>
              <a:prstGeom prst="rect">
                <a:avLst/>
              </a:prstGeom>
              <a:blipFill>
                <a:blip r:embed="rId2"/>
                <a:stretch>
                  <a:fillRect l="-3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39950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Zero of Nonlinear Equation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Problem definition</a:t>
            </a:r>
            <a:r>
              <a:rPr lang="de-CH" dirty="0"/>
              <a:t>:</a:t>
            </a:r>
          </a:p>
          <a:p>
            <a:r>
              <a:rPr lang="de-CH" dirty="0"/>
              <a:t>Find the solution of </a:t>
            </a:r>
            <a:r>
              <a:rPr lang="de-CH" b="1" dirty="0"/>
              <a:t>F(x)</a:t>
            </a:r>
            <a:r>
              <a:rPr lang="de-CH" dirty="0"/>
              <a:t> = 0, where both </a:t>
            </a:r>
            <a:r>
              <a:rPr lang="de-CH" b="1" dirty="0"/>
              <a:t>F</a:t>
            </a:r>
            <a:r>
              <a:rPr lang="de-CH" dirty="0"/>
              <a:t> and </a:t>
            </a:r>
            <a:r>
              <a:rPr lang="de-CH" b="1" dirty="0"/>
              <a:t>x</a:t>
            </a:r>
            <a:r>
              <a:rPr lang="de-CH" dirty="0"/>
              <a:t> are vector (or matrix) valued; Look for the solution either</a:t>
            </a:r>
          </a:p>
          <a:p>
            <a:pPr lvl="1"/>
            <a:r>
              <a:rPr lang="de-CH" dirty="0"/>
              <a:t>In an interval </a:t>
            </a:r>
            <a:r>
              <a:rPr lang="de-CH" b="1" dirty="0"/>
              <a:t>x</a:t>
            </a:r>
            <a:r>
              <a:rPr lang="de-CH" b="1" baseline="-25000" dirty="0"/>
              <a:t>lb</a:t>
            </a:r>
            <a:r>
              <a:rPr lang="de-CH" dirty="0"/>
              <a:t> &lt; </a:t>
            </a:r>
            <a:r>
              <a:rPr lang="de-CH" b="1" dirty="0"/>
              <a:t>x</a:t>
            </a:r>
            <a:r>
              <a:rPr lang="de-CH" dirty="0"/>
              <a:t> &lt; </a:t>
            </a:r>
            <a:r>
              <a:rPr lang="de-CH" b="1" dirty="0"/>
              <a:t>x</a:t>
            </a:r>
            <a:r>
              <a:rPr lang="de-CH" b="1" baseline="-25000" dirty="0"/>
              <a:t>ub</a:t>
            </a:r>
          </a:p>
          <a:p>
            <a:r>
              <a:rPr lang="de-CH" b="1" dirty="0"/>
              <a:t>Types of algorithm available</a:t>
            </a:r>
            <a:r>
              <a:rPr lang="de-CH" dirty="0"/>
              <a:t>:</a:t>
            </a:r>
          </a:p>
          <a:p>
            <a:pPr marL="842962" lvl="1" indent="-457200">
              <a:buFont typeface="+mj-lt"/>
              <a:buAutoNum type="arabicPeriod"/>
            </a:pPr>
            <a:r>
              <a:rPr lang="de-CH" dirty="0"/>
              <a:t>Substitution algorithms</a:t>
            </a:r>
          </a:p>
          <a:p>
            <a:pPr marL="842962" lvl="1" indent="-457200">
              <a:buFont typeface="+mj-lt"/>
              <a:buAutoNum type="arabicPeriod"/>
            </a:pPr>
            <a:r>
              <a:rPr lang="de-CH" dirty="0">
                <a:solidFill>
                  <a:srgbClr val="FF0000"/>
                </a:solidFill>
              </a:rPr>
              <a:t>Methods based on function approximation</a:t>
            </a:r>
          </a:p>
          <a:p>
            <a:endParaRPr lang="de-CH" dirty="0"/>
          </a:p>
          <a:p>
            <a:r>
              <a:rPr lang="de-CH" b="1" dirty="0"/>
              <a:t>Assumptions</a:t>
            </a:r>
            <a:r>
              <a:rPr lang="de-CH" dirty="0"/>
              <a:t>:</a:t>
            </a:r>
          </a:p>
          <a:p>
            <a:pPr lvl="1"/>
            <a:r>
              <a:rPr lang="de-CH" b="1" dirty="0"/>
              <a:t>At least one </a:t>
            </a:r>
            <a:r>
              <a:rPr lang="de-CH" dirty="0"/>
              <a:t>zero exists in the defined interval</a:t>
            </a:r>
          </a:p>
          <a:p>
            <a:pPr lvl="1"/>
            <a:r>
              <a:rPr lang="de-CH" dirty="0"/>
              <a:t>We are looking for </a:t>
            </a:r>
            <a:r>
              <a:rPr lang="de-CH" b="1" dirty="0"/>
              <a:t>one zero</a:t>
            </a:r>
            <a:r>
              <a:rPr lang="de-CH" dirty="0"/>
              <a:t>, </a:t>
            </a:r>
            <a:r>
              <a:rPr lang="de-CH" b="1" dirty="0"/>
              <a:t>not all </a:t>
            </a:r>
            <a:r>
              <a:rPr lang="de-CH" dirty="0"/>
              <a:t>of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81F84C8-194C-0842-9CEE-886EBA2E3B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823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9431"/>
            <a:ext cx="8382000" cy="766764"/>
          </a:xfrm>
        </p:spPr>
        <p:txBody>
          <a:bodyPr/>
          <a:lstStyle/>
          <a:p>
            <a:r>
              <a:rPr lang="de-CH" dirty="0"/>
              <a:t>Function linearization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63183"/>
            <a:ext cx="8382000" cy="4678362"/>
          </a:xfrm>
        </p:spPr>
        <p:txBody>
          <a:bodyPr/>
          <a:lstStyle/>
          <a:p>
            <a:endParaRPr lang="de-CH" dirty="0"/>
          </a:p>
          <a:p>
            <a:r>
              <a:rPr lang="de-CH" dirty="0"/>
              <a:t>Let us again consider Taylor expansion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In matrix form, this reads</a:t>
            </a:r>
          </a:p>
          <a:p>
            <a:endParaRPr lang="de-CH" dirty="0"/>
          </a:p>
          <a:p>
            <a:endParaRPr lang="de-CH" dirty="0"/>
          </a:p>
          <a:p>
            <a:pPr>
              <a:tabLst>
                <a:tab pos="3857625" algn="l"/>
              </a:tabLst>
            </a:pPr>
            <a:r>
              <a:rPr lang="de-CH" dirty="0"/>
              <a:t>Which is </a:t>
            </a:r>
            <a:r>
              <a:rPr lang="de-CH" dirty="0" err="1"/>
              <a:t>equivalent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de-CH" dirty="0"/>
          </a:p>
          <a:p>
            <a:pPr>
              <a:tabLst>
                <a:tab pos="3857625" algn="l"/>
              </a:tabLst>
            </a:pPr>
            <a:endParaRPr lang="de-CH" dirty="0"/>
          </a:p>
          <a:p>
            <a:pPr marL="0" indent="0">
              <a:buNone/>
              <a:tabLst>
                <a:tab pos="3857625" algn="l"/>
              </a:tabLst>
            </a:pPr>
            <a:r>
              <a:rPr lang="en-US" dirty="0"/>
              <a:t>	</a:t>
            </a:r>
            <a:endParaRPr lang="de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8229F4-D04A-4D3F-B0C5-1ADC171ACFA0}" type="slidenum">
              <a:rPr lang="de-DE" smtClean="0"/>
              <a:pPr/>
              <a:t>3</a:t>
            </a:fld>
            <a:endParaRPr lang="de-DE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000125" y="2088695"/>
          <a:ext cx="6400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3" imgW="3733560" imgH="495000" progId="Equation.DSMT4">
                  <p:embed/>
                </p:oleObj>
              </mc:Choice>
              <mc:Fallback>
                <p:oleObj name="Equation" r:id="rId3" imgW="373356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125" y="2088695"/>
                        <a:ext cx="640080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971549" y="4255633"/>
          <a:ext cx="516572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5" imgW="2958840" imgH="507960" progId="Equation.DSMT4">
                  <p:embed/>
                </p:oleObj>
              </mc:Choice>
              <mc:Fallback>
                <p:oleObj name="Equation" r:id="rId5" imgW="2958840" imgH="507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49" y="4255633"/>
                        <a:ext cx="516572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286125" y="5770562"/>
            <a:ext cx="723900" cy="33337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lr>
                <a:srgbClr val="2A6AB3"/>
              </a:buClr>
              <a:buSzPct val="110000"/>
              <a:buFont typeface="Wingdings" pitchFamily="16" charset="2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385344" y="810758"/>
          <a:ext cx="23733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Equation" r:id="rId7" imgW="1384200" imgH="507960" progId="Equation.DSMT4">
                  <p:embed/>
                </p:oleObj>
              </mc:Choice>
              <mc:Fallback>
                <p:oleObj name="Equation" r:id="rId7" imgW="1384200" imgH="5079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344" y="810758"/>
                        <a:ext cx="237331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000125" y="2898320"/>
          <a:ext cx="64881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9" imgW="3784320" imgH="495000" progId="Equation.DSMT4">
                  <p:embed/>
                </p:oleObj>
              </mc:Choice>
              <mc:Fallback>
                <p:oleObj name="Equation" r:id="rId9" imgW="3784320" imgH="4950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898320"/>
                        <a:ext cx="648811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79AA50-E3D6-8243-92E8-55C762CDE6E6}"/>
                  </a:ext>
                </a:extLst>
              </p:cNvPr>
              <p:cNvSpPr txBox="1"/>
              <p:nvPr/>
            </p:nvSpPr>
            <p:spPr>
              <a:xfrm>
                <a:off x="735313" y="5592986"/>
                <a:ext cx="2196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d>
                            <m:d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79AA50-E3D6-8243-92E8-55C762CDE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13" y="5592986"/>
                <a:ext cx="2196499" cy="307777"/>
              </a:xfrm>
              <a:prstGeom prst="rect">
                <a:avLst/>
              </a:prstGeom>
              <a:blipFill>
                <a:blip r:embed="rId11"/>
                <a:stretch>
                  <a:fillRect l="-1724" r="-2299" b="-153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55641C-FBD9-FF46-8397-3EB0F72A2407}"/>
                  </a:ext>
                </a:extLst>
              </p:cNvPr>
              <p:cNvSpPr txBox="1"/>
              <p:nvPr/>
            </p:nvSpPr>
            <p:spPr>
              <a:xfrm>
                <a:off x="735313" y="5941755"/>
                <a:ext cx="19290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55641C-FBD9-FF46-8397-3EB0F72A2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13" y="5941755"/>
                <a:ext cx="1929054" cy="307777"/>
              </a:xfrm>
              <a:prstGeom prst="rect">
                <a:avLst/>
              </a:prstGeom>
              <a:blipFill>
                <a:blip r:embed="rId12"/>
                <a:stretch>
                  <a:fillRect l="-654" r="-6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9E941BA-DE35-384F-A5EA-70B71E0133CE}"/>
              </a:ext>
            </a:extLst>
          </p:cNvPr>
          <p:cNvSpPr txBox="1"/>
          <p:nvPr/>
        </p:nvSpPr>
        <p:spPr>
          <a:xfrm>
            <a:off x="4200525" y="5746874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Newton </a:t>
            </a:r>
            <a:r>
              <a:rPr lang="de-DE" sz="2000" dirty="0" err="1"/>
              <a:t>method</a:t>
            </a:r>
            <a:endParaRPr lang="de-DE" sz="20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70A4FED-E89F-C943-9367-B0B3EDDD1E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5868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The Jacobian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Consider a continuous, differentiable function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4</a:t>
            </a:fld>
            <a:endParaRPr lang="de-D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7108826" y="2263775"/>
          <a:ext cx="183635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Equation" r:id="rId3" imgW="1346040" imgH="965160" progId="Equation.DSMT4">
                  <p:embed/>
                </p:oleObj>
              </mc:Choice>
              <mc:Fallback>
                <p:oleObj name="Equation" r:id="rId3" imgW="1346040" imgH="9651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26" y="2263775"/>
                        <a:ext cx="1836358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951163" y="2663825"/>
          <a:ext cx="3241675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5" imgW="1638000" imgH="1574640" progId="Equation.DSMT4">
                  <p:embed/>
                </p:oleObj>
              </mc:Choice>
              <mc:Fallback>
                <p:oleObj name="Equation" r:id="rId5" imgW="1638000" imgH="1574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663825"/>
                        <a:ext cx="3241675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804863" y="3796507"/>
          <a:ext cx="12557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7" imgW="634680" imgH="431640" progId="Equation.DSMT4">
                  <p:embed/>
                </p:oleObj>
              </mc:Choice>
              <mc:Fallback>
                <p:oleObj name="Equation" r:id="rId7" imgW="63468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3796507"/>
                        <a:ext cx="12557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F89888-7FB0-DD4D-80B6-FFC6EFD3A992}"/>
                  </a:ext>
                </a:extLst>
              </p:cNvPr>
              <p:cNvSpPr txBox="1"/>
              <p:nvPr/>
            </p:nvSpPr>
            <p:spPr>
              <a:xfrm>
                <a:off x="7204075" y="1824576"/>
                <a:ext cx="13954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F89888-7FB0-DD4D-80B6-FFC6EFD3A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075" y="1824576"/>
                <a:ext cx="1395447" cy="307777"/>
              </a:xfrm>
              <a:prstGeom prst="rect">
                <a:avLst/>
              </a:prstGeom>
              <a:blipFill>
                <a:blip r:embed="rId9"/>
                <a:stretch>
                  <a:fillRect l="-4505" t="-8333" b="-37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9263808-6AF8-7E4C-9EA2-8658E43642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99678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The Multidimensional Newton-Algorithm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dirty="0"/>
              <a:t>Define a starting point 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de-CH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Compute 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–f(x)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Compute </a:t>
            </a:r>
            <a:r>
              <a:rPr lang="de-C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723900" lvl="1" indent="-457200"/>
            <a:r>
              <a:rPr lang="de-CH" dirty="0"/>
              <a:t>Either analytically or numerically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Solve the linear system of equations </a:t>
            </a:r>
            <a:r>
              <a:rPr lang="de-C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(x)*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 = -f(x)</a:t>
            </a:r>
            <a:br>
              <a:rPr lang="de-CH" dirty="0"/>
            </a:br>
            <a:r>
              <a:rPr lang="de-CH" dirty="0"/>
              <a:t>for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CH" dirty="0"/>
              <a:t>, then set 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 = x +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de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457200" indent="-457200">
              <a:buFont typeface="+mj-lt"/>
              <a:buAutoNum type="arabicPeriod"/>
            </a:pPr>
            <a:endParaRPr lang="de-CH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CH" dirty="0"/>
              <a:t>Iterate 2 through 4 until some stopping criteria are fulfilled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5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27A0AB-A1F6-6E48-8CC3-79FC0AAFB73E}"/>
                  </a:ext>
                </a:extLst>
              </p:cNvPr>
              <p:cNvSpPr txBox="1"/>
              <p:nvPr/>
            </p:nvSpPr>
            <p:spPr>
              <a:xfrm>
                <a:off x="5697611" y="2098672"/>
                <a:ext cx="24637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latin typeface="Cambria Math" panose="02040503050406030204" pitchFamily="18" charset="0"/>
                        </a:rPr>
                        <m:t>𝐉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sz="1800" b="1" i="0" smtClean="0"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n-US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d>
                            <m:dPr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27A0AB-A1F6-6E48-8CC3-79FC0AAFB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611" y="2098672"/>
                <a:ext cx="2463751" cy="307777"/>
              </a:xfrm>
              <a:prstGeom prst="rect">
                <a:avLst/>
              </a:prstGeom>
              <a:blipFill>
                <a:blip r:embed="rId2"/>
                <a:stretch>
                  <a:fillRect l="-2051" t="-4000" r="-2564" b="-2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AD0058-4EBC-5149-9D24-ED8BDC3F7622}"/>
                  </a:ext>
                </a:extLst>
              </p:cNvPr>
              <p:cNvSpPr txBox="1"/>
              <p:nvPr/>
            </p:nvSpPr>
            <p:spPr>
              <a:xfrm>
                <a:off x="5697611" y="2447441"/>
                <a:ext cx="21769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1" i="0" smtClean="0"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de-DE" sz="1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AD0058-4EBC-5149-9D24-ED8BDC3F7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611" y="2447441"/>
                <a:ext cx="2176943" cy="307777"/>
              </a:xfrm>
              <a:prstGeom prst="rect">
                <a:avLst/>
              </a:prstGeom>
              <a:blipFill>
                <a:blip r:embed="rId3"/>
                <a:stretch>
                  <a:fillRect l="-581" t="-4000" r="-1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9E75D7F-7BCE-E34B-9801-E7229C985B3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963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/>
              <a:t>Ordinary Differential Equations (ODEs)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Sarah Duclos Ivetich / Numerical Methods for Chemical Engineers / Explicit ODE Solvers</a:t>
            </a:r>
            <a:endParaRPr lang="de-D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305175" y="1851025"/>
          <a:ext cx="25336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Equation" r:id="rId3" imgW="927000" imgH="393480" progId="Equation.DSMT4">
                  <p:embed/>
                </p:oleObj>
              </mc:Choice>
              <mc:Fallback>
                <p:oleObj name="Equation" r:id="rId3" imgW="9270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5175" y="1851025"/>
                        <a:ext cx="2533650" cy="107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328FECF3-32C5-1242-A7A8-C824942BD89A}"/>
              </a:ext>
            </a:extLst>
          </p:cNvPr>
          <p:cNvSpPr txBox="1"/>
          <p:nvPr/>
        </p:nvSpPr>
        <p:spPr>
          <a:xfrm>
            <a:off x="1304925" y="3380537"/>
            <a:ext cx="6534150" cy="1672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 Duclos Ivetich</a:t>
            </a:r>
          </a:p>
          <a:p>
            <a:pPr algn="ctr"/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 Zurich, Institut für Chemie- und Bioingenieurwissenschaften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 Hönggerberg / HCI F106 – Zürich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sarah.duclos@chem.ethz.ch</a:t>
            </a:r>
            <a:b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shihlab.ethz.ch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Snm</a:t>
            </a:r>
            <a:r>
              <a:rPr lang="de-CH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de-CH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numerics.html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537583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Problem Definition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We are going to look at initial value problems of </a:t>
            </a:r>
            <a:r>
              <a:rPr lang="de-CH" i="1" dirty="0"/>
              <a:t>explicit</a:t>
            </a:r>
            <a:r>
              <a:rPr lang="de-CH" dirty="0"/>
              <a:t> ODE systems, which means that they can be cast in the following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16AB8-4C80-40CA-B4C0-3A8331293178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377618"/>
              </p:ext>
            </p:extLst>
          </p:nvPr>
        </p:nvGraphicFramePr>
        <p:xfrm>
          <a:off x="3346450" y="3125788"/>
          <a:ext cx="2452688" cy="18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6" name="Equation" r:id="rId3" imgW="927000" imgH="685800" progId="Equation.DSMT4">
                  <p:embed/>
                </p:oleObj>
              </mc:Choice>
              <mc:Fallback>
                <p:oleObj name="Equation" r:id="rId3" imgW="9270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125788"/>
                        <a:ext cx="2452688" cy="181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9A716FD-E176-E449-A7C7-EB535557F8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548749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Example: A 1-D First Order 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Consider the following initial value problem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This ODE and its solution follow a general form</a:t>
            </a:r>
            <a:br>
              <a:rPr lang="de-CH" dirty="0"/>
            </a:br>
            <a:r>
              <a:rPr lang="de-CH" dirty="0"/>
              <a:t>(Johann Bernoulli, Basel, 17</a:t>
            </a:r>
            <a:r>
              <a:rPr lang="de-CH" baseline="30000" dirty="0"/>
              <a:t>th</a:t>
            </a:r>
            <a:r>
              <a:rPr lang="de-CH" dirty="0"/>
              <a:t> – 18</a:t>
            </a:r>
            <a:r>
              <a:rPr lang="de-CH" baseline="30000" dirty="0"/>
              <a:t>th</a:t>
            </a:r>
            <a:r>
              <a:rPr lang="de-CH" dirty="0"/>
              <a:t> century)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966902"/>
              </p:ext>
            </p:extLst>
          </p:nvPr>
        </p:nvGraphicFramePr>
        <p:xfrm>
          <a:off x="1046163" y="2236788"/>
          <a:ext cx="18319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9" name="Equation" r:id="rId3" imgW="990360" imgH="660240" progId="Equation.DSMT4">
                  <p:embed/>
                </p:oleObj>
              </mc:Choice>
              <mc:Fallback>
                <p:oleObj name="Equation" r:id="rId3" imgW="9903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6163" y="2236788"/>
                        <a:ext cx="1831975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508429"/>
              </p:ext>
            </p:extLst>
          </p:nvPr>
        </p:nvGraphicFramePr>
        <p:xfrm>
          <a:off x="761999" y="4495800"/>
          <a:ext cx="4591051" cy="163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0" name="Equation" r:id="rId5" imgW="2286000" imgH="812520" progId="Equation.DSMT4">
                  <p:embed/>
                </p:oleObj>
              </mc:Choice>
              <mc:Fallback>
                <p:oleObj name="Equation" r:id="rId5" imgW="2286000" imgH="812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9" y="4495800"/>
                        <a:ext cx="4591051" cy="1633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672684"/>
              </p:ext>
            </p:extLst>
          </p:nvPr>
        </p:nvGraphicFramePr>
        <p:xfrm>
          <a:off x="4468813" y="2478880"/>
          <a:ext cx="24923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1" name="Equation" r:id="rId7" imgW="1346040" imgH="393480" progId="Equation.DSMT4">
                  <p:embed/>
                </p:oleObj>
              </mc:Choice>
              <mc:Fallback>
                <p:oleObj name="Equation" r:id="rId7" imgW="13460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2478880"/>
                        <a:ext cx="249237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3205162" y="2833687"/>
            <a:ext cx="92868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839" y="4199731"/>
            <a:ext cx="1655762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65" name="Picture 2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1" y="3188494"/>
            <a:ext cx="4394200" cy="329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C79BB7E-7C0A-0F4C-A0B1-9599BAE763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8853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Some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On the next slides, the following notation will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F85DD-1765-4155-BE31-DCDCF098BCB6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021064"/>
              </p:ext>
            </p:extLst>
          </p:nvPr>
        </p:nvGraphicFramePr>
        <p:xfrm>
          <a:off x="936625" y="2654300"/>
          <a:ext cx="749617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Equation" r:id="rId3" imgW="3073320" imgH="672840" progId="Equation.DSMT4">
                  <p:embed/>
                </p:oleObj>
              </mc:Choice>
              <mc:Fallback>
                <p:oleObj name="Equation" r:id="rId3" imgW="30733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6625" y="2654300"/>
                        <a:ext cx="7496175" cy="164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933426B-357C-2F4A-8676-6596A5CA7F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39963" y="6635750"/>
            <a:ext cx="4773612" cy="449263"/>
          </a:xfrm>
        </p:spPr>
        <p:txBody>
          <a:bodyPr/>
          <a:lstStyle/>
          <a:p>
            <a:r>
              <a:rPr lang="en-US" dirty="0"/>
              <a:t>Sarah Duclos Ivetich/ Numerical Methods for Chemical Engineers / Explicit ODE Solvers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3189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umerical Quadrature">
  <a:themeElements>
    <a:clrScheme name="ETH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35B"/>
      </a:accent1>
      <a:accent2>
        <a:srgbClr val="005091"/>
      </a:accent2>
      <a:accent3>
        <a:srgbClr val="7FA7C8"/>
      </a:accent3>
      <a:accent4>
        <a:srgbClr val="BFD3E3"/>
      </a:accent4>
      <a:accent5>
        <a:srgbClr val="F5A858"/>
      </a:accent5>
      <a:accent6>
        <a:srgbClr val="7A4A60"/>
      </a:accent6>
      <a:hlink>
        <a:srgbClr val="52ADE7"/>
      </a:hlink>
      <a:folHlink>
        <a:srgbClr val="C7E4F7"/>
      </a:folHlink>
    </a:clrScheme>
    <a:fontScheme name="1_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36000" rIns="0" bIns="3600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2400"/>
          </a:lnSpc>
          <a:spcBef>
            <a:spcPts val="600"/>
          </a:spcBef>
          <a:spcAft>
            <a:spcPct val="0"/>
          </a:spcAft>
          <a:buClr>
            <a:srgbClr val="2A6AB3"/>
          </a:buClr>
          <a:buSzPct val="110000"/>
          <a:buFont typeface="Wingdings" pitchFamily="16" charset="2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36000" rIns="0" bIns="3600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2400"/>
          </a:lnSpc>
          <a:spcBef>
            <a:spcPts val="600"/>
          </a:spcBef>
          <a:spcAft>
            <a:spcPct val="0"/>
          </a:spcAft>
          <a:buClr>
            <a:srgbClr val="2A6AB3"/>
          </a:buClr>
          <a:buSzPct val="110000"/>
          <a:buFont typeface="Wingdings" pitchFamily="16" charset="2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Numerical Quadrature</Template>
  <TotalTime>23</TotalTime>
  <Words>1648</Words>
  <Application>Microsoft Macintosh PowerPoint</Application>
  <PresentationFormat>Affichage à l'écran (4:3)</PresentationFormat>
  <Paragraphs>179</Paragraphs>
  <Slides>19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ＭＳ Ｐゴシック</vt:lpstr>
      <vt:lpstr>Nimbus Roman No9 L</vt:lpstr>
      <vt:lpstr>Arial</vt:lpstr>
      <vt:lpstr>Cambria Math</vt:lpstr>
      <vt:lpstr>Courier New</vt:lpstr>
      <vt:lpstr>Times New Roman</vt:lpstr>
      <vt:lpstr>Wingdings</vt:lpstr>
      <vt:lpstr>Numerical Quadrature</vt:lpstr>
      <vt:lpstr>Equation</vt:lpstr>
      <vt:lpstr>Jacobian Matrices Catch Up </vt:lpstr>
      <vt:lpstr>Zero of Nonlinear Equation Systems</vt:lpstr>
      <vt:lpstr>Function linearization</vt:lpstr>
      <vt:lpstr>The Jacobian matrix</vt:lpstr>
      <vt:lpstr>The Multidimensional Newton-Algorithm</vt:lpstr>
      <vt:lpstr>Ordinary Differential Equations (ODEs)</vt:lpstr>
      <vt:lpstr>Problem Definition</vt:lpstr>
      <vt:lpstr>Example: A 1-D First Order ODE</vt:lpstr>
      <vt:lpstr>Some Nomenclature</vt:lpstr>
      <vt:lpstr>Numerical Solution of a 1-D First Order ODE</vt:lpstr>
      <vt:lpstr>Definition of an implicit algorithm</vt:lpstr>
      <vt:lpstr>How does Matlab do it? Non-Stiff Solvers</vt:lpstr>
      <vt:lpstr>How does Matlab do it? Stiff Solvers</vt:lpstr>
      <vt:lpstr>Matlab Syntax Hints</vt:lpstr>
      <vt:lpstr>Assigment 1: Radioactive decay</vt:lpstr>
      <vt:lpstr>Assignment 1 (continued)</vt:lpstr>
      <vt:lpstr>Assignment 1 (continued)</vt:lpstr>
      <vt:lpstr>Higher Order ODEs</vt:lpstr>
      <vt:lpstr>Assignment 2: Higher order ODEs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Ordinary Differential Equations (ODEs)</dc:title>
  <dc:creator>Daniel Baur</dc:creator>
  <cp:lastModifiedBy>Sarah Duclos Ivetich</cp:lastModifiedBy>
  <cp:revision>354</cp:revision>
  <cp:lastPrinted>2012-07-04T15:07:17Z</cp:lastPrinted>
  <dcterms:created xsi:type="dcterms:W3CDTF">2012-07-24T10:59:49Z</dcterms:created>
  <dcterms:modified xsi:type="dcterms:W3CDTF">2023-10-11T09:09:20Z</dcterms:modified>
</cp:coreProperties>
</file>