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264" r:id="rId3"/>
    <p:sldId id="265" r:id="rId4"/>
    <p:sldId id="266" r:id="rId5"/>
    <p:sldId id="294" r:id="rId6"/>
    <p:sldId id="307" r:id="rId7"/>
    <p:sldId id="312" r:id="rId8"/>
    <p:sldId id="313" r:id="rId9"/>
    <p:sldId id="269" r:id="rId10"/>
    <p:sldId id="301" r:id="rId11"/>
    <p:sldId id="286" r:id="rId12"/>
    <p:sldId id="316" r:id="rId13"/>
    <p:sldId id="309" r:id="rId14"/>
    <p:sldId id="310" r:id="rId15"/>
    <p:sldId id="314" r:id="rId16"/>
  </p:sldIdLst>
  <p:sldSz cx="9144000" cy="6858000" type="screen4x3"/>
  <p:notesSz cx="6743700" cy="9855200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3">
          <p15:clr>
            <a:srgbClr val="A4A3A4"/>
          </p15:clr>
        </p15:guide>
        <p15:guide id="2" orient="horz" pos="299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699">
          <p15:clr>
            <a:srgbClr val="A4A3A4"/>
          </p15:clr>
        </p15:guide>
        <p15:guide id="6" orient="horz" pos="1941">
          <p15:clr>
            <a:srgbClr val="A4A3A4"/>
          </p15:clr>
        </p15:guide>
        <p15:guide id="7" orient="horz" pos="101">
          <p15:clr>
            <a:srgbClr val="A4A3A4"/>
          </p15:clr>
        </p15:guide>
        <p15:guide id="8" orient="horz" pos="417">
          <p15:clr>
            <a:srgbClr val="A4A3A4"/>
          </p15:clr>
        </p15:guide>
        <p15:guide id="9" pos="240">
          <p15:clr>
            <a:srgbClr val="A4A3A4"/>
          </p15:clr>
        </p15:guide>
        <p15:guide id="10" pos="5520">
          <p15:clr>
            <a:srgbClr val="A4A3A4"/>
          </p15:clr>
        </p15:guide>
        <p15:guide id="11" pos="4469">
          <p15:clr>
            <a:srgbClr val="A4A3A4"/>
          </p15:clr>
        </p15:guide>
        <p15:guide id="12" pos="3418">
          <p15:clr>
            <a:srgbClr val="A4A3A4"/>
          </p15:clr>
        </p15:guide>
        <p15:guide id="13" pos="2362">
          <p15:clr>
            <a:srgbClr val="A4A3A4"/>
          </p15:clr>
        </p15:guide>
        <p15:guide id="14" pos="2879">
          <p15:clr>
            <a:srgbClr val="A4A3A4"/>
          </p15:clr>
        </p15:guide>
        <p15:guide id="15" pos="2783">
          <p15:clr>
            <a:srgbClr val="A4A3A4"/>
          </p15:clr>
        </p15:guide>
        <p15:guide id="16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FF660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1" autoAdjust="0"/>
    <p:restoredTop sz="96143" autoAdjust="0"/>
  </p:normalViewPr>
  <p:slideViewPr>
    <p:cSldViewPr snapToGrid="0" showGuides="1">
      <p:cViewPr varScale="1">
        <p:scale>
          <a:sx n="92" d="100"/>
          <a:sy n="92" d="100"/>
        </p:scale>
        <p:origin x="184" y="816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4002" y="-96"/>
      </p:cViewPr>
      <p:guideLst>
        <p:guide orient="horz" pos="2874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121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21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10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6745275" cy="985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20696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39775"/>
            <a:ext cx="4921250" cy="3692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9266" y="4682013"/>
            <a:ext cx="4942020" cy="443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0696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3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8FCB-9293-4F11-8C46-747DB48BC653}" type="datetime2">
              <a:rPr lang="de-DE" smtClean="0"/>
              <a:t>Dienstag, 24. Oktober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  <p:pic>
        <p:nvPicPr>
          <p:cNvPr id="15" name="Picture 14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8843-879D-4F45-B9E8-2ACBA5A63554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3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Picture 15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11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C25BD-488B-4A66-B486-14C97725AFF3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89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EB324-424A-4EBC-B982-F8E06244B9CA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677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367E7-680B-4A52-B9B0-E106199EB5DC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6495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2127A-5692-4BCD-A842-D1141CDA1949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2934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90E63-89FD-4C51-8C4F-67A9DD6CB0E7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50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E3068-5554-41E3-9131-BC96D7817E26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>
                <a:solidFill>
                  <a:srgbClr val="FFFFFF"/>
                </a:solidFill>
              </a:rPr>
              <a:pPr/>
              <a:t>‹N°›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1721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330D-CF37-49BD-A218-CA149C1B165E}" type="datetime2">
              <a:rPr lang="de-DE" smtClean="0"/>
              <a:t>Dienstag, 24. Oktober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3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Picture 15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92D-A67A-4718-9FEF-E07AB25A7EA2}" type="datetime2">
              <a:rPr lang="de-DE" smtClean="0"/>
              <a:t>Dienstag, 24. Oktober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DBA8A-A9D1-48A0-AE2E-C5E2C093AD01}" type="datetime2">
              <a:rPr lang="de-DE" smtClean="0"/>
              <a:t>Dienstag, 24. Oktober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A7B94-996C-4843-AFE8-E60E058BA3B9}" type="datetime2">
              <a:rPr lang="de-DE" smtClean="0"/>
              <a:t>Dienstag, 24. Oktober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591F0-A36A-44D0-BDF3-7E79A02BD981}" type="datetime2">
              <a:rPr lang="de-DE" smtClean="0"/>
              <a:t>Dienstag, 24. Oktober 2023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D1014-8CEE-412B-B9E3-19BD847965F7}" type="datetime2">
              <a:rPr lang="de-DE" smtClean="0"/>
              <a:t>Dienstag, 24. Oktober 2023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ECBCB-806E-45D5-ACD8-B4ACCD3B677E}" type="datetime2">
              <a:rPr lang="de-DE" smtClean="0"/>
              <a:t>Dienstag, 24. Oktober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49B-9E90-4F3D-B2C5-68643D540BA9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5" name="Picture 14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10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E9EFF">
                <a:lumMod val="50000"/>
                <a:lumOff val="50000"/>
                <a:alpha val="75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550D5DE3-5F02-4FC1-8871-8D097D5663F7}" type="datetime2">
              <a:rPr lang="de-DE" smtClean="0"/>
              <a:t>Dienstag, 24. Oktober 2023</a:t>
            </a:fld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en-US"/>
              <a:t>Michael Sokolov / Numerical Methods for Chemical Engineers / Explicit ODE Solvers</a:t>
            </a:r>
            <a:endParaRPr lang="de-DE" dirty="0"/>
          </a:p>
        </p:txBody>
      </p:sp>
      <p:pic>
        <p:nvPicPr>
          <p:cNvPr id="16" name="Picture 15" descr="foot_unitlogo_E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transition spd="slow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E9EFF">
                <a:lumMod val="50000"/>
                <a:lumOff val="50000"/>
                <a:alpha val="75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FFF97115-5D8B-4825-BC85-7DBD38036AA5}" type="datetime2">
              <a:rPr lang="de-DE" smtClean="0">
                <a:solidFill>
                  <a:srgbClr val="FFFFFF"/>
                </a:solidFill>
              </a:rPr>
              <a:pPr/>
              <a:t>Dienstag, 24. Oktober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>
                <a:solidFill>
                  <a:srgbClr val="FFFFFF"/>
                </a:solidFill>
              </a:rPr>
              <a:pPr/>
              <a:t>‹N°›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Michael Sokolov / Numerical Methods for Chemical Engineers / Implicit ODE Solvers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6" name="Picture 15" descr="foot_unitlogo_E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 spd="slow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Ordinary Differential Equations (ODEs)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32263"/>
              </p:ext>
            </p:extLst>
          </p:nvPr>
        </p:nvGraphicFramePr>
        <p:xfrm>
          <a:off x="3305175" y="1851025"/>
          <a:ext cx="2533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1851025"/>
                        <a:ext cx="25336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4925" y="3291263"/>
            <a:ext cx="6534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Zurich, Institut für Chemie- und Bioingenieurwissenschaften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Hönggerberg / HCI F106 – Zürich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sarah.duclos@chem.ethz.ch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shihlab.ethz.ch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numerics.html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5040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Matlab Syntax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All ODE-solvers use the syntax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[T, Y] = ode45(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ode_fun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tspan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y0, …);</a:t>
            </a:r>
          </a:p>
          <a:p>
            <a:pPr lvl="1"/>
            <a:r>
              <a:rPr lang="de-CH" b="1" dirty="0"/>
              <a:t>ode_fun</a:t>
            </a:r>
            <a:r>
              <a:rPr lang="de-CH" dirty="0"/>
              <a:t> is a function handle taking two inputs, a scalar </a:t>
            </a:r>
            <a:r>
              <a:rPr lang="de-CH" b="1" dirty="0"/>
              <a:t>t</a:t>
            </a:r>
            <a:r>
              <a:rPr lang="de-CH" dirty="0"/>
              <a:t> (current time point) and a vector </a:t>
            </a:r>
            <a:r>
              <a:rPr lang="de-CH" b="1" dirty="0"/>
              <a:t>y</a:t>
            </a:r>
            <a:r>
              <a:rPr lang="de-CH" dirty="0"/>
              <a:t> (current function values), and returning as output a vector of the derivatives </a:t>
            </a:r>
            <a:r>
              <a:rPr lang="de-CH" b="1" dirty="0"/>
              <a:t>dy/dt</a:t>
            </a:r>
            <a:r>
              <a:rPr lang="de-CH" dirty="0"/>
              <a:t> in these points</a:t>
            </a:r>
          </a:p>
          <a:p>
            <a:pPr lvl="1"/>
            <a:r>
              <a:rPr lang="de-CH" b="1" dirty="0"/>
              <a:t>tspan</a:t>
            </a:r>
            <a:r>
              <a:rPr lang="de-CH" dirty="0"/>
              <a:t> is either a two component vector [tstart, tend] or a vector of time points where the solution is needed [tstart, t1, t2, ...]</a:t>
            </a:r>
          </a:p>
          <a:p>
            <a:pPr lvl="1"/>
            <a:r>
              <a:rPr lang="de-CH" b="1" dirty="0"/>
              <a:t>y0</a:t>
            </a:r>
            <a:r>
              <a:rPr lang="de-CH" dirty="0"/>
              <a:t> are the values of y at </a:t>
            </a:r>
            <a:r>
              <a:rPr lang="de-CH" b="1" dirty="0"/>
              <a:t>tstart</a:t>
            </a:r>
          </a:p>
          <a:p>
            <a:r>
              <a:rPr lang="de-CH" dirty="0"/>
              <a:t>Use parametrizing functions to pass more arguments to </a:t>
            </a:r>
            <a:r>
              <a:rPr lang="de-CH" b="1" dirty="0"/>
              <a:t>ode_fun</a:t>
            </a:r>
            <a:r>
              <a:rPr lang="de-CH" dirty="0"/>
              <a:t> if needed</a:t>
            </a:r>
            <a:br>
              <a:rPr lang="de-CH" dirty="0"/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f_new = @(t,y)ode_fun(t, y, k, p);</a:t>
            </a:r>
          </a:p>
          <a:p>
            <a:r>
              <a:rPr lang="de-CH" dirty="0"/>
              <a:t>This can be done directly in the solver call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[T, Y] = ode45(@(t,y)ode_fun(t, y, k, p), tspan, y0);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557838"/>
            <a:ext cx="3105150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18E223-9424-4749-AC9E-7C1568564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974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381"/>
            <a:ext cx="8382000" cy="766764"/>
          </a:xfrm>
        </p:spPr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1: LTE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implicit</a:t>
            </a:r>
            <a:r>
              <a:rPr lang="de-CH" dirty="0"/>
              <a:t> Euler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844903-4742-2040-8FE5-B4E1DC7ADA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31277-76E7-3543-A5CD-518DE479B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647950"/>
            <a:ext cx="8255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263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2: </a:t>
            </a:r>
            <a:r>
              <a:rPr lang="de-CH" dirty="0" err="1"/>
              <a:t>Harmonic</a:t>
            </a:r>
            <a:r>
              <a:rPr lang="de-CH" dirty="0"/>
              <a:t>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 mass on a spring is subject to a force when out of equilibrium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According to Newton’s second </a:t>
            </a:r>
            <a:r>
              <a:rPr lang="de-CH" dirty="0" err="1"/>
              <a:t>law</a:t>
            </a:r>
            <a:r>
              <a:rPr lang="de-CH" dirty="0"/>
              <a:t> (</a:t>
            </a:r>
            <a:r>
              <a:rPr lang="de-CH" dirty="0" err="1"/>
              <a:t>neglecting</a:t>
            </a:r>
            <a:r>
              <a:rPr lang="de-CH" dirty="0"/>
              <a:t> </a:t>
            </a:r>
            <a:r>
              <a:rPr lang="de-CH" dirty="0" err="1"/>
              <a:t>friction</a:t>
            </a:r>
            <a:r>
              <a:rPr lang="de-CH" dirty="0"/>
              <a:t>), the resulting movement follows the solution to an ODE: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Rectangle 5"/>
          <p:cNvSpPr/>
          <p:nvPr/>
        </p:nvSpPr>
        <p:spPr bwMode="auto">
          <a:xfrm>
            <a:off x="928687" y="2919412"/>
            <a:ext cx="271463" cy="866775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200150" y="3314699"/>
            <a:ext cx="266700" cy="762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733550" y="3314699"/>
            <a:ext cx="266700" cy="762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466850" y="3314698"/>
            <a:ext cx="266700" cy="762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266950" y="3314699"/>
            <a:ext cx="266700" cy="762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000250" y="3314698"/>
            <a:ext cx="266700" cy="762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533650" y="3095624"/>
            <a:ext cx="4572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r>
              <a:rPr kumimoji="0" lang="de-CH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64418" y="4057650"/>
            <a:ext cx="192643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820908" y="4044177"/>
            <a:ext cx="287258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y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2266950" y="2909887"/>
            <a:ext cx="4953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635787" y="2540042"/>
            <a:ext cx="3097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F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221878"/>
              </p:ext>
            </p:extLst>
          </p:nvPr>
        </p:nvGraphicFramePr>
        <p:xfrm>
          <a:off x="1116013" y="5214938"/>
          <a:ext cx="25685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5214938"/>
                        <a:ext cx="2568575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42064" y="6158727"/>
            <a:ext cx="1290738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Spring force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9" idx="0"/>
          </p:cNvCxnSpPr>
          <p:nvPr/>
        </p:nvCxnSpPr>
        <p:spPr bwMode="auto">
          <a:xfrm flipH="1" flipV="1">
            <a:off x="2533650" y="5823284"/>
            <a:ext cx="653783" cy="33544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6653E12-DBA4-6341-AAB3-A5E93FA1F2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7464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2: </a:t>
            </a:r>
            <a:r>
              <a:rPr lang="de-CH" dirty="0" err="1"/>
              <a:t>Damped</a:t>
            </a:r>
            <a:r>
              <a:rPr lang="de-CH" dirty="0"/>
              <a:t> </a:t>
            </a:r>
            <a:r>
              <a:rPr lang="de-CH" dirty="0" err="1"/>
              <a:t>harmonic</a:t>
            </a:r>
            <a:r>
              <a:rPr lang="de-CH" dirty="0"/>
              <a:t> </a:t>
            </a:r>
            <a:r>
              <a:rPr lang="de-CH" dirty="0" err="1"/>
              <a:t>oscillator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AA36D5-3F94-6E40-8B9F-8ECF830CF0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CD8C-0D54-5445-9E1D-4773DCCA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585"/>
            <a:ext cx="9144000" cy="3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7672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3: Ideal </a:t>
            </a:r>
            <a:r>
              <a:rPr lang="de-CH" dirty="0" err="1"/>
              <a:t>harmonic</a:t>
            </a:r>
            <a:r>
              <a:rPr lang="de-CH" dirty="0"/>
              <a:t> </a:t>
            </a:r>
            <a:r>
              <a:rPr lang="de-CH" dirty="0" err="1"/>
              <a:t>oscillator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786752-7BFE-6848-9A04-7ACFE44B89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/>
              <a:t>/ </a:t>
            </a:r>
            <a:r>
              <a:rPr lang="en-US" dirty="0"/>
              <a:t>Numerical Methods for Chemical Engineers / Explicit ODE Solvers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86CA4-897E-1644-92D2-56550D30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978"/>
            <a:ext cx="9144000" cy="25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771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Problem Definition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 are going to look at initial value problems of </a:t>
            </a:r>
            <a:r>
              <a:rPr lang="de-CH" i="1" dirty="0"/>
              <a:t>explicit</a:t>
            </a:r>
            <a:r>
              <a:rPr lang="de-CH" dirty="0"/>
              <a:t> ODE systems, which means that they can be cast in the following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377618"/>
              </p:ext>
            </p:extLst>
          </p:nvPr>
        </p:nvGraphicFramePr>
        <p:xfrm>
          <a:off x="3346450" y="3125788"/>
          <a:ext cx="2452688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1" name="Equation" r:id="rId3" imgW="927000" imgH="685800" progId="Equation.DSMT4">
                  <p:embed/>
                </p:oleObj>
              </mc:Choice>
              <mc:Fallback>
                <p:oleObj name="Equation" r:id="rId3" imgW="92700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125788"/>
                        <a:ext cx="2452688" cy="18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40C4C32-CA33-754E-A51A-BC7FFBB2B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48749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76286"/>
            <a:ext cx="8382000" cy="766764"/>
          </a:xfrm>
        </p:spPr>
        <p:txBody>
          <a:bodyPr/>
          <a:lstStyle/>
          <a:p>
            <a:r>
              <a:rPr lang="de-CH" dirty="0"/>
              <a:t>Higher Order 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4763"/>
            <a:ext cx="8382000" cy="4678362"/>
          </a:xfrm>
        </p:spPr>
        <p:txBody>
          <a:bodyPr/>
          <a:lstStyle/>
          <a:p>
            <a:r>
              <a:rPr lang="de-CH" dirty="0"/>
              <a:t>Higher order explicit ODEs can be cast into the first order form by using the following «trick»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Therefore, a system of ODEs of order </a:t>
            </a:r>
            <a:r>
              <a:rPr lang="de-CH" i="1" dirty="0"/>
              <a:t>n</a:t>
            </a:r>
            <a:r>
              <a:rPr lang="de-CH" dirty="0"/>
              <a:t> can be reduced to first order by adding </a:t>
            </a:r>
            <a:r>
              <a:rPr lang="de-CH" i="1" dirty="0"/>
              <a:t>n-1</a:t>
            </a:r>
            <a:r>
              <a:rPr lang="de-CH" dirty="0"/>
              <a:t> variables and equations</a:t>
            </a:r>
          </a:p>
          <a:p>
            <a:r>
              <a:rPr lang="de-CH" dirty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04075" y="6607175"/>
            <a:ext cx="1638300" cy="457200"/>
          </a:xfrm>
        </p:spPr>
        <p:txBody>
          <a:bodyPr/>
          <a:lstStyle/>
          <a:p>
            <a:fld id="{B69F85DD-1765-4155-BE31-DCDCF098BCB6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916168"/>
              </p:ext>
            </p:extLst>
          </p:nvPr>
        </p:nvGraphicFramePr>
        <p:xfrm>
          <a:off x="611188" y="2513013"/>
          <a:ext cx="19367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2"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13013"/>
                        <a:ext cx="1936750" cy="879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399753"/>
              </p:ext>
            </p:extLst>
          </p:nvPr>
        </p:nvGraphicFramePr>
        <p:xfrm>
          <a:off x="3206353" y="2066925"/>
          <a:ext cx="20891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3" name="Equation" r:id="rId5" imgW="1015920" imgH="863280" progId="Equation.DSMT4">
                  <p:embed/>
                </p:oleObj>
              </mc:Choice>
              <mc:Fallback>
                <p:oleObj name="Equation" r:id="rId5" imgW="10159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353" y="2066925"/>
                        <a:ext cx="2089150" cy="1773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84184"/>
              </p:ext>
            </p:extLst>
          </p:nvPr>
        </p:nvGraphicFramePr>
        <p:xfrm>
          <a:off x="5886450" y="2049463"/>
          <a:ext cx="289401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4" name="Equation" r:id="rId7" imgW="1384200" imgH="863280" progId="Equation.DSMT4">
                  <p:embed/>
                </p:oleObj>
              </mc:Choice>
              <mc:Fallback>
                <p:oleObj name="Equation" r:id="rId7" imgW="13842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049463"/>
                        <a:ext cx="2894013" cy="1806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2631281" y="2952750"/>
            <a:ext cx="4762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5355431" y="2962275"/>
            <a:ext cx="4762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634598"/>
              </p:ext>
            </p:extLst>
          </p:nvPr>
        </p:nvGraphicFramePr>
        <p:xfrm>
          <a:off x="810420" y="5246688"/>
          <a:ext cx="15382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5" name="Equation" r:id="rId9" imgW="736560" imgH="419040" progId="Equation.DSMT4">
                  <p:embed/>
                </p:oleObj>
              </mc:Choice>
              <mc:Fallback>
                <p:oleObj name="Equation" r:id="rId9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20" y="5246688"/>
                        <a:ext cx="1538287" cy="879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276683"/>
              </p:ext>
            </p:extLst>
          </p:nvPr>
        </p:nvGraphicFramePr>
        <p:xfrm>
          <a:off x="3206353" y="4800600"/>
          <a:ext cx="20891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6" name="Equation" r:id="rId11" imgW="1015920" imgH="863280" progId="Equation.DSMT4">
                  <p:embed/>
                </p:oleObj>
              </mc:Choice>
              <mc:Fallback>
                <p:oleObj name="Equation" r:id="rId11" imgW="10159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353" y="4800600"/>
                        <a:ext cx="2089150" cy="1773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81184"/>
              </p:ext>
            </p:extLst>
          </p:nvPr>
        </p:nvGraphicFramePr>
        <p:xfrm>
          <a:off x="6523038" y="4808538"/>
          <a:ext cx="1620837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7" name="Equation" r:id="rId13" imgW="774360" imgH="838080" progId="Equation.DSMT4">
                  <p:embed/>
                </p:oleObj>
              </mc:Choice>
              <mc:Fallback>
                <p:oleObj name="Equation" r:id="rId13" imgW="7743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4808538"/>
                        <a:ext cx="1620837" cy="17541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>
            <a:off x="2538412" y="5686425"/>
            <a:ext cx="4762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5605462" y="5695950"/>
            <a:ext cx="4762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0397" y="2090563"/>
            <a:ext cx="1164101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Equation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9503" y="4455964"/>
            <a:ext cx="926857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System!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E4407EE-8C47-1B44-BA07-2F52F26FD4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479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Some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On the next slides, the following notation will be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021064"/>
              </p:ext>
            </p:extLst>
          </p:nvPr>
        </p:nvGraphicFramePr>
        <p:xfrm>
          <a:off x="936625" y="2654300"/>
          <a:ext cx="74961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3" imgW="3073320" imgH="672840" progId="Equation.DSMT4">
                  <p:embed/>
                </p:oleObj>
              </mc:Choice>
              <mc:Fallback>
                <p:oleObj name="Equation" r:id="rId3" imgW="30733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625" y="2654300"/>
                        <a:ext cx="7496175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038544-BEBE-174D-8026-C92DC61A87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3189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Error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Local truncation error (</a:t>
            </a:r>
            <a:r>
              <a:rPr lang="en-US" dirty="0"/>
              <a:t>the error caused by one iteration</a:t>
            </a:r>
            <a:r>
              <a:rPr lang="de-CH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Global truncation error (cumulative error caused by many iterations)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9661" y="2983055"/>
                <a:ext cx="5218457" cy="429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CH" sz="2400" i="1" dirty="0"/>
                  <a:t>Order of accuracy</a:t>
                </a:r>
                <a:r>
                  <a:rPr lang="de-CH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endParaRPr lang="de-CH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61" y="2983055"/>
                <a:ext cx="5218457" cy="429798"/>
              </a:xfrm>
              <a:prstGeom prst="rect">
                <a:avLst/>
              </a:prstGeom>
              <a:blipFill rotWithShape="1">
                <a:blip r:embed="rId2"/>
                <a:stretch>
                  <a:fillRect l="-1750" t="-25352" b="-2394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5933" y="4937532"/>
                <a:ext cx="2331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de-CH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33" y="4937532"/>
                <a:ext cx="233147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9661" y="2370524"/>
                <a:ext cx="5587042" cy="44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de-CH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61" y="2370524"/>
                <a:ext cx="5587042" cy="442237"/>
              </a:xfrm>
              <a:prstGeom prst="rect">
                <a:avLst/>
              </a:prstGeom>
              <a:blipFill rotWithShape="1">
                <a:blip r:embed="rId4"/>
                <a:stretch>
                  <a:fillRect t="-1111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5933" y="5419531"/>
                <a:ext cx="43363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CH" sz="2400" i="1" dirty="0"/>
                  <a:t>Order of accuracy</a:t>
                </a:r>
                <a:r>
                  <a:rPr lang="de-CH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endParaRPr lang="de-CH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33" y="5419531"/>
                <a:ext cx="433632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50" t="-25758" b="-3484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4CBED2-357E-CA4F-9122-08D4BE32F1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1316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 flipV="1">
            <a:off x="1115616" y="5429252"/>
            <a:ext cx="865584" cy="23199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981200" y="5349654"/>
            <a:ext cx="865584" cy="795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828122" y="5355672"/>
            <a:ext cx="865584" cy="29265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693706" y="5276074"/>
            <a:ext cx="811619" cy="37225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505325" y="5089948"/>
            <a:ext cx="811619" cy="18612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316944" y="5089949"/>
            <a:ext cx="811619" cy="1861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128563" y="5280351"/>
            <a:ext cx="645461" cy="43464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7366"/>
            <a:ext cx="8382000" cy="766764"/>
          </a:xfrm>
        </p:spPr>
        <p:txBody>
          <a:bodyPr/>
          <a:lstStyle/>
          <a:p>
            <a:r>
              <a:rPr lang="en-US" dirty="0"/>
              <a:t>Determination of global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043"/>
            <a:ext cx="8382000" cy="4678362"/>
          </a:xfrm>
        </p:spPr>
        <p:txBody>
          <a:bodyPr/>
          <a:lstStyle/>
          <a:p>
            <a:r>
              <a:rPr lang="en-US" sz="2000" dirty="0"/>
              <a:t>We are now interested in the value at exactly the end point t</a:t>
            </a:r>
            <a:r>
              <a:rPr lang="en-US" sz="2000" baseline="-25000" dirty="0"/>
              <a:t>end</a:t>
            </a:r>
            <a:r>
              <a:rPr lang="en-US" sz="2000" dirty="0"/>
              <a:t>, not just the general behavior of the solution, because for the global error E at time t</a:t>
            </a:r>
            <a:r>
              <a:rPr lang="en-US" sz="2000" baseline="-25000" dirty="0"/>
              <a:t>end</a:t>
            </a:r>
            <a:r>
              <a:rPr lang="en-US" sz="2000" dirty="0"/>
              <a:t> is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where </a:t>
            </a:r>
            <a:r>
              <a:rPr lang="cy-GB" sz="2000" dirty="0"/>
              <a:t>ŷ</a:t>
            </a:r>
            <a:r>
              <a:rPr lang="en-US" sz="2000" dirty="0"/>
              <a:t> is the analytical solution.</a:t>
            </a:r>
          </a:p>
          <a:p>
            <a:r>
              <a:rPr lang="en-US" sz="2000" dirty="0"/>
              <a:t>Problem: If (t</a:t>
            </a:r>
            <a:r>
              <a:rPr lang="en-US" sz="2000" baseline="-25000" dirty="0"/>
              <a:t>end</a:t>
            </a:r>
            <a:r>
              <a:rPr lang="en-US" sz="2000" dirty="0"/>
              <a:t> – t</a:t>
            </a:r>
            <a:r>
              <a:rPr lang="en-US" sz="2000" baseline="-25000" dirty="0"/>
              <a:t>0</a:t>
            </a:r>
            <a:r>
              <a:rPr lang="en-US" sz="2000" dirty="0"/>
              <a:t>) does not evenly divide by h and the step size is fixed, we will miss the end point!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>
                <a:solidFill>
                  <a:srgbClr val="FFFFFF"/>
                </a:solidFill>
              </a:rPr>
              <a:pPr/>
              <a:t>6</a:t>
            </a:fld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90285" y="2101321"/>
          <a:ext cx="2716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Equation" r:id="rId4" imgW="1320480" imgH="279360" progId="Equation.DSMT4">
                  <p:embed/>
                </p:oleObj>
              </mc:Choice>
              <mc:Fallback>
                <p:oleObj name="Equation" r:id="rId4" imgW="1320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285" y="2101321"/>
                        <a:ext cx="2716213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1123950" y="6267450"/>
            <a:ext cx="676275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1057275" y="5581650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922859" y="5349654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769781" y="5276074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35365" y="5568727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446984" y="5196476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258603" y="5010349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070222" y="5200751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07349" y="5629862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7944" y="6236406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30676" y="6236406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77598" y="6236406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43182" y="6236406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54801" y="6236406"/>
            <a:ext cx="43794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n-3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66420" y="6236405"/>
            <a:ext cx="43794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n-2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78039" y="6236406"/>
            <a:ext cx="43794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n-1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5166" y="6236406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6961576" y="6236406"/>
            <a:ext cx="468398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end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04590" y="6236404"/>
            <a:ext cx="38985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49" name="Straight Connector 48"/>
          <p:cNvCxnSpPr>
            <a:stCxn id="47" idx="0"/>
          </p:cNvCxnSpPr>
          <p:nvPr/>
        </p:nvCxnSpPr>
        <p:spPr bwMode="auto">
          <a:xfrm flipV="1">
            <a:off x="7195775" y="4813069"/>
            <a:ext cx="0" cy="14233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63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68303" r="75208" b="23048"/>
          <a:stretch/>
        </p:blipFill>
        <p:spPr bwMode="auto">
          <a:xfrm>
            <a:off x="500678" y="3690683"/>
            <a:ext cx="6636655" cy="103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1115616" y="4813069"/>
            <a:ext cx="8334" cy="145438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9E3A7D2D-1EF5-4D42-9BEF-1FA034723C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27944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global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Overshoot and interpolate!</a:t>
            </a:r>
          </a:p>
          <a:p>
            <a:r>
              <a:rPr lang="en-US" dirty="0"/>
              <a:t>Instead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 = t0:h:tend</a:t>
            </a:r>
            <a:r>
              <a:rPr lang="en-US" dirty="0"/>
              <a:t>, we continue up to </a:t>
            </a:r>
            <a:r>
              <a:rPr lang="en-US" dirty="0" err="1"/>
              <a:t>t</a:t>
            </a:r>
            <a:r>
              <a:rPr lang="en-US" baseline="-25000" dirty="0" err="1"/>
              <a:t>end</a:t>
            </a:r>
            <a:r>
              <a:rPr lang="en-US" dirty="0" err="1"/>
              <a:t>+h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That 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 = t0:h:tend+h;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We then replace the last point in the solution vector by interpolation (between all points or the last few points), e.g. with spline interpolation: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>
                <a:solidFill>
                  <a:srgbClr val="FFFFFF"/>
                </a:solidFill>
              </a:rPr>
              <a:pPr/>
              <a:t>7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3" y="4230266"/>
            <a:ext cx="3781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90" y="4022139"/>
            <a:ext cx="3781425" cy="23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432262" y="5860473"/>
            <a:ext cx="2543694" cy="43226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Rounded Rectangle 6"/>
          <p:cNvSpPr/>
          <p:nvPr/>
        </p:nvSpPr>
        <p:spPr bwMode="auto">
          <a:xfrm>
            <a:off x="577658" y="5960228"/>
            <a:ext cx="2074101" cy="23807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960EFD-300C-0744-84BF-835FA9C074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812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Numerical Solution of a 1-D First Order 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de-CH" dirty="0"/>
          </a:p>
          <a:p>
            <a:r>
              <a:rPr lang="de-CH" dirty="0"/>
              <a:t>Since we know the first derivative, Taylor expansion suggests itself as a first approach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This is known as the forward / explicite Euler method, named after Leonhard Euler (Basel, 18</a:t>
            </a:r>
            <a:r>
              <a:rPr lang="de-CH" baseline="30000" dirty="0"/>
              <a:t>th</a:t>
            </a:r>
            <a:r>
              <a:rPr lang="de-CH" dirty="0"/>
              <a:t> century)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08794"/>
              </p:ext>
            </p:extLst>
          </p:nvPr>
        </p:nvGraphicFramePr>
        <p:xfrm>
          <a:off x="1063491" y="2807714"/>
          <a:ext cx="68326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3" imgW="3085920" imgH="761760" progId="Equation.DSMT4">
                  <p:embed/>
                </p:oleObj>
              </mc:Choice>
              <mc:Fallback>
                <p:oleObj name="Equation" r:id="rId3" imgW="30859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491" y="2807714"/>
                        <a:ext cx="68326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BD17DB-544B-774B-B912-348C5488C6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115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Definition of an implicit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 an implicit algorithm, the function value at the next step appears on the right hand side of the step equation: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 simple example is the backward / implicit Euler method: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 system of equations has to be solved at every iteration step; </a:t>
            </a:r>
            <a:r>
              <a:rPr lang="de-CH" dirty="0">
                <a:solidFill>
                  <a:srgbClr val="FF0000"/>
                </a:solidFill>
              </a:rPr>
              <a:t>Why even use implicit algorithms?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52452"/>
              </p:ext>
            </p:extLst>
          </p:nvPr>
        </p:nvGraphicFramePr>
        <p:xfrm>
          <a:off x="1166813" y="2681288"/>
          <a:ext cx="38322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7" name="Equation" r:id="rId3" imgW="1498320" imgH="228600" progId="Equation.DSMT4">
                  <p:embed/>
                </p:oleObj>
              </mc:Choice>
              <mc:Fallback>
                <p:oleObj name="Equation" r:id="rId3" imgW="1498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813" y="2681288"/>
                        <a:ext cx="383222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404718"/>
              </p:ext>
            </p:extLst>
          </p:nvPr>
        </p:nvGraphicFramePr>
        <p:xfrm>
          <a:off x="1150939" y="3995739"/>
          <a:ext cx="3792536" cy="59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9" y="3995739"/>
                        <a:ext cx="3792536" cy="598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771F77E-6295-1F4E-A0F5-D6202BFF91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de-C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 </a:t>
            </a:r>
            <a:r>
              <a:rPr lang="en-US" dirty="0"/>
              <a:t>/ Numerical Methods for Chemical Engineers / Explicit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84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Numerical Quadratur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near Systems of Equations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Numerical Quadrature</Template>
  <TotalTime>33</TotalTime>
  <Words>906</Words>
  <Application>Microsoft Macintosh PowerPoint</Application>
  <PresentationFormat>Affichage à l'écran (4:3)</PresentationFormat>
  <Paragraphs>111</Paragraphs>
  <Slides>14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ＭＳ Ｐゴシック</vt:lpstr>
      <vt:lpstr>Nimbus Roman No9 L</vt:lpstr>
      <vt:lpstr>Arial</vt:lpstr>
      <vt:lpstr>Cambria Math</vt:lpstr>
      <vt:lpstr>Courier New</vt:lpstr>
      <vt:lpstr>Times New Roman</vt:lpstr>
      <vt:lpstr>Wingdings</vt:lpstr>
      <vt:lpstr>Numerical Quadrature</vt:lpstr>
      <vt:lpstr>Linear Systems of Equations</vt:lpstr>
      <vt:lpstr>Equation</vt:lpstr>
      <vt:lpstr>Ordinary Differential Equations (ODEs)</vt:lpstr>
      <vt:lpstr>Problem Definition</vt:lpstr>
      <vt:lpstr>Higher Order ODEs</vt:lpstr>
      <vt:lpstr>Some Nomenclature</vt:lpstr>
      <vt:lpstr>Error calculation</vt:lpstr>
      <vt:lpstr>Determination of global error</vt:lpstr>
      <vt:lpstr>Determination of global error</vt:lpstr>
      <vt:lpstr>Numerical Solution of a 1-D First Order ODE</vt:lpstr>
      <vt:lpstr>Definition of an implicit algorithm</vt:lpstr>
      <vt:lpstr>Matlab Syntax Hints</vt:lpstr>
      <vt:lpstr>Assignment 1: LTE of implicit Euler</vt:lpstr>
      <vt:lpstr>Assignment 2: Harmonic oscillator</vt:lpstr>
      <vt:lpstr>Assignment 2: Damped harmonic oscillator</vt:lpstr>
      <vt:lpstr>Assignment 3: Ideal harmonic oscillator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Ordinary Differential Equations (ODEs)</dc:title>
  <dc:creator>Daniel Baur</dc:creator>
  <cp:lastModifiedBy>Sarah Duclos Ivetich</cp:lastModifiedBy>
  <cp:revision>363</cp:revision>
  <cp:lastPrinted>2012-07-04T15:07:17Z</cp:lastPrinted>
  <dcterms:created xsi:type="dcterms:W3CDTF">2012-07-24T10:59:49Z</dcterms:created>
  <dcterms:modified xsi:type="dcterms:W3CDTF">2023-10-24T11:57:39Z</dcterms:modified>
</cp:coreProperties>
</file>