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89" r:id="rId3"/>
    <p:sldId id="290" r:id="rId4"/>
    <p:sldId id="299" r:id="rId5"/>
    <p:sldId id="300" r:id="rId6"/>
    <p:sldId id="303" r:id="rId7"/>
    <p:sldId id="304" r:id="rId8"/>
    <p:sldId id="305" r:id="rId9"/>
    <p:sldId id="306" r:id="rId10"/>
    <p:sldId id="301" r:id="rId11"/>
    <p:sldId id="302" r:id="rId12"/>
    <p:sldId id="307" r:id="rId13"/>
  </p:sldIdLst>
  <p:sldSz cx="9144000" cy="6858000" type="screen4x3"/>
  <p:notesSz cx="6743700" cy="9855200"/>
  <p:defaultTextStyle>
    <a:defPPr>
      <a:defRPr lang="en-GB"/>
    </a:defPPr>
    <a:lvl1pPr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ts val="2400"/>
      </a:lnSpc>
      <a:spcBef>
        <a:spcPts val="600"/>
      </a:spcBef>
      <a:spcAft>
        <a:spcPct val="0"/>
      </a:spcAft>
      <a:buClr>
        <a:srgbClr val="2A6AB3"/>
      </a:buClr>
      <a:buSzPct val="110000"/>
      <a:buFont typeface="Wingdings" pitchFamily="16" charset="2"/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3">
          <p15:clr>
            <a:srgbClr val="A4A3A4"/>
          </p15:clr>
        </p15:guide>
        <p15:guide id="2" orient="horz" pos="299">
          <p15:clr>
            <a:srgbClr val="A4A3A4"/>
          </p15:clr>
        </p15:guide>
        <p15:guide id="3" orient="horz" pos="2074">
          <p15:clr>
            <a:srgbClr val="A4A3A4"/>
          </p15:clr>
        </p15:guide>
        <p15:guide id="4" orient="horz" pos="4144">
          <p15:clr>
            <a:srgbClr val="A4A3A4"/>
          </p15:clr>
        </p15:guide>
        <p15:guide id="5" orient="horz" pos="699">
          <p15:clr>
            <a:srgbClr val="A4A3A4"/>
          </p15:clr>
        </p15:guide>
        <p15:guide id="6" orient="horz" pos="1941">
          <p15:clr>
            <a:srgbClr val="A4A3A4"/>
          </p15:clr>
        </p15:guide>
        <p15:guide id="7" orient="horz" pos="101">
          <p15:clr>
            <a:srgbClr val="A4A3A4"/>
          </p15:clr>
        </p15:guide>
        <p15:guide id="8" orient="horz" pos="417">
          <p15:clr>
            <a:srgbClr val="A4A3A4"/>
          </p15:clr>
        </p15:guide>
        <p15:guide id="9" pos="240">
          <p15:clr>
            <a:srgbClr val="A4A3A4"/>
          </p15:clr>
        </p15:guide>
        <p15:guide id="10" pos="5520">
          <p15:clr>
            <a:srgbClr val="A4A3A4"/>
          </p15:clr>
        </p15:guide>
        <p15:guide id="11" pos="4469">
          <p15:clr>
            <a:srgbClr val="A4A3A4"/>
          </p15:clr>
        </p15:guide>
        <p15:guide id="12" pos="3418">
          <p15:clr>
            <a:srgbClr val="A4A3A4"/>
          </p15:clr>
        </p15:guide>
        <p15:guide id="13" pos="2362">
          <p15:clr>
            <a:srgbClr val="A4A3A4"/>
          </p15:clr>
        </p15:guide>
        <p15:guide id="14" pos="2879">
          <p15:clr>
            <a:srgbClr val="A4A3A4"/>
          </p15:clr>
        </p15:guide>
        <p15:guide id="15" pos="2783">
          <p15:clr>
            <a:srgbClr val="A4A3A4"/>
          </p15:clr>
        </p15:guide>
        <p15:guide id="16" pos="29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FF6600"/>
    <a:srgbClr val="2A6AB3"/>
    <a:srgbClr val="D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64DAD-83AA-4F4F-9BB6-287349FB6782}" v="1" dt="2023-11-03T14:16:42.754"/>
    <p1510:client id="{D81082B7-7D74-3A42-8EE0-3ABC7D633027}" v="8" dt="2023-11-03T08:36:35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0748" autoAdjust="0"/>
  </p:normalViewPr>
  <p:slideViewPr>
    <p:cSldViewPr snapToGrid="0" showGuides="1">
      <p:cViewPr varScale="1">
        <p:scale>
          <a:sx n="116" d="100"/>
          <a:sy n="116" d="100"/>
        </p:scale>
        <p:origin x="2056" y="176"/>
      </p:cViewPr>
      <p:guideLst>
        <p:guide orient="horz" pos="603"/>
        <p:guide orient="horz" pos="299"/>
        <p:guide orient="horz" pos="2074"/>
        <p:guide orient="horz" pos="4144"/>
        <p:guide orient="horz" pos="699"/>
        <p:guide orient="horz" pos="1941"/>
        <p:guide orient="horz" pos="101"/>
        <p:guide orient="horz" pos="417"/>
        <p:guide pos="240"/>
        <p:guide pos="5520"/>
        <p:guide pos="4469"/>
        <p:guide pos="3418"/>
        <p:guide pos="2362"/>
        <p:guide pos="2879"/>
        <p:guide pos="2783"/>
        <p:guide pos="297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4002" y="-96"/>
      </p:cViewPr>
      <p:guideLst>
        <p:guide orient="horz" pos="2874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  Jiwoo" userId="42f61a1b-77e9-44d3-943a-d8afd7342fe5" providerId="ADAL" clId="{42064DAD-83AA-4F4F-9BB6-287349FB6782}"/>
    <pc:docChg chg="modSld">
      <pc:chgData name="Oh  Jiwoo" userId="42f61a1b-77e9-44d3-943a-d8afd7342fe5" providerId="ADAL" clId="{42064DAD-83AA-4F4F-9BB6-287349FB6782}" dt="2023-11-03T14:16:42.754" v="0" actId="5736"/>
      <pc:docMkLst>
        <pc:docMk/>
      </pc:docMkLst>
      <pc:sldChg chg="modSp">
        <pc:chgData name="Oh  Jiwoo" userId="42f61a1b-77e9-44d3-943a-d8afd7342fe5" providerId="ADAL" clId="{42064DAD-83AA-4F4F-9BB6-287349FB6782}" dt="2023-11-03T14:16:42.754" v="0" actId="5736"/>
        <pc:sldMkLst>
          <pc:docMk/>
          <pc:sldMk cId="1915284489" sldId="305"/>
        </pc:sldMkLst>
        <pc:graphicFrameChg chg="mod">
          <ac:chgData name="Oh  Jiwoo" userId="42f61a1b-77e9-44d3-943a-d8afd7342fe5" providerId="ADAL" clId="{42064DAD-83AA-4F4F-9BB6-287349FB6782}" dt="2023-11-03T14:16:42.754" v="0" actId="5736"/>
          <ac:graphicFrameMkLst>
            <pc:docMk/>
            <pc:sldMk cId="1915284489" sldId="305"/>
            <ac:graphicFrameMk id="7" creationId="{00000000-0000-0000-0000-000000000000}"/>
          </ac:graphicFrameMkLst>
        </pc:graphicFrameChg>
        <pc:cxnChg chg="mod">
          <ac:chgData name="Oh  Jiwoo" userId="42f61a1b-77e9-44d3-943a-d8afd7342fe5" providerId="ADAL" clId="{42064DAD-83AA-4F4F-9BB6-287349FB6782}" dt="2023-11-03T14:16:42.754" v="0" actId="5736"/>
          <ac:cxnSpMkLst>
            <pc:docMk/>
            <pc:sldMk cId="1915284489" sldId="305"/>
            <ac:cxnSpMk id="22" creationId="{00000000-0000-0000-0000-000000000000}"/>
          </ac:cxnSpMkLst>
        </pc:cxnChg>
        <pc:cxnChg chg="mod">
          <ac:chgData name="Oh  Jiwoo" userId="42f61a1b-77e9-44d3-943a-d8afd7342fe5" providerId="ADAL" clId="{42064DAD-83AA-4F4F-9BB6-287349FB6782}" dt="2023-11-03T14:16:42.754" v="0" actId="5736"/>
          <ac:cxnSpMkLst>
            <pc:docMk/>
            <pc:sldMk cId="1915284489" sldId="305"/>
            <ac:cxnSpMk id="24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121" y="1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endParaRPr lang="de-CH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121" y="9360856"/>
            <a:ext cx="2923005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55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</a:defRPr>
            </a:lvl1pPr>
          </a:lstStyle>
          <a:p>
            <a:fld id="{26391C01-1D33-4C88-9C59-BD7949ED8CBF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10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" y="0"/>
            <a:ext cx="6745275" cy="985678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" y="0"/>
            <a:ext cx="6745275" cy="9855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038" tIns="45519" rIns="91038" bIns="45519" anchor="ctr"/>
          <a:lstStyle/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20696" y="0"/>
            <a:ext cx="2919855" cy="489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39775"/>
            <a:ext cx="4921250" cy="3692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9266" y="4682013"/>
            <a:ext cx="4942020" cy="443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0696" y="9362441"/>
            <a:ext cx="2919855" cy="48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04" tIns="46594" rIns="89604" bIns="46594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720715" algn="l"/>
                <a:tab pos="1441430" algn="l"/>
                <a:tab pos="2162145" algn="l"/>
                <a:tab pos="2882859" algn="l"/>
              </a:tabLst>
              <a:defRPr sz="1200">
                <a:latin typeface="Nimbus Roman No9 L" pitchFamily="16" charset="0"/>
              </a:defRPr>
            </a:lvl1pPr>
          </a:lstStyle>
          <a:p>
            <a:fld id="{FE4620FC-5404-4E8D-AA15-7C685E11D2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1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5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 cstate="print"/>
          <a:srcRect b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5E5C-A08E-3348-B8A4-7F337CF64436}" type="datetime2">
              <a:rPr lang="de-CH" smtClean="0"/>
              <a:t>Freitag, 3. November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pic>
        <p:nvPicPr>
          <p:cNvPr id="15" name="Picture 14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09663"/>
            <a:ext cx="8382000" cy="1089025"/>
          </a:xfrm>
        </p:spPr>
        <p:txBody>
          <a:bodyPr tIns="45720" bIns="4572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305050"/>
            <a:ext cx="8382000" cy="776288"/>
          </a:xfrm>
        </p:spPr>
        <p:txBody>
          <a:bodyPr tIns="45720" bIns="45720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87630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09295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422900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3754438" y="0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0331-523A-C34A-BCCA-1B6CE8FEF360}" type="datetime2">
              <a:rPr lang="de-CH" smtClean="0"/>
              <a:t>Freitag, 3. November 2023</a:t>
            </a:fld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pic>
        <p:nvPicPr>
          <p:cNvPr id="15" name="Grafik 14" descr="pic_titel_2.jpg"/>
          <p:cNvPicPr>
            <a:picLocks noChangeAspect="1"/>
          </p:cNvPicPr>
          <p:nvPr userDrawn="1"/>
        </p:nvPicPr>
        <p:blipFill>
          <a:blip r:embed="rId3" cstate="print"/>
          <a:srcRect t="1765"/>
          <a:stretch>
            <a:fillRect/>
          </a:stretch>
        </p:blipFill>
        <p:spPr>
          <a:xfrm>
            <a:off x="-1587" y="3292475"/>
            <a:ext cx="9144000" cy="3286125"/>
          </a:xfrm>
          <a:prstGeom prst="rect">
            <a:avLst/>
          </a:prstGeom>
        </p:spPr>
      </p:pic>
      <p:pic>
        <p:nvPicPr>
          <p:cNvPr id="16" name="Picture 15" descr="foot_unitlogo_EN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7C7EC-1D75-5B4D-B47D-50642E7F26D4}" type="datetime2">
              <a:rPr lang="de-CH" smtClean="0"/>
              <a:t>Freitag, 3. November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hg.jpg"/>
          <p:cNvPicPr>
            <a:picLocks noChangeAspect="1"/>
          </p:cNvPicPr>
          <p:nvPr userDrawn="1"/>
        </p:nvPicPr>
        <p:blipFill>
          <a:blip r:embed="rId2" cstate="print"/>
          <a:srcRect t="13959"/>
          <a:stretch>
            <a:fillRect/>
          </a:stretch>
        </p:blipFill>
        <p:spPr>
          <a:xfrm>
            <a:off x="0" y="957263"/>
            <a:ext cx="9144000" cy="56721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8764"/>
            <a:ext cx="8382000" cy="1052512"/>
          </a:xfrm>
        </p:spPr>
        <p:txBody>
          <a:bodyPr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620962"/>
            <a:ext cx="8382000" cy="1970088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963B3-D724-B54F-BBF0-9FD2D8BC9FCA}" type="datetime2">
              <a:rPr lang="de-CH" smtClean="0"/>
              <a:t>Freitag, 3. November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2B8F2-8E09-4AC6-98B7-19679AD855B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3A221-4C97-6542-8A08-7AE70EF52A2C}" type="datetime2">
              <a:rPr lang="de-CH" smtClean="0"/>
              <a:t>Freitag, 3. November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7BAB5C-3F5C-CF41-9E6F-A1452676152D}" type="datetime2">
              <a:rPr lang="de-CH" smtClean="0"/>
              <a:t>Freitag, 3. November 2023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B801DB-D291-DB4F-B489-D6553FA6FEE8}" type="datetime2">
              <a:rPr lang="de-CH" smtClean="0"/>
              <a:t>Freitag, 3. November 2023</a:t>
            </a:fld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76A38-9ED5-47EA-8F4B-032E003524A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19A72-A95C-F045-8A44-A8C0E9092926}" type="datetime2">
              <a:rPr lang="de-CH" smtClean="0"/>
              <a:t>Freitag, 3. November 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EB3D-6C05-42A2-B999-E4832731EF43}" type="slidenum">
              <a:rPr lang="de-DE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957263"/>
            <a:ext cx="9144000" cy="5621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CH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5E9EFF">
                <a:lumMod val="50000"/>
                <a:lumOff val="50000"/>
                <a:alpha val="75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61" name="Grafik 20" descr="footer.jpg"/>
          <p:cNvPicPr>
            <a:picLocks noChangeAspect="1"/>
          </p:cNvPicPr>
          <p:nvPr/>
        </p:nvPicPr>
        <p:blipFill>
          <a:blip r:embed="rId10" cstate="print"/>
          <a:srcRect l="307" r="360" b="8740"/>
          <a:stretch>
            <a:fillRect/>
          </a:stretch>
        </p:blipFill>
        <p:spPr bwMode="auto">
          <a:xfrm>
            <a:off x="0" y="65770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87630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09295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422900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3754438" y="-11113"/>
            <a:ext cx="0" cy="15081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57261"/>
            <a:ext cx="83820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1013"/>
            <a:ext cx="8382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85988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7091363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32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292100" y="6635750"/>
            <a:ext cx="18224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CA7E03E-D6E1-7148-90E8-DB5801F446F0}" type="datetime2">
              <a:rPr lang="de-CH" smtClean="0"/>
              <a:t>Freitag, 3. November 2023</a:t>
            </a:fld>
            <a:endParaRPr lang="de-DE"/>
          </a:p>
        </p:txBody>
      </p:sp>
      <p:sp>
        <p:nvSpPr>
          <p:cNvPr id="33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204075" y="6635750"/>
            <a:ext cx="16383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fld id="{62516AB8-4C80-40CA-B4C0-3A833129317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4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239963" y="6635750"/>
            <a:ext cx="4773612" cy="449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bg1"/>
                </a:solidFill>
                <a:ea typeface="+mn-ea"/>
              </a:defRPr>
            </a:lvl1pPr>
          </a:lstStyle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pic>
        <p:nvPicPr>
          <p:cNvPr id="16" name="Picture 15" descr="foot_unitlogo_E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7575" y="151200"/>
            <a:ext cx="1263600" cy="42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0" r:id="rId8"/>
  </p:sldLayoutIdLst>
  <p:transition spd="slow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42888" algn="l" rtl="0" eaLnBrk="1" fontAlgn="base" hangingPunct="1">
        <a:lnSpc>
          <a:spcPts val="2200"/>
        </a:lnSpc>
        <a:spcBef>
          <a:spcPts val="400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957263" indent="-1905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343025" indent="-195263" algn="l" rtl="0" eaLnBrk="1" fontAlgn="base" hangingPunct="1">
        <a:lnSpc>
          <a:spcPts val="1800"/>
        </a:lnSpc>
        <a:spcBef>
          <a:spcPts val="2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1524000" indent="-96838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812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84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56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52800" indent="-96838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9.wmf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8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CH" dirty="0"/>
              <a:t>Ordinary Differential Equations (ODEs)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54399"/>
              </p:ext>
            </p:extLst>
          </p:nvPr>
        </p:nvGraphicFramePr>
        <p:xfrm>
          <a:off x="3305175" y="1851025"/>
          <a:ext cx="2533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393480" progId="Equation.DSMT4">
                  <p:embed/>
                </p:oleObj>
              </mc:Choice>
              <mc:Fallback>
                <p:oleObj name="Equation" r:id="rId2" imgW="9270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5175" y="1851025"/>
                        <a:ext cx="25336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995D52CE-CA0E-D247-86B0-12BA8EA9095B}"/>
              </a:ext>
            </a:extLst>
          </p:cNvPr>
          <p:cNvSpPr txBox="1"/>
          <p:nvPr/>
        </p:nvSpPr>
        <p:spPr>
          <a:xfrm>
            <a:off x="1304925" y="3380537"/>
            <a:ext cx="6534150" cy="16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Jiwoo</a:t>
            </a:r>
            <a:r>
              <a:rPr lang="de-CH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Oh</a:t>
            </a:r>
          </a:p>
          <a:p>
            <a:pPr algn="ctr"/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Zurich, Institut für Chemie- und Bioingenieurwissenschaften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 Hönggerberg / HCI F 143 – Zürich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jiwoo.oh@chem.ethz.ch</a:t>
            </a:r>
            <a:b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shihlab.ethz.ch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</a:t>
            </a:r>
            <a:r>
              <a:rPr lang="de-CH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numerics.html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4222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The van der Waals equation for some non-ideal gas reads</a:t>
            </a:r>
            <a:endParaRPr lang="en-US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Taking the derivative, we 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257018"/>
              </p:ext>
            </p:extLst>
          </p:nvPr>
        </p:nvGraphicFramePr>
        <p:xfrm>
          <a:off x="1223963" y="2405063"/>
          <a:ext cx="22637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444240" progId="Equation.DSMT4">
                  <p:embed/>
                </p:oleObj>
              </mc:Choice>
              <mc:Fallback>
                <p:oleObj name="Equation" r:id="rId2" imgW="116820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2405063"/>
                        <a:ext cx="22637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23963" y="4229100"/>
          <a:ext cx="26066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469800" progId="Equation.DSMT4">
                  <p:embed/>
                </p:oleObj>
              </mc:Choice>
              <mc:Fallback>
                <p:oleObj name="Equation" r:id="rId4" imgW="134604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229100"/>
                        <a:ext cx="26066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41150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2132"/>
            <a:ext cx="8382000" cy="766764"/>
          </a:xfrm>
        </p:spPr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2 (</a:t>
            </a:r>
            <a:r>
              <a:rPr lang="de-CH" dirty="0" err="1"/>
              <a:t>continued</a:t>
            </a:r>
            <a:r>
              <a:rPr lang="de-C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9057"/>
            <a:ext cx="8382000" cy="4678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Plot the van der Waals equation for 1000 points between V = 0.34 and V = 4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Try to approximate the equation by solving the ODE</a:t>
            </a:r>
          </a:p>
          <a:p>
            <a:pPr lvl="1"/>
            <a:r>
              <a:rPr lang="de-CH" dirty="0"/>
              <a:t>Use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ode45</a:t>
            </a:r>
            <a:r>
              <a:rPr lang="de-CH" dirty="0"/>
              <a:t>,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tSpan = [0.34, 4]; </a:t>
            </a:r>
            <a:r>
              <a:rPr lang="de-CH" dirty="0"/>
              <a:t>and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y0 = P(0.34)</a:t>
            </a:r>
            <a:r>
              <a:rPr lang="de-CH" dirty="0"/>
              <a:t>;</a:t>
            </a:r>
          </a:p>
          <a:p>
            <a:pPr lvl="1"/>
            <a:r>
              <a:rPr lang="de-CH" dirty="0"/>
              <a:t>Note that the ODE does not depend on the solution, but only the independent variable (i.e. the </a:t>
            </a:r>
            <a:r>
              <a:rPr lang="de-CH" b="1" i="1" dirty="0"/>
              <a:t>first</a:t>
            </a:r>
            <a:r>
              <a:rPr lang="de-CH" dirty="0"/>
              <a:t> input into your odefun!)</a:t>
            </a:r>
          </a:p>
          <a:p>
            <a:pPr lvl="1"/>
            <a:r>
              <a:rPr lang="de-CH" dirty="0"/>
              <a:t>Plot the solution of the ODE together with the analytical solution and zoom in to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ylim([0, 2])</a:t>
            </a:r>
            <a:r>
              <a:rPr lang="de-CH" dirty="0"/>
              <a:t>. What do you observe?</a:t>
            </a:r>
          </a:p>
          <a:p>
            <a:pPr lvl="1"/>
            <a:r>
              <a:rPr lang="de-CH" dirty="0"/>
              <a:t>Try the same with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ode15</a:t>
            </a:r>
            <a:r>
              <a:rPr lang="de-CH" dirty="0"/>
              <a:t>. What do you observe when you zoom in?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Plot dP/dV against V in the range we considered.</a:t>
            </a:r>
          </a:p>
          <a:p>
            <a:pPr lvl="1"/>
            <a:r>
              <a:rPr lang="de-CH" dirty="0"/>
              <a:t>What might be the problem with the solvers, considering what they have to do in the slope field?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err="1"/>
              <a:t>Tighten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tolerances</a:t>
            </a:r>
            <a:r>
              <a:rPr lang="de-CH" dirty="0"/>
              <a:t>.</a:t>
            </a:r>
          </a:p>
          <a:p>
            <a:pPr lvl="1"/>
            <a:r>
              <a:rPr lang="de-CH" dirty="0"/>
              <a:t>Plot the solutions again and zoom in to </a:t>
            </a:r>
            <a:r>
              <a:rPr lang="de-CH" dirty="0">
                <a:latin typeface="Courier New" panose="02070309020205020404" pitchFamily="49" charset="0"/>
                <a:cs typeface="Courier New" panose="02070309020205020404" pitchFamily="49" charset="0"/>
              </a:rPr>
              <a:t>ylim([0,2])</a:t>
            </a:r>
            <a:r>
              <a:rPr lang="de-CH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8090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Assignment</a:t>
            </a:r>
            <a:r>
              <a:rPr lang="de-CH" dirty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Compute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stability</a:t>
            </a:r>
            <a:r>
              <a:rPr lang="de-CH" dirty="0"/>
              <a:t> </a:t>
            </a:r>
            <a:r>
              <a:rPr lang="de-CH" dirty="0" err="1"/>
              <a:t>function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Runge </a:t>
            </a:r>
            <a:r>
              <a:rPr lang="de-CH" dirty="0" err="1"/>
              <a:t>method</a:t>
            </a:r>
            <a:r>
              <a:rPr lang="de-CH" dirty="0"/>
              <a:t> (also </a:t>
            </a:r>
            <a:r>
              <a:rPr lang="de-CH" dirty="0" err="1"/>
              <a:t>known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explicit </a:t>
            </a:r>
            <a:r>
              <a:rPr lang="de-CH" dirty="0" err="1"/>
              <a:t>midpoint</a:t>
            </a:r>
            <a:r>
              <a:rPr lang="de-CH" dirty="0"/>
              <a:t> </a:t>
            </a:r>
            <a:r>
              <a:rPr lang="de-CH" dirty="0" err="1"/>
              <a:t>method</a:t>
            </a:r>
            <a:r>
              <a:rPr lang="de-CH" dirty="0"/>
              <a:t> (EM)).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09392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60869"/>
            <a:ext cx="8382000" cy="766764"/>
          </a:xfrm>
        </p:spPr>
        <p:txBody>
          <a:bodyPr/>
          <a:lstStyle/>
          <a:p>
            <a:r>
              <a:rPr lang="de-CH" dirty="0"/>
              <a:t>Runge-Kutta methods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85675"/>
            <a:ext cx="8382000" cy="4678362"/>
          </a:xfrm>
        </p:spPr>
        <p:txBody>
          <a:bodyPr/>
          <a:lstStyle/>
          <a:p>
            <a:r>
              <a:rPr lang="de-CH" dirty="0"/>
              <a:t>If we approximate the slope field more accurately between two iteration steps, we can generate methods higher local and global accuracy orders</a:t>
            </a:r>
          </a:p>
          <a:p>
            <a:r>
              <a:rPr lang="de-CH" dirty="0"/>
              <a:t>Approximating the slope field in </a:t>
            </a:r>
            <a:r>
              <a:rPr lang="de-CH" i="1" dirty="0"/>
              <a:t>m</a:t>
            </a:r>
            <a:r>
              <a:rPr lang="de-CH" dirty="0"/>
              <a:t> stages: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16AB8-4C80-40CA-B4C0-3A833129317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533540"/>
              </p:ext>
            </p:extLst>
          </p:nvPr>
        </p:nvGraphicFramePr>
        <p:xfrm>
          <a:off x="990600" y="2817623"/>
          <a:ext cx="3971926" cy="350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2006280" progId="Equation.DSMT4">
                  <p:embed/>
                </p:oleObj>
              </mc:Choice>
              <mc:Fallback>
                <p:oleObj name="Equation" r:id="rId2" imgW="2273040" imgH="2006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2817623"/>
                        <a:ext cx="3971926" cy="3505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05322"/>
              </p:ext>
            </p:extLst>
          </p:nvPr>
        </p:nvGraphicFramePr>
        <p:xfrm>
          <a:off x="5786438" y="3687763"/>
          <a:ext cx="30845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1155600" progId="Equation.DSMT4">
                  <p:embed/>
                </p:oleObj>
              </mc:Choice>
              <mc:Fallback>
                <p:oleObj name="Equation" r:id="rId4" imgW="1765080" imgH="1155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3687763"/>
                        <a:ext cx="3084512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843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Butcher tableau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 convenient way of of writing down </a:t>
            </a:r>
            <a:r>
              <a:rPr lang="de-CH" b="1" dirty="0"/>
              <a:t>explicit</a:t>
            </a:r>
            <a:r>
              <a:rPr lang="de-CH" dirty="0"/>
              <a:t> RK methods is the Butcher tableau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grpSp>
        <p:nvGrpSpPr>
          <p:cNvPr id="19" name="Group 18"/>
          <p:cNvGrpSpPr/>
          <p:nvPr/>
        </p:nvGrpSpPr>
        <p:grpSpPr>
          <a:xfrm>
            <a:off x="904875" y="2790825"/>
            <a:ext cx="3486150" cy="2436813"/>
            <a:chOff x="904875" y="2790825"/>
            <a:chExt cx="3486150" cy="243681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154837"/>
                </p:ext>
              </p:extLst>
            </p:nvPr>
          </p:nvGraphicFramePr>
          <p:xfrm>
            <a:off x="962025" y="2832100"/>
            <a:ext cx="3305175" cy="2395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892160" imgH="1371600" progId="Equation.DSMT4">
                    <p:embed/>
                  </p:oleObj>
                </mc:Choice>
                <mc:Fallback>
                  <p:oleObj name="Equation" r:id="rId2" imgW="1892160" imgH="1371600" progId="Equation.DSMT4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025" y="2832100"/>
                          <a:ext cx="3305175" cy="2395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 bwMode="auto">
            <a:xfrm>
              <a:off x="1343025" y="2790825"/>
              <a:ext cx="0" cy="24288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904875" y="4829175"/>
              <a:ext cx="34861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5534025" y="3076575"/>
            <a:ext cx="1543050" cy="1268412"/>
            <a:chOff x="5534025" y="3076575"/>
            <a:chExt cx="1543050" cy="126841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142636"/>
                </p:ext>
              </p:extLst>
            </p:nvPr>
          </p:nvGraphicFramePr>
          <p:xfrm>
            <a:off x="5643563" y="3170237"/>
            <a:ext cx="1352550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74360" imgH="672840" progId="Equation.DSMT4">
                    <p:embed/>
                  </p:oleObj>
                </mc:Choice>
                <mc:Fallback>
                  <p:oleObj name="Equation" r:id="rId4" imgW="774360" imgH="67284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563" y="3170237"/>
                          <a:ext cx="1352550" cy="1174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 bwMode="auto">
            <a:xfrm>
              <a:off x="5962650" y="3076575"/>
              <a:ext cx="0" cy="12573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534025" y="3957637"/>
              <a:ext cx="154305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5248275" y="2590770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Example: Heun, order 2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03707"/>
              </p:ext>
            </p:extLst>
          </p:nvPr>
        </p:nvGraphicFramePr>
        <p:xfrm>
          <a:off x="5372100" y="4554537"/>
          <a:ext cx="299561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320" imgH="761760" progId="Equation.DSMT4">
                  <p:embed/>
                </p:oleObj>
              </mc:Choice>
              <mc:Fallback>
                <p:oleObj name="Equation" r:id="rId6" imgW="1714320" imgH="761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4554537"/>
                        <a:ext cx="2995612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70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0033"/>
            <a:ext cx="8382000" cy="766764"/>
          </a:xfrm>
        </p:spPr>
        <p:txBody>
          <a:bodyPr/>
          <a:lstStyle/>
          <a:p>
            <a:r>
              <a:rPr lang="en-US" dirty="0"/>
              <a:t>Visualization of RK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988643"/>
              </p:ext>
            </p:extLst>
          </p:nvPr>
        </p:nvGraphicFramePr>
        <p:xfrm>
          <a:off x="6317270" y="217796"/>
          <a:ext cx="2658653" cy="1926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1371600" progId="Equation.DSMT4">
                  <p:embed/>
                </p:oleObj>
              </mc:Choice>
              <mc:Fallback>
                <p:oleObj name="Equation" r:id="rId2" imgW="1892160" imgH="1371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270" y="217796"/>
                        <a:ext cx="2658653" cy="1926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6655865" y="283508"/>
            <a:ext cx="0" cy="18612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171695" y="1847225"/>
            <a:ext cx="280422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90561"/>
              </p:ext>
            </p:extLst>
          </p:nvPr>
        </p:nvGraphicFramePr>
        <p:xfrm>
          <a:off x="6948930" y="2273155"/>
          <a:ext cx="2026993" cy="132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1155600" progId="Equation.DSMT4">
                  <p:embed/>
                </p:oleObj>
              </mc:Choice>
              <mc:Fallback>
                <p:oleObj name="Equation" r:id="rId4" imgW="1765080" imgH="1155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930" y="2273155"/>
                        <a:ext cx="2026993" cy="132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530490" y="3346831"/>
            <a:ext cx="0" cy="23202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530490" y="5667054"/>
            <a:ext cx="380450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454950"/>
              </p:ext>
            </p:extLst>
          </p:nvPr>
        </p:nvGraphicFramePr>
        <p:xfrm>
          <a:off x="3726942" y="2240707"/>
          <a:ext cx="24415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0" imgH="482400" progId="Equation.DSMT4">
                  <p:embed/>
                </p:oleObj>
              </mc:Choice>
              <mc:Fallback>
                <p:oleObj name="Equation" r:id="rId6" imgW="1396800" imgH="482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6942" y="2240707"/>
                        <a:ext cx="244157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84575"/>
              </p:ext>
            </p:extLst>
          </p:nvPr>
        </p:nvGraphicFramePr>
        <p:xfrm>
          <a:off x="1970310" y="5655660"/>
          <a:ext cx="262575" cy="42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228600" progId="Equation.DSMT4">
                  <p:embed/>
                </p:oleObj>
              </mc:Choice>
              <mc:Fallback>
                <p:oleObj name="Equation" r:id="rId8" imgW="139680" imgH="2286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70310" y="5655660"/>
                        <a:ext cx="262575" cy="429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41258"/>
              </p:ext>
            </p:extLst>
          </p:nvPr>
        </p:nvGraphicFramePr>
        <p:xfrm>
          <a:off x="4758939" y="5672639"/>
          <a:ext cx="4286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228600" progId="Equation.DSMT4">
                  <p:embed/>
                </p:oleObj>
              </mc:Choice>
              <mc:Fallback>
                <p:oleObj name="Equation" r:id="rId10" imgW="228600" imgH="2286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58939" y="5672639"/>
                        <a:ext cx="4286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157632"/>
              </p:ext>
            </p:extLst>
          </p:nvPr>
        </p:nvGraphicFramePr>
        <p:xfrm>
          <a:off x="1005583" y="4878557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5583" y="4878557"/>
                        <a:ext cx="3333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933676"/>
              </p:ext>
            </p:extLst>
          </p:nvPr>
        </p:nvGraphicFramePr>
        <p:xfrm>
          <a:off x="314613" y="4357243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480" imgH="228600" progId="Equation.DSMT4">
                  <p:embed/>
                </p:oleObj>
              </mc:Choice>
              <mc:Fallback>
                <p:oleObj name="Equation" r:id="rId14" imgW="60948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613" y="4357243"/>
                        <a:ext cx="11430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51680"/>
              </p:ext>
            </p:extLst>
          </p:nvPr>
        </p:nvGraphicFramePr>
        <p:xfrm>
          <a:off x="551943" y="2168675"/>
          <a:ext cx="29956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320" imgH="507960" progId="Equation.DSMT4">
                  <p:embed/>
                </p:oleObj>
              </mc:Choice>
              <mc:Fallback>
                <p:oleObj name="Equation" r:id="rId16" imgW="1714320" imgH="5079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1943" y="2168675"/>
                        <a:ext cx="2995612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2018131" y="5079086"/>
            <a:ext cx="83467" cy="8346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1856500" y="4946868"/>
            <a:ext cx="386498" cy="36031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42333"/>
              </p:ext>
            </p:extLst>
          </p:nvPr>
        </p:nvGraphicFramePr>
        <p:xfrm>
          <a:off x="2220463" y="4682096"/>
          <a:ext cx="285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228600" progId="Equation.DSMT4">
                  <p:embed/>
                </p:oleObj>
              </mc:Choice>
              <mc:Fallback>
                <p:oleObj name="Equation" r:id="rId18" imgW="152280" imgH="2286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20463" y="4682096"/>
                        <a:ext cx="2857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767571"/>
              </p:ext>
            </p:extLst>
          </p:nvPr>
        </p:nvGraphicFramePr>
        <p:xfrm>
          <a:off x="2820751" y="5705244"/>
          <a:ext cx="8858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228600" progId="Equation.DSMT4">
                  <p:embed/>
                </p:oleObj>
              </mc:Choice>
              <mc:Fallback>
                <p:oleObj name="Equation" r:id="rId20" imgW="469800" imgH="2286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20751" y="5705244"/>
                        <a:ext cx="885825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 bwMode="auto">
          <a:xfrm>
            <a:off x="3133700" y="4571556"/>
            <a:ext cx="83467" cy="8346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2899880" y="4547430"/>
            <a:ext cx="518845" cy="14422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2059864" y="4925692"/>
            <a:ext cx="0" cy="77710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483857" y="5125086"/>
            <a:ext cx="71200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4966134" y="3607387"/>
            <a:ext cx="0" cy="209527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3175434" y="4432770"/>
            <a:ext cx="0" cy="126998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500328" y="4610114"/>
            <a:ext cx="177167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13507"/>
              </p:ext>
            </p:extLst>
          </p:nvPr>
        </p:nvGraphicFramePr>
        <p:xfrm>
          <a:off x="3431694" y="4276655"/>
          <a:ext cx="3095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228600" progId="Equation.DSMT4">
                  <p:embed/>
                </p:oleObj>
              </mc:Choice>
              <mc:Fallback>
                <p:oleObj name="Equation" r:id="rId22" imgW="164880" imgH="2286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31694" y="4276655"/>
                        <a:ext cx="309562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 bwMode="auto">
          <a:xfrm>
            <a:off x="1491986" y="3990085"/>
            <a:ext cx="369557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Oval 50"/>
          <p:cNvSpPr/>
          <p:nvPr/>
        </p:nvSpPr>
        <p:spPr bwMode="auto">
          <a:xfrm>
            <a:off x="4925474" y="3950203"/>
            <a:ext cx="83467" cy="83467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858983"/>
              </p:ext>
            </p:extLst>
          </p:nvPr>
        </p:nvGraphicFramePr>
        <p:xfrm>
          <a:off x="954450" y="3734305"/>
          <a:ext cx="5000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66400" imgH="228600" progId="Equation.DSMT4">
                  <p:embed/>
                </p:oleObj>
              </mc:Choice>
              <mc:Fallback>
                <p:oleObj name="Equation" r:id="rId24" imgW="266400" imgH="228600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54450" y="3734305"/>
                        <a:ext cx="500062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 bwMode="auto">
          <a:xfrm flipV="1">
            <a:off x="3952674" y="4444091"/>
            <a:ext cx="0" cy="126998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4394634" y="4433791"/>
            <a:ext cx="0" cy="126998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349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57" y="4307915"/>
            <a:ext cx="4391025" cy="227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0506"/>
            <a:ext cx="8382000" cy="766764"/>
          </a:xfrm>
        </p:spPr>
        <p:txBody>
          <a:bodyPr/>
          <a:lstStyle/>
          <a:p>
            <a:r>
              <a:rPr lang="en-US" dirty="0"/>
              <a:t>Interpolation of end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410409" y="2881855"/>
            <a:ext cx="865584" cy="23199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2275993" y="2802257"/>
            <a:ext cx="865584" cy="795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122915" y="2808275"/>
            <a:ext cx="865584" cy="29265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988499" y="2728677"/>
            <a:ext cx="811619" cy="37225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4800118" y="2542551"/>
            <a:ext cx="811619" cy="18612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611737" y="2542552"/>
            <a:ext cx="811619" cy="18612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423356" y="2732954"/>
            <a:ext cx="645461" cy="43464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418743" y="3720053"/>
            <a:ext cx="676275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1352068" y="3034253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17652" y="2802257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64574" y="2728677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930158" y="3021330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741777" y="2649079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553396" y="2462952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365015" y="2653354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02142" y="3082465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2737" y="3689009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5469" y="3689009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2391" y="3689009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7975" y="3689009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9594" y="3689009"/>
            <a:ext cx="43794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n-3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213" y="3689008"/>
            <a:ext cx="43794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n-2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2832" y="3689009"/>
            <a:ext cx="43794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n-1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9959" y="3689009"/>
            <a:ext cx="317716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369" y="3689009"/>
            <a:ext cx="468398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end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9383" y="3689007"/>
            <a:ext cx="389850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1" name="Straight Connector 30"/>
          <p:cNvCxnSpPr>
            <a:stCxn id="29" idx="0"/>
          </p:cNvCxnSpPr>
          <p:nvPr/>
        </p:nvCxnSpPr>
        <p:spPr bwMode="auto">
          <a:xfrm flipV="1">
            <a:off x="7490568" y="2265672"/>
            <a:ext cx="0" cy="14233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1410409" y="2265672"/>
            <a:ext cx="8334" cy="145438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728061" y="3689006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n+1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7897989" y="3436132"/>
            <a:ext cx="133350" cy="1333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9" name="Straight Connector 38"/>
          <p:cNvCxnSpPr>
            <a:stCxn id="20" idx="5"/>
            <a:endCxn id="34" idx="2"/>
          </p:cNvCxnSpPr>
          <p:nvPr/>
        </p:nvCxnSpPr>
        <p:spPr bwMode="auto">
          <a:xfrm>
            <a:off x="7115963" y="3196286"/>
            <a:ext cx="782026" cy="30652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42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68303" r="75208" b="23048"/>
          <a:stretch/>
        </p:blipFill>
        <p:spPr bwMode="auto">
          <a:xfrm>
            <a:off x="1418743" y="1107945"/>
            <a:ext cx="6636655" cy="103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/>
          <p:cNvSpPr/>
          <p:nvPr/>
        </p:nvSpPr>
        <p:spPr bwMode="auto">
          <a:xfrm>
            <a:off x="3026457" y="6168483"/>
            <a:ext cx="2195992" cy="406479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2985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Assigment 1: 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 decaying radioactive element changes its concentration according to the ODE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r>
              <a:rPr lang="de-CH" dirty="0"/>
              <a:t>where</a:t>
            </a:r>
            <a:r>
              <a:rPr lang="de-CH" i="1" dirty="0"/>
              <a:t> </a:t>
            </a:r>
            <a:r>
              <a:rPr lang="el-GR" i="1" dirty="0"/>
              <a:t>λ</a:t>
            </a:r>
            <a:r>
              <a:rPr lang="de-CH" i="1" dirty="0"/>
              <a:t> </a:t>
            </a:r>
            <a:r>
              <a:rPr lang="de-CH" dirty="0"/>
              <a:t>is the decay constant</a:t>
            </a:r>
          </a:p>
          <a:p>
            <a:r>
              <a:rPr lang="de-CH" dirty="0"/>
              <a:t>The analytical solution to this problem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82663" y="2624364"/>
          <a:ext cx="2565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393480" progId="Equation.DSMT4">
                  <p:embed/>
                </p:oleObj>
              </mc:Choice>
              <mc:Fallback>
                <p:oleObj name="Equation" r:id="rId2" imgW="119376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2663" y="2624364"/>
                        <a:ext cx="2565400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82663" y="4627563"/>
          <a:ext cx="2619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253800" progId="Equation.DSMT4">
                  <p:embed/>
                </p:oleObj>
              </mc:Choice>
              <mc:Fallback>
                <p:oleObj name="Equation" r:id="rId4" imgW="121896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4627563"/>
                        <a:ext cx="26193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1846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6808"/>
            <a:ext cx="8382000" cy="766764"/>
          </a:xfrm>
        </p:spPr>
        <p:txBody>
          <a:bodyPr/>
          <a:lstStyle/>
          <a:p>
            <a:r>
              <a:rPr lang="de-CH" dirty="0"/>
              <a:t>Assignment 1: </a:t>
            </a:r>
            <a:r>
              <a:rPr lang="de-CH" dirty="0" err="1"/>
              <a:t>Radioactive</a:t>
            </a:r>
            <a:r>
              <a:rPr lang="de-CH" dirty="0"/>
              <a:t> </a:t>
            </a:r>
            <a:r>
              <a:rPr lang="de-CH" dirty="0" err="1"/>
              <a:t>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5951"/>
            <a:ext cx="8382000" cy="4678362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You have implemented the forward Euler method </a:t>
            </a:r>
            <a:endParaRPr lang="de-CH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forxward</a:t>
            </a:r>
            <a:r>
              <a:rPr lang="en-US" dirty="0"/>
              <a:t> Euler method reads</a:t>
            </a:r>
            <a:endParaRPr lang="de-CH" dirty="0"/>
          </a:p>
          <a:p>
            <a:pPr marL="0" indent="0">
              <a:buNone/>
            </a:pPr>
            <a:r>
              <a:rPr lang="en-US" dirty="0"/>
              <a:t>	</a:t>
            </a:r>
            <a:endParaRPr lang="de-CH" dirty="0"/>
          </a:p>
          <a:p>
            <a:pPr lvl="1"/>
            <a:r>
              <a:rPr lang="en-US" dirty="0"/>
              <a:t>The backward Euler algorithm uses the following step formula</a:t>
            </a:r>
            <a:endParaRPr lang="de-CH" dirty="0"/>
          </a:p>
          <a:p>
            <a:pPr marL="0" indent="0">
              <a:buNone/>
            </a:pPr>
            <a:r>
              <a:rPr lang="en-US" dirty="0"/>
              <a:t> 	</a:t>
            </a:r>
            <a:endParaRPr lang="de-CH" dirty="0"/>
          </a:p>
          <a:p>
            <a:pPr lvl="1"/>
            <a:endParaRPr lang="en-US" dirty="0"/>
          </a:p>
          <a:p>
            <a:pPr lvl="1"/>
            <a:r>
              <a:rPr lang="en-US" dirty="0"/>
              <a:t>Note that you cannot just put this formula into </a:t>
            </a:r>
            <a:r>
              <a:rPr lang="en-US" dirty="0" err="1"/>
              <a:t>Matlab</a:t>
            </a:r>
            <a:r>
              <a:rPr lang="en-US" dirty="0"/>
              <a:t> like this! Use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fsolve</a:t>
            </a:r>
            <a:r>
              <a:rPr lang="en-US" dirty="0"/>
              <a:t> to solve for  with the same conditions as above.</a:t>
            </a:r>
            <a:endParaRPr lang="de-CH" dirty="0"/>
          </a:p>
          <a:p>
            <a:pPr lvl="1"/>
            <a:endParaRPr lang="en-US" dirty="0"/>
          </a:p>
          <a:p>
            <a:pPr lvl="1"/>
            <a:r>
              <a:rPr lang="en-US" dirty="0"/>
              <a:t>You might want to use these to avoid spamming you command line: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options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optimset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('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display','off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');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y(i+1)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fsolve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( ........,  options);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59974"/>
              </p:ext>
            </p:extLst>
          </p:nvPr>
        </p:nvGraphicFramePr>
        <p:xfrm>
          <a:off x="2939209" y="1962894"/>
          <a:ext cx="2086150" cy="36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088" imgH="253890" progId="Equation.DSMT4">
                  <p:embed/>
                </p:oleObj>
              </mc:Choice>
              <mc:Fallback>
                <p:oleObj name="Equation" r:id="rId2" imgW="1409088" imgH="25389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209" y="1962894"/>
                        <a:ext cx="2086150" cy="369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667712"/>
              </p:ext>
            </p:extLst>
          </p:nvPr>
        </p:nvGraphicFramePr>
        <p:xfrm>
          <a:off x="2857047" y="2780765"/>
          <a:ext cx="2329724" cy="36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811" imgH="253890" progId="Equation.DSMT4">
                  <p:embed/>
                </p:oleObj>
              </mc:Choice>
              <mc:Fallback>
                <p:oleObj name="Equation" r:id="rId4" imgW="1586811" imgH="25389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047" y="2780765"/>
                        <a:ext cx="2329724" cy="368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758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4638"/>
            <a:ext cx="8382000" cy="766764"/>
          </a:xfrm>
        </p:spPr>
        <p:txBody>
          <a:bodyPr/>
          <a:lstStyle/>
          <a:p>
            <a:r>
              <a:rPr lang="de-CH" dirty="0" err="1"/>
              <a:t>Assigment</a:t>
            </a:r>
            <a:r>
              <a:rPr lang="de-CH" dirty="0"/>
              <a:t> 1: 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2503"/>
            <a:ext cx="8463323" cy="46783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Butcher tableaus can be read as: 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en-US" sz="1800" dirty="0"/>
          </a:p>
          <a:p>
            <a:pPr marL="361950" lvl="1" indent="-36195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1800" dirty="0"/>
              <a:t>Solve the radioactive decay problem using the 2nd order </a:t>
            </a:r>
            <a:r>
              <a:rPr lang="en-US" sz="1800" dirty="0" err="1"/>
              <a:t>Heun</a:t>
            </a:r>
            <a:r>
              <a:rPr lang="en-US" sz="1800" dirty="0"/>
              <a:t> method and «the» 4th order RK method using the conditions y0 = 1, lambda = 1 and h = 0.1 from t0 = 0 to </a:t>
            </a:r>
            <a:r>
              <a:rPr lang="en-US" sz="1800" dirty="0" err="1"/>
              <a:t>tEnd</a:t>
            </a:r>
            <a:r>
              <a:rPr lang="en-US" sz="1800" dirty="0"/>
              <a:t> = 10</a:t>
            </a:r>
            <a:endParaRPr lang="de-CH" sz="1800" dirty="0"/>
          </a:p>
          <a:p>
            <a:pPr lvl="0"/>
            <a:r>
              <a:rPr lang="en-US" sz="1800" dirty="0"/>
              <a:t>Define 4 new functions such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 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t,y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eulerForward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(f,t0,tend,y0,h)</a:t>
            </a:r>
          </a:p>
          <a:p>
            <a:pPr marL="0" indent="0">
              <a:buNone/>
            </a:pP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t,y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eulerBackward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(f,t0,tend,y0,h)</a:t>
            </a:r>
          </a:p>
          <a:p>
            <a:pPr marL="0" indent="0">
              <a:buNone/>
            </a:pP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t,y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 = Heun2(f,t0,tend,y0,h)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fr-CH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t,y</a:t>
            </a: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 = RK4(f,t0,tend,y0,h)</a:t>
            </a:r>
          </a:p>
          <a:p>
            <a:pPr marL="0" indent="0">
              <a:buNone/>
            </a:pPr>
            <a:r>
              <a:rPr lang="fr-CH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CH" sz="1800" dirty="0">
                <a:cs typeface="Courier New" panose="02070309020205020404" pitchFamily="49" charset="0"/>
              </a:rPr>
              <a:t>to </a:t>
            </a:r>
            <a:r>
              <a:rPr lang="fr-CH" sz="1800" dirty="0" err="1">
                <a:cs typeface="Courier New" panose="02070309020205020404" pitchFamily="49" charset="0"/>
              </a:rPr>
              <a:t>be</a:t>
            </a:r>
            <a:r>
              <a:rPr lang="fr-CH" sz="1800" dirty="0">
                <a:cs typeface="Courier New" panose="02070309020205020404" pitchFamily="49" charset="0"/>
              </a:rPr>
              <a:t> </a:t>
            </a:r>
            <a:r>
              <a:rPr lang="fr-CH" sz="1800" dirty="0" err="1">
                <a:cs typeface="Courier New" panose="02070309020205020404" pitchFamily="49" charset="0"/>
              </a:rPr>
              <a:t>called</a:t>
            </a:r>
            <a:r>
              <a:rPr lang="fr-CH" sz="1800" dirty="0">
                <a:cs typeface="Courier New" panose="02070309020205020404" pitchFamily="49" charset="0"/>
              </a:rPr>
              <a:t> in </a:t>
            </a:r>
            <a:r>
              <a:rPr lang="fr-CH" sz="1800" dirty="0" err="1">
                <a:cs typeface="Courier New" panose="02070309020205020404" pitchFamily="49" charset="0"/>
              </a:rPr>
              <a:t>your</a:t>
            </a:r>
            <a:r>
              <a:rPr lang="fr-CH" sz="1800" dirty="0">
                <a:cs typeface="Courier New" panose="02070309020205020404" pitchFamily="49" charset="0"/>
              </a:rPr>
              <a:t> main code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779472"/>
              </p:ext>
            </p:extLst>
          </p:nvPr>
        </p:nvGraphicFramePr>
        <p:xfrm>
          <a:off x="500779" y="1378694"/>
          <a:ext cx="5193090" cy="22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95800" imgH="1930400" progId="Equation.DSMT4">
                  <p:embed/>
                </p:oleObj>
              </mc:Choice>
              <mc:Fallback>
                <p:oleObj name="Equation" r:id="rId2" imgW="4495800" imgH="1930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79" y="1378694"/>
                        <a:ext cx="5193090" cy="2227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7158552" y="3297168"/>
            <a:ext cx="1714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6410" y="1474563"/>
            <a:ext cx="1714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39280" y="2294673"/>
            <a:ext cx="0" cy="1202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48169" name="Picture 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5" b="50000"/>
          <a:stretch/>
        </p:blipFill>
        <p:spPr bwMode="auto">
          <a:xfrm>
            <a:off x="6392160" y="708150"/>
            <a:ext cx="1859621" cy="122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9" r="28783" b="42345"/>
          <a:stretch/>
        </p:blipFill>
        <p:spPr bwMode="auto">
          <a:xfrm>
            <a:off x="6652559" y="2281216"/>
            <a:ext cx="2382402" cy="141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419837" y="3026625"/>
            <a:ext cx="2477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3616" y="1630524"/>
            <a:ext cx="0" cy="17880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844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4638"/>
            <a:ext cx="8382000" cy="766764"/>
          </a:xfrm>
        </p:spPr>
        <p:txBody>
          <a:bodyPr/>
          <a:lstStyle/>
          <a:p>
            <a:r>
              <a:rPr lang="de-CH" dirty="0" err="1"/>
              <a:t>Assigment</a:t>
            </a:r>
            <a:r>
              <a:rPr lang="de-CH" dirty="0"/>
              <a:t> 1: Radioactive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82503"/>
                <a:ext cx="8463323" cy="4678362"/>
              </a:xfrm>
            </p:spPr>
            <p:txBody>
              <a:bodyPr/>
              <a:lstStyle/>
              <a:p>
                <a:pPr lvl="0"/>
                <a:r>
                  <a:rPr lang="en-US" sz="1800" dirty="0"/>
                  <a:t>Note that you cannot just put the backward Euler formula into </a:t>
                </a:r>
                <a:r>
                  <a:rPr lang="en-US" sz="1800" dirty="0" err="1"/>
                  <a:t>Matlab</a:t>
                </a:r>
                <a:r>
                  <a:rPr lang="en-US" sz="1800" dirty="0"/>
                  <a:t>! Use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fsolve</a:t>
                </a:r>
                <a:r>
                  <a:rPr lang="en-US" sz="1800" dirty="0"/>
                  <a:t>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800" dirty="0"/>
                  <a:t> with the same conditions as for the forward Euler.</a:t>
                </a:r>
              </a:p>
              <a:p>
                <a:pPr marL="0" lv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You might want to use these to avoid spamming you command line:</a:t>
                </a:r>
                <a:br>
                  <a:rPr lang="en-US" sz="1800" dirty="0"/>
                </a:b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options 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optimset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('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display','off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');</a:t>
                </a:r>
                <a:b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y(i+1) 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fsolve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 ........,  options);</a:t>
                </a:r>
              </a:p>
              <a:p>
                <a:pPr marL="0" lvl="0" indent="0">
                  <a:buNone/>
                </a:pPr>
                <a:endParaRPr lang="en-US" sz="1800" dirty="0"/>
              </a:p>
              <a:p>
                <a:pPr lvl="0"/>
                <a:r>
                  <a:rPr lang="en-US" sz="1800" dirty="0"/>
                  <a:t>As shown in slide 5, discretize your integration steps until </a:t>
                </a:r>
                <a:r>
                  <a:rPr lang="en-US" sz="1800" dirty="0" err="1"/>
                  <a:t>t</a:t>
                </a:r>
                <a:r>
                  <a:rPr lang="en-US" sz="1800" baseline="-25000" dirty="0" err="1"/>
                  <a:t>End</a:t>
                </a:r>
                <a:r>
                  <a:rPr lang="en-US" sz="1800" dirty="0" err="1"/>
                  <a:t>+h</a:t>
                </a:r>
                <a:r>
                  <a:rPr lang="en-US" sz="1800" dirty="0"/>
                  <a:t> and interpolate the final value between </a:t>
                </a:r>
                <a:r>
                  <a:rPr lang="en-US" sz="1800" dirty="0" err="1"/>
                  <a:t>t</a:t>
                </a:r>
                <a:r>
                  <a:rPr lang="en-US" sz="1800" baseline="-25000" dirty="0" err="1"/>
                  <a:t>End</a:t>
                </a:r>
                <a:r>
                  <a:rPr lang="en-US" sz="1800" dirty="0"/>
                  <a:t> and </a:t>
                </a:r>
                <a:r>
                  <a:rPr lang="en-US" sz="1800" dirty="0" err="1"/>
                  <a:t>t</a:t>
                </a:r>
                <a:r>
                  <a:rPr lang="en-US" sz="1800" baseline="-25000" dirty="0" err="1"/>
                  <a:t>End</a:t>
                </a:r>
                <a:r>
                  <a:rPr lang="en-US" sz="1800" dirty="0" err="1"/>
                  <a:t>+h</a:t>
                </a:r>
                <a:r>
                  <a:rPr lang="en-US" sz="1800" dirty="0"/>
                  <a:t>.</a:t>
                </a:r>
              </a:p>
              <a:p>
                <a:pPr lvl="0"/>
                <a:endParaRPr lang="en-US" sz="1800" dirty="0"/>
              </a:p>
              <a:p>
                <a:pPr lvl="0"/>
                <a:r>
                  <a:rPr lang="en-US" sz="1800" dirty="0"/>
                  <a:t>Compare the orders of accuracy for the four methods (Forward and Backward Euler, 2</a:t>
                </a:r>
                <a:r>
                  <a:rPr lang="en-US" sz="1800" baseline="30000" dirty="0"/>
                  <a:t>nd</a:t>
                </a:r>
                <a:r>
                  <a:rPr lang="en-US" sz="1800" dirty="0"/>
                  <a:t> order </a:t>
                </a:r>
                <a:r>
                  <a:rPr lang="en-US" sz="1800" dirty="0" err="1"/>
                  <a:t>Heun</a:t>
                </a:r>
                <a:r>
                  <a:rPr lang="en-US" sz="1800" dirty="0"/>
                  <a:t> and 4</a:t>
                </a:r>
                <a:r>
                  <a:rPr lang="en-US" sz="1800" baseline="30000" dirty="0"/>
                  <a:t>th</a:t>
                </a:r>
                <a:r>
                  <a:rPr lang="en-US" sz="1800" dirty="0"/>
                  <a:t> order RK) plotting the global truncation errors of the last element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 against h with h = </a:t>
                </a:r>
                <a:r>
                  <a:rPr lang="en-US" sz="1800" dirty="0" err="1"/>
                  <a:t>logspace</a:t>
                </a:r>
                <a:r>
                  <a:rPr lang="en-US" sz="1800" dirty="0"/>
                  <a:t>(-4,0,8) in a double logarithmic plot (</a:t>
                </a:r>
                <a:r>
                  <a:rPr lang="en-US" sz="1800" dirty="0" err="1"/>
                  <a:t>loglog</a:t>
                </a:r>
                <a:r>
                  <a:rPr lang="en-US" sz="1800" dirty="0"/>
                  <a:t>). Note that a method has order of accuracy </a:t>
                </a:r>
                <a:r>
                  <a:rPr lang="en-US" sz="1800" i="1" dirty="0"/>
                  <a:t>p</a:t>
                </a:r>
                <a:r>
                  <a:rPr lang="en-US" sz="18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CH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  <a:endParaRPr lang="de-CH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82503"/>
                <a:ext cx="8463323" cy="4678362"/>
              </a:xfrm>
              <a:blipFill rotWithShape="0">
                <a:blip r:embed="rId2"/>
                <a:stretch>
                  <a:fillRect l="-1585" t="-1043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Jiwoo Oh / Numerical Methods for Chemical Engineers / Implicit ODE Solvers</a:t>
            </a:r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063402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inear Systems of Equations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Linear Systems of Equations</Template>
  <TotalTime>346</TotalTime>
  <Words>930</Words>
  <Application>Microsoft Macintosh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Nimbus Roman No9 L</vt:lpstr>
      <vt:lpstr>Arial</vt:lpstr>
      <vt:lpstr>Cambria Math</vt:lpstr>
      <vt:lpstr>Courier New</vt:lpstr>
      <vt:lpstr>Times New Roman</vt:lpstr>
      <vt:lpstr>Wingdings</vt:lpstr>
      <vt:lpstr>Linear Systems of Equations</vt:lpstr>
      <vt:lpstr>Equation</vt:lpstr>
      <vt:lpstr>Ordinary Differential Equations (ODEs)</vt:lpstr>
      <vt:lpstr>Runge-Kutta methods</vt:lpstr>
      <vt:lpstr>Butcher tableau</vt:lpstr>
      <vt:lpstr>Visualization of RK methods</vt:lpstr>
      <vt:lpstr>Interpolation of end value</vt:lpstr>
      <vt:lpstr>Assigment 1: Radioactive decay</vt:lpstr>
      <vt:lpstr>Assignment 1: Radioactive decay</vt:lpstr>
      <vt:lpstr>Assigment 1: Radioactive decay</vt:lpstr>
      <vt:lpstr>Assigment 1: Radioactive decay</vt:lpstr>
      <vt:lpstr>Assignment 2</vt:lpstr>
      <vt:lpstr>Assignment 2 (continued)</vt:lpstr>
      <vt:lpstr>Assignment 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Ordinary Differential Equations (ODEs)</dc:title>
  <dc:creator>Daniel Baur</dc:creator>
  <cp:lastModifiedBy>Oh  Jiwoo</cp:lastModifiedBy>
  <cp:revision>305</cp:revision>
  <cp:lastPrinted>2012-07-04T15:07:17Z</cp:lastPrinted>
  <dcterms:created xsi:type="dcterms:W3CDTF">2012-08-03T12:56:20Z</dcterms:created>
  <dcterms:modified xsi:type="dcterms:W3CDTF">2023-11-03T14:16:52Z</dcterms:modified>
</cp:coreProperties>
</file>