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67" r:id="rId2"/>
    <p:sldId id="271" r:id="rId3"/>
    <p:sldId id="304" r:id="rId4"/>
    <p:sldId id="288" r:id="rId5"/>
    <p:sldId id="291" r:id="rId6"/>
    <p:sldId id="292" r:id="rId7"/>
    <p:sldId id="276" r:id="rId8"/>
    <p:sldId id="277" r:id="rId9"/>
    <p:sldId id="294" r:id="rId10"/>
    <p:sldId id="278" r:id="rId11"/>
    <p:sldId id="295" r:id="rId12"/>
    <p:sldId id="283" r:id="rId13"/>
    <p:sldId id="299" r:id="rId14"/>
    <p:sldId id="300" r:id="rId15"/>
    <p:sldId id="301" r:id="rId16"/>
    <p:sldId id="302" r:id="rId17"/>
    <p:sldId id="303" r:id="rId18"/>
  </p:sldIdLst>
  <p:sldSz cx="9144000" cy="6858000" type="screen4x3"/>
  <p:notesSz cx="6743700" cy="9855200"/>
  <p:defaultTextStyle>
    <a:defPPr>
      <a:defRPr lang="en-GB"/>
    </a:defPPr>
    <a:lvl1pPr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3">
          <p15:clr>
            <a:srgbClr val="A4A3A4"/>
          </p15:clr>
        </p15:guide>
        <p15:guide id="2" orient="horz" pos="299">
          <p15:clr>
            <a:srgbClr val="A4A3A4"/>
          </p15:clr>
        </p15:guide>
        <p15:guide id="3" orient="horz" pos="2074">
          <p15:clr>
            <a:srgbClr val="A4A3A4"/>
          </p15:clr>
        </p15:guide>
        <p15:guide id="4" orient="horz" pos="4144">
          <p15:clr>
            <a:srgbClr val="A4A3A4"/>
          </p15:clr>
        </p15:guide>
        <p15:guide id="5" orient="horz" pos="699">
          <p15:clr>
            <a:srgbClr val="A4A3A4"/>
          </p15:clr>
        </p15:guide>
        <p15:guide id="6" orient="horz" pos="1941">
          <p15:clr>
            <a:srgbClr val="A4A3A4"/>
          </p15:clr>
        </p15:guide>
        <p15:guide id="7" orient="horz" pos="101">
          <p15:clr>
            <a:srgbClr val="A4A3A4"/>
          </p15:clr>
        </p15:guide>
        <p15:guide id="8" orient="horz" pos="417">
          <p15:clr>
            <a:srgbClr val="A4A3A4"/>
          </p15:clr>
        </p15:guide>
        <p15:guide id="9" pos="240">
          <p15:clr>
            <a:srgbClr val="A4A3A4"/>
          </p15:clr>
        </p15:guide>
        <p15:guide id="10" pos="5520">
          <p15:clr>
            <a:srgbClr val="A4A3A4"/>
          </p15:clr>
        </p15:guide>
        <p15:guide id="11" pos="4469">
          <p15:clr>
            <a:srgbClr val="A4A3A4"/>
          </p15:clr>
        </p15:guide>
        <p15:guide id="12" pos="3418">
          <p15:clr>
            <a:srgbClr val="A4A3A4"/>
          </p15:clr>
        </p15:guide>
        <p15:guide id="13" pos="2362">
          <p15:clr>
            <a:srgbClr val="A4A3A4"/>
          </p15:clr>
        </p15:guide>
        <p15:guide id="14" pos="2879">
          <p15:clr>
            <a:srgbClr val="A4A3A4"/>
          </p15:clr>
        </p15:guide>
        <p15:guide id="15" pos="2783">
          <p15:clr>
            <a:srgbClr val="A4A3A4"/>
          </p15:clr>
        </p15:guide>
        <p15:guide id="16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4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FF6600"/>
    <a:srgbClr val="2A6AB3"/>
    <a:srgbClr val="D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1" autoAdjust="0"/>
    <p:restoredTop sz="90702" autoAdjust="0"/>
  </p:normalViewPr>
  <p:slideViewPr>
    <p:cSldViewPr snapToGrid="0" showGuides="1">
      <p:cViewPr varScale="1">
        <p:scale>
          <a:sx n="92" d="100"/>
          <a:sy n="92" d="100"/>
        </p:scale>
        <p:origin x="184" y="656"/>
      </p:cViewPr>
      <p:guideLst>
        <p:guide orient="horz" pos="603"/>
        <p:guide orient="horz" pos="299"/>
        <p:guide orient="horz" pos="2074"/>
        <p:guide orient="horz" pos="4144"/>
        <p:guide orient="horz" pos="699"/>
        <p:guide orient="horz" pos="1941"/>
        <p:guide orient="horz" pos="101"/>
        <p:guide orient="horz" pos="417"/>
        <p:guide pos="240"/>
        <p:guide pos="5520"/>
        <p:guide pos="4469"/>
        <p:guide pos="3418"/>
        <p:guide pos="2362"/>
        <p:guide pos="2879"/>
        <p:guide pos="2783"/>
        <p:guide pos="297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4002" y="-96"/>
      </p:cViewPr>
      <p:guideLst>
        <p:guide orient="horz" pos="2874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121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121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fld id="{26391C01-1D33-4C88-9C59-BD7949ED8CBF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10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0"/>
            <a:ext cx="6745275" cy="9855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20696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39775"/>
            <a:ext cx="4921250" cy="3692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9266" y="4682013"/>
            <a:ext cx="4942020" cy="443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20696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fld id="{FE4620FC-5404-4E8D-AA15-7C685E11D26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 cstate="print"/>
          <a:srcRect b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76FA-BA1B-4D42-AE45-286A097E2CFE}" type="datetime2">
              <a:rPr lang="de-CH" smtClean="0"/>
              <a:t>Mittwoch, 8. November 2023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T. Marcato  / Numerical Methods for Chemical Engineers / Implicit ODE Solvers</a:t>
            </a:r>
            <a:endParaRPr lang="de-DE" dirty="0"/>
          </a:p>
        </p:txBody>
      </p:sp>
      <p:pic>
        <p:nvPicPr>
          <p:cNvPr id="15" name="Picture 14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48B4-20E3-414D-AB3C-D63C17186CCB}" type="datetime2">
              <a:rPr lang="de-CH" smtClean="0"/>
              <a:t>Mittwoch, 8. November 2023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T. Marcato  / Numerical Methods for Chemical Engineers / Implicit ODE Solvers</a:t>
            </a:r>
            <a:endParaRPr lang="de-DE" dirty="0"/>
          </a:p>
        </p:txBody>
      </p:sp>
      <p:pic>
        <p:nvPicPr>
          <p:cNvPr id="15" name="Grafik 14" descr="pic_titel_2.jpg"/>
          <p:cNvPicPr>
            <a:picLocks noChangeAspect="1"/>
          </p:cNvPicPr>
          <p:nvPr userDrawn="1"/>
        </p:nvPicPr>
        <p:blipFill>
          <a:blip r:embed="rId3" cstate="print"/>
          <a:srcRect t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pic>
        <p:nvPicPr>
          <p:cNvPr id="16" name="Picture 15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FA758-BEA0-7047-86B3-EBE9F89B4861}" type="datetime2">
              <a:rPr lang="de-CH" smtClean="0"/>
              <a:t>Mittwoch, 8. November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T. Marcato 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g.jpg"/>
          <p:cNvPicPr>
            <a:picLocks noChangeAspect="1"/>
          </p:cNvPicPr>
          <p:nvPr userDrawn="1"/>
        </p:nvPicPr>
        <p:blipFill>
          <a:blip r:embed="rId2" cstate="print"/>
          <a:srcRect t="13959"/>
          <a:stretch>
            <a:fillRect/>
          </a:stretch>
        </p:blipFill>
        <p:spPr>
          <a:xfrm>
            <a:off x="0" y="957263"/>
            <a:ext cx="9144000" cy="5672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078FC-F376-5542-9247-C430FCC52591}" type="datetime2">
              <a:rPr lang="de-CH" smtClean="0"/>
              <a:t>Mittwoch, 8. November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B8F2-8E09-4AC6-98B7-19679AD855BE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T. Marcato 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0FCA3-B288-9B48-AC65-952A6A49619B}" type="datetime2">
              <a:rPr lang="de-CH" smtClean="0"/>
              <a:t>Mittwoch, 8. November 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T. Marcato 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2E321-23B3-FF4F-A174-5CA8D995F651}" type="datetime2">
              <a:rPr lang="de-CH" smtClean="0"/>
              <a:t>Mittwoch, 8. November 2023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T. Marcato 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49730-84C4-3544-A2E8-91E5E8803141}" type="datetime2">
              <a:rPr lang="de-CH" smtClean="0"/>
              <a:t>Mittwoch, 8. November 2023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6A38-9ED5-47EA-8F4B-032E003524A9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T. Marcato 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DAF1A0-47BF-3842-983B-623B3A1315DF}" type="datetime2">
              <a:rPr lang="de-CH" smtClean="0"/>
              <a:t>Mittwoch, 8. November 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EB3D-6C05-42A2-B999-E4832731EF43}" type="slidenum">
              <a:rPr lang="de-DE"/>
              <a:pPr/>
              <a:t>‹N°›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T. Marcato  / Numerical Methods for Chemical Engineers / Implicit ODE Solvers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E9EFF">
                <a:lumMod val="50000"/>
                <a:lumOff val="50000"/>
                <a:alpha val="75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Grafik 20" descr="footer.jpg"/>
          <p:cNvPicPr>
            <a:picLocks noChangeAspect="1"/>
          </p:cNvPicPr>
          <p:nvPr/>
        </p:nvPicPr>
        <p:blipFill>
          <a:blip r:embed="rId10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85988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091363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2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30EA0D9B-C9CE-F24E-9A72-D7BB5555AA08}" type="datetime2">
              <a:rPr lang="de-CH" smtClean="0"/>
              <a:t>Mittwoch, 8. November 2023</a:t>
            </a:fld>
            <a:endParaRPr lang="de-DE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en-US"/>
              <a:t>T. Marcato  / Numerical Methods for Chemical Engineers / Implicit ODE Solvers</a:t>
            </a:r>
            <a:endParaRPr lang="de-DE" dirty="0"/>
          </a:p>
        </p:txBody>
      </p:sp>
      <p:pic>
        <p:nvPicPr>
          <p:cNvPr id="16" name="Picture 15" descr="foot_unitlogo_E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</p:sldLayoutIdLst>
  <p:transition spd="slow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Ordinary Differential Equations (ODEs)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54399"/>
              </p:ext>
            </p:extLst>
          </p:nvPr>
        </p:nvGraphicFramePr>
        <p:xfrm>
          <a:off x="3305175" y="1851025"/>
          <a:ext cx="2533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175" y="1851025"/>
                        <a:ext cx="25336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4925" y="3291263"/>
            <a:ext cx="6534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</a:t>
            </a:r>
            <a:r>
              <a:rPr lang="de-CH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Ivetih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Zurich, Institut für Chemie- und Bioingenieurwissenschaften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Hönggerberg / HCI F106 – Zürich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sarah.duclos@chem.ethz.ch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shihlab.ethz.ch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Snm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numerics.html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4222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A-Stability of other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Explicit Runge-Kutta methods, as well as explicit multi-step methods can never be A-stable</a:t>
            </a:r>
          </a:p>
          <a:p>
            <a:pPr lvl="1"/>
            <a:r>
              <a:rPr lang="de-CH" dirty="0"/>
              <a:t>Note that the Forward Euler method can be seen as both an explicit multi-step method or RK method of order 1</a:t>
            </a:r>
          </a:p>
          <a:p>
            <a:r>
              <a:rPr lang="de-CH" dirty="0"/>
              <a:t>Implicit multi-step methods can only be A-stable if they are of order 2 or lower (second Dahlquist barrier)</a:t>
            </a:r>
          </a:p>
          <a:p>
            <a:r>
              <a:rPr lang="de-CH" dirty="0"/>
              <a:t>However, implicit RK methods of higher order can be A-stable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412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Stiff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1013"/>
            <a:ext cx="8382000" cy="4678362"/>
          </a:xfrm>
        </p:spPr>
        <p:txBody>
          <a:bodyPr/>
          <a:lstStyle/>
          <a:p>
            <a:r>
              <a:rPr lang="de-CH" dirty="0"/>
              <a:t>A problem is considered </a:t>
            </a:r>
            <a:r>
              <a:rPr lang="de-CH" b="1" dirty="0"/>
              <a:t>stiff</a:t>
            </a:r>
            <a:r>
              <a:rPr lang="de-CH" dirty="0"/>
              <a:t> if e.g. the following apply:</a:t>
            </a:r>
          </a:p>
          <a:p>
            <a:pPr lvl="1"/>
            <a:r>
              <a:rPr lang="de-CH" dirty="0"/>
              <a:t>A linear constant coefficient system is stiff if all of its eigenvalues have a negative real part and the stiffness ratio is large</a:t>
            </a:r>
            <a:br>
              <a:rPr lang="de-CH" dirty="0"/>
            </a:b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lvl="1"/>
            <a:r>
              <a:rPr lang="de-CH" dirty="0"/>
              <a:t>Stability requirements, rather than accuracy considerations, constrain the step length</a:t>
            </a:r>
          </a:p>
          <a:p>
            <a:pPr lvl="1"/>
            <a:r>
              <a:rPr lang="de-CH" dirty="0"/>
              <a:t>Some components of the solution show much faster dynamics than others</a:t>
            </a:r>
          </a:p>
          <a:p>
            <a:r>
              <a:rPr lang="de-CH" dirty="0"/>
              <a:t>Explicit solvers require an impracticably small </a:t>
            </a:r>
            <a:r>
              <a:rPr lang="de-CH" i="1" dirty="0"/>
              <a:t>h </a:t>
            </a:r>
            <a:r>
              <a:rPr lang="de-CH" dirty="0"/>
              <a:t>to insure stability, therefore implicit solvers are preferred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406573"/>
              </p:ext>
            </p:extLst>
          </p:nvPr>
        </p:nvGraphicFramePr>
        <p:xfrm>
          <a:off x="1430338" y="2803525"/>
          <a:ext cx="38290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Equation" r:id="rId3" imgW="2095200" imgH="495000" progId="Equation.DSMT4">
                  <p:embed/>
                </p:oleObj>
              </mc:Choice>
              <mc:Fallback>
                <p:oleObj name="Equation" r:id="rId3" imgW="2095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338" y="2803525"/>
                        <a:ext cx="3829050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25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Implicit algorithms and stiff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8"/>
            <a:ext cx="8382000" cy="4678362"/>
          </a:xfrm>
        </p:spPr>
        <p:txBody>
          <a:bodyPr/>
          <a:lstStyle/>
          <a:p>
            <a:r>
              <a:rPr lang="de-CH" dirty="0"/>
              <a:t>Since implicit algorithms are generally more stable than explicit algorithms (some are even A-stable!), they fare much better with stiff problems, where the step size is often restricted by stability issues</a:t>
            </a:r>
          </a:p>
          <a:p>
            <a:pPr lvl="1"/>
            <a:r>
              <a:rPr lang="de-CH" dirty="0"/>
              <a:t>For non-A-stable implicit algorithms, the main goal is usually to get the largest possible stability region, since this is the main advantage of implicit algorithms</a:t>
            </a:r>
          </a:p>
          <a:p>
            <a:r>
              <a:rPr lang="de-CH" dirty="0"/>
              <a:t>However, this stability comes at the price of larger computational demand per step, which is needed to solve the arising algebraic equation systems</a:t>
            </a:r>
          </a:p>
          <a:p>
            <a:pPr lvl="1"/>
            <a:r>
              <a:rPr lang="de-CH" dirty="0"/>
              <a:t>There are however highly specialized algorithms to solve systems arising from implicit solvers, which can take into account special features of the problem like sparseness or bandedness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056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Assignment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17663"/>
            <a:ext cx="8382000" cy="46783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Find the stability region for the second order </a:t>
            </a:r>
            <a:r>
              <a:rPr lang="en-US" dirty="0" err="1"/>
              <a:t>Heun</a:t>
            </a:r>
            <a:r>
              <a:rPr lang="en-US" dirty="0"/>
              <a:t> method (by hand)</a:t>
            </a:r>
          </a:p>
          <a:p>
            <a:pPr lvl="1"/>
            <a:r>
              <a:rPr lang="en-US" dirty="0"/>
              <a:t>The second order </a:t>
            </a:r>
            <a:r>
              <a:rPr lang="en-US" dirty="0" err="1"/>
              <a:t>Heun</a:t>
            </a:r>
            <a:r>
              <a:rPr lang="en-US" dirty="0"/>
              <a:t> method reads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Use a linear, constant coefficient ODE as test system, i.e.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Find an expression of the form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abs(...) &lt; 1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that guarantees stability if it is fulfilled (compression factor)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49375" y="2732088"/>
          <a:ext cx="27559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Equation" r:id="rId3" imgW="1422360" imgH="914400" progId="Equation.DSMT4">
                  <p:embed/>
                </p:oleObj>
              </mc:Choice>
              <mc:Fallback>
                <p:oleObj name="Equation" r:id="rId3" imgW="1422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9375" y="2732088"/>
                        <a:ext cx="2755900" cy="177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49375" y="4791075"/>
          <a:ext cx="18954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Equation" r:id="rId5" imgW="977760" imgH="253800" progId="Equation.DSMT4">
                  <p:embed/>
                </p:oleObj>
              </mc:Choice>
              <mc:Fallback>
                <p:oleObj name="Equation" r:id="rId5" imgW="97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4791075"/>
                        <a:ext cx="18954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39096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Assignment 1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2413"/>
            <a:ext cx="8382000" cy="467836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de-CH" dirty="0"/>
              <a:t>Try to use the definition of the complex </a:t>
            </a:r>
            <a:r>
              <a:rPr lang="de-CH" dirty="0">
                <a:latin typeface="+mj-lt"/>
                <a:cs typeface="Courier New" panose="02070309020205020404" pitchFamily="49" charset="0"/>
              </a:rPr>
              <a:t>absolute value to find an expression that does not contain the absolute value operators </a:t>
            </a:r>
            <a:r>
              <a:rPr lang="de-CH" dirty="0"/>
              <a:t>and use the </a:t>
            </a:r>
            <a:r>
              <a:rPr lang="de-CH" dirty="0" err="1"/>
              <a:t>function</a:t>
            </a:r>
            <a:r>
              <a:rPr lang="de-CH" dirty="0"/>
              <a:t>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draw_stabfunc</a:t>
            </a:r>
            <a:r>
              <a:rPr lang="de-CH" dirty="0"/>
              <a:t> (given online) to plot the stability region.</a:t>
            </a:r>
          </a:p>
          <a:p>
            <a:pPr lvl="1"/>
            <a:r>
              <a:rPr lang="de-CH" dirty="0"/>
              <a:t>The easiest approach is to substitute a complex number w for h*</a:t>
            </a:r>
            <a:r>
              <a:rPr lang="el-GR" dirty="0"/>
              <a:t> λ</a:t>
            </a:r>
            <a:r>
              <a:rPr lang="de-CH" baseline="-25000" dirty="0"/>
              <a:t>max</a:t>
            </a:r>
            <a:r>
              <a:rPr lang="de-CH" dirty="0"/>
              <a:t>, defined as w = a + b*</a:t>
            </a:r>
            <a:r>
              <a:rPr lang="de-CH" i="1" dirty="0"/>
              <a:t>i</a:t>
            </a:r>
            <a:r>
              <a:rPr lang="de-CH" dirty="0"/>
              <a:t>, and then applying the definition of the complex absolute </a:t>
            </a:r>
            <a:r>
              <a:rPr lang="de-CH" dirty="0" err="1"/>
              <a:t>value</a:t>
            </a:r>
            <a:r>
              <a:rPr lang="de-CH" dirty="0"/>
              <a:t>:</a:t>
            </a:r>
            <a:endParaRPr lang="de-CH" i="1" dirty="0"/>
          </a:p>
          <a:p>
            <a:pPr lvl="1"/>
            <a:endParaRPr lang="de-CH" i="1" dirty="0"/>
          </a:p>
          <a:p>
            <a:pPr lvl="1"/>
            <a:endParaRPr lang="de-CH" i="1" dirty="0"/>
          </a:p>
          <a:p>
            <a:pPr lvl="1"/>
            <a:endParaRPr lang="de-CH" i="1" dirty="0"/>
          </a:p>
          <a:p>
            <a:pPr lvl="1"/>
            <a:endParaRPr lang="de-CH" i="1" dirty="0"/>
          </a:p>
          <a:p>
            <a:pPr lvl="1"/>
            <a:endParaRPr lang="de-CH" i="1" dirty="0"/>
          </a:p>
          <a:p>
            <a:pPr lvl="1"/>
            <a:r>
              <a:rPr lang="de-CH" dirty="0"/>
              <a:t>Note that for this, you will have to multiply out the square of w (remember that i</a:t>
            </a:r>
            <a:r>
              <a:rPr lang="de-CH" baseline="30000" dirty="0"/>
              <a:t>2</a:t>
            </a:r>
            <a:r>
              <a:rPr lang="de-CH" dirty="0"/>
              <a:t> = -1). Before you resolve the absolute value, bring the complex number into standard form c + d*</a:t>
            </a:r>
            <a:r>
              <a:rPr lang="de-CH" i="1" dirty="0"/>
              <a:t>i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3813" y="4416426"/>
          <a:ext cx="235108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Equation" r:id="rId3" imgW="1117440" imgH="507960" progId="Equation.DSMT4">
                  <p:embed/>
                </p:oleObj>
              </mc:Choice>
              <mc:Fallback>
                <p:oleObj name="Equation" r:id="rId3" imgW="1117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4416426"/>
                        <a:ext cx="235108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49763" y="4416426"/>
          <a:ext cx="30178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Equation" r:id="rId5" imgW="1434960" imgH="507960" progId="Equation.DSMT4">
                  <p:embed/>
                </p:oleObj>
              </mc:Choice>
              <mc:Fallback>
                <p:oleObj name="Equation" r:id="rId5" imgW="1434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416426"/>
                        <a:ext cx="301783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32937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Consider the following chemical reactions in a batch reactor: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1415257" y="2782476"/>
            <a:ext cx="6474618" cy="2079932"/>
            <a:chOff x="751923" y="2216193"/>
            <a:chExt cx="7550695" cy="2425616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307699" y="2886859"/>
            <a:ext cx="1808761" cy="1084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4" name="Equation" r:id="rId3" imgW="761760" imgH="457200" progId="Equation.DSMT4">
                    <p:embed/>
                  </p:oleObj>
                </mc:Choice>
                <mc:Fallback>
                  <p:oleObj name="Equation" r:id="rId3" imgW="76176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7699" y="2886859"/>
                          <a:ext cx="1808761" cy="10848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731105" y="2581387"/>
            <a:ext cx="2571513" cy="1695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5" name="Equation" r:id="rId5" imgW="1231560" imgH="812520" progId="Equation.DSMT4">
                    <p:embed/>
                  </p:oleObj>
                </mc:Choice>
                <mc:Fallback>
                  <p:oleObj name="Equation" r:id="rId5" imgW="1231560" imgH="812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1105" y="2581387"/>
                          <a:ext cx="2571513" cy="1695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23" y="2216193"/>
              <a:ext cx="2031237" cy="242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131241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Assignment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Solve the batch reactor and plot the solutions</a:t>
            </a:r>
          </a:p>
          <a:p>
            <a:pPr lvl="1"/>
            <a:r>
              <a:rPr lang="de-CH" dirty="0"/>
              <a:t>Use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k1 = 1000; k2 = 0.1; y0 = [1, 0.1] </a:t>
            </a:r>
            <a:r>
              <a:rPr lang="de-CH" dirty="0"/>
              <a:t>and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tSpan = [0,1];</a:t>
            </a:r>
          </a:p>
          <a:p>
            <a:pPr lvl="1"/>
            <a:r>
              <a:rPr lang="de-CH" dirty="0"/>
              <a:t>Do you expect the system to be stiff? Use the linearization method to check the stiffness ratio at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y = y0</a:t>
            </a:r>
            <a:r>
              <a:rPr lang="de-CH" dirty="0">
                <a:cs typeface="Courier New" panose="02070309020205020404" pitchFamily="49" charset="0"/>
              </a:rPr>
              <a:t> (by hand), by calculating the eigenvalues of the Jacobian of </a:t>
            </a:r>
            <a:r>
              <a:rPr lang="de-CH" dirty="0" err="1">
                <a:cs typeface="Courier New" panose="02070309020205020404" pitchFamily="49" charset="0"/>
              </a:rPr>
              <a:t>the</a:t>
            </a:r>
            <a:r>
              <a:rPr lang="de-CH" dirty="0">
                <a:cs typeface="Courier New" panose="02070309020205020404" pitchFamily="49" charset="0"/>
              </a:rPr>
              <a:t> </a:t>
            </a:r>
            <a:r>
              <a:rPr lang="de-CH" dirty="0" err="1">
                <a:cs typeface="Courier New" panose="02070309020205020404" pitchFamily="49" charset="0"/>
              </a:rPr>
              <a:t>system</a:t>
            </a:r>
            <a:endParaRPr lang="de-CH" dirty="0">
              <a:cs typeface="Courier New" panose="02070309020205020404" pitchFamily="49" charset="0"/>
            </a:endParaRPr>
          </a:p>
          <a:p>
            <a:pPr lvl="1"/>
            <a:r>
              <a:rPr lang="de-CH" dirty="0" err="1"/>
              <a:t>Remember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eigenvalues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matrix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calculated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solving</a:t>
            </a:r>
            <a:r>
              <a:rPr lang="de-CH" dirty="0"/>
              <a:t>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det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(J –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I) = 0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CH" dirty="0"/>
              <a:t>The </a:t>
            </a:r>
            <a:r>
              <a:rPr lang="de-CH" dirty="0" err="1"/>
              <a:t>determinant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2x2 </a:t>
            </a:r>
            <a:r>
              <a:rPr lang="de-CH" dirty="0" err="1"/>
              <a:t>matrix</a:t>
            </a:r>
            <a:r>
              <a:rPr lang="de-CH" dirty="0"/>
              <a:t> </a:t>
            </a:r>
            <a:r>
              <a:rPr lang="de-CH" dirty="0" err="1"/>
              <a:t>is</a:t>
            </a: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marL="385762" lvl="1" indent="0">
              <a:buNone/>
            </a:pPr>
            <a:endParaRPr lang="de-CH" dirty="0"/>
          </a:p>
          <a:p>
            <a:pPr lvl="1"/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ode45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solve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plot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solutions</a:t>
            </a:r>
            <a:r>
              <a:rPr lang="de-CH" dirty="0"/>
              <a:t>.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stiff</a:t>
            </a:r>
            <a:r>
              <a:rPr lang="de-CH" dirty="0"/>
              <a:t>? </a:t>
            </a:r>
            <a:r>
              <a:rPr lang="de-CH" dirty="0" err="1"/>
              <a:t>Looking</a:t>
            </a:r>
            <a:r>
              <a:rPr lang="de-CH" dirty="0"/>
              <a:t> at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Jacobian</a:t>
            </a:r>
            <a:r>
              <a:rPr lang="de-CH" dirty="0"/>
              <a:t>,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say</a:t>
            </a:r>
            <a:r>
              <a:rPr lang="de-CH" dirty="0"/>
              <a:t> </a:t>
            </a:r>
            <a:r>
              <a:rPr lang="de-CH" dirty="0" err="1"/>
              <a:t>why</a:t>
            </a:r>
            <a:r>
              <a:rPr lang="de-CH" dirty="0"/>
              <a:t>? Note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CH" dirty="0"/>
              <a:t> </a:t>
            </a:r>
            <a:r>
              <a:rPr lang="de-CH" dirty="0" err="1"/>
              <a:t>changes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changes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Jacobian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its</a:t>
            </a:r>
            <a:r>
              <a:rPr lang="de-CH" dirty="0"/>
              <a:t> </a:t>
            </a:r>
            <a:r>
              <a:rPr lang="de-CH" dirty="0" err="1"/>
              <a:t>eigenvalues</a:t>
            </a:r>
            <a:r>
              <a:rPr lang="de-CH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052790"/>
              </p:ext>
            </p:extLst>
          </p:nvPr>
        </p:nvGraphicFramePr>
        <p:xfrm>
          <a:off x="1620838" y="4632325"/>
          <a:ext cx="33432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3" imgW="1955520" imgH="507960" progId="Equation.DSMT4">
                  <p:embed/>
                </p:oleObj>
              </mc:Choice>
              <mc:Fallback>
                <p:oleObj name="Equation" r:id="rId3" imgW="1955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632325"/>
                        <a:ext cx="33432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85993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 consider the Van der Pol ODE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with u = 1000  and  t € [0,3000], with the following initial values: y(0) = 2, y’(0) = 0</a:t>
            </a:r>
            <a:br>
              <a:rPr lang="en-US" dirty="0"/>
            </a:br>
            <a:r>
              <a:rPr lang="en-US" dirty="0"/>
              <a:t>Run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StiffVanDerPol.m</a:t>
            </a:r>
            <a:r>
              <a:rPr lang="en-US" dirty="0"/>
              <a:t> which solves the IVP numerically using </a:t>
            </a:r>
            <a:r>
              <a:rPr lang="en-US" dirty="0" err="1"/>
              <a:t>Matlab’s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ode45</a:t>
            </a:r>
            <a:r>
              <a:rPr lang="en-US" dirty="0"/>
              <a:t>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ode23s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/>
              <a:t>Note</a:t>
            </a:r>
            <a:r>
              <a:rPr lang="en-US" dirty="0"/>
              <a:t>: The computation with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ode45</a:t>
            </a:r>
            <a:r>
              <a:rPr lang="en-US" dirty="0"/>
              <a:t> can take a few minutes.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Based on the resulting plots, can you explain the large difference in run time?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37713"/>
              </p:ext>
            </p:extLst>
          </p:nvPr>
        </p:nvGraphicFramePr>
        <p:xfrm>
          <a:off x="1430823" y="2184108"/>
          <a:ext cx="3572173" cy="61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3" imgW="1917360" imgH="330120" progId="Equation.DSMT4">
                  <p:embed/>
                </p:oleObj>
              </mc:Choice>
              <mc:Fallback>
                <p:oleObj name="Equation" r:id="rId3" imgW="1917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823" y="2184108"/>
                        <a:ext cx="3572173" cy="61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8599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05347"/>
            <a:ext cx="8382000" cy="766764"/>
          </a:xfrm>
        </p:spPr>
        <p:txBody>
          <a:bodyPr/>
          <a:lstStyle/>
          <a:p>
            <a:r>
              <a:rPr lang="de-CH" dirty="0" err="1"/>
              <a:t>Choosing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integration</a:t>
            </a:r>
            <a:r>
              <a:rPr lang="de-CH" dirty="0"/>
              <a:t> </a:t>
            </a:r>
            <a:r>
              <a:rPr lang="de-CH" dirty="0" err="1"/>
              <a:t>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D03BA-5754-3D47-B277-1E8CC815D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30031"/>
            <a:ext cx="3963307" cy="2970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F53BE-B2DD-DF45-A804-59139D3D4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35" y="2930031"/>
            <a:ext cx="4071265" cy="3051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694190-2E4B-9647-AEBB-0A113AF2D15E}"/>
                  </a:ext>
                </a:extLst>
              </p:cNvPr>
              <p:cNvSpPr txBox="1"/>
              <p:nvPr/>
            </p:nvSpPr>
            <p:spPr>
              <a:xfrm>
                <a:off x="1610180" y="1313625"/>
                <a:ext cx="833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694190-2E4B-9647-AEBB-0A113AF2D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180" y="1313625"/>
                <a:ext cx="833690" cy="307777"/>
              </a:xfrm>
              <a:prstGeom prst="rect">
                <a:avLst/>
              </a:prstGeom>
              <a:blipFill>
                <a:blip r:embed="rId4"/>
                <a:stretch>
                  <a:fillRect l="-3030" t="-11538" r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A2461A-9F37-6B41-8A40-50ADDB8C0B34}"/>
                  </a:ext>
                </a:extLst>
              </p:cNvPr>
              <p:cNvSpPr txBox="1"/>
              <p:nvPr/>
            </p:nvSpPr>
            <p:spPr>
              <a:xfrm>
                <a:off x="1632856" y="2038696"/>
                <a:ext cx="14288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A2461A-9F37-6B41-8A40-50ADDB8C0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6" y="2038696"/>
                <a:ext cx="1428853" cy="307777"/>
              </a:xfrm>
              <a:prstGeom prst="rect">
                <a:avLst/>
              </a:prstGeom>
              <a:blipFill>
                <a:blip r:embed="rId5"/>
                <a:stretch>
                  <a:fillRect l="-1770" t="-100000" r="-885" b="-4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ECD78F-2E24-1147-AF94-A1A3A1FD6CA6}"/>
              </a:ext>
            </a:extLst>
          </p:cNvPr>
          <p:cNvCxnSpPr/>
          <p:nvPr/>
        </p:nvCxnSpPr>
        <p:spPr bwMode="auto">
          <a:xfrm>
            <a:off x="3374570" y="1719943"/>
            <a:ext cx="222159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230B7E-AA5F-CB43-9C9C-6D03132E2DCA}"/>
                  </a:ext>
                </a:extLst>
              </p:cNvPr>
              <p:cNvSpPr txBox="1"/>
              <p:nvPr/>
            </p:nvSpPr>
            <p:spPr>
              <a:xfrm>
                <a:off x="5768724" y="1412166"/>
                <a:ext cx="17919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230B7E-AA5F-CB43-9C9C-6D03132E2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724" y="1412166"/>
                <a:ext cx="1791965" cy="307777"/>
              </a:xfrm>
              <a:prstGeom prst="rect">
                <a:avLst/>
              </a:prstGeom>
              <a:blipFill>
                <a:blip r:embed="rId6"/>
                <a:stretch>
                  <a:fillRect l="-704" t="-96000" r="-2113" b="-6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18F939-6367-7F4C-B714-55F0612B50CF}"/>
                  </a:ext>
                </a:extLst>
              </p:cNvPr>
              <p:cNvSpPr txBox="1"/>
              <p:nvPr/>
            </p:nvSpPr>
            <p:spPr>
              <a:xfrm>
                <a:off x="5768724" y="2038695"/>
                <a:ext cx="2271327" cy="376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de-DE" sz="24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18F939-6367-7F4C-B714-55F0612B5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724" y="2038695"/>
                <a:ext cx="2271327" cy="376706"/>
              </a:xfrm>
              <a:prstGeom prst="rect">
                <a:avLst/>
              </a:prstGeom>
              <a:blipFill>
                <a:blip r:embed="rId7"/>
                <a:stretch>
                  <a:fillRect l="-4444" t="-46667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938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Definition of an implicit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 an implicit algorithm, the function value at the next step appears on the right hand side of the step equation: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 simple example is the Backward Euler method: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 system of equations has to be solved at every iteration step; Why even use implicit algorithms?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66813" y="2681288"/>
          <a:ext cx="38322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3" imgW="1498320" imgH="228600" progId="Equation.DSMT4">
                  <p:embed/>
                </p:oleObj>
              </mc:Choice>
              <mc:Fallback>
                <p:oleObj name="Equation" r:id="rId3" imgW="149832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813" y="2681288"/>
                        <a:ext cx="383222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50939" y="3995739"/>
          <a:ext cx="3792536" cy="59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5" imgW="1447560" imgH="228600" progId="Equation.DSMT4">
                  <p:embed/>
                </p:oleObj>
              </mc:Choice>
              <mc:Fallback>
                <p:oleObj name="Equation" r:id="rId5" imgW="144756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9" y="3995739"/>
                        <a:ext cx="3792536" cy="598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279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Stability of numerical ODE 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Linear constant coefficient ODE systems such as this are used as «test-equations» for solvers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Example: Forward Euler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This iteration will only converge to a value if the spectral radius of the iteration matrix is smaller than 1: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489817"/>
              </p:ext>
            </p:extLst>
          </p:nvPr>
        </p:nvGraphicFramePr>
        <p:xfrm>
          <a:off x="1027112" y="2528888"/>
          <a:ext cx="45672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7" name="Equation" r:id="rId3" imgW="2171520" imgH="419040" progId="Equation.DSMT4">
                  <p:embed/>
                </p:oleObj>
              </mc:Choice>
              <mc:Fallback>
                <p:oleObj name="Equation" r:id="rId3" imgW="217152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2528888"/>
                        <a:ext cx="4567238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730316"/>
              </p:ext>
            </p:extLst>
          </p:nvPr>
        </p:nvGraphicFramePr>
        <p:xfrm>
          <a:off x="1039813" y="3868738"/>
          <a:ext cx="494188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8" name="Equation" r:id="rId5" imgW="2349360" imgH="583920" progId="Equation.DSMT4">
                  <p:embed/>
                </p:oleObj>
              </mc:Choice>
              <mc:Fallback>
                <p:oleObj name="Equation" r:id="rId5" imgW="2349360" imgH="583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868738"/>
                        <a:ext cx="494188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18300"/>
              </p:ext>
            </p:extLst>
          </p:nvPr>
        </p:nvGraphicFramePr>
        <p:xfrm>
          <a:off x="996950" y="5897563"/>
          <a:ext cx="5181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9" name="Equation" r:id="rId7" imgW="2463480" imgH="317160" progId="Equation.DSMT4">
                  <p:embed/>
                </p:oleObj>
              </mc:Choice>
              <mc:Fallback>
                <p:oleObj name="Equation" r:id="rId7" imgW="2463480" imgH="317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897563"/>
                        <a:ext cx="51816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221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Stability region of the forward Euler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The forward Euler algorithm is stable if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Since eigenvalues are complex in general, we need to use the definition of the complex absolute value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Therefore the algorithm is stable if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812368"/>
              </p:ext>
            </p:extLst>
          </p:nvPr>
        </p:nvGraphicFramePr>
        <p:xfrm>
          <a:off x="1128713" y="2287588"/>
          <a:ext cx="20034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3" name="Equation" r:id="rId3" imgW="952200" imgH="317160" progId="Equation.DSMT4">
                  <p:embed/>
                </p:oleObj>
              </mc:Choice>
              <mc:Fallback>
                <p:oleObj name="Equation" r:id="rId3" imgW="952200" imgH="317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2287588"/>
                        <a:ext cx="20034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759363"/>
              </p:ext>
            </p:extLst>
          </p:nvPr>
        </p:nvGraphicFramePr>
        <p:xfrm>
          <a:off x="1128713" y="3987800"/>
          <a:ext cx="18430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4" name="Equation" r:id="rId5" imgW="876240" imgH="507960" progId="Equation.DSMT4">
                  <p:embed/>
                </p:oleObj>
              </mc:Choice>
              <mc:Fallback>
                <p:oleObj name="Equation" r:id="rId5" imgW="87624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3987800"/>
                        <a:ext cx="1843087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608416"/>
              </p:ext>
            </p:extLst>
          </p:nvPr>
        </p:nvGraphicFramePr>
        <p:xfrm>
          <a:off x="1128713" y="5635625"/>
          <a:ext cx="28590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5" name="Equation" r:id="rId7" imgW="1358640" imgH="330120" progId="Equation.DSMT4">
                  <p:embed/>
                </p:oleObj>
              </mc:Choice>
              <mc:Fallback>
                <p:oleObj name="Equation" r:id="rId7" imgW="135864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5635625"/>
                        <a:ext cx="28590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72505"/>
              </p:ext>
            </p:extLst>
          </p:nvPr>
        </p:nvGraphicFramePr>
        <p:xfrm>
          <a:off x="3806825" y="3987800"/>
          <a:ext cx="138906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6" name="Equation" r:id="rId9" imgW="660240" imgH="507960" progId="Equation.DSMT4">
                  <p:embed/>
                </p:oleObj>
              </mc:Choice>
              <mc:Fallback>
                <p:oleObj name="Equation" r:id="rId9" imgW="66024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987800"/>
                        <a:ext cx="1389063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189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Visualizing the stability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 can plot the value of our stability equation as a function of </a:t>
            </a:r>
            <a:r>
              <a:rPr lang="de-CH" i="1" dirty="0"/>
              <a:t>ha</a:t>
            </a:r>
            <a:r>
              <a:rPr lang="de-CH" dirty="0"/>
              <a:t> and </a:t>
            </a:r>
            <a:r>
              <a:rPr lang="de-CH" i="1" dirty="0"/>
              <a:t>hb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861717"/>
              </p:ext>
            </p:extLst>
          </p:nvPr>
        </p:nvGraphicFramePr>
        <p:xfrm>
          <a:off x="1087438" y="2530475"/>
          <a:ext cx="39544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Equation" r:id="rId3" imgW="1879560" imgH="330120" progId="Equation.DSMT4">
                  <p:embed/>
                </p:oleObj>
              </mc:Choice>
              <mc:Fallback>
                <p:oleObj name="Equation" r:id="rId3" imgW="1879560" imgH="330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2530475"/>
                        <a:ext cx="3954462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266484"/>
            <a:ext cx="6591300" cy="3186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70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Backward 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As mentioned before, the simplest implicit method is the Backward Euler method</a:t>
            </a:r>
          </a:p>
          <a:p>
            <a:endParaRPr lang="de-CH" dirty="0"/>
          </a:p>
          <a:p>
            <a:r>
              <a:rPr lang="de-CH" dirty="0"/>
              <a:t>If we substitute our problem</a:t>
            </a:r>
          </a:p>
          <a:p>
            <a:endParaRPr lang="de-CH" dirty="0"/>
          </a:p>
          <a:p>
            <a:r>
              <a:rPr lang="de-CH" dirty="0"/>
              <a:t>We obtain</a:t>
            </a:r>
          </a:p>
          <a:p>
            <a:endParaRPr lang="de-CH" dirty="0"/>
          </a:p>
          <a:p>
            <a:r>
              <a:rPr lang="de-CH" dirty="0"/>
              <a:t>In case of linear ODEs, this is a linear system of the form </a:t>
            </a:r>
            <a:r>
              <a:rPr lang="de-CH" b="1" dirty="0" err="1"/>
              <a:t>Mx</a:t>
            </a:r>
            <a:r>
              <a:rPr lang="de-CH" b="1" dirty="0"/>
              <a:t> </a:t>
            </a:r>
            <a:r>
              <a:rPr lang="de-CH" dirty="0"/>
              <a:t>=</a:t>
            </a:r>
            <a:r>
              <a:rPr lang="de-CH" b="1" dirty="0"/>
              <a:t> b </a:t>
            </a:r>
            <a:r>
              <a:rPr lang="de-CH" dirty="0"/>
              <a:t>that has to be solved at every iteration step</a:t>
            </a:r>
          </a:p>
          <a:p>
            <a:r>
              <a:rPr lang="de-CH" dirty="0"/>
              <a:t>Note that in general this can be a non-linear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85088"/>
              </p:ext>
            </p:extLst>
          </p:nvPr>
        </p:nvGraphicFramePr>
        <p:xfrm>
          <a:off x="2032000" y="2509837"/>
          <a:ext cx="3348034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8" name="Equation" r:id="rId3" imgW="1447560" imgH="228600" progId="Equation.DSMT4">
                  <p:embed/>
                </p:oleObj>
              </mc:Choice>
              <mc:Fallback>
                <p:oleObj name="Equation" r:id="rId3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2509837"/>
                        <a:ext cx="3348034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828946"/>
              </p:ext>
            </p:extLst>
          </p:nvPr>
        </p:nvGraphicFramePr>
        <p:xfrm>
          <a:off x="1919288" y="3406775"/>
          <a:ext cx="24860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9" name="Equation" r:id="rId5" imgW="1206360" imgH="228600" progId="Equation.DSMT4">
                  <p:embed/>
                </p:oleObj>
              </mc:Choice>
              <mc:Fallback>
                <p:oleObj name="Equation" r:id="rId5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9288" y="3406775"/>
                        <a:ext cx="24860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297899"/>
              </p:ext>
            </p:extLst>
          </p:nvPr>
        </p:nvGraphicFramePr>
        <p:xfrm>
          <a:off x="1974850" y="4287838"/>
          <a:ext cx="22240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0" name="Equation" r:id="rId7" imgW="1079280" imgH="253800" progId="Equation.DSMT4">
                  <p:embed/>
                </p:oleObj>
              </mc:Choice>
              <mc:Fallback>
                <p:oleObj name="Equation" r:id="rId7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4850" y="4287838"/>
                        <a:ext cx="222408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086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Stability of the Backward 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If we solve for the next step, we get</a:t>
            </a:r>
          </a:p>
          <a:p>
            <a:endParaRPr lang="de-CH" dirty="0"/>
          </a:p>
          <a:p>
            <a:r>
              <a:rPr lang="de-CH" dirty="0"/>
              <a:t>Again the spectral radius of the iteration matrix determines convergence: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Therefore, the algorithm is stable if</a:t>
            </a:r>
            <a:br>
              <a:rPr lang="de-CH" dirty="0"/>
            </a:br>
            <a:br>
              <a:rPr lang="de-CH" dirty="0"/>
            </a:br>
            <a:endParaRPr lang="de-CH" dirty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270193"/>
              </p:ext>
            </p:extLst>
          </p:nvPr>
        </p:nvGraphicFramePr>
        <p:xfrm>
          <a:off x="1052513" y="2103438"/>
          <a:ext cx="25638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1" name="Equation" r:id="rId3" imgW="1193760" imgH="279360" progId="Equation.DSMT4">
                  <p:embed/>
                </p:oleObj>
              </mc:Choice>
              <mc:Fallback>
                <p:oleObj name="Equation" r:id="rId3" imgW="119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2513" y="2103438"/>
                        <a:ext cx="256381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71330"/>
              </p:ext>
            </p:extLst>
          </p:nvPr>
        </p:nvGraphicFramePr>
        <p:xfrm>
          <a:off x="1052513" y="3344863"/>
          <a:ext cx="433546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2" name="Equation" r:id="rId5" imgW="1866600" imgH="457200" progId="Equation.DSMT4">
                  <p:embed/>
                </p:oleObj>
              </mc:Choice>
              <mc:Fallback>
                <p:oleObj name="Equation" r:id="rId5" imgW="186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2513" y="3344863"/>
                        <a:ext cx="4335462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4357"/>
              </p:ext>
            </p:extLst>
          </p:nvPr>
        </p:nvGraphicFramePr>
        <p:xfrm>
          <a:off x="1093788" y="4905375"/>
          <a:ext cx="318611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3" name="Equation" r:id="rId7" imgW="1371600" imgH="507960" progId="Equation.DSMT4">
                  <p:embed/>
                </p:oleObj>
              </mc:Choice>
              <mc:Fallback>
                <p:oleObj name="Equation" r:id="rId7" imgW="137160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905375"/>
                        <a:ext cx="3186112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450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Visualizing the stability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dirty="0"/>
              <a:t>We see that if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 = Re(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CH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&lt; 0</a:t>
            </a:r>
            <a:r>
              <a:rPr lang="de-CH" dirty="0"/>
              <a:t>, the stability is independent on the step size</a:t>
            </a:r>
          </a:p>
          <a:p>
            <a:r>
              <a:rPr lang="de-CH" dirty="0"/>
              <a:t>This property is called </a:t>
            </a:r>
            <a:r>
              <a:rPr lang="de-CH" b="1" dirty="0"/>
              <a:t>A-stability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94479"/>
              </p:ext>
            </p:extLst>
          </p:nvPr>
        </p:nvGraphicFramePr>
        <p:xfrm>
          <a:off x="3195499" y="1562101"/>
          <a:ext cx="2753002" cy="101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Equation" r:id="rId3" imgW="1371600" imgH="507960" progId="Equation.DSMT4">
                  <p:embed/>
                </p:oleObj>
              </mc:Choice>
              <mc:Fallback>
                <p:oleObj name="Equation" r:id="rId3" imgW="137160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499" y="1562101"/>
                        <a:ext cx="2753002" cy="101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62413"/>
            <a:ext cx="5181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3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inear Systems of Equations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Linear Systems of Equations</Template>
  <TotalTime>43</TotalTime>
  <Words>1294</Words>
  <Application>Microsoft Macintosh PowerPoint</Application>
  <PresentationFormat>Affichage à l'écran (4:3)</PresentationFormat>
  <Paragraphs>138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ＭＳ Ｐゴシック</vt:lpstr>
      <vt:lpstr>Nimbus Roman No9 L</vt:lpstr>
      <vt:lpstr>Arial</vt:lpstr>
      <vt:lpstr>Cambria Math</vt:lpstr>
      <vt:lpstr>Courier New</vt:lpstr>
      <vt:lpstr>Times New Roman</vt:lpstr>
      <vt:lpstr>Wingdings</vt:lpstr>
      <vt:lpstr>Linear Systems of Equations</vt:lpstr>
      <vt:lpstr>Equation</vt:lpstr>
      <vt:lpstr>Ordinary Differential Equations (ODEs)</vt:lpstr>
      <vt:lpstr>Choosing the right integration scheme</vt:lpstr>
      <vt:lpstr>Definition of an implicit algorithm</vt:lpstr>
      <vt:lpstr>Stability of numerical ODE solvers</vt:lpstr>
      <vt:lpstr>Stability region of the forward Euler algorithm</vt:lpstr>
      <vt:lpstr>Visualizing the stability region</vt:lpstr>
      <vt:lpstr>Backward Euler Method</vt:lpstr>
      <vt:lpstr>Stability of the Backward Euler Method</vt:lpstr>
      <vt:lpstr>Visualizing the stability region</vt:lpstr>
      <vt:lpstr>A-Stability of other algorithms</vt:lpstr>
      <vt:lpstr>Stiff problems</vt:lpstr>
      <vt:lpstr>Implicit algorithms and stiff problems</vt:lpstr>
      <vt:lpstr>Assignment 1</vt:lpstr>
      <vt:lpstr>Assignment 1 (continued)</vt:lpstr>
      <vt:lpstr>Exercise 2</vt:lpstr>
      <vt:lpstr>Assignment 2</vt:lpstr>
      <vt:lpstr>Assignment 3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Ordinary Differential Equations (ODEs)</dc:title>
  <dc:creator>Daniel Baur</dc:creator>
  <cp:lastModifiedBy>Sarah Duclos Ivetich</cp:lastModifiedBy>
  <cp:revision>305</cp:revision>
  <cp:lastPrinted>2012-07-04T15:07:17Z</cp:lastPrinted>
  <dcterms:created xsi:type="dcterms:W3CDTF">2012-08-03T12:56:20Z</dcterms:created>
  <dcterms:modified xsi:type="dcterms:W3CDTF">2023-11-08T15:06:21Z</dcterms:modified>
</cp:coreProperties>
</file>