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9" r:id="rId3"/>
    <p:sldId id="260" r:id="rId4"/>
    <p:sldId id="261" r:id="rId5"/>
    <p:sldId id="262" r:id="rId6"/>
    <p:sldId id="265" r:id="rId7"/>
    <p:sldId id="263" r:id="rId8"/>
    <p:sldId id="257" r:id="rId9"/>
    <p:sldId id="256" r:id="rId10"/>
    <p:sldId id="258" r:id="rId11"/>
    <p:sldId id="266" r:id="rId12"/>
  </p:sldIdLst>
  <p:sldSz cx="9144000" cy="6858000" type="screen4x3"/>
  <p:notesSz cx="6743700" cy="9855200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 autoAdjust="0"/>
    <p:restoredTop sz="90774" autoAdjust="0"/>
  </p:normalViewPr>
  <p:slideViewPr>
    <p:cSldViewPr snapToGrid="0" showGuides="1">
      <p:cViewPr>
        <p:scale>
          <a:sx n="81" d="100"/>
          <a:sy n="81" d="100"/>
        </p:scale>
        <p:origin x="504" y="704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4002" y="-96"/>
      </p:cViewPr>
      <p:guideLst>
        <p:guide orient="horz" pos="287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21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21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45275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0696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39775"/>
            <a:ext cx="4921250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9266" y="4682013"/>
            <a:ext cx="4942020" cy="44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0696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8E89-F8AF-F845-936F-DB9108B34E9C}" type="datetime2">
              <a:rPr lang="de-CH" smtClean="0"/>
              <a:t>Mittwoch, 29. November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620714"/>
            <a:ext cx="8496300" cy="827220"/>
          </a:xfrm>
        </p:spPr>
        <p:txBody>
          <a:bodyPr anchor="t"/>
          <a:lstStyle>
            <a:lvl1pPr>
              <a:lnSpc>
                <a:spcPts val="3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25, 2019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Sokolov © ETH Zurich / DataHow AG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1" y="1447934"/>
            <a:ext cx="8496300" cy="47782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446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5EDF-DE42-5B41-B398-0554F810B0DC}" type="datetime2">
              <a:rPr lang="de-CH" smtClean="0"/>
              <a:t>Mittwoch, 29. November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8450E-D170-2045-A0B5-0C4D99DF1747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03B99-CCEB-3F45-984F-C1786859D12C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4B284-DF5E-934D-85B7-EBD8F82C361C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52653-8C93-1949-ABD1-351D86B2CDA4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CABEC-1304-3947-B326-E6F4FB0CF31E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1A75C-C8F1-2F41-9BBB-4989FD4183BD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25, 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Sokolov © ETH Zurich / DataHow AG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129438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AB9B50C9-367B-9940-85DE-F817F8365307}" type="datetime2">
              <a:rPr lang="de-CH" smtClean="0"/>
              <a:t>Mittwoch, 29. November 2023</a:t>
            </a:fld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/>
              <a:t>Jiwoo Oh / Numerical Methods for Chemical Engineers / Linear Regression</a:t>
            </a:r>
            <a:endParaRPr lang="de-DE" dirty="0"/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2" r:id="rId9"/>
    <p:sldLayoutId id="2147483663" r:id="rId10"/>
  </p:sldLayoutIdLst>
  <p:transition spd="slow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Linear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23764"/>
              </p:ext>
            </p:extLst>
          </p:nvPr>
        </p:nvGraphicFramePr>
        <p:xfrm>
          <a:off x="3278188" y="2452688"/>
          <a:ext cx="25892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8188" y="2452688"/>
                        <a:ext cx="2589212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4925" y="3291263"/>
            <a:ext cx="6534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Zurich,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Hönggerberg / HCI F 143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sarah.duclos@chem.ethz.ch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tmarcato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/snm22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5040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375" y="2605191"/>
            <a:ext cx="523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Why validation?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4058E7-C32C-2140-9FFF-694F52AACE65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3298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701" y="193849"/>
            <a:ext cx="5862502" cy="754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2060"/>
                </a:solidFill>
              </a:rPr>
              <a:t>Is developed model generally valid?</a:t>
            </a:r>
          </a:p>
          <a:p>
            <a:r>
              <a:rPr lang="de-CH" b="1" dirty="0">
                <a:solidFill>
                  <a:srgbClr val="002060"/>
                </a:solidFill>
              </a:rPr>
              <a:t>Does it perform well when I test it on an external data set?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249"/>
            <a:ext cx="9144000" cy="3178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63" y="4289537"/>
            <a:ext cx="3986546" cy="224443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8C69C0-3465-4446-93D9-CF9F6487CECF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9347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702" y="2078322"/>
            <a:ext cx="8335449" cy="3650824"/>
          </a:xfrm>
        </p:spPr>
        <p:txBody>
          <a:bodyPr/>
          <a:lstStyle/>
          <a:p>
            <a:pPr marL="0" indent="0">
              <a:spcBef>
                <a:spcPts val="450"/>
              </a:spcBef>
              <a:buNone/>
            </a:pPr>
            <a:r>
              <a:rPr lang="en-US" sz="1500" b="1" dirty="0">
                <a:solidFill>
                  <a:schemeClr val="tx2"/>
                </a:solidFill>
              </a:rPr>
              <a:t>The Problem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Measure the time (response) for pressure discharge of a tank filled with water through a pipe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500" b="1" dirty="0">
                <a:solidFill>
                  <a:schemeClr val="tx2"/>
                </a:solidFill>
              </a:rPr>
              <a:t>Objectives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Obtain a prediction error smaller than 10%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Minimize the experimental effort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500" b="1" dirty="0">
                <a:solidFill>
                  <a:schemeClr val="tx2"/>
                </a:solidFill>
              </a:rPr>
              <a:t>Regression factors (4)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Length of the pipe (10 – 50 m) 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Diameter of the pipe (1 – 5 cm)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Head pressure (0.1 – 0.4 bar)</a:t>
            </a:r>
          </a:p>
          <a:p>
            <a:pPr>
              <a:spcBef>
                <a:spcPts val="450"/>
              </a:spcBef>
            </a:pPr>
            <a:r>
              <a:rPr lang="en-US" sz="1500" dirty="0"/>
              <a:t>Temperature of water (10 – 50 ˚C)</a:t>
            </a:r>
          </a:p>
          <a:p>
            <a:endParaRPr lang="en-US" sz="1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074"/>
            <a:r>
              <a:rPr lang="en-US">
                <a:solidFill>
                  <a:prstClr val="black"/>
                </a:solidFill>
                <a:latin typeface="Arial"/>
              </a:rPr>
              <a:t>Sep 25, 2019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074"/>
            <a:fld id="{6C6AE60A-B69C-4790-82F7-3882EDF23186}" type="slidenum">
              <a:rPr lang="de-DE">
                <a:solidFill>
                  <a:prstClr val="black"/>
                </a:solidFill>
                <a:latin typeface="Arial"/>
              </a:rPr>
              <a:pPr defTabSz="686074"/>
              <a:t>2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Design of Experiments – An Example</a:t>
            </a:r>
            <a:endParaRPr lang="en-US" dirty="0"/>
          </a:p>
        </p:txBody>
      </p:sp>
      <p:pic>
        <p:nvPicPr>
          <p:cNvPr id="13314" name="Picture 2" descr="http://www.linnea-worldwide.com/immagini/0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46" y="3429000"/>
            <a:ext cx="2967621" cy="19771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8EF3EB-598D-FD4B-AAED-D45D974F0DF5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0686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888" y="2013946"/>
            <a:ext cx="6372225" cy="3427075"/>
          </a:xfrm>
        </p:spPr>
        <p:txBody>
          <a:bodyPr/>
          <a:lstStyle/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Use the log</a:t>
            </a:r>
            <a:r>
              <a:rPr lang="en-US" sz="1800" baseline="-25000" dirty="0">
                <a:latin typeface="Calibri" panose="020F0502020204030204" pitchFamily="34" charset="0"/>
              </a:rPr>
              <a:t>10</a:t>
            </a:r>
            <a:r>
              <a:rPr lang="en-US" sz="1800" dirty="0">
                <a:latin typeface="Calibri" panose="020F0502020204030204" pitchFamily="34" charset="0"/>
              </a:rPr>
              <a:t> of the discharge time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18 experiments (based on experimental design)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Final model (max polynomial order =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</a:rPr>
              <a:t>):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074"/>
            <a:r>
              <a:rPr lang="en-US">
                <a:solidFill>
                  <a:prstClr val="black"/>
                </a:solidFill>
                <a:latin typeface="Arial"/>
              </a:rPr>
              <a:t>Sep 25, 2019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074"/>
            <a:fld id="{6C6AE60A-B69C-4790-82F7-3882EDF23186}" type="slidenum">
              <a:rPr lang="de-DE">
                <a:solidFill>
                  <a:prstClr val="black"/>
                </a:solidFill>
                <a:latin typeface="Arial"/>
              </a:rPr>
              <a:pPr defTabSz="686074"/>
              <a:t>3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Multiple Linear Regression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724025" y="2962665"/>
          <a:ext cx="5233988" cy="3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3987720" imgH="241200" progId="Equation.DSMT4">
                  <p:embed/>
                </p:oleObj>
              </mc:Choice>
              <mc:Fallback>
                <p:oleObj name="Equation" r:id="rId3" imgW="398772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4025" y="2962665"/>
                        <a:ext cx="5233988" cy="31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48541" y="3404997"/>
          <a:ext cx="3619500" cy="2293142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tStat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pValue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336.43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-0.2961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-94.23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-0.9432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-300.20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-0.0058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-1.85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0.098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0.073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0.0079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0.033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0.4350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01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 mean squared error (RMSE):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0.0126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R-squared: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0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F-statistic vs. constant model: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p-value: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2.24E-17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4A558FB-B37D-3448-A222-AA9A47F26BA6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3537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982" y="2051247"/>
            <a:ext cx="8656844" cy="3482407"/>
          </a:xfrm>
        </p:spPr>
        <p:txBody>
          <a:bodyPr/>
          <a:lstStyle/>
          <a:p>
            <a:r>
              <a:rPr lang="en-US" sz="1500" dirty="0"/>
              <a:t>1000 experimental points randomly generated</a:t>
            </a:r>
          </a:p>
          <a:p>
            <a:endParaRPr lang="en-US" sz="15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Model Validation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18" y="2474039"/>
            <a:ext cx="5377713" cy="2520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78" y="4164590"/>
            <a:ext cx="453208" cy="453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789" y="4977906"/>
            <a:ext cx="4896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074"/>
            <a:r>
              <a:rPr lang="en-US" sz="1200" i="1" dirty="0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 model </a:t>
            </a:r>
            <a:r>
              <a:rPr lang="en-US" sz="1200" b="1" i="1" dirty="0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under-fitting</a:t>
            </a:r>
            <a:endParaRPr lang="en-US" sz="1200" b="1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1412" y="3026041"/>
            <a:ext cx="110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074"/>
            <a:r>
              <a:rPr lang="en-US" sz="1200" dirty="0">
                <a:solidFill>
                  <a:srgbClr val="FF0000"/>
                </a:solidFill>
                <a:latin typeface="Arial"/>
              </a:rPr>
              <a:t>Objective = 10%</a:t>
            </a:r>
            <a:endParaRPr lang="de-CH" sz="12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86789" y="3333371"/>
            <a:ext cx="5014203" cy="2026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9808" y="3143697"/>
            <a:ext cx="5014203" cy="2026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48CE8D-CD0B-E447-96DA-D2D423EBEBBB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098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4643" y="2216655"/>
            <a:ext cx="6374715" cy="3317001"/>
          </a:xfrm>
        </p:spPr>
        <p:txBody>
          <a:bodyPr/>
          <a:lstStyle/>
          <a:p>
            <a:r>
              <a:rPr lang="en-US" dirty="0"/>
              <a:t>Use the log10 of the discharge time</a:t>
            </a:r>
          </a:p>
          <a:p>
            <a:r>
              <a:rPr lang="en-US" dirty="0"/>
              <a:t>D-Optimal Design with 98 experiments</a:t>
            </a:r>
          </a:p>
          <a:p>
            <a:r>
              <a:rPr lang="en-US" dirty="0"/>
              <a:t>Final model (max polynomial order =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9832" y="1313306"/>
            <a:ext cx="4824275" cy="833763"/>
          </a:xfrm>
        </p:spPr>
        <p:txBody>
          <a:bodyPr>
            <a:normAutofit fontScale="90000"/>
          </a:bodyPr>
          <a:lstStyle/>
          <a:p>
            <a:r>
              <a:rPr lang="de-CH" dirty="0"/>
              <a:t>D-Optimal Model Augmentation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05877"/>
              </p:ext>
            </p:extLst>
          </p:nvPr>
        </p:nvGraphicFramePr>
        <p:xfrm>
          <a:off x="1509452" y="3585100"/>
          <a:ext cx="6003095" cy="120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4572000" imgH="914400" progId="Equation.DSMT4">
                  <p:embed/>
                </p:oleObj>
              </mc:Choice>
              <mc:Fallback>
                <p:oleObj name="Equation" r:id="rId3" imgW="4572000" imgH="914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9452" y="3585100"/>
                        <a:ext cx="6003095" cy="1200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41932"/>
              </p:ext>
            </p:extLst>
          </p:nvPr>
        </p:nvGraphicFramePr>
        <p:xfrm>
          <a:off x="2114550" y="5045280"/>
          <a:ext cx="4524780" cy="976752"/>
        </p:xfrm>
        <a:graphic>
          <a:graphicData uri="http://schemas.openxmlformats.org/drawingml/2006/table">
            <a:tbl>
              <a:tblPr/>
              <a:tblGrid>
                <a:gridCol w="90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768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Old </a:t>
                      </a:r>
                      <a:r>
                        <a:rPr lang="de-CH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r>
                        <a:rPr lang="de-C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(98 </a:t>
                      </a:r>
                      <a:r>
                        <a:rPr lang="de-CH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exp</a:t>
                      </a:r>
                      <a:r>
                        <a:rPr lang="de-C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Root mean squared error (RMSE): 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0.00140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R-squared: 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0.9998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Adjusted R</a:t>
                      </a:r>
                      <a:r>
                        <a:rPr lang="en-US" sz="1100" b="0" i="0" u="none" strike="noStrike" baseline="30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0.9997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F-statistic vs. constant model: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12200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p-value: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1.31E-115</a:t>
                      </a:r>
                    </a:p>
                  </a:txBody>
                  <a:tcPr marL="7147" marR="7147" marT="7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074"/>
            <a:r>
              <a:rPr lang="en-US">
                <a:solidFill>
                  <a:prstClr val="black"/>
                </a:solidFill>
                <a:latin typeface="Arial"/>
              </a:rPr>
              <a:t>Sep 25, 2019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074"/>
            <a:fld id="{6C6AE60A-B69C-4790-82F7-3882EDF23186}" type="slidenum">
              <a:rPr lang="en-GB">
                <a:solidFill>
                  <a:prstClr val="black"/>
                </a:solidFill>
                <a:latin typeface="Arial"/>
              </a:rPr>
              <a:pPr defTabSz="686074"/>
              <a:t>5</a:t>
            </a:fld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466043-7909-B143-BF0B-B2163B4FFADD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1865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25,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Mechanistic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76791" y="2360488"/>
            <a:ext cx="2932414" cy="687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6074"/>
            <a:endParaRPr lang="en-US" sz="1351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2242" y="2444032"/>
            <a:ext cx="1514497" cy="50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074"/>
            <a:r>
              <a:rPr lang="en-US" sz="1351" dirty="0">
                <a:solidFill>
                  <a:prstClr val="black"/>
                </a:solidFill>
                <a:latin typeface="Arial"/>
              </a:rPr>
              <a:t>Darcy–</a:t>
            </a:r>
            <a:r>
              <a:rPr lang="en-US" sz="1351" dirty="0" err="1">
                <a:solidFill>
                  <a:prstClr val="black"/>
                </a:solidFill>
                <a:latin typeface="Arial"/>
              </a:rPr>
              <a:t>Weisbach</a:t>
            </a:r>
            <a:r>
              <a:rPr lang="en-US" sz="1351" dirty="0">
                <a:solidFill>
                  <a:prstClr val="black"/>
                </a:solidFill>
                <a:latin typeface="Arial"/>
              </a:rPr>
              <a:t>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0037" y="2425189"/>
                <a:ext cx="1485663" cy="516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607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35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x-none" sz="135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none" sz="135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x-none" sz="135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35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sz="135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35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x-none" sz="135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x-none" sz="135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x-none" sz="135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x-none" sz="135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GB" sz="135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GB" sz="135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x-none" sz="135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sSub>
                                    <m:sSubPr>
                                      <m:ctrlPr>
                                        <a:rPr lang="x-none" sz="135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35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sz="135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en-GB" sz="135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35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351" dirty="0">
                  <a:solidFill>
                    <a:prstClr val="black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037" y="2425189"/>
                <a:ext cx="1485663" cy="516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161C3D-38A6-594A-B57A-0857D09DD3FA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911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 Tank Discharge – What if no mechanistic model?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074"/>
            <a:r>
              <a:rPr lang="en-US">
                <a:solidFill>
                  <a:prstClr val="black"/>
                </a:solidFill>
                <a:latin typeface="Arial"/>
              </a:rPr>
              <a:t>Sep 25, 2019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074"/>
            <a:fld id="{6C6AE60A-B69C-4790-82F7-3882EDF23186}" type="slidenum">
              <a:rPr lang="de-DE">
                <a:solidFill>
                  <a:prstClr val="black"/>
                </a:solidFill>
                <a:latin typeface="Arial"/>
              </a:rPr>
              <a:pPr defTabSz="686074"/>
              <a:t>7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91396" y="2313841"/>
          <a:ext cx="5050080" cy="2881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20"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90">
                <a:tc>
                  <a:txBody>
                    <a:bodyPr/>
                    <a:lstStyle/>
                    <a:p>
                      <a:r>
                        <a:rPr lang="en-US" sz="1400" dirty="0"/>
                        <a:t>Multiple Linear Regression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Very simple to start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</a:t>
                      </a:r>
                      <a:r>
                        <a:rPr lang="en-US" sz="1400" baseline="0" dirty="0"/>
                        <a:t> required knowledge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Large </a:t>
                      </a:r>
                      <a:r>
                        <a:rPr lang="en-US" sz="1400" dirty="0" err="1"/>
                        <a:t>overfitting</a:t>
                      </a:r>
                      <a:endParaRPr lang="en-US" sz="1400" dirty="0"/>
                    </a:p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Very</a:t>
                      </a:r>
                      <a:r>
                        <a:rPr lang="en-US" sz="1400" baseline="0" dirty="0"/>
                        <a:t> large number of </a:t>
                      </a:r>
                      <a:r>
                        <a:rPr lang="en-US" sz="1400" baseline="0" dirty="0" err="1"/>
                        <a:t>exps</a:t>
                      </a:r>
                      <a:r>
                        <a:rPr lang="en-US" sz="1400" baseline="0" dirty="0"/>
                        <a:t>. (ca. 100)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31"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6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6673363" y="2313841"/>
            <a:ext cx="422857" cy="1984133"/>
          </a:xfrm>
          <a:prstGeom prst="downArrow">
            <a:avLst>
              <a:gd name="adj1" fmla="val 50000"/>
              <a:gd name="adj2" fmla="val 10873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686074"/>
            <a:r>
              <a:rPr lang="en-US" sz="1200" dirty="0">
                <a:solidFill>
                  <a:prstClr val="black"/>
                </a:solidFill>
                <a:latin typeface="Arial"/>
              </a:rPr>
              <a:t>Knowledge</a:t>
            </a:r>
          </a:p>
        </p:txBody>
      </p:sp>
      <p:sp>
        <p:nvSpPr>
          <p:cNvPr id="9" name="Down Arrow 8"/>
          <p:cNvSpPr/>
          <p:nvPr/>
        </p:nvSpPr>
        <p:spPr>
          <a:xfrm>
            <a:off x="7189908" y="2313841"/>
            <a:ext cx="422857" cy="1984133"/>
          </a:xfrm>
          <a:prstGeom prst="downArrow">
            <a:avLst>
              <a:gd name="adj1" fmla="val 50000"/>
              <a:gd name="adj2" fmla="val 108730"/>
            </a:avLst>
          </a:prstGeom>
          <a:ln>
            <a:solidFill>
              <a:schemeClr val="accent5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686074"/>
            <a:r>
              <a:rPr lang="en-US" sz="1200" dirty="0">
                <a:solidFill>
                  <a:prstClr val="black"/>
                </a:solidFill>
                <a:latin typeface="Arial"/>
              </a:rPr>
              <a:t>No. of Experiments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04" y="4349539"/>
            <a:ext cx="483332" cy="483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FB4628-2A7C-4AED-975F-28DFF858E9BC}"/>
              </a:ext>
            </a:extLst>
          </p:cNvPr>
          <p:cNvSpPr txBox="1"/>
          <p:nvPr/>
        </p:nvSpPr>
        <p:spPr>
          <a:xfrm>
            <a:off x="1491397" y="4714290"/>
            <a:ext cx="1463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6074"/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Deterministic</a:t>
            </a:r>
            <a:r>
              <a:rPr lang="it-IT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 </a:t>
            </a: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4D25C-F50A-4D9D-8E1F-68CB3086EDFB}"/>
              </a:ext>
            </a:extLst>
          </p:cNvPr>
          <p:cNvSpPr txBox="1"/>
          <p:nvPr/>
        </p:nvSpPr>
        <p:spPr>
          <a:xfrm>
            <a:off x="2954614" y="4714290"/>
            <a:ext cx="18073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Very little number of experiments (8)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CBE47-2057-4379-A579-3CBCF92D4CFB}"/>
              </a:ext>
            </a:extLst>
          </p:cNvPr>
          <p:cNvSpPr txBox="1"/>
          <p:nvPr/>
        </p:nvSpPr>
        <p:spPr>
          <a:xfrm>
            <a:off x="4761997" y="4714290"/>
            <a:ext cx="1863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Detailed knowledge required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D2161-F681-47F7-9D82-F53615814726}"/>
              </a:ext>
            </a:extLst>
          </p:cNvPr>
          <p:cNvSpPr txBox="1"/>
          <p:nvPr/>
        </p:nvSpPr>
        <p:spPr>
          <a:xfrm>
            <a:off x="1491396" y="3644100"/>
            <a:ext cx="146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6074"/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MLR + Non-dimensional quantities (e.g. 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8418B4-71F5-45FF-897D-9BCF3EA53A47}"/>
              </a:ext>
            </a:extLst>
          </p:cNvPr>
          <p:cNvSpPr txBox="1"/>
          <p:nvPr/>
        </p:nvSpPr>
        <p:spPr>
          <a:xfrm>
            <a:off x="2954613" y="3644100"/>
            <a:ext cx="18073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Simple to use</a:t>
            </a:r>
          </a:p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Little knowledge required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70BE77-3DF2-4B79-A9E5-6468BD58834A}"/>
              </a:ext>
            </a:extLst>
          </p:cNvPr>
          <p:cNvSpPr txBox="1"/>
          <p:nvPr/>
        </p:nvSpPr>
        <p:spPr>
          <a:xfrm>
            <a:off x="4761996" y="3644100"/>
            <a:ext cx="1753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Not physical</a:t>
            </a:r>
          </a:p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Medium level of exp. effort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0AB92-7AFF-44B6-AB8D-152A972169DB}"/>
              </a:ext>
            </a:extLst>
          </p:cNvPr>
          <p:cNvSpPr txBox="1"/>
          <p:nvPr/>
        </p:nvSpPr>
        <p:spPr>
          <a:xfrm>
            <a:off x="2954614" y="4346910"/>
            <a:ext cx="3052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4541" indent="-134541" defTabSz="686074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>
                    <a:lumMod val="75000"/>
                  </a:prstClr>
                </a:solidFill>
                <a:latin typeface="Arial"/>
              </a:rPr>
              <a:t>Limited number of experiments (15)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903C5F7-7246-664C-8A45-D1BB0CBA23A8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03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304" y="2553237"/>
            <a:ext cx="4908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Why stepwise?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8AC149-28F9-954C-B716-4B85B5720A82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9667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80"/>
          <a:stretch/>
        </p:blipFill>
        <p:spPr>
          <a:xfrm>
            <a:off x="0" y="1245469"/>
            <a:ext cx="9144000" cy="4040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5021" y="665018"/>
            <a:ext cx="6405921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002060"/>
                </a:solidFill>
              </a:rPr>
              <a:t>Are all model terms relevant for improving model performance?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BAB699-3C54-7F4A-A1BB-DEAF6B5DCC59}"/>
              </a:ext>
            </a:extLst>
          </p:cNvPr>
          <p:cNvSpPr txBox="1">
            <a:spLocks/>
          </p:cNvSpPr>
          <p:nvPr/>
        </p:nvSpPr>
        <p:spPr bwMode="auto">
          <a:xfrm>
            <a:off x="2265620" y="6630561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duclos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Ivetich </a:t>
            </a:r>
            <a:r>
              <a:rPr lang="en-US" dirty="0"/>
              <a:t>/ Numerical Methods for Chemical Engineers / Linear 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5359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umerical Differentiation and Quadratur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Numerical Differentiation and Quadrature</Template>
  <TotalTime>2993</TotalTime>
  <Words>598</Words>
  <Application>Microsoft Macintosh PowerPoint</Application>
  <PresentationFormat>Affichage à l'écran (4:3)</PresentationFormat>
  <Paragraphs>146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ＭＳ Ｐゴシック</vt:lpstr>
      <vt:lpstr>Nimbus Roman No9 L</vt:lpstr>
      <vt:lpstr>Arial</vt:lpstr>
      <vt:lpstr>Calibri</vt:lpstr>
      <vt:lpstr>Cambria Math</vt:lpstr>
      <vt:lpstr>Symbol</vt:lpstr>
      <vt:lpstr>Times New Roman</vt:lpstr>
      <vt:lpstr>Wingdings</vt:lpstr>
      <vt:lpstr>Numerical Differentiation and Quadrature</vt:lpstr>
      <vt:lpstr>Equation</vt:lpstr>
      <vt:lpstr>Linear Regression</vt:lpstr>
      <vt:lpstr>Design of Experiments – An Example</vt:lpstr>
      <vt:lpstr>Multiple Linear Regression</vt:lpstr>
      <vt:lpstr>Model Validation</vt:lpstr>
      <vt:lpstr>D-Optimal Model Augmentation</vt:lpstr>
      <vt:lpstr>Mechanistic model</vt:lpstr>
      <vt:lpstr>DoE Tank Discharge – What if no mechanistic model? 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</dc:title>
  <dc:creator>Daniel Baur</dc:creator>
  <cp:lastModifiedBy>Sarah Duclos Ivetich</cp:lastModifiedBy>
  <cp:revision>198</cp:revision>
  <cp:lastPrinted>2012-07-04T15:07:17Z</cp:lastPrinted>
  <dcterms:created xsi:type="dcterms:W3CDTF">2012-11-22T14:21:32Z</dcterms:created>
  <dcterms:modified xsi:type="dcterms:W3CDTF">2023-11-29T14:23:59Z</dcterms:modified>
</cp:coreProperties>
</file>