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307" r:id="rId3"/>
    <p:sldId id="312" r:id="rId4"/>
    <p:sldId id="311" r:id="rId5"/>
    <p:sldId id="310" r:id="rId6"/>
    <p:sldId id="314" r:id="rId7"/>
    <p:sldId id="313" r:id="rId8"/>
    <p:sldId id="318" r:id="rId9"/>
    <p:sldId id="319" r:id="rId10"/>
    <p:sldId id="317" r:id="rId11"/>
    <p:sldId id="316" r:id="rId12"/>
    <p:sldId id="323" r:id="rId13"/>
    <p:sldId id="308" r:id="rId14"/>
    <p:sldId id="372" r:id="rId15"/>
    <p:sldId id="373" r:id="rId16"/>
    <p:sldId id="374" r:id="rId17"/>
    <p:sldId id="375" r:id="rId18"/>
    <p:sldId id="335" r:id="rId19"/>
    <p:sldId id="322" r:id="rId20"/>
    <p:sldId id="321" r:id="rId21"/>
    <p:sldId id="320" r:id="rId22"/>
    <p:sldId id="325" r:id="rId23"/>
    <p:sldId id="327" r:id="rId24"/>
    <p:sldId id="328" r:id="rId25"/>
    <p:sldId id="329" r:id="rId26"/>
    <p:sldId id="330" r:id="rId27"/>
    <p:sldId id="334" r:id="rId28"/>
    <p:sldId id="336" r:id="rId29"/>
    <p:sldId id="337" r:id="rId30"/>
    <p:sldId id="338" r:id="rId31"/>
    <p:sldId id="349" r:id="rId32"/>
    <p:sldId id="348" r:id="rId33"/>
    <p:sldId id="324" r:id="rId34"/>
    <p:sldId id="276" r:id="rId35"/>
    <p:sldId id="350" r:id="rId36"/>
    <p:sldId id="299" r:id="rId37"/>
    <p:sldId id="352" r:id="rId38"/>
    <p:sldId id="278" r:id="rId39"/>
    <p:sldId id="281" r:id="rId40"/>
    <p:sldId id="284" r:id="rId41"/>
    <p:sldId id="351" r:id="rId42"/>
    <p:sldId id="301" r:id="rId43"/>
    <p:sldId id="283" r:id="rId44"/>
    <p:sldId id="285" r:id="rId45"/>
    <p:sldId id="289" r:id="rId46"/>
    <p:sldId id="290" r:id="rId47"/>
    <p:sldId id="353" r:id="rId48"/>
    <p:sldId id="294" r:id="rId49"/>
    <p:sldId id="356" r:id="rId50"/>
    <p:sldId id="368" r:id="rId51"/>
    <p:sldId id="369" r:id="rId52"/>
    <p:sldId id="367" r:id="rId53"/>
    <p:sldId id="357" r:id="rId54"/>
    <p:sldId id="360" r:id="rId55"/>
    <p:sldId id="361" r:id="rId56"/>
    <p:sldId id="362" r:id="rId57"/>
    <p:sldId id="363" r:id="rId58"/>
    <p:sldId id="364" r:id="rId59"/>
    <p:sldId id="365" r:id="rId60"/>
    <p:sldId id="366" r:id="rId61"/>
    <p:sldId id="37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15" autoAdjust="0"/>
  </p:normalViewPr>
  <p:slideViewPr>
    <p:cSldViewPr>
      <p:cViewPr varScale="1">
        <p:scale>
          <a:sx n="66" d="100"/>
          <a:sy n="66" d="100"/>
        </p:scale>
        <p:origin x="193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F1677-3347-4053-8B6E-DFC6E2EF4698}" type="datetimeFigureOut">
              <a:rPr lang="en-US" smtClean="0"/>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DFC4E-B93A-4BE0-AE1A-5D746B2BDF52}" type="slidenum">
              <a:rPr lang="en-US" smtClean="0"/>
              <a:t>‹#›</a:t>
            </a:fld>
            <a:endParaRPr lang="en-US"/>
          </a:p>
        </p:txBody>
      </p:sp>
    </p:spTree>
    <p:extLst>
      <p:ext uri="{BB962C8B-B14F-4D97-AF65-F5344CB8AC3E}">
        <p14:creationId xmlns:p14="http://schemas.microsoft.com/office/powerpoint/2010/main" val="236038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Reaction_rate" TargetMode="External"/><Relationship Id="rId7" Type="http://schemas.openxmlformats.org/officeDocument/2006/relationships/hyperlink" Target="https://en.wikipedia.org/wiki/Collision_theor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Pre-exponential_factor" TargetMode="External"/><Relationship Id="rId5" Type="http://schemas.openxmlformats.org/officeDocument/2006/relationships/hyperlink" Target="https://en.wikipedia.org/wiki/Absolute_temperature" TargetMode="External"/><Relationship Id="rId4" Type="http://schemas.openxmlformats.org/officeDocument/2006/relationships/hyperlink" Target="https://en.wikipedia.org/wiki/Rate_constan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Reaction_rate" TargetMode="External"/><Relationship Id="rId7" Type="http://schemas.openxmlformats.org/officeDocument/2006/relationships/hyperlink" Target="https://en.wikipedia.org/wiki/Collision_theory"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Pre-exponential_factor" TargetMode="External"/><Relationship Id="rId5" Type="http://schemas.openxmlformats.org/officeDocument/2006/relationships/hyperlink" Target="https://en.wikipedia.org/wiki/Absolute_temperature" TargetMode="External"/><Relationship Id="rId4" Type="http://schemas.openxmlformats.org/officeDocument/2006/relationships/hyperlink" Target="https://en.wikipedia.org/wiki/Rate_consta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olubility" TargetMode="External"/><Relationship Id="rId7" Type="http://schemas.openxmlformats.org/officeDocument/2006/relationships/hyperlink" Target="https://en.wikipedia.org/wiki/Degasser"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onication" TargetMode="External"/><Relationship Id="rId5" Type="http://schemas.openxmlformats.org/officeDocument/2006/relationships/hyperlink" Target="https://en.wikipedia.org/wiki/Partial_pressure" TargetMode="External"/><Relationship Id="rId4" Type="http://schemas.openxmlformats.org/officeDocument/2006/relationships/hyperlink" Target="https://en.wikipedia.org/wiki/Henry's_law"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en.wikipedia.org/wiki/%CE%9D" TargetMode="External"/><Relationship Id="rId13" Type="http://schemas.openxmlformats.org/officeDocument/2006/relationships/hyperlink" Target="https://en.wikipedia.org/wiki/Black-body_radiation" TargetMode="External"/><Relationship Id="rId3" Type="http://schemas.openxmlformats.org/officeDocument/2006/relationships/hyperlink" Target="https://en.wikipedia.org/wiki/Frequency" TargetMode="External"/><Relationship Id="rId7" Type="http://schemas.openxmlformats.org/officeDocument/2006/relationships/hyperlink" Target="https://en.wikipedia.org/wiki/Planck's_relation" TargetMode="External"/><Relationship Id="rId12" Type="http://schemas.openxmlformats.org/officeDocument/2006/relationships/hyperlink" Target="https://en.wikipedia.org/wiki/Electric_spark" TargetMode="External"/><Relationship Id="rId2" Type="http://schemas.openxmlformats.org/officeDocument/2006/relationships/slide" Target="../slides/slide34.xml"/><Relationship Id="rId16" Type="http://schemas.openxmlformats.org/officeDocument/2006/relationships/hyperlink" Target="https://en.wikipedia.org/wiki/Nobel_Prize_in_Physics" TargetMode="External"/><Relationship Id="rId1" Type="http://schemas.openxmlformats.org/officeDocument/2006/relationships/notesMaster" Target="../notesMasters/notesMaster1.xml"/><Relationship Id="rId6" Type="http://schemas.openxmlformats.org/officeDocument/2006/relationships/hyperlink" Target="https://en.wikipedia.org/wiki/Max_Planck" TargetMode="External"/><Relationship Id="rId11" Type="http://schemas.openxmlformats.org/officeDocument/2006/relationships/hyperlink" Target="https://en.wikipedia.org/wiki/Electrodes" TargetMode="External"/><Relationship Id="rId5" Type="http://schemas.openxmlformats.org/officeDocument/2006/relationships/hyperlink" Target="https://en.wikipedia.org/wiki/Photon" TargetMode="External"/><Relationship Id="rId15" Type="http://schemas.openxmlformats.org/officeDocument/2006/relationships/hyperlink" Target="https://en.wikipedia.org/wiki/Robert_Andrews_Millikan" TargetMode="External"/><Relationship Id="rId10" Type="http://schemas.openxmlformats.org/officeDocument/2006/relationships/hyperlink" Target="https://en.wikipedia.org/wiki/Heinrich_Hertz" TargetMode="External"/><Relationship Id="rId4" Type="http://schemas.openxmlformats.org/officeDocument/2006/relationships/hyperlink" Target="https://en.wikipedia.org/wiki/Albert_Einstein" TargetMode="External"/><Relationship Id="rId9" Type="http://schemas.openxmlformats.org/officeDocument/2006/relationships/hyperlink" Target="https://en.wikipedia.org/wiki/Planck_constant" TargetMode="External"/><Relationship Id="rId14" Type="http://schemas.openxmlformats.org/officeDocument/2006/relationships/hyperlink" Target="https://en.wikipedia.org/wiki/Quantum_mechanic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Temperature" TargetMode="External"/><Relationship Id="rId3" Type="http://schemas.openxmlformats.org/officeDocument/2006/relationships/hyperlink" Target="https://en.wikipedia.org/wiki/Ludwig_Boltzmann" TargetMode="External"/><Relationship Id="rId7" Type="http://schemas.openxmlformats.org/officeDocument/2006/relationships/hyperlink" Target="https://en.wikipedia.org/wiki/Ideal_ga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Particle" TargetMode="External"/><Relationship Id="rId11" Type="http://schemas.openxmlformats.org/officeDocument/2006/relationships/hyperlink" Target="https://en.wikipedia.org/wiki/Avogadro_constant" TargetMode="External"/><Relationship Id="rId5" Type="http://schemas.openxmlformats.org/officeDocument/2006/relationships/hyperlink" Target="https://en.wikipedia.org/wiki/Kinetic_energy" TargetMode="External"/><Relationship Id="rId10" Type="http://schemas.openxmlformats.org/officeDocument/2006/relationships/hyperlink" Target="https://en.wikipedia.org/wiki/Gas_constant" TargetMode="External"/><Relationship Id="rId4" Type="http://schemas.openxmlformats.org/officeDocument/2006/relationships/hyperlink" Target="https://en.wikipedia.org/wiki/Physical_constant" TargetMode="External"/><Relationship Id="rId9" Type="http://schemas.openxmlformats.org/officeDocument/2006/relationships/hyperlink" Target="https://en.wikipedia.org/wiki/Boltzmann_constant#cite_note-Feynman1Ch39-10-2"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10</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12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13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14</a:t>
            </a:fld>
            <a:endParaRPr lang="en-US"/>
          </a:p>
        </p:txBody>
      </p:sp>
    </p:spTree>
    <p:extLst>
      <p:ext uri="{BB962C8B-B14F-4D97-AF65-F5344CB8AC3E}">
        <p14:creationId xmlns:p14="http://schemas.microsoft.com/office/powerpoint/2010/main" val="229062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15</a:t>
            </a:fld>
            <a:endParaRPr lang="en-US"/>
          </a:p>
        </p:txBody>
      </p:sp>
    </p:spTree>
    <p:extLst>
      <p:ext uri="{BB962C8B-B14F-4D97-AF65-F5344CB8AC3E}">
        <p14:creationId xmlns:p14="http://schemas.microsoft.com/office/powerpoint/2010/main" val="195387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16</a:t>
            </a:fld>
            <a:endParaRPr lang="en-US"/>
          </a:p>
        </p:txBody>
      </p:sp>
    </p:spTree>
    <p:extLst>
      <p:ext uri="{BB962C8B-B14F-4D97-AF65-F5344CB8AC3E}">
        <p14:creationId xmlns:p14="http://schemas.microsoft.com/office/powerpoint/2010/main" val="228605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6BBDFC4E-B93A-4BE0-AE1A-5D746B2BDF52}" type="slidenum">
              <a:rPr lang="en-US" smtClean="0"/>
              <a:t>17</a:t>
            </a:fld>
            <a:endParaRPr lang="en-US"/>
          </a:p>
        </p:txBody>
      </p:sp>
    </p:spTree>
    <p:extLst>
      <p:ext uri="{BB962C8B-B14F-4D97-AF65-F5344CB8AC3E}">
        <p14:creationId xmlns:p14="http://schemas.microsoft.com/office/powerpoint/2010/main" val="245538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Arrhenius equation</a:t>
            </a:r>
            <a:r>
              <a:rPr lang="en-US" dirty="0" smtClean="0"/>
              <a:t> is a formula for the temperature dependence of </a:t>
            </a:r>
            <a:r>
              <a:rPr lang="en-US" dirty="0" smtClean="0">
                <a:hlinkClick r:id="rId3" tooltip="Reaction rate"/>
              </a:rPr>
              <a:t>reaction rates</a:t>
            </a:r>
            <a:r>
              <a:rPr lang="en-US" dirty="0" smtClean="0"/>
              <a:t>. This equation has a vast and important application in determining rate of chemical reactions and for calculation of energy of activation. Arrhenius' equation gives the dependence of the </a:t>
            </a:r>
            <a:r>
              <a:rPr lang="en-US" dirty="0" smtClean="0">
                <a:hlinkClick r:id="rId4" tooltip="Rate constant"/>
              </a:rPr>
              <a:t>rate constant</a:t>
            </a:r>
            <a:r>
              <a:rPr lang="en-US" dirty="0" smtClean="0"/>
              <a:t> of a chemical reaction on the </a:t>
            </a:r>
            <a:r>
              <a:rPr lang="en-US" dirty="0" smtClean="0">
                <a:hlinkClick r:id="rId5" tooltip="Absolute temperature"/>
              </a:rPr>
              <a:t>absolute temperature</a:t>
            </a:r>
            <a:r>
              <a:rPr lang="en-US" dirty="0" smtClean="0"/>
              <a:t>, a </a:t>
            </a:r>
            <a:r>
              <a:rPr lang="en-US" dirty="0" smtClean="0">
                <a:hlinkClick r:id="rId6" tooltip="Pre-exponential factor"/>
              </a:rPr>
              <a:t>pre-exponential factor</a:t>
            </a:r>
            <a:r>
              <a:rPr lang="en-US" dirty="0" smtClean="0"/>
              <a:t> and other constants of the reaction.</a:t>
            </a:r>
          </a:p>
          <a:p>
            <a:r>
              <a:rPr lang="en-US" i="1" dirty="0" smtClean="0">
                <a:effectLst/>
              </a:rPr>
              <a:t>A</a:t>
            </a:r>
            <a:r>
              <a:rPr lang="en-US" dirty="0" smtClean="0"/>
              <a:t> is the </a:t>
            </a:r>
            <a:r>
              <a:rPr lang="en-US" dirty="0" smtClean="0">
                <a:hlinkClick r:id="rId6" tooltip="Pre-exponential factor"/>
              </a:rPr>
              <a:t>pre-exponential factor</a:t>
            </a:r>
            <a:r>
              <a:rPr lang="en-US" dirty="0" smtClean="0"/>
              <a:t>, a </a:t>
            </a:r>
            <a:r>
              <a:rPr lang="en-US" b="1" dirty="0" smtClean="0"/>
              <a:t>constant for each chemical reaction</a:t>
            </a:r>
            <a:r>
              <a:rPr lang="en-US" dirty="0" smtClean="0"/>
              <a:t>. According to </a:t>
            </a:r>
            <a:r>
              <a:rPr lang="en-US" dirty="0" smtClean="0">
                <a:hlinkClick r:id="rId7" tooltip="Collision theory"/>
              </a:rPr>
              <a:t>collision theory</a:t>
            </a:r>
            <a:r>
              <a:rPr lang="en-US" dirty="0" smtClean="0"/>
              <a:t>, A is the </a:t>
            </a:r>
            <a:r>
              <a:rPr lang="en-US" b="1" dirty="0" smtClean="0"/>
              <a:t>frequency of collisions in the correct orientation.</a:t>
            </a:r>
          </a:p>
          <a:p>
            <a:endParaRPr lang="de-CH" sz="1200" b="0" i="1" u="none" strike="noStrike" kern="1200" baseline="0" dirty="0" smtClean="0">
              <a:solidFill>
                <a:schemeClr val="tx1"/>
              </a:solidFill>
              <a:latin typeface="+mn-lt"/>
              <a:ea typeface="+mn-ea"/>
              <a:cs typeface="+mn-cs"/>
            </a:endParaRPr>
          </a:p>
          <a:p>
            <a:r>
              <a:rPr lang="de-CH" sz="1200" b="0" i="1" u="none" strike="noStrike" kern="1200" baseline="0" dirty="0" smtClean="0">
                <a:solidFill>
                  <a:schemeClr val="tx1"/>
                </a:solidFill>
                <a:latin typeface="+mn-lt"/>
                <a:ea typeface="+mn-ea"/>
                <a:cs typeface="+mn-cs"/>
              </a:rPr>
              <a:t>Surface </a:t>
            </a:r>
            <a:r>
              <a:rPr lang="de-CH" sz="1200" b="0" i="1" u="none" strike="noStrike" kern="1200" baseline="0" dirty="0" err="1" smtClean="0">
                <a:solidFill>
                  <a:schemeClr val="tx1"/>
                </a:solidFill>
                <a:latin typeface="+mn-lt"/>
                <a:ea typeface="+mn-ea"/>
                <a:cs typeface="+mn-cs"/>
              </a:rPr>
              <a:t>coverage</a:t>
            </a:r>
            <a:r>
              <a:rPr lang="de-CH" sz="1200" b="0" i="1"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Θ </a:t>
            </a:r>
            <a:r>
              <a:rPr lang="el-GR"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ads</a:t>
            </a:r>
            <a:r>
              <a:rPr lang="de-CH" sz="1200" b="0" i="1" u="none" strike="noStrike" kern="1200" baseline="0" dirty="0" smtClean="0">
                <a:solidFill>
                  <a:schemeClr val="tx1"/>
                </a:solidFill>
                <a:latin typeface="+mn-lt"/>
                <a:ea typeface="+mn-ea"/>
                <a:cs typeface="+mn-cs"/>
              </a:rPr>
              <a:t>/</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surf</a:t>
            </a:r>
            <a:r>
              <a:rPr lang="de-CH" sz="1200" b="0" i="1" u="none" strike="noStrike" kern="1200" baseline="-25000" dirty="0" smtClean="0">
                <a:solidFill>
                  <a:schemeClr val="tx1"/>
                </a:solidFill>
                <a:latin typeface="+mn-lt"/>
                <a:ea typeface="+mn-ea"/>
                <a:cs typeface="+mn-cs"/>
              </a:rPr>
              <a:t> </a:t>
            </a:r>
            <a:r>
              <a:rPr lang="de-CH" sz="1200" b="0" i="1" u="none" strike="noStrike" kern="1200" baseline="0" dirty="0" smtClean="0">
                <a:solidFill>
                  <a:schemeClr val="tx1"/>
                </a:solidFill>
                <a:latin typeface="+mn-lt"/>
                <a:ea typeface="+mn-ea"/>
                <a:cs typeface="+mn-cs"/>
              </a:rPr>
              <a:t> </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adsorbed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particles</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surface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active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sites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a:t>
            </a:r>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Arrhenius equation</a:t>
            </a:r>
            <a:r>
              <a:rPr lang="en-US" dirty="0" smtClean="0"/>
              <a:t> is a formula for the temperature dependence of </a:t>
            </a:r>
            <a:r>
              <a:rPr lang="en-US" dirty="0" smtClean="0">
                <a:hlinkClick r:id="rId3" tooltip="Reaction rate"/>
              </a:rPr>
              <a:t>reaction rates</a:t>
            </a:r>
            <a:r>
              <a:rPr lang="en-US" dirty="0" smtClean="0"/>
              <a:t>. This equation has a vast and important application in determining rate of chemical reactions and for calculation of energy of activation. Arrhenius' equation gives the dependence of the </a:t>
            </a:r>
            <a:r>
              <a:rPr lang="en-US" dirty="0" smtClean="0">
                <a:hlinkClick r:id="rId4" tooltip="Rate constant"/>
              </a:rPr>
              <a:t>rate constant</a:t>
            </a:r>
            <a:r>
              <a:rPr lang="en-US" dirty="0" smtClean="0"/>
              <a:t> of a chemical reaction on the </a:t>
            </a:r>
            <a:r>
              <a:rPr lang="en-US" dirty="0" smtClean="0">
                <a:hlinkClick r:id="rId5" tooltip="Absolute temperature"/>
              </a:rPr>
              <a:t>absolute temperature</a:t>
            </a:r>
            <a:r>
              <a:rPr lang="en-US" dirty="0" smtClean="0"/>
              <a:t>, a </a:t>
            </a:r>
            <a:r>
              <a:rPr lang="en-US" dirty="0" smtClean="0">
                <a:hlinkClick r:id="rId6" tooltip="Pre-exponential factor"/>
              </a:rPr>
              <a:t>pre-exponential factor</a:t>
            </a:r>
            <a:r>
              <a:rPr lang="en-US" dirty="0" smtClean="0"/>
              <a:t> and other constants of the reaction.</a:t>
            </a:r>
          </a:p>
          <a:p>
            <a:r>
              <a:rPr lang="en-US" i="1" dirty="0" smtClean="0">
                <a:effectLst/>
              </a:rPr>
              <a:t>A</a:t>
            </a:r>
            <a:r>
              <a:rPr lang="en-US" dirty="0" smtClean="0"/>
              <a:t> is the </a:t>
            </a:r>
            <a:r>
              <a:rPr lang="en-US" dirty="0" smtClean="0">
                <a:hlinkClick r:id="rId6" tooltip="Pre-exponential factor"/>
              </a:rPr>
              <a:t>pre-exponential factor</a:t>
            </a:r>
            <a:r>
              <a:rPr lang="en-US" dirty="0" smtClean="0"/>
              <a:t>, a </a:t>
            </a:r>
            <a:r>
              <a:rPr lang="en-US" b="1" dirty="0" smtClean="0"/>
              <a:t>constant for each chemical reaction</a:t>
            </a:r>
            <a:r>
              <a:rPr lang="en-US" dirty="0" smtClean="0"/>
              <a:t>. According to </a:t>
            </a:r>
            <a:r>
              <a:rPr lang="en-US" dirty="0" smtClean="0">
                <a:hlinkClick r:id="rId7" tooltip="Collision theory"/>
              </a:rPr>
              <a:t>collision theory</a:t>
            </a:r>
            <a:r>
              <a:rPr lang="en-US" dirty="0" smtClean="0"/>
              <a:t>, A is the </a:t>
            </a:r>
            <a:r>
              <a:rPr lang="en-US" b="1" dirty="0" smtClean="0"/>
              <a:t>frequency of collisions in the correct orientation.</a:t>
            </a:r>
          </a:p>
          <a:p>
            <a:endParaRPr lang="de-CH" sz="1200" b="0" i="1" u="none" strike="noStrike" kern="1200" baseline="0" dirty="0" smtClean="0">
              <a:solidFill>
                <a:schemeClr val="tx1"/>
              </a:solidFill>
              <a:latin typeface="+mn-lt"/>
              <a:ea typeface="+mn-ea"/>
              <a:cs typeface="+mn-cs"/>
            </a:endParaRPr>
          </a:p>
          <a:p>
            <a:r>
              <a:rPr lang="de-CH" sz="1200" b="0" i="1" u="none" strike="noStrike" kern="1200" baseline="0" dirty="0" smtClean="0">
                <a:solidFill>
                  <a:schemeClr val="tx1"/>
                </a:solidFill>
                <a:latin typeface="+mn-lt"/>
                <a:ea typeface="+mn-ea"/>
                <a:cs typeface="+mn-cs"/>
              </a:rPr>
              <a:t>Surface </a:t>
            </a:r>
            <a:r>
              <a:rPr lang="de-CH" sz="1200" b="0" i="1" u="none" strike="noStrike" kern="1200" baseline="0" dirty="0" err="1" smtClean="0">
                <a:solidFill>
                  <a:schemeClr val="tx1"/>
                </a:solidFill>
                <a:latin typeface="+mn-lt"/>
                <a:ea typeface="+mn-ea"/>
                <a:cs typeface="+mn-cs"/>
              </a:rPr>
              <a:t>coverage</a:t>
            </a:r>
            <a:r>
              <a:rPr lang="de-CH" sz="1200" b="0" i="1"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Θ </a:t>
            </a:r>
            <a:r>
              <a:rPr lang="el-GR"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ads</a:t>
            </a:r>
            <a:r>
              <a:rPr lang="de-CH" sz="1200" b="0" i="1" u="none" strike="noStrike" kern="1200" baseline="0" dirty="0" smtClean="0">
                <a:solidFill>
                  <a:schemeClr val="tx1"/>
                </a:solidFill>
                <a:latin typeface="+mn-lt"/>
                <a:ea typeface="+mn-ea"/>
                <a:cs typeface="+mn-cs"/>
              </a:rPr>
              <a:t>/</a:t>
            </a:r>
            <a:r>
              <a:rPr lang="de-CH" sz="1200" b="0" i="1" u="none" strike="noStrike" kern="1200" baseline="0" dirty="0" err="1" smtClean="0">
                <a:solidFill>
                  <a:schemeClr val="tx1"/>
                </a:solidFill>
                <a:latin typeface="+mn-lt"/>
                <a:ea typeface="+mn-ea"/>
                <a:cs typeface="+mn-cs"/>
              </a:rPr>
              <a:t>N</a:t>
            </a:r>
            <a:r>
              <a:rPr lang="de-CH" sz="1200" b="0" i="1" u="none" strike="noStrike" kern="1200" baseline="-25000" dirty="0" err="1" smtClean="0">
                <a:solidFill>
                  <a:schemeClr val="tx1"/>
                </a:solidFill>
                <a:latin typeface="+mn-lt"/>
                <a:ea typeface="+mn-ea"/>
                <a:cs typeface="+mn-cs"/>
              </a:rPr>
              <a:t>surf</a:t>
            </a:r>
            <a:r>
              <a:rPr lang="de-CH" sz="1200" b="0" i="1" u="none" strike="noStrike" kern="1200" baseline="-25000" dirty="0" smtClean="0">
                <a:solidFill>
                  <a:schemeClr val="tx1"/>
                </a:solidFill>
                <a:latin typeface="+mn-lt"/>
                <a:ea typeface="+mn-ea"/>
                <a:cs typeface="+mn-cs"/>
              </a:rPr>
              <a:t> </a:t>
            </a:r>
            <a:r>
              <a:rPr lang="de-CH" sz="1200" b="0" i="1" u="none" strike="noStrike" kern="1200" baseline="0" dirty="0" smtClean="0">
                <a:solidFill>
                  <a:schemeClr val="tx1"/>
                </a:solidFill>
                <a:latin typeface="+mn-lt"/>
                <a:ea typeface="+mn-ea"/>
                <a:cs typeface="+mn-cs"/>
              </a:rPr>
              <a:t> </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adsorbed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particles</a:t>
            </a:r>
            <a:r>
              <a:rPr lang="de-CH" sz="1200" b="0" i="0" u="none" strike="noStrike" kern="1200" baseline="0" dirty="0" smtClean="0">
                <a:solidFill>
                  <a:schemeClr val="tx1"/>
                </a:solidFill>
                <a:latin typeface="+mn-lt"/>
                <a:ea typeface="+mn-ea"/>
                <a:cs typeface="+mn-cs"/>
              </a:rPr>
              <a:t>/</a:t>
            </a:r>
            <a:r>
              <a:rPr lang="de-CH" sz="1200" b="0" i="0" u="none" strike="noStrike" kern="1200" baseline="0" dirty="0" err="1" smtClean="0">
                <a:solidFill>
                  <a:schemeClr val="tx1"/>
                </a:solidFill>
                <a:latin typeface="+mn-lt"/>
                <a:ea typeface="+mn-ea"/>
                <a:cs typeface="+mn-cs"/>
              </a:rPr>
              <a:t>number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surface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active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sites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a:t>
            </a:r>
            <a:endParaRPr lang="en-US" b="1" baseline="-25000" dirty="0"/>
          </a:p>
        </p:txBody>
      </p:sp>
      <p:sp>
        <p:nvSpPr>
          <p:cNvPr id="4" name="Slide Number Placeholder 3"/>
          <p:cNvSpPr>
            <a:spLocks noGrp="1"/>
          </p:cNvSpPr>
          <p:nvPr>
            <p:ph type="sldNum" sz="quarter" idx="10"/>
          </p:nvPr>
        </p:nvSpPr>
        <p:spPr/>
        <p:txBody>
          <a:bodyPr/>
          <a:lstStyle/>
          <a:p>
            <a:fld id="{6BBDFC4E-B93A-4BE0-AE1A-5D746B2BDF52}" type="slidenum">
              <a:rPr lang="en-US" smtClean="0"/>
              <a:t>19</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Scientists define the beginning of interstellar space as the place where the sun’s constant flow of material and magnetic field stop affecting its surroundings. This place is called the </a:t>
            </a:r>
            <a:r>
              <a:rPr lang="en-US" dirty="0" err="1" smtClean="0"/>
              <a:t>heliopause</a:t>
            </a:r>
            <a:r>
              <a:rPr lang="en-US" dirty="0" smtClean="0"/>
              <a:t>. It marks the end of a region created by our sun that is called the heliosphere. </a:t>
            </a:r>
          </a:p>
          <a:p>
            <a:r>
              <a:rPr lang="en-US" dirty="0" smtClean="0"/>
              <a:t>The sun creates this heliosphere by sending a constant flow of particles and a magnetic field out into space at over 670,000 miles per hour. This stream is called the ‘solar wind.’ </a:t>
            </a:r>
          </a:p>
          <a:p>
            <a:r>
              <a:rPr lang="en-US" dirty="0" smtClean="0"/>
              <a:t>Like Earth wind, this wind pushes against the stuff around it. What it pushes against are particles from other stars. —pretty much anything that doesn’t come from our own solar system.</a:t>
            </a:r>
          </a:p>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QMS consists of three components,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the ion source with electron impact </a:t>
            </a:r>
            <a:r>
              <a:rPr lang="en-US" sz="1200" b="0" i="0" u="none" strike="noStrike" kern="1200" baseline="0" dirty="0" err="1" smtClean="0">
                <a:solidFill>
                  <a:schemeClr val="tx1"/>
                </a:solidFill>
                <a:latin typeface="+mn-lt"/>
                <a:ea typeface="+mn-ea"/>
                <a:cs typeface="+mn-cs"/>
              </a:rPr>
              <a:t>ioniser</a:t>
            </a:r>
            <a:r>
              <a:rPr lang="en-US" sz="1200" b="0" i="0" u="none" strike="noStrike" kern="1200" baseline="0" dirty="0" smtClean="0">
                <a:solidFill>
                  <a:schemeClr val="tx1"/>
                </a:solidFill>
                <a:latin typeface="+mn-lt"/>
                <a:ea typeface="+mn-ea"/>
                <a:cs typeface="+mn-cs"/>
              </a:rPr>
              <a:t> and ion extraction optics, (ii) the actual quadrupole </a:t>
            </a:r>
            <a:r>
              <a:rPr lang="en-US" sz="1200" b="0" i="0" u="none" strike="noStrike" kern="1200" baseline="0" dirty="0" err="1" smtClean="0">
                <a:solidFill>
                  <a:schemeClr val="tx1"/>
                </a:solidFill>
                <a:latin typeface="+mn-lt"/>
                <a:ea typeface="+mn-ea"/>
                <a:cs typeface="+mn-cs"/>
              </a:rPr>
              <a:t>analyser</a:t>
            </a:r>
            <a:r>
              <a:rPr lang="en-US" sz="1200" b="0" i="0" u="none" strike="noStrike" kern="1200" baseline="0" dirty="0" smtClean="0">
                <a:solidFill>
                  <a:schemeClr val="tx1"/>
                </a:solidFill>
                <a:latin typeface="+mn-lt"/>
                <a:ea typeface="+mn-ea"/>
                <a:cs typeface="+mn-cs"/>
              </a:rPr>
              <a:t> consisting of four cylindrically rods, and (iii) the ion detector (electron multiplier). In the present experiment, the ions are generated by electron impact </a:t>
            </a:r>
            <a:r>
              <a:rPr lang="en-US" sz="1200" b="0" i="0" u="none" strike="noStrike" kern="1200" baseline="0" dirty="0" err="1" smtClean="0">
                <a:solidFill>
                  <a:schemeClr val="tx1"/>
                </a:solidFill>
                <a:latin typeface="+mn-lt"/>
                <a:ea typeface="+mn-ea"/>
                <a:cs typeface="+mn-cs"/>
              </a:rPr>
              <a:t>ionisation</a:t>
            </a:r>
            <a:r>
              <a:rPr lang="en-US" sz="1200" b="0" i="0" u="none" strike="noStrike" kern="1200" baseline="0" dirty="0" smtClean="0">
                <a:solidFill>
                  <a:schemeClr val="tx1"/>
                </a:solidFill>
                <a:latin typeface="+mn-lt"/>
                <a:ea typeface="+mn-ea"/>
                <a:cs typeface="+mn-cs"/>
              </a:rPr>
              <a:t> (as in most conventional mass spectrometers). Free electrons are formed by </a:t>
            </a:r>
            <a:r>
              <a:rPr lang="en-US" sz="1200" b="0" i="1" u="none" strike="noStrike" kern="1200" baseline="0" dirty="0" smtClean="0">
                <a:solidFill>
                  <a:schemeClr val="tx1"/>
                </a:solidFill>
                <a:latin typeface="+mn-lt"/>
                <a:ea typeface="+mn-ea"/>
                <a:cs typeface="+mn-cs"/>
              </a:rPr>
              <a:t>thermal emission </a:t>
            </a:r>
            <a:r>
              <a:rPr lang="en-US" sz="1200" b="0" i="0" u="none" strike="noStrike" kern="1200" baseline="0" dirty="0" smtClean="0">
                <a:solidFill>
                  <a:schemeClr val="tx1"/>
                </a:solidFill>
                <a:latin typeface="+mn-lt"/>
                <a:ea typeface="+mn-ea"/>
                <a:cs typeface="+mn-cs"/>
              </a:rPr>
              <a:t>from an electrically heated tungsten filament.</a:t>
            </a:r>
          </a:p>
          <a:p>
            <a:endParaRPr lang="en-US" sz="1200" b="0" i="0" u="none" strike="noStrike" kern="1200" baseline="0" dirty="0" smtClean="0">
              <a:solidFill>
                <a:schemeClr val="tx1"/>
              </a:solidFill>
              <a:latin typeface="+mn-lt"/>
              <a:ea typeface="+mn-ea"/>
              <a:cs typeface="+mn-cs"/>
            </a:endParaRPr>
          </a:p>
          <a:p>
            <a:r>
              <a:rPr lang="en-US" dirty="0" smtClean="0"/>
              <a:t>J = c </a:t>
            </a:r>
            <a:r>
              <a:rPr lang="en-US" dirty="0" err="1" smtClean="0"/>
              <a:t>exp</a:t>
            </a:r>
            <a:r>
              <a:rPr lang="en-US" dirty="0" smtClean="0"/>
              <a:t>(-</a:t>
            </a:r>
            <a:r>
              <a:rPr lang="el-GR" dirty="0" smtClean="0"/>
              <a:t>Φ</a:t>
            </a:r>
            <a:r>
              <a:rPr lang="en-US" dirty="0" smtClean="0"/>
              <a:t>/</a:t>
            </a:r>
            <a:r>
              <a:rPr lang="en-US" dirty="0" err="1" smtClean="0"/>
              <a:t>kT</a:t>
            </a:r>
            <a:r>
              <a:rPr lang="en-US" dirty="0" smtClean="0"/>
              <a:t>)</a:t>
            </a:r>
          </a:p>
          <a:p>
            <a:endParaRPr lang="en-US" dirty="0" smtClean="0"/>
          </a:p>
          <a:p>
            <a:r>
              <a:rPr lang="en-US" sz="1200" b="0" i="1" u="none" strike="noStrike" kern="1200" baseline="0" dirty="0" smtClean="0">
                <a:solidFill>
                  <a:schemeClr val="tx1"/>
                </a:solidFill>
                <a:latin typeface="+mn-lt"/>
                <a:ea typeface="+mn-ea"/>
                <a:cs typeface="+mn-cs"/>
              </a:rPr>
              <a:t>J  is </a:t>
            </a:r>
            <a:r>
              <a:rPr lang="en-US" sz="1200" b="0" i="0" u="none" strike="noStrike" kern="1200" baseline="0" dirty="0" smtClean="0">
                <a:solidFill>
                  <a:schemeClr val="tx1"/>
                </a:solidFill>
                <a:latin typeface="+mn-lt"/>
                <a:ea typeface="+mn-ea"/>
                <a:cs typeface="+mn-cs"/>
              </a:rPr>
              <a:t>the current density of emitted electrons,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a constant (independent of the filament material), </a:t>
            </a:r>
            <a:r>
              <a:rPr lang="en-US" sz="1200" b="0" i="1" u="none" strike="noStrike" kern="1200" baseline="0" dirty="0" smtClean="0">
                <a:solidFill>
                  <a:schemeClr val="tx1"/>
                </a:solidFill>
                <a:latin typeface="+mn-lt"/>
                <a:ea typeface="+mn-ea"/>
                <a:cs typeface="+mn-cs"/>
              </a:rPr>
              <a:t>T </a:t>
            </a:r>
            <a:r>
              <a:rPr lang="en-US" sz="1200" b="0" i="0" u="none" strike="noStrike" kern="1200" baseline="0" dirty="0" smtClean="0">
                <a:solidFill>
                  <a:schemeClr val="tx1"/>
                </a:solidFill>
                <a:latin typeface="+mn-lt"/>
                <a:ea typeface="+mn-ea"/>
                <a:cs typeface="+mn-cs"/>
              </a:rPr>
              <a:t>the temperature and Φ the work function of the filament material. It is intuitive to see that the emission current increases with the temperature. The emitted electrons are accelerated by a potential difference (typically 70 V) between the filament and the grid. </a:t>
            </a:r>
            <a:r>
              <a:rPr lang="en-US" sz="1200" b="0" i="0" u="none" strike="noStrike" kern="1200" baseline="0" dirty="0" err="1" smtClean="0">
                <a:solidFill>
                  <a:schemeClr val="tx1"/>
                </a:solidFill>
                <a:latin typeface="+mn-lt"/>
                <a:ea typeface="+mn-ea"/>
                <a:cs typeface="+mn-cs"/>
              </a:rPr>
              <a:t>Ionisation</a:t>
            </a:r>
            <a:r>
              <a:rPr lang="en-US" sz="1200" b="0" i="0" u="none" strike="noStrike" kern="1200" baseline="0" dirty="0" smtClean="0">
                <a:solidFill>
                  <a:schemeClr val="tx1"/>
                </a:solidFill>
                <a:latin typeface="+mn-lt"/>
                <a:ea typeface="+mn-ea"/>
                <a:cs typeface="+mn-cs"/>
              </a:rPr>
              <a:t> takes place in the area between grid and aperture, which are at approximately equal potentials. The temperature of the filament is in the range around 2500 K. The emitted electrons have a certain kinetic energy distribution due to the temperature of the filament, but also (more important) due to the electrical potential drop across the heated filament. The energy distribution is typically in the range 2 eV.</a:t>
            </a:r>
          </a:p>
          <a:p>
            <a:r>
              <a:rPr lang="en-US" sz="1200" b="0" i="0" u="none" strike="noStrike" kern="1200" baseline="0" dirty="0" smtClean="0">
                <a:solidFill>
                  <a:schemeClr val="tx1"/>
                </a:solidFill>
                <a:latin typeface="+mn-lt"/>
                <a:ea typeface="+mn-ea"/>
                <a:cs typeface="+mn-cs"/>
              </a:rPr>
              <a:t>The quadrupole </a:t>
            </a:r>
            <a:r>
              <a:rPr lang="en-US" sz="1200" b="0" i="0" u="none" strike="noStrike" kern="1200" baseline="0" dirty="0" err="1" smtClean="0">
                <a:solidFill>
                  <a:schemeClr val="tx1"/>
                </a:solidFill>
                <a:latin typeface="+mn-lt"/>
                <a:ea typeface="+mn-ea"/>
                <a:cs typeface="+mn-cs"/>
              </a:rPr>
              <a:t>analyser</a:t>
            </a:r>
            <a:r>
              <a:rPr lang="en-US" sz="1200" b="0" i="0" u="none" strike="noStrike" kern="1200" baseline="0" dirty="0" smtClean="0">
                <a:solidFill>
                  <a:schemeClr val="tx1"/>
                </a:solidFill>
                <a:latin typeface="+mn-lt"/>
                <a:ea typeface="+mn-ea"/>
                <a:cs typeface="+mn-cs"/>
              </a:rPr>
              <a:t> consists of four cylindrical rods, arranged symmetrically at a distance </a:t>
            </a:r>
            <a:r>
              <a:rPr lang="en-US" sz="1200" b="0" i="1" u="none" strike="noStrike" kern="1200" baseline="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0(</a:t>
            </a:r>
            <a:r>
              <a:rPr lang="en-US" sz="1200" b="0" i="1" u="none" strike="noStrike" kern="1200" baseline="0" dirty="0" err="1" smtClean="0">
                <a:solidFill>
                  <a:schemeClr val="tx1"/>
                </a:solidFill>
                <a:latin typeface="+mn-lt"/>
                <a:ea typeface="+mn-ea"/>
                <a:cs typeface="+mn-cs"/>
              </a:rPr>
              <a:t>x</a:t>
            </a:r>
            <a:r>
              <a:rPr lang="en-US" sz="1200" b="0" i="0" u="none" strike="noStrike" kern="1200" baseline="0" dirty="0" err="1"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 around the optical axis </a:t>
            </a:r>
            <a:r>
              <a:rPr lang="en-US" sz="1200" b="0" i="1" u="none" strike="noStrike" kern="1200" baseline="0" dirty="0" smtClean="0">
                <a:solidFill>
                  <a:schemeClr val="tx1"/>
                </a:solidFill>
                <a:latin typeface="+mn-lt"/>
                <a:ea typeface="+mn-ea"/>
                <a:cs typeface="+mn-cs"/>
              </a:rPr>
              <a:t>z </a:t>
            </a:r>
            <a:r>
              <a:rPr lang="en-US" sz="1200" b="0" i="0" u="none" strike="noStrike" kern="1200" baseline="0" dirty="0" smtClean="0">
                <a:solidFill>
                  <a:schemeClr val="tx1"/>
                </a:solidFill>
                <a:latin typeface="+mn-lt"/>
                <a:ea typeface="+mn-ea"/>
                <a:cs typeface="+mn-cs"/>
              </a:rPr>
              <a:t>of the system. Opposite rods are electrically connected. The voltage applied to the two pairs of opposite rods can be expressed as</a:t>
            </a:r>
          </a:p>
          <a:p>
            <a:endParaRPr lang="de-CH" sz="1200" b="0" i="1" u="none" strike="noStrike" kern="1200" baseline="0" dirty="0" smtClean="0">
              <a:solidFill>
                <a:schemeClr val="tx1"/>
              </a:solidFill>
              <a:latin typeface="+mn-lt"/>
              <a:ea typeface="+mn-ea"/>
              <a:cs typeface="+mn-cs"/>
            </a:endParaRPr>
          </a:p>
          <a:p>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a:t>
            </a:r>
            <a:r>
              <a:rPr lang="de-CH" sz="1200" b="0" i="1" u="none" strike="noStrike" kern="1200" baseline="0" dirty="0" smtClean="0">
                <a:solidFill>
                  <a:schemeClr val="tx1"/>
                </a:solidFill>
                <a:latin typeface="+mn-lt"/>
                <a:ea typeface="+mn-ea"/>
                <a:cs typeface="+mn-cs"/>
              </a:rPr>
              <a:t>U </a:t>
            </a:r>
            <a:r>
              <a:rPr lang="de-CH" sz="1200" b="0" i="0" u="none" strike="noStrike" kern="1200" baseline="0" dirty="0" smtClean="0">
                <a:solidFill>
                  <a:schemeClr val="tx1"/>
                </a:solidFill>
                <a:latin typeface="+mn-lt"/>
                <a:ea typeface="+mn-ea"/>
                <a:cs typeface="+mn-cs"/>
              </a:rPr>
              <a:t>+</a:t>
            </a:r>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⋅cos(</a:t>
            </a:r>
            <a:r>
              <a:rPr lang="el-GR" sz="1200" b="0" i="0" u="none" strike="noStrike" kern="1200" baseline="0" dirty="0" smtClean="0">
                <a:solidFill>
                  <a:schemeClr val="tx1"/>
                </a:solidFill>
                <a:latin typeface="+mn-lt"/>
                <a:ea typeface="+mn-ea"/>
                <a:cs typeface="+mn-cs"/>
              </a:rPr>
              <a:t>ω ⋅</a:t>
            </a:r>
            <a:r>
              <a:rPr lang="de-CH" sz="1200" b="0" i="1" u="none" strike="noStrike" kern="1200" baseline="0" dirty="0" smtClean="0">
                <a:solidFill>
                  <a:schemeClr val="tx1"/>
                </a:solidFill>
                <a:latin typeface="+mn-lt"/>
                <a:ea typeface="+mn-ea"/>
                <a:cs typeface="+mn-cs"/>
              </a:rPr>
              <a:t>t</a:t>
            </a:r>
            <a:r>
              <a:rPr lang="de-CH" sz="1200" b="0" i="0" u="none" strike="noStrike" kern="1200" baseline="0" dirty="0" smtClean="0">
                <a:solidFill>
                  <a:schemeClr val="tx1"/>
                </a:solidFill>
                <a:latin typeface="+mn-lt"/>
                <a:ea typeface="+mn-ea"/>
                <a:cs typeface="+mn-cs"/>
              </a:rPr>
              <a:t>) 1</a:t>
            </a:r>
          </a:p>
          <a:p>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 −(</a:t>
            </a:r>
            <a:r>
              <a:rPr lang="de-CH" sz="1200" b="0" i="1" u="none" strike="noStrike" kern="1200" baseline="0" dirty="0" smtClean="0">
                <a:solidFill>
                  <a:schemeClr val="tx1"/>
                </a:solidFill>
                <a:latin typeface="+mn-lt"/>
                <a:ea typeface="+mn-ea"/>
                <a:cs typeface="+mn-cs"/>
              </a:rPr>
              <a:t>U </a:t>
            </a:r>
            <a:r>
              <a:rPr lang="de-CH" sz="1200" b="0" i="0" u="none" strike="noStrike" kern="1200" baseline="0" dirty="0" smtClean="0">
                <a:solidFill>
                  <a:schemeClr val="tx1"/>
                </a:solidFill>
                <a:latin typeface="+mn-lt"/>
                <a:ea typeface="+mn-ea"/>
                <a:cs typeface="+mn-cs"/>
              </a:rPr>
              <a:t>+</a:t>
            </a:r>
            <a:r>
              <a:rPr lang="de-CH" sz="1200" b="0" i="1" u="none" strike="noStrike" kern="1200" baseline="0" dirty="0" smtClean="0">
                <a:solidFill>
                  <a:schemeClr val="tx1"/>
                </a:solidFill>
                <a:latin typeface="+mn-lt"/>
                <a:ea typeface="+mn-ea"/>
                <a:cs typeface="+mn-cs"/>
              </a:rPr>
              <a:t>V </a:t>
            </a:r>
            <a:r>
              <a:rPr lang="de-CH" sz="1200" b="0" i="0" u="none" strike="noStrike" kern="1200" baseline="0" dirty="0" smtClean="0">
                <a:solidFill>
                  <a:schemeClr val="tx1"/>
                </a:solidFill>
                <a:latin typeface="+mn-lt"/>
                <a:ea typeface="+mn-ea"/>
                <a:cs typeface="+mn-cs"/>
              </a:rPr>
              <a:t>⋅cos(</a:t>
            </a:r>
            <a:r>
              <a:rPr lang="el-GR" sz="1200" b="0" i="0" u="none" strike="noStrike" kern="1200" baseline="0" dirty="0" smtClean="0">
                <a:solidFill>
                  <a:schemeClr val="tx1"/>
                </a:solidFill>
                <a:latin typeface="+mn-lt"/>
                <a:ea typeface="+mn-ea"/>
                <a:cs typeface="+mn-cs"/>
              </a:rPr>
              <a:t>ω ⋅</a:t>
            </a:r>
            <a:r>
              <a:rPr lang="de-CH" sz="1200" b="0" i="1" u="none" strike="noStrike" kern="1200" baseline="0" dirty="0" smtClean="0">
                <a:solidFill>
                  <a:schemeClr val="tx1"/>
                </a:solidFill>
                <a:latin typeface="+mn-lt"/>
                <a:ea typeface="+mn-ea"/>
                <a:cs typeface="+mn-cs"/>
              </a:rPr>
              <a:t>t</a:t>
            </a:r>
            <a:r>
              <a:rPr lang="de-CH" sz="1200" b="0" i="0" u="none" strike="noStrike" kern="1200" baseline="0" dirty="0" smtClean="0">
                <a:solidFill>
                  <a:schemeClr val="tx1"/>
                </a:solidFill>
                <a:latin typeface="+mn-lt"/>
                <a:ea typeface="+mn-ea"/>
                <a:cs typeface="+mn-cs"/>
              </a:rPr>
              <a:t>)) 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a constant component </a:t>
            </a:r>
            <a:r>
              <a:rPr lang="en-US" sz="1200" b="0" i="1" u="none" strike="noStrike" kern="1200" baseline="0" dirty="0" smtClean="0">
                <a:solidFill>
                  <a:schemeClr val="tx1"/>
                </a:solidFill>
                <a:latin typeface="+mn-lt"/>
                <a:ea typeface="+mn-ea"/>
                <a:cs typeface="+mn-cs"/>
              </a:rPr>
              <a:t>U </a:t>
            </a:r>
            <a:r>
              <a:rPr lang="en-US" sz="1200" b="0" i="0" u="none" strike="noStrike" kern="1200" baseline="0" dirty="0" smtClean="0">
                <a:solidFill>
                  <a:schemeClr val="tx1"/>
                </a:solidFill>
                <a:latin typeface="+mn-lt"/>
                <a:ea typeface="+mn-ea"/>
                <a:cs typeface="+mn-cs"/>
              </a:rPr>
              <a:t>and a radiofrequency component </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⋅cos(ω ⋅</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 The differential equations of motion for an ion in such a potential are known as </a:t>
            </a:r>
            <a:r>
              <a:rPr lang="en-US" sz="1200" b="0" i="1" u="none" strike="noStrike" kern="1200" baseline="0" dirty="0" smtClean="0">
                <a:solidFill>
                  <a:schemeClr val="tx1"/>
                </a:solidFill>
                <a:latin typeface="+mn-lt"/>
                <a:ea typeface="+mn-ea"/>
                <a:cs typeface="+mn-cs"/>
              </a:rPr>
              <a:t>Mathieu equations</a:t>
            </a:r>
            <a:r>
              <a:rPr lang="en-US" sz="1200" b="0" i="0" u="none" strike="noStrike" kern="1200" baseline="0" dirty="0" smtClean="0">
                <a:solidFill>
                  <a:schemeClr val="tx1"/>
                </a:solidFill>
                <a:latin typeface="+mn-lt"/>
                <a:ea typeface="+mn-ea"/>
                <a:cs typeface="+mn-cs"/>
              </a:rPr>
              <a:t>. Their analysis reveals that for a given ion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Ze</a:t>
            </a:r>
            <a:r>
              <a:rPr lang="en-US" sz="1200" b="0" i="0" u="none" strike="noStrike" kern="1200" baseline="0" dirty="0" smtClean="0">
                <a:solidFill>
                  <a:schemeClr val="tx1"/>
                </a:solidFill>
                <a:latin typeface="+mn-lt"/>
                <a:ea typeface="+mn-ea"/>
                <a:cs typeface="+mn-cs"/>
              </a:rPr>
              <a:t>) only certain values of </a:t>
            </a:r>
            <a:r>
              <a:rPr lang="en-US" sz="1200" b="0" i="1" u="none" strike="noStrike" kern="1200" baseline="0" dirty="0" smtClean="0">
                <a:solidFill>
                  <a:schemeClr val="tx1"/>
                </a:solidFill>
                <a:latin typeface="+mn-lt"/>
                <a:ea typeface="+mn-ea"/>
                <a:cs typeface="+mn-cs"/>
              </a:rPr>
              <a:t>U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result in stable oscillatory trajectories, while for other values for </a:t>
            </a:r>
            <a:r>
              <a:rPr lang="en-US" sz="1200" b="0" i="1" u="none" strike="noStrike" kern="1200" baseline="0" dirty="0" smtClean="0">
                <a:solidFill>
                  <a:schemeClr val="tx1"/>
                </a:solidFill>
                <a:latin typeface="+mn-lt"/>
                <a:ea typeface="+mn-ea"/>
                <a:cs typeface="+mn-cs"/>
              </a:rPr>
              <a:t>U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V </a:t>
            </a:r>
            <a:r>
              <a:rPr lang="en-US" sz="1200" b="0" i="0" u="none" strike="noStrike" kern="1200" baseline="0" dirty="0" smtClean="0">
                <a:solidFill>
                  <a:schemeClr val="tx1"/>
                </a:solidFill>
                <a:latin typeface="+mn-lt"/>
                <a:ea typeface="+mn-ea"/>
                <a:cs typeface="+mn-cs"/>
              </a:rPr>
              <a:t>the amplitude of the oscillations increases exponentially, so that the ion will strike a rod and lose its charge. Note that particles are separated according to their mass/charge ratio </a:t>
            </a:r>
            <a:r>
              <a:rPr lang="en-US" sz="1200" b="0" i="1" u="none" strike="noStrike" kern="1200" baseline="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Ze</a:t>
            </a:r>
            <a:r>
              <a:rPr lang="en-US" sz="1200" b="0" i="0" u="none" strike="noStrike" kern="1200" baseline="0" dirty="0" smtClean="0">
                <a:solidFill>
                  <a:schemeClr val="tx1"/>
                </a:solidFill>
                <a:latin typeface="+mn-lt"/>
                <a:ea typeface="+mn-ea"/>
                <a:cs typeface="+mn-cs"/>
              </a:rPr>
              <a:t>; doubly </a:t>
            </a:r>
            <a:r>
              <a:rPr lang="en-US" sz="1200" b="0" i="0" u="none" strike="noStrike" kern="1200" baseline="0" dirty="0" err="1" smtClean="0">
                <a:solidFill>
                  <a:schemeClr val="tx1"/>
                </a:solidFill>
                <a:latin typeface="+mn-lt"/>
                <a:ea typeface="+mn-ea"/>
                <a:cs typeface="+mn-cs"/>
              </a:rPr>
              <a:t>ionised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paticles</a:t>
            </a:r>
            <a:r>
              <a:rPr lang="en-US" sz="1200" b="0" i="0" u="none" strike="noStrike" kern="1200" baseline="0" dirty="0" smtClean="0">
                <a:solidFill>
                  <a:schemeClr val="tx1"/>
                </a:solidFill>
                <a:latin typeface="+mn-lt"/>
                <a:ea typeface="+mn-ea"/>
                <a:cs typeface="+mn-cs"/>
              </a:rPr>
              <a:t> thus appear in the spectrum at half their molecular mass, triply charged ions at one third, etc. By this method, molecules with molecular masses of over 1000 can be detected even if the mass spectrometer has a maximum range of, e.g., 300 </a:t>
            </a:r>
            <a:r>
              <a:rPr lang="en-US" sz="1200" b="0" i="0" u="none" strike="noStrike" kern="1200" baseline="0" dirty="0" err="1" smtClean="0">
                <a:solidFill>
                  <a:schemeClr val="tx1"/>
                </a:solidFill>
                <a:latin typeface="+mn-lt"/>
                <a:ea typeface="+mn-ea"/>
                <a:cs typeface="+mn-cs"/>
              </a:rPr>
              <a:t>amu</a:t>
            </a:r>
            <a:r>
              <a:rPr lang="en-US" sz="1200" b="0" i="0" u="none" strike="noStrike" kern="1200" baseline="0" dirty="0" smtClean="0">
                <a:solidFill>
                  <a:schemeClr val="tx1"/>
                </a:solidFill>
                <a:latin typeface="+mn-lt"/>
                <a:ea typeface="+mn-ea"/>
                <a:cs typeface="+mn-cs"/>
              </a:rPr>
              <a:t>. Apart from the isotope pattern of the molecular ion one can also observe products of ion fragmentation processes. The simplest way of detecting ions or electrons is </a:t>
            </a:r>
            <a:r>
              <a:rPr lang="en-US" sz="1200" b="0" i="1" u="none" strike="noStrike" kern="1200" baseline="0" dirty="0" smtClean="0">
                <a:solidFill>
                  <a:schemeClr val="tx1"/>
                </a:solidFill>
                <a:latin typeface="+mn-lt"/>
                <a:ea typeface="+mn-ea"/>
                <a:cs typeface="+mn-cs"/>
              </a:rPr>
              <a:t>via </a:t>
            </a:r>
            <a:r>
              <a:rPr lang="en-US" sz="1200" b="0" i="0" u="none" strike="noStrike" kern="1200" baseline="0" dirty="0" smtClean="0">
                <a:solidFill>
                  <a:schemeClr val="tx1"/>
                </a:solidFill>
                <a:latin typeface="+mn-lt"/>
                <a:ea typeface="+mn-ea"/>
                <a:cs typeface="+mn-cs"/>
              </a:rPr>
              <a:t>the detection of their charges. In simple quadrupole mass spectrometers the ions hit a metallic collector cone (Faraday cup) and the</a:t>
            </a:r>
          </a:p>
          <a:p>
            <a:r>
              <a:rPr lang="en-US" sz="1200" b="0" i="0" u="none" strike="noStrike" kern="1200" baseline="0" dirty="0" smtClean="0">
                <a:solidFill>
                  <a:schemeClr val="tx1"/>
                </a:solidFill>
                <a:latin typeface="+mn-lt"/>
                <a:ea typeface="+mn-ea"/>
                <a:cs typeface="+mn-cs"/>
              </a:rPr>
              <a:t>charge transferred is recorded using an electrometer preamplifier, which can detect currents down to a the </a:t>
            </a:r>
            <a:r>
              <a:rPr lang="en-US" sz="1200" b="0" i="0" u="none" strike="noStrike" kern="1200" baseline="0" dirty="0" err="1" smtClean="0">
                <a:solidFill>
                  <a:schemeClr val="tx1"/>
                </a:solidFill>
                <a:latin typeface="+mn-lt"/>
                <a:ea typeface="+mn-ea"/>
                <a:cs typeface="+mn-cs"/>
              </a:rPr>
              <a:t>pA</a:t>
            </a:r>
            <a:r>
              <a:rPr lang="en-US" sz="1200" b="0" i="0" u="none" strike="noStrike" kern="1200" baseline="0" dirty="0" smtClean="0">
                <a:solidFill>
                  <a:schemeClr val="tx1"/>
                </a:solidFill>
                <a:latin typeface="+mn-lt"/>
                <a:ea typeface="+mn-ea"/>
                <a:cs typeface="+mn-cs"/>
              </a:rPr>
              <a:t>-range. For even lower ion currents (</a:t>
            </a:r>
            <a:r>
              <a:rPr lang="en-US" sz="1200" b="0" i="1"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 for less than 107 ions per second), </a:t>
            </a:r>
            <a:r>
              <a:rPr lang="de-CH" sz="1200" b="0" i="0" u="none" strike="noStrike" kern="1200" baseline="0" dirty="0" err="1" smtClean="0">
                <a:solidFill>
                  <a:schemeClr val="tx1"/>
                </a:solidFill>
                <a:latin typeface="+mn-lt"/>
                <a:ea typeface="+mn-ea"/>
                <a:cs typeface="+mn-cs"/>
              </a:rPr>
              <a:t>one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uses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secondary</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electron</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multipliers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or</a:t>
            </a:r>
            <a:r>
              <a:rPr lang="de-CH" sz="1200" b="0" i="0"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channeltron</a:t>
            </a:r>
            <a:r>
              <a:rPr lang="de-CH" sz="1200" b="0" i="1"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multipliers</a:t>
            </a:r>
            <a:r>
              <a:rPr lang="de-CH"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20</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21</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22</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BF0CF002-BAFC-4353-A2D9-67890A37A900}" type="slidenum">
              <a:rPr lang="en-US" altLang="de-DE" smtClean="0"/>
              <a:pPr eaLnBrk="1" hangingPunct="1"/>
              <a:t>23</a:t>
            </a:fld>
            <a:endParaRPr lang="en-US" altLang="de-DE"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24</a:t>
            </a:fld>
            <a:endParaRPr lang="en-US" alt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58339B52-A193-4349-939B-652622D4A92B}" type="slidenum">
              <a:rPr lang="en-US" altLang="de-DE" smtClean="0"/>
              <a:pPr eaLnBrk="1" hangingPunct="1"/>
              <a:t>25</a:t>
            </a:fld>
            <a:endParaRPr lang="en-US" alt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0A87FD84-13C2-4710-9482-24A2D4C554AD}" type="slidenum">
              <a:rPr lang="en-US" altLang="de-DE" smtClean="0"/>
              <a:pPr eaLnBrk="1" hangingPunct="1"/>
              <a:t>26</a:t>
            </a:fld>
            <a:endParaRPr lang="en-US" alt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E1348CCD-0908-4472-8085-33E6028BEBF7}" type="slidenum">
              <a:rPr lang="en-US" altLang="de-DE" smtClean="0"/>
              <a:pPr eaLnBrk="1" hangingPunct="1"/>
              <a:t>27</a:t>
            </a:fld>
            <a:endParaRPr lang="en-US" altLang="de-DE"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de-D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FEE780A-E03E-4E27-A0D7-D05DD80DB7B6}" type="slidenum">
              <a:rPr lang="en-US" altLang="de-DE" smtClean="0"/>
              <a:pPr eaLnBrk="1" hangingPunct="1"/>
              <a:t>28</a:t>
            </a:fld>
            <a:endParaRPr lang="en-US" alt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6B4C3FED-7F4F-4FCA-AEE8-5417D0F50C1F}" type="slidenum">
              <a:rPr lang="en-US" altLang="de-DE" smtClean="0"/>
              <a:pPr eaLnBrk="1" hangingPunct="1"/>
              <a:t>29</a:t>
            </a:fld>
            <a:endParaRPr lang="en-US" alt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hlinkClick r:id="rId3" tooltip="Solubility"/>
              </a:rPr>
              <a:t>solubility</a:t>
            </a:r>
            <a:r>
              <a:rPr lang="en-US" dirty="0" smtClean="0"/>
              <a:t> of gas obeys </a:t>
            </a:r>
            <a:r>
              <a:rPr lang="en-US" dirty="0" smtClean="0">
                <a:hlinkClick r:id="rId4" tooltip="Henry's law"/>
              </a:rPr>
              <a:t>Henry's law</a:t>
            </a:r>
            <a:r>
              <a:rPr lang="en-US" dirty="0" smtClean="0"/>
              <a:t> (H=c/p), that is, the amount of a dissolved gas in a liquid is proportional to its </a:t>
            </a:r>
            <a:r>
              <a:rPr lang="en-US" dirty="0" smtClean="0">
                <a:hlinkClick r:id="rId5" tooltip="Partial pressure"/>
              </a:rPr>
              <a:t>partial pressure</a:t>
            </a:r>
            <a:r>
              <a:rPr lang="en-US" dirty="0" smtClean="0"/>
              <a:t>. Therefore, placing a solution under reduced pressure makes the dissolved gas less soluble. </a:t>
            </a:r>
            <a:r>
              <a:rPr lang="en-US" dirty="0" smtClean="0">
                <a:hlinkClick r:id="rId6" tooltip="Sonication"/>
              </a:rPr>
              <a:t>Sonication</a:t>
            </a:r>
            <a:r>
              <a:rPr lang="en-US" dirty="0" smtClean="0"/>
              <a:t> and stirring under reduced pressure can usually enhance the efficiency. This technique is often referred to as </a:t>
            </a:r>
            <a:r>
              <a:rPr lang="en-US" i="1" dirty="0" smtClean="0"/>
              <a:t>Vacuum degasification</a:t>
            </a:r>
            <a:r>
              <a:rPr lang="en-US" dirty="0" smtClean="0"/>
              <a:t>. Specialized vacuum chambers, called vacuum </a:t>
            </a:r>
            <a:r>
              <a:rPr lang="en-US" dirty="0" smtClean="0">
                <a:hlinkClick r:id="rId7" tooltip="Degasser"/>
              </a:rPr>
              <a:t>degassers</a:t>
            </a:r>
            <a:r>
              <a:rPr lang="en-US" dirty="0" smtClean="0"/>
              <a:t>, are used to degas materials through pressure reduction.</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30</a:t>
            </a:fld>
            <a:endParaRPr lang="en-US" altLang="de-DE"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FDE468A0-7430-4E21-B2C5-9C7B64D80630}" type="slidenum">
              <a:rPr lang="en-US" altLang="de-DE" smtClean="0"/>
              <a:pPr eaLnBrk="1" hangingPunct="1"/>
              <a:t>31</a:t>
            </a:fld>
            <a:endParaRPr lang="en-US" altLang="de-DE"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2B40ED3F-E811-464E-B5A2-5A2205C0D125}" type="slidenum">
              <a:rPr lang="en-US" altLang="de-DE" smtClean="0"/>
              <a:pPr eaLnBrk="1" hangingPunct="1"/>
              <a:t>32</a:t>
            </a:fld>
            <a:endParaRPr lang="en-US" altLang="de-DE"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33</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Electrons are dislodged only by the impingement of photons when those photons reach or exceed a threshold </a:t>
            </a:r>
            <a:r>
              <a:rPr lang="en-US" dirty="0" smtClean="0">
                <a:hlinkClick r:id="rId3" tooltip="Frequency"/>
              </a:rPr>
              <a:t>frequency</a:t>
            </a:r>
            <a:r>
              <a:rPr lang="en-US" dirty="0" smtClean="0"/>
              <a:t> (energy). Below that threshold, no electrons are emitted from the material regardless of the light intensity or the length of time of exposure to the light (rarely, an electron will escape by absorbing two or more quanta. However, this is extremely rare because by the time it absorbs enough quanta to escape, the electron will probably have emitted the rest of the quanta.). To make sense of the fact that light can eject electrons even if its intensity is low, </a:t>
            </a:r>
            <a:r>
              <a:rPr lang="en-US" dirty="0" smtClean="0">
                <a:hlinkClick r:id="rId4" tooltip="Albert Einstein"/>
              </a:rPr>
              <a:t>Albert Einstein</a:t>
            </a:r>
            <a:r>
              <a:rPr lang="en-US" dirty="0" smtClean="0"/>
              <a:t> proposed that a beam of light is not a wave propagating through space, but rather a collection of </a:t>
            </a:r>
            <a:r>
              <a:rPr lang="en-US" dirty="0" smtClean="0">
                <a:hlinkClick r:id="rId5" tooltip="Photon"/>
              </a:rPr>
              <a:t>discrete wave packets</a:t>
            </a:r>
            <a:r>
              <a:rPr lang="en-US" dirty="0" smtClean="0"/>
              <a:t> (photons), each with energy </a:t>
            </a:r>
            <a:r>
              <a:rPr lang="en-US" i="1" dirty="0" err="1" smtClean="0"/>
              <a:t>hν</a:t>
            </a:r>
            <a:r>
              <a:rPr lang="en-US" dirty="0" smtClean="0"/>
              <a:t>. This shed light on </a:t>
            </a:r>
            <a:r>
              <a:rPr lang="en-US" dirty="0" smtClean="0">
                <a:hlinkClick r:id="rId6" tooltip="Max Planck"/>
              </a:rPr>
              <a:t>Max Planck</a:t>
            </a:r>
            <a:r>
              <a:rPr lang="en-US" dirty="0" smtClean="0"/>
              <a:t>'s previous discovery of the </a:t>
            </a:r>
            <a:r>
              <a:rPr lang="en-US" dirty="0" smtClean="0">
                <a:hlinkClick r:id="rId7" tooltip="Planck's relation"/>
              </a:rPr>
              <a:t>Planck relation</a:t>
            </a:r>
            <a:r>
              <a:rPr lang="en-US" dirty="0" smtClean="0"/>
              <a:t> (</a:t>
            </a:r>
            <a:r>
              <a:rPr lang="en-US" i="1" dirty="0" smtClean="0"/>
              <a:t>E</a:t>
            </a:r>
            <a:r>
              <a:rPr lang="en-US" dirty="0" smtClean="0"/>
              <a:t> = </a:t>
            </a:r>
            <a:r>
              <a:rPr lang="en-US" i="1" dirty="0" err="1" smtClean="0"/>
              <a:t>hν</a:t>
            </a:r>
            <a:r>
              <a:rPr lang="en-US" dirty="0" smtClean="0"/>
              <a:t>) linking energy (</a:t>
            </a:r>
            <a:r>
              <a:rPr lang="en-US" i="1" dirty="0" smtClean="0"/>
              <a:t>E</a:t>
            </a:r>
            <a:r>
              <a:rPr lang="en-US" dirty="0" smtClean="0"/>
              <a:t>) and frequency (</a:t>
            </a:r>
            <a:r>
              <a:rPr lang="en-US" i="1" dirty="0" smtClean="0">
                <a:hlinkClick r:id="rId8" tooltip="Ν"/>
              </a:rPr>
              <a:t>ν</a:t>
            </a:r>
            <a:r>
              <a:rPr lang="en-US" dirty="0" smtClean="0"/>
              <a:t>) as arising from quantization of energy. The factor </a:t>
            </a:r>
            <a:r>
              <a:rPr lang="en-US" i="1" dirty="0" smtClean="0"/>
              <a:t>h</a:t>
            </a:r>
            <a:r>
              <a:rPr lang="en-US" dirty="0" smtClean="0"/>
              <a:t> is known as the </a:t>
            </a:r>
            <a:r>
              <a:rPr lang="en-US" dirty="0" smtClean="0">
                <a:hlinkClick r:id="rId9" tooltip="Planck constant"/>
              </a:rPr>
              <a:t>Planck constant</a:t>
            </a:r>
            <a:r>
              <a:rPr lang="en-US" dirty="0" smtClean="0"/>
              <a:t>.</a:t>
            </a:r>
          </a:p>
          <a:p>
            <a:endParaRPr lang="en-US" dirty="0" smtClean="0"/>
          </a:p>
          <a:p>
            <a:r>
              <a:rPr lang="en-US" dirty="0" smtClean="0"/>
              <a:t>In 1887, </a:t>
            </a:r>
            <a:r>
              <a:rPr lang="en-US" dirty="0" smtClean="0">
                <a:hlinkClick r:id="rId10" tooltip="Heinrich Hertz"/>
              </a:rPr>
              <a:t>Heinrich Hertz</a:t>
            </a:r>
            <a:r>
              <a:rPr lang="en-US" dirty="0" smtClean="0"/>
              <a:t> discovered that </a:t>
            </a:r>
            <a:r>
              <a:rPr lang="en-US" dirty="0" smtClean="0">
                <a:hlinkClick r:id="rId11" tooltip="Electrodes"/>
              </a:rPr>
              <a:t>electrodes</a:t>
            </a:r>
            <a:r>
              <a:rPr lang="en-US" dirty="0" smtClean="0"/>
              <a:t> illuminated with ultraviolet light create </a:t>
            </a:r>
            <a:r>
              <a:rPr lang="en-US" dirty="0" smtClean="0">
                <a:hlinkClick r:id="rId12" tooltip="Electric spark"/>
              </a:rPr>
              <a:t>electric sparks</a:t>
            </a:r>
            <a:r>
              <a:rPr lang="en-US" dirty="0" smtClean="0"/>
              <a:t> more easily. In 1900, while studying </a:t>
            </a:r>
            <a:r>
              <a:rPr lang="en-US" dirty="0" smtClean="0">
                <a:hlinkClick r:id="rId13" tooltip="Black-body radiation"/>
              </a:rPr>
              <a:t>black-body radiation</a:t>
            </a:r>
            <a:r>
              <a:rPr lang="en-US" dirty="0" smtClean="0"/>
              <a:t>, the German physicist </a:t>
            </a:r>
            <a:r>
              <a:rPr lang="en-US" dirty="0" smtClean="0">
                <a:hlinkClick r:id="rId6" tooltip="Max Planck"/>
              </a:rPr>
              <a:t>Max Planck</a:t>
            </a:r>
            <a:r>
              <a:rPr lang="en-US" dirty="0" smtClean="0"/>
              <a:t> suggested that the energy carried by electromagnetic waves could only be released in "packets" of energy. In 1905, </a:t>
            </a:r>
            <a:r>
              <a:rPr lang="en-US" dirty="0" smtClean="0">
                <a:hlinkClick r:id="rId4" tooltip="Albert Einstein"/>
              </a:rPr>
              <a:t>Albert Einstein</a:t>
            </a:r>
            <a:r>
              <a:rPr lang="en-US" dirty="0" smtClean="0"/>
              <a:t> published a paper advancing the hypothesis that light energy is carried in discrete quantized packets to explain experimental data from the photoelectric effect. This model contributed to the development of </a:t>
            </a:r>
            <a:r>
              <a:rPr lang="en-US" dirty="0" smtClean="0">
                <a:hlinkClick r:id="rId14" tooltip="Quantum mechanics"/>
              </a:rPr>
              <a:t>quantum mechanics</a:t>
            </a:r>
            <a:r>
              <a:rPr lang="en-US" dirty="0" smtClean="0"/>
              <a:t>. In 1914, </a:t>
            </a:r>
            <a:r>
              <a:rPr lang="en-US" dirty="0" smtClean="0">
                <a:hlinkClick r:id="rId15" tooltip="Robert Andrews Millikan"/>
              </a:rPr>
              <a:t>Robert Millikan</a:t>
            </a:r>
            <a:r>
              <a:rPr lang="en-US" dirty="0" smtClean="0"/>
              <a:t>'s experiment supported Einstein's model of the photoelectric effect. Einstein was awarded the </a:t>
            </a:r>
            <a:r>
              <a:rPr lang="en-US" dirty="0" smtClean="0">
                <a:hlinkClick r:id="rId16" tooltip="Nobel Prize in Physics"/>
              </a:rPr>
              <a:t>Nobel Prize</a:t>
            </a:r>
            <a:r>
              <a:rPr lang="en-US" dirty="0" smtClean="0"/>
              <a:t> in 1921 for "his discovery of the law of the photoelectric effect", and Millikan was awarded the Nobel Prize in 1923 for "his work on the elementary charge of electricity and on the photoelectric effect".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34</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35</a:t>
            </a:fld>
            <a:endParaRPr lang="en-US"/>
          </a:p>
        </p:txBody>
      </p:sp>
    </p:spTree>
    <p:extLst>
      <p:ext uri="{BB962C8B-B14F-4D97-AF65-F5344CB8AC3E}">
        <p14:creationId xmlns:p14="http://schemas.microsoft.com/office/powerpoint/2010/main" val="108354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36</a:t>
            </a:fld>
            <a:endParaRPr lang="en-US"/>
          </a:p>
        </p:txBody>
      </p:sp>
    </p:spTree>
    <p:extLst>
      <p:ext uri="{BB962C8B-B14F-4D97-AF65-F5344CB8AC3E}">
        <p14:creationId xmlns:p14="http://schemas.microsoft.com/office/powerpoint/2010/main" val="1093516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of mean path through analyzer is</a:t>
            </a:r>
          </a:p>
          <a:p>
            <a:r>
              <a:rPr lang="en-US" sz="1200" b="0" i="0" u="none" strike="noStrike" kern="1200" baseline="0" dirty="0" smtClean="0">
                <a:solidFill>
                  <a:schemeClr val="tx1"/>
                </a:solidFill>
                <a:latin typeface="+mn-lt"/>
                <a:ea typeface="+mn-ea"/>
                <a:cs typeface="+mn-cs"/>
              </a:rPr>
              <a:t>V0 =V1R1 + V2R22R0</a:t>
            </a:r>
          </a:p>
          <a:p>
            <a:r>
              <a:rPr lang="en-US" sz="1200" b="0" i="0" u="none" strike="noStrike" kern="1200" baseline="0" dirty="0" smtClean="0">
                <a:solidFill>
                  <a:schemeClr val="tx1"/>
                </a:solidFill>
                <a:latin typeface="+mn-lt"/>
                <a:ea typeface="+mn-ea"/>
                <a:cs typeface="+mn-cs"/>
              </a:rPr>
              <a:t>An electron of kinetic energy eV = V0 will travel a circular orbit through hemispheres at radius R0. Since R0, R1 and R2 are fixed, in principle changing V1 and V2 will allow</a:t>
            </a:r>
          </a:p>
          <a:p>
            <a:r>
              <a:rPr lang="en-US" sz="1200" b="0" i="0" u="none" strike="noStrike" kern="1200" baseline="0" dirty="0" smtClean="0">
                <a:solidFill>
                  <a:schemeClr val="tx1"/>
                </a:solidFill>
                <a:latin typeface="+mn-lt"/>
                <a:ea typeface="+mn-ea"/>
                <a:cs typeface="+mn-cs"/>
              </a:rPr>
              <a:t>scanning of electron KE following mean path through hemispheres.</a:t>
            </a:r>
            <a:endParaRPr lang="de-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Total resolution of instrument is convolution of x-ray source width, natural linewidth of peak, analyzer resolution. Analyzer FWHM is really only one we can control</a:t>
            </a:r>
          </a:p>
          <a:p>
            <a:r>
              <a:rPr lang="en-US" sz="1200" b="0" i="0" u="none" strike="noStrike" kern="1200" baseline="0" dirty="0" smtClean="0">
                <a:solidFill>
                  <a:schemeClr val="tx1"/>
                </a:solidFill>
                <a:latin typeface="+mn-lt"/>
                <a:ea typeface="+mn-ea"/>
                <a:cs typeface="+mn-cs"/>
              </a:rPr>
              <a:t>Resolution (R= </a:t>
            </a:r>
            <a:r>
              <a:rPr lang="en-US" sz="1200" b="0" i="0" u="none" strike="noStrike" kern="1200" baseline="0" dirty="0" err="1" smtClean="0">
                <a:solidFill>
                  <a:schemeClr val="tx1"/>
                </a:solidFill>
                <a:latin typeface="+mn-lt"/>
                <a:ea typeface="+mn-ea"/>
                <a:cs typeface="+mn-cs"/>
              </a:rPr>
              <a:t>DeltaE</a:t>
            </a:r>
            <a:r>
              <a:rPr lang="en-US" sz="1200" b="0" i="0" u="none" strike="noStrike" kern="1200" baseline="0" dirty="0" smtClean="0">
                <a:solidFill>
                  <a:schemeClr val="tx1"/>
                </a:solidFill>
                <a:latin typeface="+mn-lt"/>
                <a:ea typeface="+mn-ea"/>
                <a:cs typeface="+mn-cs"/>
              </a:rPr>
              <a:t>/E) defines ability to separate closely spaced photoemission peaks (important for determining chemical shift): </a:t>
            </a:r>
          </a:p>
          <a:p>
            <a:r>
              <a:rPr lang="en-US" sz="1200" b="0" i="0" u="none" strike="noStrike" kern="1200" baseline="0" dirty="0" smtClean="0">
                <a:solidFill>
                  <a:schemeClr val="tx1"/>
                </a:solidFill>
                <a:latin typeface="+mn-lt"/>
                <a:ea typeface="+mn-ea"/>
                <a:cs typeface="+mn-cs"/>
              </a:rPr>
              <a:t>To achieve constant resolution over full kinetic energy range: retardation of electrons to fixed kinetic energy before entry into hemisphere: pass energy:</a:t>
            </a:r>
          </a:p>
          <a:p>
            <a:r>
              <a:rPr lang="en-US" sz="1200" b="0" i="0" u="none" strike="noStrike" kern="1200" baseline="0" dirty="0" smtClean="0">
                <a:solidFill>
                  <a:schemeClr val="tx1"/>
                </a:solidFill>
                <a:latin typeface="+mn-lt"/>
                <a:ea typeface="+mn-ea"/>
                <a:cs typeface="+mn-cs"/>
              </a:rPr>
              <a:t>Easiest way is to </a:t>
            </a:r>
            <a:r>
              <a:rPr lang="en-US" sz="1200" b="0" i="1" u="none" strike="noStrike" kern="1200" baseline="0" dirty="0" smtClean="0">
                <a:solidFill>
                  <a:schemeClr val="tx1"/>
                </a:solidFill>
                <a:latin typeface="+mn-lt"/>
                <a:ea typeface="+mn-ea"/>
                <a:cs typeface="+mn-cs"/>
              </a:rPr>
              <a:t>retard </a:t>
            </a:r>
            <a:r>
              <a:rPr lang="en-US" sz="1200" b="0" i="0" u="none" strike="noStrike" kern="1200" baseline="0" dirty="0" smtClean="0">
                <a:solidFill>
                  <a:schemeClr val="tx1"/>
                </a:solidFill>
                <a:latin typeface="+mn-lt"/>
                <a:ea typeface="+mn-ea"/>
                <a:cs typeface="+mn-cs"/>
              </a:rPr>
              <a:t>electrons entering energy analyzer to fixed KE, called</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pass energy </a:t>
            </a:r>
            <a:r>
              <a:rPr lang="en-US" sz="1200" b="0" i="0" u="none" strike="noStrike" kern="1200" baseline="0" dirty="0" smtClean="0">
                <a:solidFill>
                  <a:schemeClr val="tx1"/>
                </a:solidFill>
                <a:latin typeface="+mn-lt"/>
                <a:ea typeface="+mn-ea"/>
                <a:cs typeface="+mn-cs"/>
              </a:rPr>
              <a:t>E0, so that fixed resolution applies across entire spectrum</a:t>
            </a:r>
          </a:p>
          <a:p>
            <a:r>
              <a:rPr lang="de-CH" sz="1200" b="0" i="0" u="none" strike="noStrike" kern="1200" baseline="0" dirty="0" err="1" smtClean="0">
                <a:solidFill>
                  <a:schemeClr val="tx1"/>
                </a:solidFill>
                <a:latin typeface="+mn-lt"/>
                <a:ea typeface="+mn-ea"/>
                <a:cs typeface="+mn-cs"/>
              </a:rPr>
              <a:t>DeltaE</a:t>
            </a:r>
            <a:r>
              <a:rPr lang="de-CH" sz="1200" b="0" i="0" u="none" strike="noStrike" kern="1200" baseline="0" dirty="0" smtClean="0">
                <a:solidFill>
                  <a:schemeClr val="tx1"/>
                </a:solidFill>
                <a:latin typeface="+mn-lt"/>
                <a:ea typeface="+mn-ea"/>
                <a:cs typeface="+mn-cs"/>
              </a:rPr>
              <a:t>/E0=s/2R0, s= </a:t>
            </a:r>
            <a:r>
              <a:rPr lang="de-CH" sz="1200" b="0" i="0" u="none" strike="noStrike" kern="1200" baseline="0" dirty="0" err="1" smtClean="0">
                <a:solidFill>
                  <a:schemeClr val="tx1"/>
                </a:solidFill>
                <a:latin typeface="+mn-lt"/>
                <a:ea typeface="+mn-ea"/>
                <a:cs typeface="+mn-cs"/>
              </a:rPr>
              <a:t>slit</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width</a:t>
            </a:r>
            <a:endParaRPr lang="de-CH" sz="1200" b="0" i="0" u="none" strike="noStrike" kern="1200" baseline="0" dirty="0" smtClean="0">
              <a:solidFill>
                <a:schemeClr val="tx1"/>
              </a:solidFill>
              <a:latin typeface="+mn-lt"/>
              <a:ea typeface="+mn-ea"/>
              <a:cs typeface="+mn-cs"/>
            </a:endParaRPr>
          </a:p>
          <a:p>
            <a:r>
              <a:rPr lang="de-CH" sz="1200" b="0" i="0" u="none" strike="noStrike" kern="1200" baseline="0" dirty="0" err="1" smtClean="0">
                <a:solidFill>
                  <a:schemeClr val="tx1"/>
                </a:solidFill>
                <a:latin typeface="+mn-lt"/>
                <a:ea typeface="+mn-ea"/>
                <a:cs typeface="+mn-cs"/>
              </a:rPr>
              <a:t>Using</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electrostatic</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lens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system</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to</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retard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electrons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to</a:t>
            </a:r>
            <a:r>
              <a:rPr lang="de-CH" sz="1200" b="0" i="0" u="none" strike="noStrike" kern="1200" baseline="0" dirty="0" smtClean="0">
                <a:solidFill>
                  <a:schemeClr val="tx1"/>
                </a:solidFill>
                <a:latin typeface="+mn-lt"/>
                <a:ea typeface="+mn-ea"/>
                <a:cs typeface="+mn-cs"/>
              </a:rPr>
              <a:t> pass </a:t>
            </a:r>
            <a:r>
              <a:rPr lang="de-CH" sz="1200" b="0" i="0" u="none" strike="noStrike" kern="1200" baseline="0" dirty="0" err="1" smtClean="0">
                <a:solidFill>
                  <a:schemeClr val="tx1"/>
                </a:solidFill>
                <a:latin typeface="+mn-lt"/>
                <a:ea typeface="+mn-ea"/>
                <a:cs typeface="+mn-cs"/>
              </a:rPr>
              <a:t>energy</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focus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them</a:t>
            </a:r>
            <a:r>
              <a:rPr lang="de-CH" sz="1200" b="0" i="0" u="none" strike="noStrike" kern="1200" baseline="0" dirty="0" smtClean="0">
                <a:solidFill>
                  <a:schemeClr val="tx1"/>
                </a:solidFill>
                <a:latin typeface="+mn-lt"/>
                <a:ea typeface="+mn-ea"/>
                <a:cs typeface="+mn-cs"/>
              </a:rPr>
              <a:t> on </a:t>
            </a:r>
            <a:r>
              <a:rPr lang="de-CH" sz="1200" b="0" i="0" u="none" strike="noStrike" kern="1200" baseline="0" dirty="0" err="1" smtClean="0">
                <a:solidFill>
                  <a:schemeClr val="tx1"/>
                </a:solidFill>
                <a:latin typeface="+mn-lt"/>
                <a:ea typeface="+mn-ea"/>
                <a:cs typeface="+mn-cs"/>
              </a:rPr>
              <a:t>entrance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slit</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hemisphere</a:t>
            </a:r>
            <a:r>
              <a:rPr lang="de-CH" sz="1200" b="0" i="0" u="none" strike="noStrike" kern="1200" baseline="0" dirty="0" smtClean="0">
                <a:solidFill>
                  <a:schemeClr val="tx1"/>
                </a:solidFill>
                <a:latin typeface="+mn-lt"/>
                <a:ea typeface="+mn-ea"/>
                <a:cs typeface="+mn-cs"/>
              </a:rPr>
              <a:t>.</a:t>
            </a:r>
          </a:p>
          <a:p>
            <a:r>
              <a:rPr lang="en-US" dirty="0" smtClean="0"/>
              <a:t>To record a spectrum over a range of initial excitation energies it is necessary to scan the voltages applied to these transfer lenses and the prescription for these lens voltages is known as the set of lens functions. These lens functions are typically stored in some configuration file used by the acquisition system.</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37</a:t>
            </a:fld>
            <a:endParaRPr lang="en-US"/>
          </a:p>
        </p:txBody>
      </p:sp>
    </p:spTree>
    <p:extLst>
      <p:ext uri="{BB962C8B-B14F-4D97-AF65-F5344CB8AC3E}">
        <p14:creationId xmlns:p14="http://schemas.microsoft.com/office/powerpoint/2010/main" val="3520944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Clearly from picture above,</a:t>
            </a:r>
          </a:p>
          <a:p>
            <a:r>
              <a:rPr lang="en-US" sz="1200" b="0" i="0" u="none" strike="noStrike" kern="1200" baseline="0" dirty="0" smtClean="0">
                <a:solidFill>
                  <a:schemeClr val="tx1"/>
                </a:solidFill>
                <a:latin typeface="+mn-lt"/>
                <a:ea typeface="+mn-ea"/>
                <a:cs typeface="+mn-cs"/>
              </a:rPr>
              <a:t>- no photoemission for </a:t>
            </a:r>
            <a:r>
              <a:rPr lang="de-CH" dirty="0" smtClean="0"/>
              <a:t>h</a:t>
            </a:r>
            <a:r>
              <a:rPr lang="el-GR" dirty="0" smtClean="0"/>
              <a:t>ν</a:t>
            </a:r>
            <a:r>
              <a:rPr lang="en-US" sz="1200" b="0" i="0" u="none" strike="noStrike" kern="1200" baseline="0" dirty="0" smtClean="0">
                <a:solidFill>
                  <a:schemeClr val="tx1"/>
                </a:solidFill>
                <a:latin typeface="+mn-lt"/>
                <a:ea typeface="+mn-ea"/>
                <a:cs typeface="+mn-cs"/>
              </a:rPr>
              <a:t> &lt; </a:t>
            </a:r>
            <a:r>
              <a:rPr lang="el-GR" dirty="0" smtClean="0"/>
              <a:t>Φ</a:t>
            </a: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 no photoemission from levels with BE + </a:t>
            </a:r>
            <a:r>
              <a:rPr lang="el-GR" dirty="0" smtClean="0"/>
              <a:t>Φ</a:t>
            </a:r>
            <a:r>
              <a:rPr lang="en-US" sz="1200" b="0" i="0" u="none" strike="noStrike" kern="1200" baseline="0" dirty="0" smtClean="0">
                <a:solidFill>
                  <a:schemeClr val="tx1"/>
                </a:solidFill>
                <a:latin typeface="+mn-lt"/>
                <a:ea typeface="+mn-ea"/>
                <a:cs typeface="+mn-cs"/>
              </a:rPr>
              <a:t>&gt; </a:t>
            </a:r>
            <a:r>
              <a:rPr lang="de-CH" dirty="0" smtClean="0"/>
              <a:t>h</a:t>
            </a:r>
            <a:r>
              <a:rPr lang="el-GR" dirty="0" smtClean="0"/>
              <a:t>ν</a:t>
            </a:r>
            <a:endParaRPr lang="de-CH" dirty="0" smtClean="0"/>
          </a:p>
          <a:p>
            <a:pPr marL="0" indent="0">
              <a:buFontTx/>
              <a:buNone/>
            </a:pPr>
            <a:r>
              <a:rPr lang="en-US" sz="1200" b="0" i="0" u="none" strike="noStrike" kern="1200" baseline="0" dirty="0" smtClean="0">
                <a:solidFill>
                  <a:schemeClr val="tx1"/>
                </a:solidFill>
                <a:latin typeface="+mn-lt"/>
                <a:ea typeface="+mn-ea"/>
                <a:cs typeface="+mn-cs"/>
              </a:rPr>
              <a:t>- KE of photoelectron increases as BE decreases</a:t>
            </a:r>
          </a:p>
          <a:p>
            <a:pPr marL="0" indent="0">
              <a:buFontTx/>
              <a:buNone/>
            </a:pPr>
            <a:r>
              <a:rPr lang="en-US" sz="1200" b="0" i="0" u="none" strike="noStrike" kern="1200" baseline="0" dirty="0" smtClean="0">
                <a:solidFill>
                  <a:schemeClr val="tx1"/>
                </a:solidFill>
                <a:latin typeface="+mn-lt"/>
                <a:ea typeface="+mn-ea"/>
                <a:cs typeface="+mn-cs"/>
              </a:rPr>
              <a:t>- intensity of photoemission increases with intensity of photons</a:t>
            </a:r>
          </a:p>
          <a:p>
            <a:r>
              <a:rPr lang="en-US" sz="1200" b="0" i="0" u="none" strike="noStrike" kern="1200" baseline="0" dirty="0" smtClean="0">
                <a:solidFill>
                  <a:schemeClr val="tx1"/>
                </a:solidFill>
                <a:latin typeface="+mn-lt"/>
                <a:ea typeface="+mn-ea"/>
                <a:cs typeface="+mn-cs"/>
              </a:rPr>
              <a:t>- need monochromatic (x-ray) incident beam</a:t>
            </a:r>
          </a:p>
          <a:p>
            <a:r>
              <a:rPr lang="en-US" sz="1200" b="0" i="0" u="none" strike="noStrike" kern="1200" baseline="0" dirty="0" smtClean="0">
                <a:solidFill>
                  <a:schemeClr val="tx1"/>
                </a:solidFill>
                <a:latin typeface="+mn-lt"/>
                <a:ea typeface="+mn-ea"/>
                <a:cs typeface="+mn-cs"/>
              </a:rPr>
              <a:t>- a range of KE's can be produced if valence band is broad</a:t>
            </a:r>
          </a:p>
          <a:p>
            <a:r>
              <a:rPr lang="en-US" sz="1200" b="0" i="0" u="none" strike="noStrike" kern="1200" baseline="0" dirty="0" smtClean="0">
                <a:solidFill>
                  <a:schemeClr val="tx1"/>
                </a:solidFill>
                <a:latin typeface="+mn-lt"/>
                <a:ea typeface="+mn-ea"/>
                <a:cs typeface="+mn-cs"/>
              </a:rPr>
              <a:t>- since each element has unique set of core levels, KE's can be used to fingerprint element</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38</a:t>
            </a:fld>
            <a:endParaRPr lang="en-US"/>
          </a:p>
        </p:txBody>
      </p:sp>
    </p:spTree>
    <p:extLst>
      <p:ext uri="{BB962C8B-B14F-4D97-AF65-F5344CB8AC3E}">
        <p14:creationId xmlns:p14="http://schemas.microsoft.com/office/powerpoint/2010/main" val="3892241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bg2">
                  <a:lumMod val="25000"/>
                </a:schemeClr>
              </a:buClr>
              <a:buFont typeface="Wingdings" panose="05000000000000000000" pitchFamily="2" charset="2"/>
              <a:buNone/>
            </a:pPr>
            <a:r>
              <a:rPr lang="en-US" b="1" dirty="0" smtClean="0"/>
              <a:t>Auger electrons</a:t>
            </a:r>
          </a:p>
          <a:p>
            <a:pPr marL="285750" indent="-285750">
              <a:buClr>
                <a:schemeClr val="bg2">
                  <a:lumMod val="25000"/>
                </a:schemeClr>
              </a:buClr>
              <a:buFont typeface="Wingdings" panose="05000000000000000000" pitchFamily="2" charset="2"/>
              <a:buChar char="Ø"/>
            </a:pPr>
            <a:r>
              <a:rPr lang="en-US" dirty="0" smtClean="0"/>
              <a:t>Result from excess energy of atom during relaxation (after core hole) creation</a:t>
            </a:r>
          </a:p>
          <a:p>
            <a:pPr marL="285750" indent="-285750">
              <a:buClr>
                <a:schemeClr val="bg2">
                  <a:lumMod val="25000"/>
                </a:schemeClr>
              </a:buClr>
              <a:buFont typeface="Wingdings" panose="05000000000000000000" pitchFamily="2" charset="2"/>
              <a:buChar char="Ø"/>
            </a:pPr>
            <a:r>
              <a:rPr lang="en-US" dirty="0" smtClean="0"/>
              <a:t>always accompany XPS</a:t>
            </a:r>
          </a:p>
          <a:p>
            <a:pPr marL="285750" indent="-285750">
              <a:buClr>
                <a:schemeClr val="bg2">
                  <a:lumMod val="25000"/>
                </a:schemeClr>
              </a:buClr>
              <a:buFont typeface="Wingdings" panose="05000000000000000000" pitchFamily="2" charset="2"/>
              <a:buChar char="Ø"/>
            </a:pPr>
            <a:r>
              <a:rPr lang="en-US" dirty="0" smtClean="0"/>
              <a:t>broader and more complex structure than photoemission peaks, because of different valence levels involved and secondary effects</a:t>
            </a:r>
          </a:p>
          <a:p>
            <a:pPr marL="285750" indent="-285750">
              <a:buClr>
                <a:schemeClr val="bg2">
                  <a:lumMod val="25000"/>
                </a:schemeClr>
              </a:buClr>
              <a:buFont typeface="Wingdings" panose="05000000000000000000" pitchFamily="2" charset="2"/>
              <a:buChar char="Ø"/>
            </a:pPr>
            <a:r>
              <a:rPr lang="de-CH" dirty="0" err="1" smtClean="0"/>
              <a:t>Nomenclature</a:t>
            </a:r>
            <a:r>
              <a:rPr lang="de-CH" dirty="0" smtClean="0"/>
              <a:t>: ABC, </a:t>
            </a:r>
            <a:r>
              <a:rPr lang="de-CH" dirty="0" err="1" smtClean="0"/>
              <a:t>with</a:t>
            </a:r>
            <a:r>
              <a:rPr lang="de-CH" dirty="0" smtClean="0"/>
              <a:t> A: </a:t>
            </a:r>
            <a:r>
              <a:rPr lang="de-CH" dirty="0" err="1" smtClean="0"/>
              <a:t>level</a:t>
            </a:r>
            <a:r>
              <a:rPr lang="de-CH" dirty="0" smtClean="0"/>
              <a:t> </a:t>
            </a:r>
            <a:r>
              <a:rPr lang="de-CH" dirty="0" err="1" smtClean="0"/>
              <a:t>of</a:t>
            </a:r>
            <a:r>
              <a:rPr lang="de-CH" dirty="0" smtClean="0"/>
              <a:t> initial </a:t>
            </a:r>
            <a:r>
              <a:rPr lang="de-CH" dirty="0" err="1" smtClean="0"/>
              <a:t>core</a:t>
            </a:r>
            <a:r>
              <a:rPr lang="de-CH" dirty="0" smtClean="0"/>
              <a:t> hole, B: </a:t>
            </a:r>
            <a:r>
              <a:rPr lang="de-CH" dirty="0" err="1" smtClean="0"/>
              <a:t>level</a:t>
            </a:r>
            <a:r>
              <a:rPr lang="de-CH" dirty="0" smtClean="0"/>
              <a:t> </a:t>
            </a:r>
            <a:r>
              <a:rPr lang="de-CH" dirty="0" err="1" smtClean="0"/>
              <a:t>from</a:t>
            </a:r>
            <a:r>
              <a:rPr lang="de-CH" dirty="0" smtClean="0"/>
              <a:t> </a:t>
            </a:r>
            <a:r>
              <a:rPr lang="de-CH" dirty="0" err="1" smtClean="0"/>
              <a:t>which</a:t>
            </a:r>
            <a:r>
              <a:rPr lang="de-CH" dirty="0" smtClean="0"/>
              <a:t> A </a:t>
            </a:r>
            <a:r>
              <a:rPr lang="de-CH" dirty="0" err="1" smtClean="0"/>
              <a:t>is</a:t>
            </a:r>
            <a:r>
              <a:rPr lang="de-CH" dirty="0" smtClean="0"/>
              <a:t> </a:t>
            </a:r>
            <a:r>
              <a:rPr lang="de-CH" dirty="0" err="1" smtClean="0"/>
              <a:t>filled</a:t>
            </a:r>
            <a:r>
              <a:rPr lang="de-CH" dirty="0" smtClean="0"/>
              <a:t>, C: </a:t>
            </a:r>
            <a:r>
              <a:rPr lang="de-CH" dirty="0" err="1" smtClean="0"/>
              <a:t>level</a:t>
            </a:r>
            <a:r>
              <a:rPr lang="de-CH" dirty="0" smtClean="0"/>
              <a:t> </a:t>
            </a:r>
            <a:r>
              <a:rPr lang="de-CH" dirty="0" err="1" smtClean="0"/>
              <a:t>from</a:t>
            </a:r>
            <a:r>
              <a:rPr lang="de-CH" dirty="0" smtClean="0"/>
              <a:t> </a:t>
            </a:r>
            <a:r>
              <a:rPr lang="de-CH" dirty="0" err="1" smtClean="0"/>
              <a:t>which</a:t>
            </a:r>
            <a:r>
              <a:rPr lang="de-CH" dirty="0" smtClean="0"/>
              <a:t> </a:t>
            </a:r>
            <a:r>
              <a:rPr lang="de-CH" dirty="0" err="1" smtClean="0"/>
              <a:t>Auger</a:t>
            </a:r>
            <a:r>
              <a:rPr lang="de-CH" dirty="0" smtClean="0"/>
              <a:t> </a:t>
            </a:r>
            <a:r>
              <a:rPr lang="de-CH" dirty="0" err="1" smtClean="0"/>
              <a:t>electron</a:t>
            </a:r>
            <a:r>
              <a:rPr lang="de-CH" dirty="0" smtClean="0"/>
              <a:t> </a:t>
            </a:r>
            <a:r>
              <a:rPr lang="de-CH" dirty="0" err="1" smtClean="0"/>
              <a:t>is</a:t>
            </a:r>
            <a:r>
              <a:rPr lang="de-CH" dirty="0" smtClean="0"/>
              <a:t> </a:t>
            </a:r>
            <a:r>
              <a:rPr lang="de-CH" dirty="0" err="1" smtClean="0"/>
              <a:t>emitted</a:t>
            </a:r>
            <a:r>
              <a:rPr lang="de-CH" dirty="0" smtClean="0"/>
              <a:t>.</a:t>
            </a:r>
            <a:br>
              <a:rPr lang="de-CH" dirty="0" smtClean="0"/>
            </a:br>
            <a:r>
              <a:rPr lang="de-CH" dirty="0" err="1" smtClean="0"/>
              <a:t>Example</a:t>
            </a:r>
            <a:r>
              <a:rPr lang="de-CH" dirty="0" smtClean="0"/>
              <a:t>: KLL</a:t>
            </a:r>
            <a:endParaRPr lang="en-US" dirty="0" smtClean="0"/>
          </a:p>
          <a:p>
            <a:pPr marL="285750" indent="-285750">
              <a:buClr>
                <a:schemeClr val="bg2">
                  <a:lumMod val="25000"/>
                </a:schemeClr>
              </a:buClr>
              <a:buFont typeface="Wingdings" panose="05000000000000000000" pitchFamily="2" charset="2"/>
              <a:buChar char="Ø"/>
            </a:pPr>
            <a:r>
              <a:rPr lang="en-US" dirty="0" smtClean="0"/>
              <a:t>KE of Auger electrons are independent of incident photon energy: KE</a:t>
            </a:r>
            <a:r>
              <a:rPr lang="en-US" baseline="-25000" dirty="0" smtClean="0"/>
              <a:t>ABC</a:t>
            </a:r>
            <a:r>
              <a:rPr lang="en-US" dirty="0" smtClean="0"/>
              <a:t> = BE</a:t>
            </a:r>
            <a:r>
              <a:rPr lang="en-US" baseline="-25000" dirty="0" smtClean="0"/>
              <a:t>A</a:t>
            </a:r>
            <a:r>
              <a:rPr lang="en-US" dirty="0" smtClean="0"/>
              <a:t> – BE</a:t>
            </a:r>
            <a:r>
              <a:rPr lang="en-US" baseline="-25000" dirty="0" smtClean="0"/>
              <a:t>B</a:t>
            </a:r>
            <a:r>
              <a:rPr lang="en-US" dirty="0" smtClean="0"/>
              <a:t> – BE</a:t>
            </a:r>
            <a:r>
              <a:rPr lang="en-US" baseline="-25000" dirty="0" smtClean="0"/>
              <a:t>C</a:t>
            </a:r>
            <a:r>
              <a:rPr lang="en-US" baseline="30000" dirty="0" smtClean="0"/>
              <a:t>*</a:t>
            </a:r>
            <a:r>
              <a:rPr lang="en-US" dirty="0" smtClean="0"/>
              <a:t>. </a:t>
            </a:r>
            <a:br>
              <a:rPr lang="en-US" dirty="0" smtClean="0"/>
            </a:br>
            <a:r>
              <a:rPr lang="en-US" dirty="0" smtClean="0"/>
              <a:t>BE</a:t>
            </a:r>
            <a:r>
              <a:rPr lang="en-US" baseline="-25000" dirty="0" smtClean="0"/>
              <a:t>C</a:t>
            </a:r>
            <a:r>
              <a:rPr lang="en-US" baseline="30000" dirty="0" smtClean="0"/>
              <a:t>*</a:t>
            </a:r>
            <a:r>
              <a:rPr lang="en-US" dirty="0" smtClean="0"/>
              <a:t> is slightly different from BE</a:t>
            </a:r>
            <a:r>
              <a:rPr lang="en-US" baseline="-25000" dirty="0" smtClean="0"/>
              <a:t>C</a:t>
            </a:r>
            <a:r>
              <a:rPr lang="en-US" baseline="30000" dirty="0" smtClean="0"/>
              <a:t>  </a:t>
            </a:r>
            <a:r>
              <a:rPr lang="en-US" dirty="0" smtClean="0"/>
              <a:t>because of the hole in level B</a:t>
            </a:r>
          </a:p>
          <a:p>
            <a:pPr marL="285750" indent="-285750">
              <a:buClr>
                <a:schemeClr val="bg2">
                  <a:lumMod val="25000"/>
                </a:schemeClr>
              </a:buClr>
              <a:buFont typeface="Wingdings" panose="05000000000000000000" pitchFamily="2" charset="2"/>
              <a:buChar char="Ø"/>
            </a:pPr>
            <a:r>
              <a:rPr lang="de-CH" dirty="0" err="1" smtClean="0"/>
              <a:t>Auger</a:t>
            </a:r>
            <a:r>
              <a:rPr lang="de-CH" dirty="0" smtClean="0"/>
              <a:t> </a:t>
            </a:r>
            <a:r>
              <a:rPr lang="de-CH" dirty="0" err="1" smtClean="0"/>
              <a:t>spectra</a:t>
            </a:r>
            <a:r>
              <a:rPr lang="de-CH" dirty="0" smtClean="0"/>
              <a:t> </a:t>
            </a:r>
            <a:r>
              <a:rPr lang="de-CH" dirty="0" err="1" smtClean="0"/>
              <a:t>are</a:t>
            </a:r>
            <a:r>
              <a:rPr lang="de-CH" dirty="0" smtClean="0"/>
              <a:t> sensitive </a:t>
            </a:r>
            <a:r>
              <a:rPr lang="de-CH" dirty="0" err="1" smtClean="0"/>
              <a:t>to</a:t>
            </a:r>
            <a:r>
              <a:rPr lang="de-CH" dirty="0" smtClean="0"/>
              <a:t> </a:t>
            </a:r>
            <a:r>
              <a:rPr lang="de-CH" dirty="0" err="1" smtClean="0"/>
              <a:t>chemistry</a:t>
            </a:r>
            <a:r>
              <a:rPr lang="de-CH" dirty="0" smtClean="0"/>
              <a:t>, </a:t>
            </a:r>
            <a:r>
              <a:rPr lang="de-CH" dirty="0" err="1" smtClean="0"/>
              <a:t>because</a:t>
            </a:r>
            <a:r>
              <a:rPr lang="de-CH" dirty="0" smtClean="0"/>
              <a:t> </a:t>
            </a:r>
            <a:r>
              <a:rPr lang="de-CH" dirty="0" err="1" smtClean="0"/>
              <a:t>of</a:t>
            </a:r>
            <a:r>
              <a:rPr lang="de-CH" dirty="0" smtClean="0"/>
              <a:t> </a:t>
            </a:r>
            <a:r>
              <a:rPr lang="de-CH" dirty="0" err="1" smtClean="0"/>
              <a:t>the</a:t>
            </a:r>
            <a:r>
              <a:rPr lang="de-CH" dirty="0" smtClean="0"/>
              <a:t> </a:t>
            </a:r>
            <a:r>
              <a:rPr lang="de-CH" dirty="0" err="1" smtClean="0"/>
              <a:t>involvement</a:t>
            </a:r>
            <a:r>
              <a:rPr lang="de-CH" dirty="0" smtClean="0"/>
              <a:t> </a:t>
            </a:r>
            <a:r>
              <a:rPr lang="de-CH" dirty="0" err="1" smtClean="0"/>
              <a:t>of</a:t>
            </a:r>
            <a:r>
              <a:rPr lang="de-CH" dirty="0" smtClean="0"/>
              <a:t> </a:t>
            </a:r>
            <a:r>
              <a:rPr lang="de-CH" dirty="0" err="1" smtClean="0"/>
              <a:t>outer</a:t>
            </a:r>
            <a:r>
              <a:rPr lang="de-CH" dirty="0" smtClean="0"/>
              <a:t> </a:t>
            </a:r>
            <a:r>
              <a:rPr lang="de-CH" dirty="0" err="1" smtClean="0"/>
              <a:t>shells</a:t>
            </a:r>
            <a:r>
              <a:rPr lang="de-CH" dirty="0" smtClean="0"/>
              <a:t>.</a:t>
            </a:r>
            <a:endParaRPr lang="en-US" dirty="0" smtClean="0"/>
          </a:p>
          <a:p>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39</a:t>
            </a:fld>
            <a:endParaRPr lang="en-US"/>
          </a:p>
        </p:txBody>
      </p:sp>
    </p:spTree>
    <p:extLst>
      <p:ext uri="{BB962C8B-B14F-4D97-AF65-F5344CB8AC3E}">
        <p14:creationId xmlns:p14="http://schemas.microsoft.com/office/powerpoint/2010/main" val="306749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4</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XPS spectra show characteristic "stepped" background (intensity of</a:t>
            </a:r>
          </a:p>
          <a:p>
            <a:r>
              <a:rPr lang="en-US" sz="1200" b="0" i="0" u="none" strike="noStrike" kern="1200" baseline="0" dirty="0" smtClean="0">
                <a:solidFill>
                  <a:schemeClr val="tx1"/>
                </a:solidFill>
                <a:latin typeface="+mn-lt"/>
                <a:ea typeface="+mn-ea"/>
                <a:cs typeface="+mn-cs"/>
              </a:rPr>
              <a:t>background to high BE of photoemission peak is always greater than low BE)</a:t>
            </a:r>
          </a:p>
          <a:p>
            <a:r>
              <a:rPr lang="en-US" sz="1200" b="0" i="0" u="none" strike="noStrike" kern="1200" baseline="0" dirty="0" smtClean="0">
                <a:solidFill>
                  <a:schemeClr val="tx1"/>
                </a:solidFill>
                <a:latin typeface="+mn-lt"/>
                <a:ea typeface="+mn-ea"/>
                <a:cs typeface="+mn-cs"/>
              </a:rPr>
              <a:t>Due to inelastic processes (extrinsic losses) from deep in bulk</a:t>
            </a:r>
          </a:p>
          <a:p>
            <a:r>
              <a:rPr lang="en-US" sz="1200" b="0" i="0" u="none" strike="noStrike" kern="1200" baseline="0" dirty="0" smtClean="0">
                <a:solidFill>
                  <a:schemeClr val="tx1"/>
                </a:solidFill>
                <a:latin typeface="+mn-lt"/>
                <a:ea typeface="+mn-ea"/>
                <a:cs typeface="+mn-cs"/>
              </a:rPr>
              <a:t>Only electrons close to surface can, on average, escape without energy</a:t>
            </a:r>
          </a:p>
          <a:p>
            <a:r>
              <a:rPr lang="en-US" sz="1200" b="0" i="0" u="none" strike="noStrike" kern="1200" baseline="0" dirty="0" smtClean="0">
                <a:solidFill>
                  <a:schemeClr val="tx1"/>
                </a:solidFill>
                <a:latin typeface="+mn-lt"/>
                <a:ea typeface="+mn-ea"/>
                <a:cs typeface="+mn-cs"/>
              </a:rPr>
              <a:t>loss</a:t>
            </a:r>
          </a:p>
          <a:p>
            <a:r>
              <a:rPr lang="en-US" sz="1200" b="0" i="0" u="none" strike="noStrike" kern="1200" baseline="0" dirty="0" smtClean="0">
                <a:solidFill>
                  <a:schemeClr val="tx1"/>
                </a:solidFill>
                <a:latin typeface="+mn-lt"/>
                <a:ea typeface="+mn-ea"/>
                <a:cs typeface="+mn-cs"/>
              </a:rPr>
              <a:t>Electrons deeper in surface loose energy and emerge with reduced KE,</a:t>
            </a:r>
          </a:p>
          <a:p>
            <a:r>
              <a:rPr lang="en-US" sz="1200" b="0" i="0" u="none" strike="noStrike" kern="1200" baseline="0" dirty="0" smtClean="0">
                <a:solidFill>
                  <a:schemeClr val="tx1"/>
                </a:solidFill>
                <a:latin typeface="+mn-lt"/>
                <a:ea typeface="+mn-ea"/>
                <a:cs typeface="+mn-cs"/>
              </a:rPr>
              <a:t>increased BE</a:t>
            </a:r>
          </a:p>
          <a:p>
            <a:r>
              <a:rPr lang="en-US" sz="1200" b="0" i="0" u="none" strike="noStrike" kern="1200" baseline="0" dirty="0" smtClean="0">
                <a:solidFill>
                  <a:schemeClr val="tx1"/>
                </a:solidFill>
                <a:latin typeface="+mn-lt"/>
                <a:ea typeface="+mn-ea"/>
                <a:cs typeface="+mn-cs"/>
              </a:rPr>
              <a:t>Electrons very deep in surface loose all energy and cannot escape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40</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XPS spectra show characteristic "stepped" background (intensity of</a:t>
            </a:r>
          </a:p>
          <a:p>
            <a:r>
              <a:rPr lang="en-US" sz="1200" b="0" i="0" u="none" strike="noStrike" kern="1200" baseline="0" dirty="0" smtClean="0">
                <a:solidFill>
                  <a:schemeClr val="tx1"/>
                </a:solidFill>
                <a:latin typeface="+mn-lt"/>
                <a:ea typeface="+mn-ea"/>
                <a:cs typeface="+mn-cs"/>
              </a:rPr>
              <a:t>background to high BE of photoemission peak is always greater than low BE)</a:t>
            </a:r>
          </a:p>
          <a:p>
            <a:r>
              <a:rPr lang="en-US" sz="1200" b="0" i="0" u="none" strike="noStrike" kern="1200" baseline="0" dirty="0" smtClean="0">
                <a:solidFill>
                  <a:schemeClr val="tx1"/>
                </a:solidFill>
                <a:latin typeface="+mn-lt"/>
                <a:ea typeface="+mn-ea"/>
                <a:cs typeface="+mn-cs"/>
              </a:rPr>
              <a:t>Due to inelastic processes (extrinsic losses) from deep in bulk</a:t>
            </a:r>
          </a:p>
          <a:p>
            <a:r>
              <a:rPr lang="en-US" sz="1200" b="0" i="0" u="none" strike="noStrike" kern="1200" baseline="0" dirty="0" smtClean="0">
                <a:solidFill>
                  <a:schemeClr val="tx1"/>
                </a:solidFill>
                <a:latin typeface="+mn-lt"/>
                <a:ea typeface="+mn-ea"/>
                <a:cs typeface="+mn-cs"/>
              </a:rPr>
              <a:t>Only electrons close to surface can, on average, escape without energy</a:t>
            </a:r>
          </a:p>
          <a:p>
            <a:r>
              <a:rPr lang="en-US" sz="1200" b="0" i="0" u="none" strike="noStrike" kern="1200" baseline="0" dirty="0" smtClean="0">
                <a:solidFill>
                  <a:schemeClr val="tx1"/>
                </a:solidFill>
                <a:latin typeface="+mn-lt"/>
                <a:ea typeface="+mn-ea"/>
                <a:cs typeface="+mn-cs"/>
              </a:rPr>
              <a:t>loss</a:t>
            </a:r>
          </a:p>
          <a:p>
            <a:r>
              <a:rPr lang="en-US" sz="1200" b="0" i="0" u="none" strike="noStrike" kern="1200" baseline="0" dirty="0" smtClean="0">
                <a:solidFill>
                  <a:schemeClr val="tx1"/>
                </a:solidFill>
                <a:latin typeface="+mn-lt"/>
                <a:ea typeface="+mn-ea"/>
                <a:cs typeface="+mn-cs"/>
              </a:rPr>
              <a:t>Electrons deeper in surface loose energy and emerge with reduced KE,</a:t>
            </a:r>
          </a:p>
          <a:p>
            <a:r>
              <a:rPr lang="en-US" sz="1200" b="0" i="0" u="none" strike="noStrike" kern="1200" baseline="0" dirty="0" smtClean="0">
                <a:solidFill>
                  <a:schemeClr val="tx1"/>
                </a:solidFill>
                <a:latin typeface="+mn-lt"/>
                <a:ea typeface="+mn-ea"/>
                <a:cs typeface="+mn-cs"/>
              </a:rPr>
              <a:t>increased BE</a:t>
            </a:r>
          </a:p>
          <a:p>
            <a:r>
              <a:rPr lang="en-US" sz="1200" b="0" i="0" u="none" strike="noStrike" kern="1200" baseline="0" dirty="0" smtClean="0">
                <a:solidFill>
                  <a:schemeClr val="tx1"/>
                </a:solidFill>
                <a:latin typeface="+mn-lt"/>
                <a:ea typeface="+mn-ea"/>
                <a:cs typeface="+mn-cs"/>
              </a:rPr>
              <a:t>Electrons very deep in surface loose all energy and cannot escape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42</a:t>
            </a:fld>
            <a:endParaRPr lang="en-US"/>
          </a:p>
        </p:txBody>
      </p:sp>
    </p:spTree>
    <p:extLst>
      <p:ext uri="{BB962C8B-B14F-4D97-AF65-F5344CB8AC3E}">
        <p14:creationId xmlns:p14="http://schemas.microsoft.com/office/powerpoint/2010/main" val="930501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Photemission</a:t>
            </a:r>
            <a:r>
              <a:rPr lang="en-US" sz="1200" b="0" i="0" u="none" strike="noStrike" kern="1200" baseline="0" dirty="0" smtClean="0">
                <a:solidFill>
                  <a:schemeClr val="tx1"/>
                </a:solidFill>
                <a:latin typeface="+mn-lt"/>
                <a:ea typeface="+mn-ea"/>
                <a:cs typeface="+mn-cs"/>
              </a:rPr>
              <a:t> process often envisaged as three steps</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Absorption and ionization (initial state effects)</a:t>
            </a:r>
          </a:p>
          <a:p>
            <a:r>
              <a:rPr lang="en-US" sz="1200" b="0" i="0" u="none" strike="noStrike" kern="1200" baseline="0" dirty="0" smtClean="0">
                <a:solidFill>
                  <a:schemeClr val="tx1"/>
                </a:solidFill>
                <a:latin typeface="+mn-lt"/>
                <a:ea typeface="+mn-ea"/>
                <a:cs typeface="+mn-cs"/>
              </a:rPr>
              <a:t>(ii) Response of atom and creation of photoelectron (final state effects)</a:t>
            </a:r>
          </a:p>
          <a:p>
            <a:r>
              <a:rPr lang="en-US" sz="1200" b="0" i="0" u="none" strike="noStrike" kern="1200" baseline="0" dirty="0" smtClean="0">
                <a:solidFill>
                  <a:schemeClr val="tx1"/>
                </a:solidFill>
                <a:latin typeface="+mn-lt"/>
                <a:ea typeface="+mn-ea"/>
                <a:cs typeface="+mn-cs"/>
              </a:rPr>
              <a:t>(iii) Transport of electron to surface and escape (extrinsic losses)</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43</a:t>
            </a:fld>
            <a:endParaRPr lang="en-US"/>
          </a:p>
        </p:txBody>
      </p:sp>
    </p:spTree>
    <p:extLst>
      <p:ext uri="{BB962C8B-B14F-4D97-AF65-F5344CB8AC3E}">
        <p14:creationId xmlns:p14="http://schemas.microsoft.com/office/powerpoint/2010/main" val="1812484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Spin</a:t>
            </a:r>
            <a:r>
              <a:rPr lang="en-US" baseline="0" dirty="0" smtClean="0"/>
              <a:t> orbit splitting increases with atomic number</a:t>
            </a:r>
          </a:p>
          <a:p>
            <a:r>
              <a:rPr lang="el-GR" sz="1200" b="0" i="0" u="none" strike="noStrike" kern="1200" baseline="0" dirty="0" smtClean="0">
                <a:solidFill>
                  <a:schemeClr val="tx1"/>
                </a:solidFill>
                <a:latin typeface="+mn-lt"/>
                <a:ea typeface="+mn-ea"/>
                <a:cs typeface="+mn-cs"/>
              </a:rPr>
              <a:t>Δ</a:t>
            </a:r>
            <a:r>
              <a:rPr lang="de-CH" sz="1200" b="0" i="1" u="none" strike="noStrike" kern="1200" baseline="0" dirty="0" smtClean="0">
                <a:solidFill>
                  <a:schemeClr val="tx1"/>
                </a:solidFill>
                <a:latin typeface="+mn-lt"/>
                <a:ea typeface="+mn-ea"/>
                <a:cs typeface="+mn-cs"/>
              </a:rPr>
              <a:t>E </a:t>
            </a:r>
            <a:r>
              <a:rPr lang="de-CH" sz="1200" b="0" i="1" u="none" strike="noStrike" kern="1200" baseline="0" dirty="0" err="1" smtClean="0">
                <a:solidFill>
                  <a:schemeClr val="tx1"/>
                </a:solidFill>
                <a:latin typeface="+mn-lt"/>
                <a:ea typeface="+mn-ea"/>
                <a:cs typeface="+mn-cs"/>
              </a:rPr>
              <a:t>increases</a:t>
            </a:r>
            <a:r>
              <a:rPr lang="de-CH"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with</a:t>
            </a:r>
            <a:r>
              <a:rPr lang="de-CH" sz="1200" b="0" i="1" u="none" strike="noStrike" kern="1200" baseline="0" dirty="0" smtClean="0">
                <a:solidFill>
                  <a:schemeClr val="tx1"/>
                </a:solidFill>
                <a:latin typeface="+mn-lt"/>
                <a:ea typeface="+mn-ea"/>
                <a:cs typeface="+mn-cs"/>
              </a:rPr>
              <a:t> Z (n </a:t>
            </a:r>
            <a:r>
              <a:rPr lang="de-CH" sz="1200" b="0" i="1" u="none" strike="noStrike" kern="1200" baseline="0" dirty="0" err="1" smtClean="0">
                <a:solidFill>
                  <a:schemeClr val="tx1"/>
                </a:solidFill>
                <a:latin typeface="+mn-lt"/>
                <a:ea typeface="+mn-ea"/>
                <a:cs typeface="+mn-cs"/>
              </a:rPr>
              <a:t>and</a:t>
            </a:r>
            <a:r>
              <a:rPr lang="de-CH" sz="1200" b="0" i="1" u="none" strike="noStrike" kern="1200" baseline="0" dirty="0" smtClean="0">
                <a:solidFill>
                  <a:schemeClr val="tx1"/>
                </a:solidFill>
                <a:latin typeface="+mn-lt"/>
                <a:ea typeface="+mn-ea"/>
                <a:cs typeface="+mn-cs"/>
              </a:rPr>
              <a:t> l </a:t>
            </a:r>
            <a:r>
              <a:rPr lang="de-CH" sz="1200" b="0" i="1" u="none" strike="noStrike" kern="1200" baseline="0" dirty="0" err="1" smtClean="0">
                <a:solidFill>
                  <a:schemeClr val="tx1"/>
                </a:solidFill>
                <a:latin typeface="+mn-lt"/>
                <a:ea typeface="+mn-ea"/>
                <a:cs typeface="+mn-cs"/>
              </a:rPr>
              <a:t>constant</a:t>
            </a:r>
            <a:r>
              <a:rPr lang="de-CH" sz="1200" b="0" i="1"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Δ</a:t>
            </a:r>
            <a:r>
              <a:rPr lang="de-CH" sz="1200" b="0" i="1" u="none" strike="noStrike" kern="1200" baseline="0" dirty="0" smtClean="0">
                <a:solidFill>
                  <a:schemeClr val="tx1"/>
                </a:solidFill>
                <a:latin typeface="+mn-lt"/>
                <a:ea typeface="+mn-ea"/>
                <a:cs typeface="+mn-cs"/>
              </a:rPr>
              <a:t>E </a:t>
            </a:r>
            <a:r>
              <a:rPr lang="de-CH" sz="1200" b="0" i="1" u="none" strike="noStrike" kern="1200" baseline="0" dirty="0" err="1" smtClean="0">
                <a:solidFill>
                  <a:schemeClr val="tx1"/>
                </a:solidFill>
                <a:latin typeface="+mn-lt"/>
                <a:ea typeface="+mn-ea"/>
                <a:cs typeface="+mn-cs"/>
              </a:rPr>
              <a:t>increases</a:t>
            </a:r>
            <a:r>
              <a:rPr lang="de-CH"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with</a:t>
            </a:r>
            <a:r>
              <a:rPr lang="de-CH" sz="1200" b="0" i="1" u="none" strike="noStrike" kern="1200" baseline="0" dirty="0" smtClean="0">
                <a:solidFill>
                  <a:schemeClr val="tx1"/>
                </a:solidFill>
                <a:latin typeface="+mn-lt"/>
                <a:ea typeface="+mn-ea"/>
                <a:cs typeface="+mn-cs"/>
              </a:rPr>
              <a:t> </a:t>
            </a:r>
            <a:r>
              <a:rPr lang="de-CH" sz="1200" b="0" i="1" u="none" strike="noStrike" kern="1200" baseline="0" dirty="0" err="1" smtClean="0">
                <a:solidFill>
                  <a:schemeClr val="tx1"/>
                </a:solidFill>
                <a:latin typeface="+mn-lt"/>
                <a:ea typeface="+mn-ea"/>
                <a:cs typeface="+mn-cs"/>
              </a:rPr>
              <a:t>decreasing</a:t>
            </a:r>
            <a:r>
              <a:rPr lang="de-CH" sz="1200" b="0" i="1" u="none" strike="noStrike" kern="1200" baseline="0" dirty="0" smtClean="0">
                <a:solidFill>
                  <a:schemeClr val="tx1"/>
                </a:solidFill>
                <a:latin typeface="+mn-lt"/>
                <a:ea typeface="+mn-ea"/>
                <a:cs typeface="+mn-cs"/>
              </a:rPr>
              <a:t> l</a:t>
            </a:r>
            <a:r>
              <a:rPr lang="de-CH" sz="1200" b="0" i="0" u="none" strike="noStrike" kern="1200" baseline="0" dirty="0" smtClean="0">
                <a:solidFill>
                  <a:schemeClr val="tx1"/>
                </a:solidFill>
                <a:latin typeface="+mn-lt"/>
                <a:ea typeface="+mn-ea"/>
                <a:cs typeface="+mn-cs"/>
              </a:rPr>
              <a:t> (n </a:t>
            </a:r>
            <a:r>
              <a:rPr lang="de-CH" sz="1200" b="0" i="0" u="none" strike="noStrike" kern="1200" baseline="0" dirty="0" err="1" smtClean="0">
                <a:solidFill>
                  <a:schemeClr val="tx1"/>
                </a:solidFill>
                <a:latin typeface="+mn-lt"/>
                <a:ea typeface="+mn-ea"/>
                <a:cs typeface="+mn-cs"/>
              </a:rPr>
              <a:t>constant</a:t>
            </a:r>
            <a:r>
              <a:rPr lang="de-CH" sz="1200" b="0" i="0" u="none" strike="noStrike" kern="1200" baseline="0" dirty="0" smtClean="0">
                <a:solidFill>
                  <a:schemeClr val="tx1"/>
                </a:solidFill>
                <a:latin typeface="+mn-lt"/>
                <a:ea typeface="+mn-ea"/>
                <a:cs typeface="+mn-cs"/>
              </a:rPr>
              <a:t>). Same </a:t>
            </a:r>
            <a:r>
              <a:rPr lang="de-CH" sz="1200" b="0" i="0" u="none" strike="noStrike" kern="1200" baseline="0" dirty="0" err="1" smtClean="0">
                <a:solidFill>
                  <a:schemeClr val="tx1"/>
                </a:solidFill>
                <a:latin typeface="+mn-lt"/>
                <a:ea typeface="+mn-ea"/>
                <a:cs typeface="+mn-cs"/>
              </a:rPr>
              <a:t>energy</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level</a:t>
            </a:r>
            <a:r>
              <a:rPr lang="de-CH" sz="1200" b="0" i="0" u="none" strike="noStrike" kern="1200" baseline="0" dirty="0" smtClean="0">
                <a:solidFill>
                  <a:schemeClr val="tx1"/>
                </a:solidFill>
                <a:latin typeface="+mn-lt"/>
                <a:ea typeface="+mn-ea"/>
                <a:cs typeface="+mn-cs"/>
              </a:rPr>
              <a:t>, different </a:t>
            </a:r>
            <a:r>
              <a:rPr lang="de-CH" sz="1200" b="0" i="0" u="none" strike="noStrike" kern="1200" baseline="0" dirty="0" err="1" smtClean="0">
                <a:solidFill>
                  <a:schemeClr val="tx1"/>
                </a:solidFill>
                <a:latin typeface="+mn-lt"/>
                <a:ea typeface="+mn-ea"/>
                <a:cs typeface="+mn-cs"/>
              </a:rPr>
              <a:t>orbitals</a:t>
            </a:r>
            <a:r>
              <a:rPr lang="de-CH"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Δ</a:t>
            </a:r>
            <a:r>
              <a:rPr lang="de-CH" sz="1200" b="0" i="1" u="none" strike="noStrike" kern="1200" baseline="0" dirty="0" smtClean="0">
                <a:solidFill>
                  <a:schemeClr val="tx1"/>
                </a:solidFill>
                <a:latin typeface="+mn-lt"/>
                <a:ea typeface="+mn-ea"/>
                <a:cs typeface="+mn-cs"/>
              </a:rPr>
              <a:t>E </a:t>
            </a:r>
            <a:r>
              <a:rPr lang="de-CH" sz="1200" b="0" i="0" u="none" strike="noStrike" kern="1200" baseline="0" dirty="0" smtClean="0">
                <a:solidFill>
                  <a:schemeClr val="tx1"/>
                </a:solidFill>
                <a:latin typeface="+mn-lt"/>
                <a:ea typeface="+mn-ea"/>
                <a:cs typeface="+mn-cs"/>
              </a:rPr>
              <a:t>p&gt;d&gt;f. </a:t>
            </a:r>
            <a:r>
              <a:rPr lang="de-CH" sz="1200" b="0" i="0" u="none" strike="noStrike" kern="1200" baseline="0" dirty="0" err="1" smtClean="0">
                <a:solidFill>
                  <a:schemeClr val="tx1"/>
                </a:solidFill>
                <a:latin typeface="+mn-lt"/>
                <a:ea typeface="+mn-ea"/>
                <a:cs typeface="+mn-cs"/>
              </a:rPr>
              <a:t>Outer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orbitals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have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smaller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spin</a:t>
            </a:r>
            <a:r>
              <a:rPr lang="de-CH" sz="1200" b="0" i="0" u="none" strike="noStrike" kern="1200" baseline="0" dirty="0" smtClean="0">
                <a:solidFill>
                  <a:schemeClr val="tx1"/>
                </a:solidFill>
                <a:latin typeface="+mn-lt"/>
                <a:ea typeface="+mn-ea"/>
                <a:cs typeface="+mn-cs"/>
              </a:rPr>
              <a:t>-orbit </a:t>
            </a:r>
            <a:r>
              <a:rPr lang="de-CH" sz="1200" b="0" i="0" u="none" strike="noStrike" kern="1200" baseline="0" dirty="0" err="1" smtClean="0">
                <a:solidFill>
                  <a:schemeClr val="tx1"/>
                </a:solidFill>
                <a:latin typeface="+mn-lt"/>
                <a:ea typeface="+mn-ea"/>
                <a:cs typeface="+mn-cs"/>
              </a:rPr>
              <a:t>splitting</a:t>
            </a:r>
            <a:r>
              <a:rPr lang="de-CH" sz="1200" b="0" i="0" u="none" strike="noStrike" kern="1200" baseline="0" dirty="0" smtClean="0">
                <a:solidFill>
                  <a:schemeClr val="tx1"/>
                </a:solidFill>
                <a:latin typeface="+mn-lt"/>
                <a:ea typeface="+mn-ea"/>
                <a:cs typeface="+mn-cs"/>
              </a:rPr>
              <a:t>.</a:t>
            </a:r>
            <a:endParaRPr lang="de-CH" dirty="0"/>
          </a:p>
        </p:txBody>
      </p:sp>
      <p:sp>
        <p:nvSpPr>
          <p:cNvPr id="4" name="Slide Number Placeholder 3"/>
          <p:cNvSpPr>
            <a:spLocks noGrp="1"/>
          </p:cNvSpPr>
          <p:nvPr>
            <p:ph type="sldNum" sz="quarter" idx="10"/>
          </p:nvPr>
        </p:nvSpPr>
        <p:spPr/>
        <p:txBody>
          <a:bodyPr/>
          <a:lstStyle/>
          <a:p>
            <a:fld id="{6BBDFC4E-B93A-4BE0-AE1A-5D746B2BDF52}" type="slidenum">
              <a:rPr lang="en-US" smtClean="0"/>
              <a:t>44</a:t>
            </a:fld>
            <a:endParaRPr lang="en-US"/>
          </a:p>
        </p:txBody>
      </p:sp>
    </p:spTree>
    <p:extLst>
      <p:ext uri="{BB962C8B-B14F-4D97-AF65-F5344CB8AC3E}">
        <p14:creationId xmlns:p14="http://schemas.microsoft.com/office/powerpoint/2010/main" val="971106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Spin-orbit splitting is approximately constant - confirming SOS is largely an initial state effect</a:t>
            </a:r>
          </a:p>
          <a:p>
            <a:r>
              <a:rPr lang="en-US" sz="1200" b="0" i="0" u="none" strike="noStrike" kern="1200" baseline="0" dirty="0" smtClean="0">
                <a:solidFill>
                  <a:schemeClr val="tx1"/>
                </a:solidFill>
                <a:latin typeface="+mn-lt"/>
                <a:ea typeface="+mn-ea"/>
                <a:cs typeface="+mn-cs"/>
              </a:rPr>
              <a:t>Chemical shift information very powerful tool for functional group, chemical </a:t>
            </a:r>
            <a:r>
              <a:rPr lang="en-US" sz="1200" b="0" i="0" u="none" strike="noStrike" kern="1200" baseline="0" dirty="0" err="1" smtClean="0">
                <a:solidFill>
                  <a:schemeClr val="tx1"/>
                </a:solidFill>
                <a:latin typeface="+mn-lt"/>
                <a:ea typeface="+mn-ea"/>
                <a:cs typeface="+mn-cs"/>
              </a:rPr>
              <a:t>enviroment</a:t>
            </a:r>
            <a:r>
              <a:rPr lang="en-US" sz="1200" b="0" i="0" u="none" strike="noStrike" kern="1200" baseline="0" dirty="0" smtClean="0">
                <a:solidFill>
                  <a:schemeClr val="tx1"/>
                </a:solidFill>
                <a:latin typeface="+mn-lt"/>
                <a:ea typeface="+mn-ea"/>
                <a:cs typeface="+mn-cs"/>
              </a:rPr>
              <a:t>, oxidation state</a:t>
            </a:r>
          </a:p>
          <a:p>
            <a:r>
              <a:rPr lang="en-US" sz="1200" b="0" i="0" u="none" strike="noStrike" kern="1200" baseline="0" dirty="0" smtClean="0">
                <a:solidFill>
                  <a:schemeClr val="tx1"/>
                </a:solidFill>
                <a:latin typeface="+mn-lt"/>
                <a:ea typeface="+mn-ea"/>
                <a:cs typeface="+mn-cs"/>
              </a:rPr>
              <a:t>Cations </a:t>
            </a:r>
            <a:r>
              <a:rPr lang="en-US" sz="1200" b="0" i="0" u="none" strike="noStrike" kern="1200" baseline="0" dirty="0" smtClean="0">
                <a:solidFill>
                  <a:schemeClr val="tx1"/>
                </a:solidFill>
                <a:latin typeface="+mn-lt"/>
                <a:ea typeface="+mn-ea"/>
                <a:cs typeface="+mn-cs"/>
                <a:sym typeface="Wingdings" panose="05000000000000000000" pitchFamily="2" charset="2"/>
              </a:rPr>
              <a:t> electrons are removed. The electrons left experience a larger attraction for the nucleus. It is more difficult to withdraw an electron from a cation! </a:t>
            </a:r>
            <a:r>
              <a:rPr lang="en-US" sz="1200" b="0" i="0" u="none" strike="noStrike" kern="1200" baseline="0" dirty="0" err="1" smtClean="0">
                <a:solidFill>
                  <a:schemeClr val="tx1"/>
                </a:solidFill>
                <a:latin typeface="+mn-lt"/>
                <a:ea typeface="+mn-ea"/>
                <a:cs typeface="+mn-cs"/>
                <a:sym typeface="Wingdings" panose="05000000000000000000" pitchFamily="2" charset="2"/>
              </a:rPr>
              <a:t>Photoemitted</a:t>
            </a:r>
            <a:r>
              <a:rPr lang="en-US" sz="1200" b="0" i="0" u="none" strike="noStrike" kern="1200" baseline="0" dirty="0" smtClean="0">
                <a:solidFill>
                  <a:schemeClr val="tx1"/>
                </a:solidFill>
                <a:latin typeface="+mn-lt"/>
                <a:ea typeface="+mn-ea"/>
                <a:cs typeface="+mn-cs"/>
                <a:sym typeface="Wingdings" panose="05000000000000000000" pitchFamily="2" charset="2"/>
              </a:rPr>
              <a:t> electrons from a cation will have a lower KE, thus a higher BE.</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45</a:t>
            </a:fld>
            <a:endParaRPr lang="en-US"/>
          </a:p>
        </p:txBody>
      </p:sp>
    </p:spTree>
    <p:extLst>
      <p:ext uri="{BB962C8B-B14F-4D97-AF65-F5344CB8AC3E}">
        <p14:creationId xmlns:p14="http://schemas.microsoft.com/office/powerpoint/2010/main" val="374915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Calculations indicate maximum </a:t>
            </a:r>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is ~ 10-18 cm2</a:t>
            </a:r>
          </a:p>
          <a:p>
            <a:r>
              <a:rPr lang="en-US" sz="1200" b="0" i="0" u="none" strike="noStrike" kern="1200" baseline="0" dirty="0" smtClean="0">
                <a:solidFill>
                  <a:schemeClr val="tx1"/>
                </a:solidFill>
                <a:latin typeface="+mn-lt"/>
                <a:ea typeface="+mn-ea"/>
                <a:cs typeface="+mn-cs"/>
              </a:rPr>
              <a:t>If 1 ML contains 1015 atoms·cm-2, should get about 10-3 photoelectron per</a:t>
            </a:r>
          </a:p>
          <a:p>
            <a:r>
              <a:rPr lang="en-US" sz="1200" b="0" i="0" u="none" strike="noStrike" kern="1200" baseline="0" dirty="0" smtClean="0">
                <a:solidFill>
                  <a:schemeClr val="tx1"/>
                </a:solidFill>
                <a:latin typeface="+mn-lt"/>
                <a:ea typeface="+mn-ea"/>
                <a:cs typeface="+mn-cs"/>
              </a:rPr>
              <a:t>incident photons (1015 ´ 10-18)</a:t>
            </a:r>
          </a:p>
          <a:p>
            <a:r>
              <a:rPr lang="en-US" sz="1200" b="0" i="0" u="none" strike="noStrike" kern="1200" baseline="0" dirty="0" smtClean="0">
                <a:solidFill>
                  <a:schemeClr val="tx1"/>
                </a:solidFill>
                <a:latin typeface="+mn-lt"/>
                <a:ea typeface="+mn-ea"/>
                <a:cs typeface="+mn-cs"/>
              </a:rPr>
              <a:t>If x-ray source flux is 1012 photons·s-1, should produce about 109</a:t>
            </a:r>
          </a:p>
          <a:p>
            <a:r>
              <a:rPr lang="en-US" sz="1200" b="0" i="0" u="none" strike="noStrike" kern="1200" baseline="0" dirty="0" smtClean="0">
                <a:solidFill>
                  <a:schemeClr val="tx1"/>
                </a:solidFill>
                <a:latin typeface="+mn-lt"/>
                <a:ea typeface="+mn-ea"/>
                <a:cs typeface="+mn-cs"/>
              </a:rPr>
              <a:t>electrons·s-1 from 1 ML</a:t>
            </a:r>
          </a:p>
          <a:p>
            <a:r>
              <a:rPr lang="en-US" sz="1200" b="0" i="0" u="none" strike="noStrike" kern="1200" baseline="0" dirty="0" smtClean="0">
                <a:solidFill>
                  <a:schemeClr val="tx1"/>
                </a:solidFill>
                <a:latin typeface="+mn-lt"/>
                <a:ea typeface="+mn-ea"/>
                <a:cs typeface="+mn-cs"/>
              </a:rPr>
              <a:t>For most elements, sensitivity is 0.1-1 % ML (º </a:t>
            </a:r>
            <a:r>
              <a:rPr lang="en-US" sz="1200" b="0" i="0" u="none" strike="noStrike" kern="1200" baseline="0" dirty="0" err="1" smtClean="0">
                <a:solidFill>
                  <a:schemeClr val="tx1"/>
                </a:solidFill>
                <a:latin typeface="+mn-lt"/>
                <a:ea typeface="+mn-ea"/>
                <a:cs typeface="+mn-cs"/>
              </a:rPr>
              <a:t>subnanomolar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Observations:</a:t>
            </a:r>
          </a:p>
          <a:p>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for C in CF4, CH4, graphite… is identical</a:t>
            </a:r>
          </a:p>
          <a:p>
            <a:r>
              <a:rPr lang="en-US" sz="1200" b="0" i="0" u="none" strike="noStrike" kern="1200" baseline="0" dirty="0" smtClean="0">
                <a:solidFill>
                  <a:schemeClr val="tx1"/>
                </a:solidFill>
                <a:latin typeface="+mn-lt"/>
                <a:ea typeface="+mn-ea"/>
                <a:cs typeface="+mn-cs"/>
              </a:rPr>
              <a:t>Each subshell has different </a:t>
            </a:r>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 different sensitivity</a:t>
            </a:r>
          </a:p>
          <a:p>
            <a:r>
              <a:rPr lang="en-US" sz="1200" b="0" i="0" u="none" strike="noStrike" kern="1200" baseline="0" dirty="0" smtClean="0">
                <a:solidFill>
                  <a:schemeClr val="tx1"/>
                </a:solidFill>
                <a:latin typeface="+mn-lt"/>
                <a:ea typeface="+mn-ea"/>
                <a:cs typeface="+mn-cs"/>
              </a:rPr>
              <a:t>Low Z elements have low </a:t>
            </a:r>
            <a:r>
              <a:rPr lang="en-US" sz="1200" b="0" i="0" u="none" strike="noStrike" kern="1200" baseline="0" dirty="0" err="1" smtClean="0">
                <a:solidFill>
                  <a:schemeClr val="tx1"/>
                </a:solidFill>
                <a:latin typeface="+mn-lt"/>
                <a:ea typeface="+mn-ea"/>
                <a:cs typeface="+mn-cs"/>
              </a:rPr>
              <a:t>si,j</a:t>
            </a:r>
            <a:r>
              <a:rPr lang="en-US" sz="1200" b="0" i="0" u="none" strike="noStrike" kern="1200" baseline="0" dirty="0" smtClean="0">
                <a:solidFill>
                  <a:schemeClr val="tx1"/>
                </a:solidFill>
                <a:latin typeface="+mn-lt"/>
                <a:ea typeface="+mn-ea"/>
                <a:cs typeface="+mn-cs"/>
              </a:rPr>
              <a:t> implies lower sensitivity</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48</a:t>
            </a:fld>
            <a:endParaRPr lang="en-US"/>
          </a:p>
        </p:txBody>
      </p:sp>
    </p:spTree>
    <p:extLst>
      <p:ext uri="{BB962C8B-B14F-4D97-AF65-F5344CB8AC3E}">
        <p14:creationId xmlns:p14="http://schemas.microsoft.com/office/powerpoint/2010/main" val="556453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49</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52</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53</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000" b="0" i="0" u="none" strike="noStrike" kern="1200" baseline="0" dirty="0" smtClean="0">
                <a:solidFill>
                  <a:schemeClr val="tx1"/>
                </a:solidFill>
                <a:latin typeface="+mn-lt"/>
                <a:ea typeface="ヒラギノ角ゴ Pro W3" pitchFamily="-108" charset="-128"/>
              </a:rPr>
              <a:t>&lt;MED&gt;</a:t>
            </a:r>
            <a:r>
              <a:rPr lang="en-US" sz="1000" b="0" i="0" u="none" strike="noStrike" kern="1200" baseline="-25000" dirty="0" err="1" smtClean="0">
                <a:solidFill>
                  <a:schemeClr val="tx1"/>
                </a:solidFill>
                <a:latin typeface="+mn-lt"/>
                <a:ea typeface="ヒラギノ角ゴ Pro W3" pitchFamily="-108" charset="-128"/>
              </a:rPr>
              <a:t>avg</a:t>
            </a:r>
            <a:r>
              <a:rPr lang="en-US" sz="1000" b="0" i="0" u="none" strike="noStrike" kern="1200" baseline="0" dirty="0" smtClean="0">
                <a:solidFill>
                  <a:schemeClr val="tx1"/>
                </a:solidFill>
                <a:latin typeface="+mn-lt"/>
                <a:ea typeface="ヒラギノ角ゴ Pro W3" pitchFamily="-108" charset="-128"/>
              </a:rPr>
              <a:t> = 2/</a:t>
            </a:r>
            <a:r>
              <a:rPr lang="el-GR" sz="1000" b="0" i="0" u="none" strike="noStrike" kern="1200" baseline="0" dirty="0" smtClean="0">
                <a:solidFill>
                  <a:schemeClr val="tx1"/>
                </a:solidFill>
                <a:latin typeface="+mn-lt"/>
                <a:ea typeface="ヒラギノ角ゴ Pro W3" pitchFamily="-108" charset="-128"/>
              </a:rPr>
              <a:t>π</a:t>
            </a:r>
            <a:r>
              <a:rPr lang="en-US" sz="1000" b="0" i="0" u="none" strike="noStrike" kern="1200" baseline="0" dirty="0" smtClean="0">
                <a:solidFill>
                  <a:schemeClr val="tx1"/>
                </a:solidFill>
                <a:latin typeface="+mn-lt"/>
                <a:ea typeface="ヒラギノ角ゴ Pro W3" pitchFamily="-108" charset="-128"/>
              </a:rPr>
              <a:t> · IMFP</a:t>
            </a: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54</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The </a:t>
            </a:r>
            <a:r>
              <a:rPr lang="de-CH" b="1" dirty="0" smtClean="0"/>
              <a:t>Boltzmann </a:t>
            </a:r>
            <a:r>
              <a:rPr lang="de-CH" b="1" dirty="0" err="1" smtClean="0"/>
              <a:t>constant</a:t>
            </a:r>
            <a:r>
              <a:rPr lang="de-CH" dirty="0" smtClean="0"/>
              <a:t> (</a:t>
            </a:r>
            <a:r>
              <a:rPr lang="de-CH" i="1" dirty="0" smtClean="0"/>
              <a:t>k</a:t>
            </a:r>
            <a:r>
              <a:rPr lang="de-CH" baseline="-25000" dirty="0" smtClean="0"/>
              <a:t>B</a:t>
            </a:r>
            <a:r>
              <a:rPr lang="de-CH" dirty="0" smtClean="0"/>
              <a:t> </a:t>
            </a:r>
            <a:r>
              <a:rPr lang="de-CH" dirty="0" err="1" smtClean="0"/>
              <a:t>or</a:t>
            </a:r>
            <a:r>
              <a:rPr lang="de-CH" dirty="0" smtClean="0"/>
              <a:t> </a:t>
            </a:r>
            <a:r>
              <a:rPr lang="de-CH" i="1" dirty="0" smtClean="0">
                <a:effectLst/>
              </a:rPr>
              <a:t>k</a:t>
            </a:r>
            <a:r>
              <a:rPr lang="de-CH" dirty="0" smtClean="0"/>
              <a:t>), </a:t>
            </a:r>
            <a:r>
              <a:rPr lang="de-CH" dirty="0" err="1" smtClean="0"/>
              <a:t>which</a:t>
            </a:r>
            <a:r>
              <a:rPr lang="de-CH" dirty="0" smtClean="0"/>
              <a:t> </a:t>
            </a:r>
            <a:r>
              <a:rPr lang="de-CH" dirty="0" err="1" smtClean="0"/>
              <a:t>is</a:t>
            </a:r>
            <a:r>
              <a:rPr lang="de-CH" dirty="0" smtClean="0"/>
              <a:t> </a:t>
            </a:r>
            <a:r>
              <a:rPr lang="de-CH" dirty="0" err="1" smtClean="0"/>
              <a:t>named</a:t>
            </a:r>
            <a:r>
              <a:rPr lang="de-CH" dirty="0" smtClean="0"/>
              <a:t> after </a:t>
            </a:r>
            <a:r>
              <a:rPr lang="de-CH" dirty="0" smtClean="0">
                <a:hlinkClick r:id="rId3" tooltip="Ludwig Boltzmann"/>
              </a:rPr>
              <a:t>Ludwig Boltzmann</a:t>
            </a:r>
            <a:r>
              <a:rPr lang="de-CH" dirty="0" smtClean="0"/>
              <a:t>, </a:t>
            </a:r>
            <a:r>
              <a:rPr lang="de-CH" dirty="0" err="1" smtClean="0"/>
              <a:t>is</a:t>
            </a:r>
            <a:r>
              <a:rPr lang="de-CH" dirty="0" smtClean="0"/>
              <a:t> a </a:t>
            </a:r>
            <a:r>
              <a:rPr lang="de-CH" dirty="0" err="1" smtClean="0">
                <a:hlinkClick r:id="rId4" tooltip="Physical constant"/>
              </a:rPr>
              <a:t>physical</a:t>
            </a:r>
            <a:r>
              <a:rPr lang="de-CH" dirty="0" smtClean="0">
                <a:hlinkClick r:id="rId4" tooltip="Physical constant"/>
              </a:rPr>
              <a:t> </a:t>
            </a:r>
            <a:r>
              <a:rPr lang="de-CH" dirty="0" err="1" smtClean="0">
                <a:hlinkClick r:id="rId4" tooltip="Physical constant"/>
              </a:rPr>
              <a:t>constant</a:t>
            </a:r>
            <a:r>
              <a:rPr lang="de-CH" dirty="0" smtClean="0"/>
              <a:t> </a:t>
            </a:r>
            <a:r>
              <a:rPr lang="de-CH" dirty="0" err="1" smtClean="0"/>
              <a:t>relating</a:t>
            </a:r>
            <a:r>
              <a:rPr lang="de-CH" dirty="0" smtClean="0"/>
              <a:t> </a:t>
            </a:r>
            <a:r>
              <a:rPr lang="de-CH" dirty="0" err="1" smtClean="0"/>
              <a:t>the</a:t>
            </a:r>
            <a:r>
              <a:rPr lang="de-CH" dirty="0" smtClean="0"/>
              <a:t> </a:t>
            </a:r>
            <a:r>
              <a:rPr lang="de-CH" dirty="0" err="1" smtClean="0"/>
              <a:t>average</a:t>
            </a:r>
            <a:r>
              <a:rPr lang="de-CH" dirty="0" smtClean="0"/>
              <a:t> </a:t>
            </a:r>
            <a:r>
              <a:rPr lang="de-CH" dirty="0" err="1" smtClean="0">
                <a:hlinkClick r:id="rId5" tooltip="Kinetic energy"/>
              </a:rPr>
              <a:t>kinetic</a:t>
            </a:r>
            <a:r>
              <a:rPr lang="de-CH" dirty="0" smtClean="0">
                <a:hlinkClick r:id="rId5" tooltip="Kinetic energy"/>
              </a:rPr>
              <a:t> </a:t>
            </a:r>
            <a:r>
              <a:rPr lang="de-CH" dirty="0" err="1" smtClean="0">
                <a:hlinkClick r:id="rId5" tooltip="Kinetic energy"/>
              </a:rPr>
              <a:t>energy</a:t>
            </a:r>
            <a:r>
              <a:rPr lang="de-CH" dirty="0" smtClean="0"/>
              <a:t> </a:t>
            </a:r>
            <a:r>
              <a:rPr lang="de-CH" dirty="0" err="1" smtClean="0"/>
              <a:t>of</a:t>
            </a:r>
            <a:r>
              <a:rPr lang="de-CH" dirty="0" smtClean="0"/>
              <a:t> </a:t>
            </a:r>
            <a:r>
              <a:rPr lang="de-CH" dirty="0" err="1" smtClean="0">
                <a:hlinkClick r:id="rId6" tooltip="Particle"/>
              </a:rPr>
              <a:t>particles</a:t>
            </a:r>
            <a:r>
              <a:rPr lang="de-CH" dirty="0" smtClean="0"/>
              <a:t> in a </a:t>
            </a:r>
            <a:r>
              <a:rPr lang="de-CH" dirty="0" smtClean="0">
                <a:hlinkClick r:id="rId7" tooltip="Ideal gas"/>
              </a:rPr>
              <a:t>gas</a:t>
            </a:r>
            <a:r>
              <a:rPr lang="de-CH" dirty="0" smtClean="0"/>
              <a:t> </a:t>
            </a:r>
            <a:r>
              <a:rPr lang="de-CH" dirty="0" err="1" smtClean="0"/>
              <a:t>with</a:t>
            </a:r>
            <a:r>
              <a:rPr lang="de-CH" dirty="0" smtClean="0"/>
              <a:t> </a:t>
            </a:r>
            <a:r>
              <a:rPr lang="de-CH" dirty="0" err="1" smtClean="0"/>
              <a:t>the</a:t>
            </a:r>
            <a:r>
              <a:rPr lang="de-CH" dirty="0" smtClean="0"/>
              <a:t> </a:t>
            </a:r>
            <a:r>
              <a:rPr lang="de-CH" dirty="0" err="1" smtClean="0">
                <a:hlinkClick r:id="rId8" tooltip="Temperature"/>
              </a:rPr>
              <a:t>temperature</a:t>
            </a:r>
            <a:r>
              <a:rPr lang="de-CH" dirty="0" smtClean="0"/>
              <a:t> </a:t>
            </a:r>
            <a:r>
              <a:rPr lang="de-CH" dirty="0" err="1" smtClean="0"/>
              <a:t>of</a:t>
            </a:r>
            <a:r>
              <a:rPr lang="de-CH" dirty="0" smtClean="0"/>
              <a:t> </a:t>
            </a:r>
            <a:r>
              <a:rPr lang="de-CH" dirty="0" err="1" smtClean="0"/>
              <a:t>the</a:t>
            </a:r>
            <a:r>
              <a:rPr lang="de-CH" dirty="0" smtClean="0"/>
              <a:t> gas.</a:t>
            </a:r>
            <a:r>
              <a:rPr lang="de-CH" baseline="30000" dirty="0" smtClean="0">
                <a:hlinkClick r:id="rId9"/>
              </a:rPr>
              <a:t>[2]</a:t>
            </a:r>
            <a:r>
              <a:rPr lang="de-CH" dirty="0" smtClean="0"/>
              <a:t> </a:t>
            </a:r>
            <a:r>
              <a:rPr lang="de-CH" dirty="0" err="1" smtClean="0"/>
              <a:t>It</a:t>
            </a:r>
            <a:r>
              <a:rPr lang="de-CH" dirty="0" smtClean="0"/>
              <a:t> </a:t>
            </a:r>
            <a:r>
              <a:rPr lang="de-CH" dirty="0" err="1" smtClean="0"/>
              <a:t>is</a:t>
            </a:r>
            <a:r>
              <a:rPr lang="de-CH" dirty="0" smtClean="0"/>
              <a:t> </a:t>
            </a:r>
            <a:r>
              <a:rPr lang="de-CH" dirty="0" err="1" smtClean="0"/>
              <a:t>the</a:t>
            </a:r>
            <a:r>
              <a:rPr lang="de-CH" dirty="0" smtClean="0"/>
              <a:t> </a:t>
            </a:r>
            <a:r>
              <a:rPr lang="de-CH" dirty="0" smtClean="0">
                <a:hlinkClick r:id="rId10" tooltip="Gas constant"/>
              </a:rPr>
              <a:t>gas </a:t>
            </a:r>
            <a:r>
              <a:rPr lang="de-CH" dirty="0" err="1" smtClean="0">
                <a:hlinkClick r:id="rId10" tooltip="Gas constant"/>
              </a:rPr>
              <a:t>constant</a:t>
            </a:r>
            <a:r>
              <a:rPr lang="de-CH" dirty="0" smtClean="0"/>
              <a:t> </a:t>
            </a:r>
            <a:r>
              <a:rPr lang="de-CH" i="1" dirty="0" smtClean="0">
                <a:effectLst/>
              </a:rPr>
              <a:t>R</a:t>
            </a:r>
            <a:r>
              <a:rPr lang="de-CH" dirty="0" smtClean="0"/>
              <a:t> </a:t>
            </a:r>
            <a:r>
              <a:rPr lang="de-CH" dirty="0" err="1" smtClean="0"/>
              <a:t>divided</a:t>
            </a:r>
            <a:r>
              <a:rPr lang="de-CH" dirty="0" smtClean="0"/>
              <a:t> </a:t>
            </a:r>
            <a:r>
              <a:rPr lang="de-CH" dirty="0" err="1" smtClean="0"/>
              <a:t>by</a:t>
            </a:r>
            <a:r>
              <a:rPr lang="de-CH" dirty="0" smtClean="0"/>
              <a:t> </a:t>
            </a:r>
            <a:r>
              <a:rPr lang="de-CH" dirty="0" err="1" smtClean="0"/>
              <a:t>the</a:t>
            </a:r>
            <a:r>
              <a:rPr lang="de-CH" dirty="0" smtClean="0"/>
              <a:t> </a:t>
            </a:r>
            <a:r>
              <a:rPr lang="de-CH" dirty="0" smtClean="0">
                <a:hlinkClick r:id="rId11" tooltip="Avogadro constant"/>
              </a:rPr>
              <a:t>Avogadro </a:t>
            </a:r>
            <a:r>
              <a:rPr lang="de-CH" dirty="0" err="1" smtClean="0">
                <a:hlinkClick r:id="rId11" tooltip="Avogadro constant"/>
              </a:rPr>
              <a:t>constant</a:t>
            </a:r>
            <a:r>
              <a:rPr lang="de-CH" dirty="0" smtClean="0"/>
              <a:t> </a:t>
            </a:r>
            <a:r>
              <a:rPr lang="de-CH" i="1" dirty="0" smtClean="0"/>
              <a:t>N</a:t>
            </a:r>
            <a:r>
              <a:rPr lang="de-CH" baseline="-25000" dirty="0" smtClean="0"/>
              <a:t>A</a:t>
            </a:r>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5</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55</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56</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v</a:t>
            </a:r>
            <a:r>
              <a:rPr lang="en-US" kern="1000" spc="30" baseline="30000" dirty="0" smtClean="0">
                <a:latin typeface="+mn-lt"/>
                <a:cs typeface="Franklin Gothic Book"/>
              </a:rPr>
              <a:t>0</a:t>
            </a:r>
            <a:r>
              <a:rPr lang="en-US" kern="1000" spc="30" dirty="0" smtClean="0">
                <a:latin typeface="+mn-lt"/>
                <a:cs typeface="Franklin Gothic Book"/>
              </a:rPr>
              <a:t> and </a:t>
            </a:r>
            <a:r>
              <a:rPr lang="en-US" kern="1000" spc="30" dirty="0" err="1" smtClean="0">
                <a:latin typeface="+mn-lt"/>
                <a:cs typeface="Franklin Gothic Book"/>
              </a:rPr>
              <a:t>v</a:t>
            </a:r>
            <a:r>
              <a:rPr lang="en-US" kern="1000" spc="30" baseline="30000" dirty="0" err="1" smtClean="0">
                <a:latin typeface="+mn-lt"/>
                <a:cs typeface="Franklin Gothic Book"/>
              </a:rPr>
              <a:t>I</a:t>
            </a:r>
            <a:r>
              <a:rPr lang="en-US" kern="1000" spc="30" dirty="0" smtClean="0">
                <a:latin typeface="+mn-lt"/>
                <a:cs typeface="Franklin Gothic Book"/>
              </a:rPr>
              <a:t> are associated to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2</a:t>
            </a:r>
            <a:r>
              <a:rPr lang="en-US" kern="1000" spc="30" dirty="0" smtClean="0">
                <a:latin typeface="+mn-lt"/>
                <a:cs typeface="Franklin Gothic Book"/>
              </a:rPr>
              <a:t> O 2p</a:t>
            </a:r>
            <a:r>
              <a:rPr lang="en-US" kern="1000" spc="30" baseline="30000" dirty="0" smtClean="0">
                <a:latin typeface="+mn-lt"/>
                <a:cs typeface="Franklin Gothic Book"/>
              </a:rPr>
              <a:t>5</a:t>
            </a:r>
            <a:r>
              <a:rPr lang="en-US" kern="1000" spc="30" dirty="0" smtClean="0">
                <a:latin typeface="+mn-lt"/>
                <a:cs typeface="Franklin Gothic Book"/>
              </a:rPr>
              <a:t> and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1</a:t>
            </a:r>
            <a:r>
              <a:rPr lang="en-US" kern="1000" spc="30" dirty="0" smtClean="0">
                <a:latin typeface="+mn-lt"/>
                <a:cs typeface="Franklin Gothic Book"/>
              </a:rPr>
              <a:t> O 2p</a:t>
            </a:r>
            <a:r>
              <a:rPr lang="en-US" kern="1000" spc="30" baseline="30000" dirty="0" smtClean="0">
                <a:latin typeface="+mn-lt"/>
                <a:cs typeface="Franklin Gothic Book"/>
              </a:rPr>
              <a:t>6</a:t>
            </a:r>
            <a:r>
              <a:rPr lang="en-US" kern="1000" spc="30" dirty="0" smtClean="0">
                <a:latin typeface="+mn-lt"/>
                <a:cs typeface="Franklin Gothic Book"/>
              </a:rPr>
              <a:t> (</a:t>
            </a:r>
            <a:r>
              <a:rPr lang="en-US" b="1" kern="1000" spc="30" dirty="0" smtClean="0">
                <a:latin typeface="+mn-lt"/>
                <a:cs typeface="Franklin Gothic Book"/>
              </a:rPr>
              <a:t>Ce</a:t>
            </a:r>
            <a:r>
              <a:rPr lang="en-US" b="1" kern="1000" spc="30" baseline="30000" dirty="0" smtClean="0">
                <a:latin typeface="+mn-lt"/>
                <a:cs typeface="Franklin Gothic Book"/>
              </a:rPr>
              <a:t>3+</a:t>
            </a:r>
            <a:r>
              <a:rPr lang="en-US" kern="1000" spc="30" dirty="0" smtClean="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v, </a:t>
            </a:r>
            <a:r>
              <a:rPr lang="en-US" kern="1000" spc="30" dirty="0" err="1" smtClean="0">
                <a:latin typeface="+mn-lt"/>
                <a:cs typeface="Franklin Gothic Book"/>
              </a:rPr>
              <a:t>v</a:t>
            </a:r>
            <a:r>
              <a:rPr lang="en-US" kern="1000" spc="30" baseline="30000" dirty="0" err="1" smtClean="0">
                <a:latin typeface="+mn-lt"/>
                <a:cs typeface="Franklin Gothic Book"/>
              </a:rPr>
              <a:t>II</a:t>
            </a:r>
            <a:r>
              <a:rPr lang="en-US" kern="1000" spc="30" dirty="0" smtClean="0">
                <a:latin typeface="+mn-lt"/>
                <a:cs typeface="Franklin Gothic Book"/>
              </a:rPr>
              <a:t> and </a:t>
            </a:r>
            <a:r>
              <a:rPr lang="en-US" kern="1000" spc="30" dirty="0" err="1" smtClean="0">
                <a:latin typeface="+mn-lt"/>
                <a:cs typeface="Franklin Gothic Book"/>
              </a:rPr>
              <a:t>v</a:t>
            </a:r>
            <a:r>
              <a:rPr lang="en-US" kern="1000" spc="30" baseline="30000" dirty="0" err="1" smtClean="0">
                <a:latin typeface="+mn-lt"/>
                <a:cs typeface="Franklin Gothic Book"/>
              </a:rPr>
              <a:t>III</a:t>
            </a:r>
            <a:r>
              <a:rPr lang="en-US" kern="1000" spc="30" dirty="0" smtClean="0">
                <a:latin typeface="+mn-lt"/>
                <a:cs typeface="Franklin Gothic Book"/>
              </a:rPr>
              <a:t> are associated to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2</a:t>
            </a:r>
            <a:r>
              <a:rPr lang="en-US" kern="1000" spc="30" dirty="0" smtClean="0">
                <a:latin typeface="+mn-lt"/>
                <a:cs typeface="Franklin Gothic Book"/>
              </a:rPr>
              <a:t> O 2p</a:t>
            </a:r>
            <a:r>
              <a:rPr lang="en-US" kern="1000" spc="30" baseline="30000" dirty="0" smtClean="0">
                <a:latin typeface="+mn-lt"/>
                <a:cs typeface="Franklin Gothic Book"/>
              </a:rPr>
              <a:t>4</a:t>
            </a:r>
            <a:r>
              <a:rPr lang="en-US" kern="1000" spc="30" dirty="0" smtClean="0">
                <a:latin typeface="+mn-lt"/>
                <a:cs typeface="Franklin Gothic Book"/>
              </a:rPr>
              <a:t>, Ce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1</a:t>
            </a:r>
            <a:r>
              <a:rPr lang="en-US" kern="1000" spc="30" dirty="0" smtClean="0">
                <a:latin typeface="+mn-lt"/>
                <a:cs typeface="Franklin Gothic Book"/>
              </a:rPr>
              <a:t> O 2p</a:t>
            </a:r>
            <a:r>
              <a:rPr lang="en-US" kern="1000" spc="30" baseline="30000" dirty="0" smtClean="0">
                <a:latin typeface="+mn-lt"/>
                <a:cs typeface="Franklin Gothic Book"/>
              </a:rPr>
              <a:t>5</a:t>
            </a:r>
            <a:r>
              <a:rPr lang="en-US" kern="1000" spc="30" dirty="0" smtClean="0">
                <a:latin typeface="+mn-lt"/>
                <a:cs typeface="Franklin Gothic Book"/>
              </a:rPr>
              <a:t> (shake-down/energy gain states) and 3d</a:t>
            </a:r>
            <a:r>
              <a:rPr lang="en-US" kern="1000" spc="30" baseline="30000" dirty="0" smtClean="0">
                <a:latin typeface="+mn-lt"/>
                <a:cs typeface="Franklin Gothic Book"/>
              </a:rPr>
              <a:t>9</a:t>
            </a:r>
            <a:r>
              <a:rPr lang="en-US" kern="1000" spc="30" dirty="0" smtClean="0">
                <a:latin typeface="+mn-lt"/>
                <a:cs typeface="Franklin Gothic Book"/>
              </a:rPr>
              <a:t>4f</a:t>
            </a:r>
            <a:r>
              <a:rPr lang="en-US" kern="1000" spc="30" baseline="30000" dirty="0" smtClean="0">
                <a:latin typeface="+mn-lt"/>
                <a:cs typeface="Franklin Gothic Book"/>
              </a:rPr>
              <a:t>0</a:t>
            </a:r>
            <a:r>
              <a:rPr lang="en-US" kern="1000" spc="30" dirty="0" smtClean="0">
                <a:latin typeface="+mn-lt"/>
                <a:cs typeface="Franklin Gothic Book"/>
              </a:rPr>
              <a:t> O 2p</a:t>
            </a:r>
            <a:r>
              <a:rPr lang="en-US" kern="1000" spc="30" baseline="30000" dirty="0" smtClean="0">
                <a:latin typeface="+mn-lt"/>
                <a:cs typeface="Franklin Gothic Book"/>
              </a:rPr>
              <a:t>6</a:t>
            </a:r>
            <a:r>
              <a:rPr lang="en-US" kern="1000" spc="30" dirty="0" smtClean="0">
                <a:latin typeface="+mn-lt"/>
                <a:cs typeface="Franklin Gothic Book"/>
              </a:rPr>
              <a:t> (</a:t>
            </a:r>
            <a:r>
              <a:rPr lang="en-US" b="1" kern="1000" spc="30" dirty="0" smtClean="0">
                <a:latin typeface="+mn-lt"/>
                <a:cs typeface="Franklin Gothic Book"/>
              </a:rPr>
              <a:t>Ce</a:t>
            </a:r>
            <a:r>
              <a:rPr lang="en-US" b="1" kern="1000" spc="30" baseline="30000" dirty="0" smtClean="0">
                <a:latin typeface="+mn-lt"/>
                <a:cs typeface="Franklin Gothic Book"/>
              </a:rPr>
              <a:t>4+</a:t>
            </a:r>
            <a:r>
              <a:rPr lang="en-US" kern="1000" spc="30" dirty="0" smtClean="0">
                <a:latin typeface="+mn-lt"/>
                <a:cs typeface="Franklin Gothic Book"/>
              </a:rPr>
              <a:t>)</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57</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400" b="1" kern="1000" spc="30" dirty="0" smtClean="0">
                <a:latin typeface="+mn-lt"/>
                <a:cs typeface="Franklin Gothic Book"/>
              </a:rPr>
              <a:t>Semi-infinite specimen, our ceria support, with a uniform </a:t>
            </a:r>
            <a:r>
              <a:rPr lang="en-US" sz="1400" b="1" kern="1000" spc="30" dirty="0" err="1" smtClean="0">
                <a:latin typeface="+mn-lt"/>
                <a:cs typeface="Franklin Gothic Book"/>
              </a:rPr>
              <a:t>overlayer</a:t>
            </a:r>
            <a:r>
              <a:rPr lang="en-US" sz="1400" b="1" kern="1000" spc="30" dirty="0" smtClean="0">
                <a:latin typeface="+mn-lt"/>
                <a:cs typeface="Franklin Gothic Book"/>
              </a:rPr>
              <a:t> of thickness t, representing the reduced ceria layer</a:t>
            </a:r>
            <a:endParaRPr lang="de-CH" sz="1400" b="1"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58</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59</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60</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61</a:t>
            </a:fld>
            <a:endParaRPr lang="en-US"/>
          </a:p>
        </p:txBody>
      </p:sp>
    </p:spTree>
    <p:extLst>
      <p:ext uri="{BB962C8B-B14F-4D97-AF65-F5344CB8AC3E}">
        <p14:creationId xmlns:p14="http://schemas.microsoft.com/office/powerpoint/2010/main" val="313630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6</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DFC4E-B93A-4BE0-AE1A-5D746B2BDF52}" type="slidenum">
              <a:rPr lang="en-US" smtClean="0"/>
              <a:t>7</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Of the various vacuum pump technologies, rotary vane pumps are considered </a:t>
            </a:r>
            <a:r>
              <a:rPr lang="en-US" b="1" dirty="0" smtClean="0">
                <a:effectLst/>
              </a:rPr>
              <a:t>wet, positive displacement pumps</a:t>
            </a:r>
            <a:r>
              <a:rPr lang="en-US" dirty="0" smtClean="0">
                <a:effectLst/>
              </a:rPr>
              <a:t>. They are often called “wet” pumps because the </a:t>
            </a:r>
            <a:r>
              <a:rPr lang="en-US" b="1" dirty="0" smtClean="0">
                <a:effectLst/>
              </a:rPr>
              <a:t>gas being pumped is exposed to oil used as a lubricant to help provide the seal</a:t>
            </a:r>
            <a:r>
              <a:rPr lang="en-US" dirty="0" smtClean="0">
                <a:effectLst/>
              </a:rPr>
              <a:t>.</a:t>
            </a:r>
          </a:p>
          <a:p>
            <a:r>
              <a:rPr lang="en-US" dirty="0" smtClean="0">
                <a:effectLst/>
              </a:rPr>
              <a:t>For this reason, the oil is carefully selected and specially designed for the application. Positive displacement indicates that the pump works by mechanically trapping a volume of gas and moving it through the pump, creating a low pressure on the inlet side.</a:t>
            </a:r>
          </a:p>
          <a:p>
            <a:r>
              <a:rPr lang="en-US" dirty="0" smtClean="0">
                <a:effectLst/>
              </a:rPr>
              <a:t>The entire assembly (Fig. 2) is machined and assembled with tight tolerances so that the </a:t>
            </a:r>
            <a:r>
              <a:rPr lang="en-US" b="1" dirty="0" smtClean="0">
                <a:effectLst/>
              </a:rPr>
              <a:t>gap between the top of the rotor and the stator wall </a:t>
            </a:r>
            <a:r>
              <a:rPr lang="en-US" dirty="0" smtClean="0">
                <a:effectLst/>
              </a:rPr>
              <a:t>(often referred to as the “Dou seal”) is approximately .</a:t>
            </a:r>
            <a:r>
              <a:rPr lang="en-US" b="1" dirty="0" smtClean="0">
                <a:effectLst/>
              </a:rPr>
              <a:t>025 mm </a:t>
            </a:r>
            <a:r>
              <a:rPr lang="en-US" dirty="0" smtClean="0">
                <a:effectLst/>
              </a:rPr>
              <a:t>(1.0 mils). This </a:t>
            </a:r>
            <a:r>
              <a:rPr lang="en-US" b="1" dirty="0" smtClean="0">
                <a:effectLst/>
              </a:rPr>
              <a:t>seal is filled with oil</a:t>
            </a:r>
            <a:r>
              <a:rPr lang="en-US" dirty="0" smtClean="0">
                <a:effectLst/>
              </a:rPr>
              <a:t>, providing a seal between the inlet and outlet sides. The </a:t>
            </a:r>
            <a:r>
              <a:rPr lang="en-US" b="1" dirty="0" smtClean="0">
                <a:effectLst/>
              </a:rPr>
              <a:t>oil is circulated from the oil reservoir into the pump interior and is exhausted through the exhaust valve with the pumped gas</a:t>
            </a:r>
            <a:r>
              <a:rPr lang="en-US" dirty="0" smtClean="0">
                <a:effectLst/>
              </a:rPr>
              <a:t>.</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8</a:t>
            </a:fld>
            <a:endParaRPr lang="en-US"/>
          </a:p>
        </p:txBody>
      </p:sp>
    </p:spTree>
    <p:extLst>
      <p:ext uri="{BB962C8B-B14F-4D97-AF65-F5344CB8AC3E}">
        <p14:creationId xmlns:p14="http://schemas.microsoft.com/office/powerpoint/2010/main" val="184333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DFC4E-B93A-4BE0-AE1A-5D746B2BDF52}" type="slidenum">
              <a:rPr lang="en-US" smtClean="0"/>
              <a:t>9</a:t>
            </a:fld>
            <a:endParaRPr lang="en-US"/>
          </a:p>
        </p:txBody>
      </p:sp>
    </p:spTree>
    <p:extLst>
      <p:ext uri="{BB962C8B-B14F-4D97-AF65-F5344CB8AC3E}">
        <p14:creationId xmlns:p14="http://schemas.microsoft.com/office/powerpoint/2010/main" val="184333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4302E-83D3-4C6F-8048-C33693F33A1E}"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9057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3F893-B916-43E1-AAE2-080FE84D6609}"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392236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8A39E-2726-4907-A5CC-3C638621CEE2}"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7417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8913"/>
            <a:ext cx="8229600" cy="593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560DDFF-8D93-49EB-8450-4D1723106198}" type="datetime1">
              <a:rPr lang="en-US" altLang="en-US" smtClean="0"/>
              <a:t>10/22/2019</a:t>
            </a:fld>
            <a:endParaRPr lang="de-CH"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de-CH"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A4C20D3-2B0E-437C-BD98-5CFD382E9502}" type="slidenum">
              <a:rPr lang="de-CH" altLang="en-US"/>
              <a:pPr/>
              <a:t>‹#›</a:t>
            </a:fld>
            <a:endParaRPr lang="de-CH" altLang="en-US"/>
          </a:p>
        </p:txBody>
      </p:sp>
    </p:spTree>
    <p:extLst>
      <p:ext uri="{BB962C8B-B14F-4D97-AF65-F5344CB8AC3E}">
        <p14:creationId xmlns:p14="http://schemas.microsoft.com/office/powerpoint/2010/main" val="354397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smtClean="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508920776"/>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058A1-3248-478A-ABEB-EF183667CC23}"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63470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7B4BD-B909-4805-BA13-E4555328FE3E}" type="datetime1">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9642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70966-F7A6-4D5A-839E-320113922A7B}"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33335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DA7A3-E5D2-4C45-95E6-98C9247B302F}" type="datetime1">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89423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27F853-EE64-4336-9D00-A04EA7EDC391}" type="datetime1">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54930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561CB-DBF2-4AB2-AABE-7628C0B33999}" type="datetime1">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227509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7EBE2-5D9F-451E-BC66-2FB064ABE489}"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183074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26030-7F52-492E-89CD-A7E94A32D129}" type="datetime1">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EBC9F-D997-426C-B321-572C68DE363F}" type="slidenum">
              <a:rPr lang="en-US" smtClean="0"/>
              <a:t>‹#›</a:t>
            </a:fld>
            <a:endParaRPr lang="en-US"/>
          </a:p>
        </p:txBody>
      </p:sp>
    </p:spTree>
    <p:extLst>
      <p:ext uri="{BB962C8B-B14F-4D97-AF65-F5344CB8AC3E}">
        <p14:creationId xmlns:p14="http://schemas.microsoft.com/office/powerpoint/2010/main" val="120611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7544" y="1124744"/>
            <a:ext cx="822960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DC1C7-5EA7-47D8-B8BB-5ED89693ECDB}" type="datetime1">
              <a:rPr lang="en-US" smtClean="0"/>
              <a:t>10/22/2019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EBC9F-D997-426C-B321-572C68DE363F}" type="slidenum">
              <a:rPr lang="en-US" smtClean="0"/>
              <a:t>‹#›</a:t>
            </a:fld>
            <a:endParaRPr lang="en-US"/>
          </a:p>
        </p:txBody>
      </p:sp>
    </p:spTree>
    <p:extLst>
      <p:ext uri="{BB962C8B-B14F-4D97-AF65-F5344CB8AC3E}">
        <p14:creationId xmlns:p14="http://schemas.microsoft.com/office/powerpoint/2010/main" val="1133732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9.xml"/><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3.wmf"/><Relationship Id="rId4" Type="http://schemas.openxmlformats.org/officeDocument/2006/relationships/oleObject" Target="../embeddings/oleObject1.bin"/><Relationship Id="rId9"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44.wmf"/><Relationship Id="rId3" Type="http://schemas.openxmlformats.org/officeDocument/2006/relationships/notesSlide" Target="../notesSlides/notesSlide22.xml"/><Relationship Id="rId7" Type="http://schemas.openxmlformats.org/officeDocument/2006/relationships/image" Target="../media/image41.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42.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23.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8.png"/><Relationship Id="rId5" Type="http://schemas.openxmlformats.org/officeDocument/2006/relationships/image" Target="../media/image45.wmf"/><Relationship Id="rId10" Type="http://schemas.openxmlformats.org/officeDocument/2006/relationships/image" Target="../media/image47.wmf"/><Relationship Id="rId4" Type="http://schemas.openxmlformats.org/officeDocument/2006/relationships/oleObject" Target="../embeddings/oleObject9.bin"/><Relationship Id="rId9"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4.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49.w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5.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51.w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26.xml"/><Relationship Id="rId7" Type="http://schemas.openxmlformats.org/officeDocument/2006/relationships/oleObject" Target="../embeddings/oleObject17.bin"/><Relationship Id="rId12"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19.bin"/><Relationship Id="rId5" Type="http://schemas.openxmlformats.org/officeDocument/2006/relationships/image" Target="../media/image54.wmf"/><Relationship Id="rId10" Type="http://schemas.openxmlformats.org/officeDocument/2006/relationships/image" Target="../media/image56.wmf"/><Relationship Id="rId4" Type="http://schemas.openxmlformats.org/officeDocument/2006/relationships/oleObject" Target="../embeddings/oleObject16.bin"/><Relationship Id="rId9"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27.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20.bin"/><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4.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89.wmf"/><Relationship Id="rId4"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gif"/><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103.png"/><Relationship Id="rId4" Type="http://schemas.openxmlformats.org/officeDocument/2006/relationships/image" Target="../media/image102.jpeg"/></Relationships>
</file>

<file path=ppt/slides/_rels/slide5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06.wmf"/><Relationship Id="rId5" Type="http://schemas.openxmlformats.org/officeDocument/2006/relationships/oleObject" Target="../embeddings/oleObject23.bin"/><Relationship Id="rId4" Type="http://schemas.openxmlformats.org/officeDocument/2006/relationships/image" Target="../media/image107.png"/></Relationships>
</file>

<file path=ppt/slides/_rels/slide5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10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10.tif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80728"/>
            <a:ext cx="7772400" cy="1470025"/>
          </a:xfrm>
        </p:spPr>
        <p:txBody>
          <a:bodyPr/>
          <a:lstStyle/>
          <a:p>
            <a:r>
              <a:rPr lang="de-CH" dirty="0" smtClean="0"/>
              <a:t>UHV </a:t>
            </a:r>
            <a:r>
              <a:rPr lang="de-CH" dirty="0" err="1" smtClean="0"/>
              <a:t>Techniques</a:t>
            </a:r>
            <a:endParaRPr lang="en-US" dirty="0"/>
          </a:p>
        </p:txBody>
      </p:sp>
      <p:sp>
        <p:nvSpPr>
          <p:cNvPr id="3" name="Subtitle 2"/>
          <p:cNvSpPr>
            <a:spLocks noGrp="1"/>
          </p:cNvSpPr>
          <p:nvPr>
            <p:ph type="subTitle" idx="1"/>
          </p:nvPr>
        </p:nvSpPr>
        <p:spPr>
          <a:xfrm>
            <a:off x="1403648" y="3717032"/>
            <a:ext cx="6400800" cy="1752600"/>
          </a:xfrm>
        </p:spPr>
        <p:txBody>
          <a:bodyPr/>
          <a:lstStyle/>
          <a:p>
            <a:r>
              <a:rPr lang="de-CH" dirty="0" smtClean="0"/>
              <a:t>Dr. Luca Artiglia</a:t>
            </a:r>
            <a:br>
              <a:rPr lang="de-CH" dirty="0" smtClean="0"/>
            </a:br>
            <a:r>
              <a:rPr lang="de-CH" dirty="0" smtClean="0"/>
              <a:t>Paul Scherrer Institut</a:t>
            </a:r>
          </a:p>
          <a:p>
            <a:r>
              <a:rPr lang="de-CH" dirty="0"/>
              <a:t>l</a:t>
            </a:r>
            <a:r>
              <a:rPr lang="de-CH" dirty="0" smtClean="0"/>
              <a:t>uca.artiglia@psi.ch</a:t>
            </a:r>
            <a:endParaRPr lang="en-US" dirty="0"/>
          </a:p>
        </p:txBody>
      </p:sp>
      <p:sp>
        <p:nvSpPr>
          <p:cNvPr id="4" name="TextBox 3"/>
          <p:cNvSpPr txBox="1"/>
          <p:nvPr/>
        </p:nvSpPr>
        <p:spPr>
          <a:xfrm>
            <a:off x="1403648" y="2797130"/>
            <a:ext cx="6499728" cy="646331"/>
          </a:xfrm>
          <a:prstGeom prst="rect">
            <a:avLst/>
          </a:prstGeom>
          <a:noFill/>
        </p:spPr>
        <p:txBody>
          <a:bodyPr wrap="none" rtlCol="0">
            <a:spAutoFit/>
          </a:bodyPr>
          <a:lstStyle/>
          <a:p>
            <a:r>
              <a:rPr lang="de-CH" dirty="0" smtClean="0"/>
              <a:t>As </a:t>
            </a:r>
            <a:r>
              <a:rPr lang="de-CH" dirty="0" err="1" smtClean="0"/>
              <a:t>part</a:t>
            </a:r>
            <a:r>
              <a:rPr lang="de-CH" dirty="0" smtClean="0"/>
              <a:t> </a:t>
            </a:r>
            <a:r>
              <a:rPr lang="de-CH" dirty="0" err="1" smtClean="0"/>
              <a:t>of</a:t>
            </a:r>
            <a:r>
              <a:rPr lang="de-CH" dirty="0" smtClean="0"/>
              <a:t> </a:t>
            </a:r>
            <a:r>
              <a:rPr lang="de-CH" dirty="0" err="1" smtClean="0"/>
              <a:t>the</a:t>
            </a:r>
            <a:r>
              <a:rPr lang="de-CH" dirty="0" smtClean="0"/>
              <a:t> </a:t>
            </a:r>
            <a:r>
              <a:rPr lang="de-CH" dirty="0" err="1" smtClean="0"/>
              <a:t>course</a:t>
            </a:r>
            <a:r>
              <a:rPr lang="de-CH" dirty="0" smtClean="0"/>
              <a:t> </a:t>
            </a:r>
            <a:r>
              <a:rPr lang="de-CH" dirty="0" smtClean="0"/>
              <a:t>‘</a:t>
            </a:r>
            <a:r>
              <a:rPr lang="en-US" dirty="0" smtClean="0"/>
              <a:t>Molecular </a:t>
            </a:r>
            <a:r>
              <a:rPr lang="en-US" dirty="0"/>
              <a:t>Aspects of Catalysts and </a:t>
            </a:r>
            <a:r>
              <a:rPr lang="en-US" dirty="0" smtClean="0"/>
              <a:t>Surfaces’</a:t>
            </a:r>
            <a:endParaRPr lang="en-US" dirty="0"/>
          </a:p>
          <a:p>
            <a:pPr algn="ctr"/>
            <a:r>
              <a:rPr lang="en-US" dirty="0"/>
              <a:t>529-0611-00L</a:t>
            </a:r>
          </a:p>
        </p:txBody>
      </p:sp>
    </p:spTree>
    <p:extLst>
      <p:ext uri="{BB962C8B-B14F-4D97-AF65-F5344CB8AC3E}">
        <p14:creationId xmlns:p14="http://schemas.microsoft.com/office/powerpoint/2010/main" val="1526593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err="1" smtClean="0"/>
              <a:t>Turbomolecular</a:t>
            </a:r>
            <a:r>
              <a:rPr lang="en-US" sz="2200" b="1" dirty="0" smtClean="0"/>
              <a:t> pumps</a:t>
            </a:r>
            <a:endParaRPr lang="de-CH" sz="2200" b="1" dirty="0"/>
          </a:p>
        </p:txBody>
      </p:sp>
      <p:pic>
        <p:nvPicPr>
          <p:cNvPr id="3" name="Immagin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628800"/>
            <a:ext cx="203982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75856" y="1596856"/>
            <a:ext cx="547260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 </a:t>
            </a:r>
            <a:r>
              <a:rPr lang="en-US" dirty="0" err="1"/>
              <a:t>turbomolecular</a:t>
            </a:r>
            <a:r>
              <a:rPr lang="en-US" dirty="0"/>
              <a:t> pump is </a:t>
            </a:r>
            <a:r>
              <a:rPr lang="en-US" dirty="0" smtClean="0"/>
              <a:t>used </a:t>
            </a:r>
            <a:r>
              <a:rPr lang="en-US" dirty="0"/>
              <a:t>to obtain and maintain </a:t>
            </a:r>
            <a:r>
              <a:rPr lang="en-US" b="1" dirty="0"/>
              <a:t>high vacuum</a:t>
            </a:r>
            <a:r>
              <a:rPr lang="en-US" dirty="0"/>
              <a:t>. </a:t>
            </a:r>
          </a:p>
          <a:p>
            <a:endParaRPr lang="en-US" dirty="0"/>
          </a:p>
          <a:p>
            <a:pPr marL="285750" indent="-285750">
              <a:buFont typeface="Arial" panose="020B0604020202020204" pitchFamily="34" charset="0"/>
              <a:buChar char="•"/>
            </a:pPr>
            <a:r>
              <a:rPr lang="en-US" dirty="0"/>
              <a:t>These pumps work on the principle that gas molecules can be given momentum in a desired direction by repeated collision with a moving solid surface. </a:t>
            </a:r>
          </a:p>
          <a:p>
            <a:endParaRPr lang="en-US" dirty="0"/>
          </a:p>
          <a:p>
            <a:pPr marL="285750" indent="-285750">
              <a:buFont typeface="Arial" panose="020B0604020202020204" pitchFamily="34" charset="0"/>
              <a:buChar char="•"/>
            </a:pPr>
            <a:r>
              <a:rPr lang="en-US" dirty="0" smtClean="0"/>
              <a:t>A </a:t>
            </a:r>
            <a:r>
              <a:rPr lang="en-US" dirty="0"/>
              <a:t>rapidly spinning fan rotor (50000-100000 rpm) 'hits' gas molecules from the inlet of the pump towards the exhaust in order to create or maintain </a:t>
            </a:r>
            <a:r>
              <a:rPr lang="en-US" dirty="0" smtClean="0"/>
              <a:t>vacuum</a:t>
            </a:r>
            <a:r>
              <a:rPr lang="en-US" dirty="0"/>
              <a:t>.</a:t>
            </a:r>
          </a:p>
          <a:p>
            <a:endParaRPr lang="de-CH" dirty="0"/>
          </a:p>
        </p:txBody>
      </p:sp>
    </p:spTree>
    <p:extLst>
      <p:ext uri="{BB962C8B-B14F-4D97-AF65-F5344CB8AC3E}">
        <p14:creationId xmlns:p14="http://schemas.microsoft.com/office/powerpoint/2010/main" val="88597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Ion pumps</a:t>
            </a:r>
            <a:endParaRPr lang="de-CH" sz="2200" b="1" dirty="0"/>
          </a:p>
        </p:txBody>
      </p:sp>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34"/>
          <a:stretch/>
        </p:blipFill>
        <p:spPr bwMode="auto">
          <a:xfrm>
            <a:off x="179512" y="1412776"/>
            <a:ext cx="3744207" cy="207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Risultati immagini per 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52" y="407707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719" y="908720"/>
            <a:ext cx="4968761" cy="61863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 </a:t>
            </a:r>
            <a:r>
              <a:rPr lang="en-US" dirty="0"/>
              <a:t>ion pump </a:t>
            </a:r>
            <a:r>
              <a:rPr lang="en-US" dirty="0" smtClean="0"/>
              <a:t>is a </a:t>
            </a:r>
            <a:r>
              <a:rPr lang="en-US" b="1" dirty="0" smtClean="0"/>
              <a:t>static pump</a:t>
            </a:r>
            <a:r>
              <a:rPr lang="en-US" dirty="0" smtClean="0"/>
              <a:t> capable </a:t>
            </a:r>
            <a:r>
              <a:rPr lang="en-US" dirty="0"/>
              <a:t>of reaching pressures as low as </a:t>
            </a:r>
            <a:r>
              <a:rPr lang="en-US" b="1" dirty="0"/>
              <a:t>10</a:t>
            </a:r>
            <a:r>
              <a:rPr lang="en-US" b="1" baseline="30000" dirty="0"/>
              <a:t>−11</a:t>
            </a:r>
            <a:r>
              <a:rPr lang="en-US" b="1" dirty="0"/>
              <a:t> mbar</a:t>
            </a:r>
            <a:r>
              <a:rPr lang="en-US" dirty="0"/>
              <a: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be turned on only at pressures around (or less than) 10</a:t>
            </a:r>
            <a:r>
              <a:rPr lang="en-US" baseline="30000" dirty="0" smtClean="0"/>
              <a:t>-4</a:t>
            </a:r>
            <a:r>
              <a:rPr lang="en-US" dirty="0" smtClean="0"/>
              <a:t> mbar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a:t>
            </a:r>
            <a:r>
              <a:rPr lang="en-US" dirty="0"/>
              <a:t>strong electrical </a:t>
            </a:r>
            <a:r>
              <a:rPr lang="en-US" dirty="0" smtClean="0"/>
              <a:t>voltage (typically </a:t>
            </a:r>
            <a:r>
              <a:rPr lang="en-US" dirty="0"/>
              <a:t>3–7 </a:t>
            </a:r>
            <a:r>
              <a:rPr lang="en-US" dirty="0" smtClean="0"/>
              <a:t>kV) is applied to the anode, producing free electrons. Electrons get caught by the magnetic field and rotate around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Electrons hit gas molecules ionizing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Positively charged molecules accelerates toward the cathode (grounded) at high velocity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cathode is sputtered and titanium compounds deposit on the anode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cathode acts as a getter (e.g. adsorbs inert gases) </a:t>
            </a:r>
            <a:endParaRPr lang="en-US" dirty="0"/>
          </a:p>
          <a:p>
            <a:endParaRPr lang="de-CH" dirty="0"/>
          </a:p>
        </p:txBody>
      </p:sp>
    </p:spTree>
    <p:extLst>
      <p:ext uri="{BB962C8B-B14F-4D97-AF65-F5344CB8AC3E}">
        <p14:creationId xmlns:p14="http://schemas.microsoft.com/office/powerpoint/2010/main" val="1644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Getter and TSP</a:t>
            </a:r>
            <a:endParaRPr lang="de-CH" sz="2200" b="1" dirty="0"/>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smtClean="0"/>
              <a:t>Non-evaporable getter</a:t>
            </a:r>
            <a:endParaRPr lang="de-CH" sz="1600" b="1" dirty="0"/>
          </a:p>
        </p:txBody>
      </p:sp>
      <p:sp>
        <p:nvSpPr>
          <p:cNvPr id="9" name="TextBox 8"/>
          <p:cNvSpPr txBox="1"/>
          <p:nvPr/>
        </p:nvSpPr>
        <p:spPr>
          <a:xfrm>
            <a:off x="107504" y="3919364"/>
            <a:ext cx="4320480"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Static pumps helping to establish and maintain ultra-high vacuum</a:t>
            </a:r>
          </a:p>
          <a:p>
            <a:pPr marL="285750" indent="-285750">
              <a:spcAft>
                <a:spcPts val="1000"/>
              </a:spcAft>
              <a:buFont typeface="Arial" panose="020B0604020202020204" pitchFamily="34" charset="0"/>
              <a:buChar char="•"/>
            </a:pPr>
            <a:r>
              <a:rPr lang="en-US" sz="1600" dirty="0" smtClean="0"/>
              <a:t>Porous </a:t>
            </a:r>
            <a:r>
              <a:rPr lang="en-US" sz="1600" dirty="0"/>
              <a:t>alloys or powder mixtures of Al, </a:t>
            </a:r>
            <a:r>
              <a:rPr lang="en-US" sz="1600" dirty="0" err="1"/>
              <a:t>Zr</a:t>
            </a:r>
            <a:r>
              <a:rPr lang="en-US" sz="1600" dirty="0"/>
              <a:t>, </a:t>
            </a:r>
            <a:r>
              <a:rPr lang="en-US" sz="1600" dirty="0" err="1"/>
              <a:t>Ti</a:t>
            </a:r>
            <a:r>
              <a:rPr lang="en-US" sz="1600" dirty="0"/>
              <a:t>, V and </a:t>
            </a:r>
            <a:r>
              <a:rPr lang="en-US" sz="1600" dirty="0" smtClean="0"/>
              <a:t>Fe, forming stable compounds with active gases</a:t>
            </a:r>
          </a:p>
          <a:p>
            <a:pPr marL="285750" indent="-285750">
              <a:spcAft>
                <a:spcPts val="1000"/>
              </a:spcAft>
              <a:buFont typeface="Arial" panose="020B0604020202020204" pitchFamily="34" charset="0"/>
              <a:buChar char="•"/>
            </a:pPr>
            <a:r>
              <a:rPr lang="en-US" sz="1600" dirty="0" smtClean="0"/>
              <a:t>Can be placed in narrow/difficult to reach spaces (particle accelerators)</a:t>
            </a:r>
          </a:p>
          <a:p>
            <a:pPr marL="285750" indent="-285750">
              <a:spcAft>
                <a:spcPts val="1000"/>
              </a:spcAft>
              <a:buFont typeface="Arial" panose="020B0604020202020204" pitchFamily="34" charset="0"/>
              <a:buChar char="•"/>
            </a:pPr>
            <a:r>
              <a:rPr lang="en-US" sz="1600" dirty="0" smtClean="0"/>
              <a:t>Activated by annealing to &gt;550 K </a:t>
            </a:r>
            <a:endParaRPr lang="de-CH" sz="1600" dirty="0"/>
          </a:p>
        </p:txBody>
      </p:sp>
      <p:sp>
        <p:nvSpPr>
          <p:cNvPr id="15" name="TextBox 14"/>
          <p:cNvSpPr txBox="1"/>
          <p:nvPr/>
        </p:nvSpPr>
        <p:spPr>
          <a:xfrm>
            <a:off x="4644008" y="3919364"/>
            <a:ext cx="4392488" cy="244682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Static pump helping to refine the vacuum </a:t>
            </a:r>
          </a:p>
          <a:p>
            <a:pPr marL="285750" indent="-285750">
              <a:spcAft>
                <a:spcPts val="1000"/>
              </a:spcAft>
              <a:buFont typeface="Arial" panose="020B0604020202020204" pitchFamily="34" charset="0"/>
              <a:buChar char="•"/>
            </a:pPr>
            <a:r>
              <a:rPr lang="en-US" sz="1600" dirty="0" smtClean="0"/>
              <a:t>Titanium </a:t>
            </a:r>
            <a:r>
              <a:rPr lang="en-US" sz="1600" dirty="0"/>
              <a:t>filament through which a high current (typically around 40 </a:t>
            </a:r>
            <a:r>
              <a:rPr lang="en-US" sz="1600" dirty="0" smtClean="0"/>
              <a:t>A) </a:t>
            </a:r>
            <a:r>
              <a:rPr lang="en-US" sz="1600" dirty="0"/>
              <a:t>is passed </a:t>
            </a:r>
            <a:r>
              <a:rPr lang="en-US" sz="1600" dirty="0" smtClean="0"/>
              <a:t>periodically</a:t>
            </a:r>
            <a:endParaRPr lang="en-US" sz="1600" dirty="0"/>
          </a:p>
          <a:p>
            <a:pPr marL="285750" indent="-285750">
              <a:spcAft>
                <a:spcPts val="1000"/>
              </a:spcAft>
              <a:buFont typeface="Arial" panose="020B0604020202020204" pitchFamily="34" charset="0"/>
              <a:buChar char="•"/>
            </a:pPr>
            <a:r>
              <a:rPr lang="en-US" sz="1600" dirty="0" smtClean="0"/>
              <a:t>Titanium sublimates and coats the surrounding chamber walls</a:t>
            </a:r>
          </a:p>
          <a:p>
            <a:pPr marL="285750" indent="-285750">
              <a:spcAft>
                <a:spcPts val="1000"/>
              </a:spcAft>
              <a:buFont typeface="Arial" panose="020B0604020202020204" pitchFamily="34" charset="0"/>
              <a:buChar char="•"/>
            </a:pPr>
            <a:r>
              <a:rPr lang="en-US" sz="1600" dirty="0" smtClean="0"/>
              <a:t>Components </a:t>
            </a:r>
            <a:r>
              <a:rPr lang="en-US" sz="1600" dirty="0"/>
              <a:t>of the residual gas in the chamber which collide with the chamber wall </a:t>
            </a:r>
            <a:r>
              <a:rPr lang="en-US" sz="1600" dirty="0" smtClean="0"/>
              <a:t>react with titanium to </a:t>
            </a:r>
            <a:r>
              <a:rPr lang="en-US" sz="1600" dirty="0"/>
              <a:t>form </a:t>
            </a:r>
            <a:r>
              <a:rPr lang="en-US" sz="1600" dirty="0" smtClean="0"/>
              <a:t>stable</a:t>
            </a:r>
            <a:r>
              <a:rPr lang="en-US" sz="1600" dirty="0"/>
              <a:t>, solid </a:t>
            </a:r>
            <a:r>
              <a:rPr lang="en-US" sz="1600" dirty="0" smtClean="0"/>
              <a:t>products</a:t>
            </a:r>
            <a:endParaRPr lang="en-US" sz="1600" dirty="0"/>
          </a:p>
        </p:txBody>
      </p:sp>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smtClean="0"/>
              <a:t>Titanium sublimation</a:t>
            </a:r>
            <a:endParaRPr lang="de-CH" sz="1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03" y="1340768"/>
            <a:ext cx="3324689" cy="2191056"/>
          </a:xfrm>
          <a:prstGeom prst="rect">
            <a:avLst/>
          </a:prstGeom>
        </p:spPr>
      </p:pic>
      <p:pic>
        <p:nvPicPr>
          <p:cNvPr id="17410" name="Picture 2" descr="Risultati immagini per titanium sublimation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954" y="1340768"/>
            <a:ext cx="3269478"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8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smtClean="0"/>
              <a:t>Vacuum measurement</a:t>
            </a:r>
            <a:endParaRPr lang="de-CH" sz="2200" b="1" dirty="0"/>
          </a:p>
        </p:txBody>
      </p:sp>
      <p:cxnSp>
        <p:nvCxnSpPr>
          <p:cNvPr id="4" name="Straight Connector 3"/>
          <p:cNvCxnSpPr/>
          <p:nvPr/>
        </p:nvCxnSpPr>
        <p:spPr>
          <a:xfrm>
            <a:off x="0" y="27089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3" t="6554"/>
          <a:stretch/>
        </p:blipFill>
        <p:spPr bwMode="auto">
          <a:xfrm>
            <a:off x="395536" y="692696"/>
            <a:ext cx="2167487" cy="171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581468" y="2708920"/>
            <a:ext cx="0" cy="429309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3808" y="692696"/>
            <a:ext cx="6139616" cy="1826141"/>
          </a:xfrm>
          <a:prstGeom prst="rect">
            <a:avLst/>
          </a:prstGeom>
          <a:noFill/>
        </p:spPr>
        <p:txBody>
          <a:bodyPr wrap="square" rtlCol="0">
            <a:spAutoFit/>
          </a:bodyPr>
          <a:lstStyle/>
          <a:p>
            <a:pPr>
              <a:spcAft>
                <a:spcPts val="1000"/>
              </a:spcAft>
            </a:pPr>
            <a:r>
              <a:rPr lang="en-US" sz="1600" b="1" dirty="0" smtClean="0"/>
              <a:t>Low vacuum: </a:t>
            </a:r>
            <a:r>
              <a:rPr lang="en-US" sz="1600" dirty="0" smtClean="0"/>
              <a:t>Pirani (atm. pressure – 10</a:t>
            </a:r>
            <a:r>
              <a:rPr lang="en-US" sz="1600" baseline="30000" dirty="0" smtClean="0"/>
              <a:t>-4</a:t>
            </a:r>
            <a:r>
              <a:rPr lang="en-US" sz="1600" dirty="0" smtClean="0"/>
              <a:t> mbar)</a:t>
            </a:r>
          </a:p>
          <a:p>
            <a:pPr marL="285750" indent="-285750">
              <a:spcAft>
                <a:spcPts val="1000"/>
              </a:spcAft>
              <a:buFont typeface="Arial" panose="020B0604020202020204" pitchFamily="34" charset="0"/>
              <a:buChar char="•"/>
            </a:pPr>
            <a:r>
              <a:rPr lang="en-US" sz="1600" dirty="0" smtClean="0"/>
              <a:t>Two Pt filaments are the arms of a Wheatstone bridge and heated to a constant temperature</a:t>
            </a:r>
          </a:p>
          <a:p>
            <a:pPr marL="285750" indent="-285750">
              <a:buFont typeface="Arial" panose="020B0604020202020204" pitchFamily="34" charset="0"/>
              <a:buChar char="•"/>
            </a:pPr>
            <a:r>
              <a:rPr lang="en-US" sz="1600" dirty="0" smtClean="0"/>
              <a:t>Residual gases conduct away part of the thermal energy of the </a:t>
            </a:r>
            <a:r>
              <a:rPr lang="en-US" sz="1600" dirty="0"/>
              <a:t>measurement filament. The amount of electrical current needed to restore </a:t>
            </a:r>
            <a:r>
              <a:rPr lang="en-US" sz="1600" dirty="0" smtClean="0"/>
              <a:t>its </a:t>
            </a:r>
            <a:r>
              <a:rPr lang="en-US" sz="1600" dirty="0"/>
              <a:t>temperature </a:t>
            </a:r>
            <a:r>
              <a:rPr lang="en-US" sz="1600" dirty="0" smtClean="0"/>
              <a:t>is converted </a:t>
            </a:r>
            <a:r>
              <a:rPr lang="en-US" sz="1600" dirty="0"/>
              <a:t>to a pressure readout</a:t>
            </a:r>
            <a:endParaRPr lang="de-CH" sz="1600" dirty="0"/>
          </a:p>
        </p:txBody>
      </p:sp>
      <p:pic>
        <p:nvPicPr>
          <p:cNvPr id="18434" name="Picture 2" descr="Risultati immagini per cold cathode gau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843932"/>
            <a:ext cx="1885900" cy="1885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35696" y="2843932"/>
            <a:ext cx="2592288" cy="2693045"/>
          </a:xfrm>
          <a:prstGeom prst="rect">
            <a:avLst/>
          </a:prstGeom>
          <a:noFill/>
        </p:spPr>
        <p:txBody>
          <a:bodyPr wrap="square" rtlCol="0">
            <a:spAutoFit/>
          </a:bodyPr>
          <a:lstStyle/>
          <a:p>
            <a:pPr>
              <a:spcAft>
                <a:spcPts val="1000"/>
              </a:spcAft>
            </a:pPr>
            <a:r>
              <a:rPr lang="en-US" sz="1600" b="1" dirty="0" smtClean="0"/>
              <a:t>High vacuum: </a:t>
            </a:r>
            <a:r>
              <a:rPr lang="en-US" sz="1600" dirty="0" smtClean="0"/>
              <a:t>cold cathode (10</a:t>
            </a:r>
            <a:r>
              <a:rPr lang="en-US" sz="1600" baseline="30000" dirty="0" smtClean="0"/>
              <a:t>-4</a:t>
            </a:r>
            <a:r>
              <a:rPr lang="en-US" sz="1600" dirty="0" smtClean="0"/>
              <a:t>-10</a:t>
            </a:r>
            <a:r>
              <a:rPr lang="en-US" sz="1600" baseline="30000" dirty="0" smtClean="0"/>
              <a:t>-9</a:t>
            </a:r>
            <a:r>
              <a:rPr lang="en-US" sz="1600" dirty="0" smtClean="0"/>
              <a:t> mbar)</a:t>
            </a:r>
          </a:p>
          <a:p>
            <a:pPr marL="285750" indent="-285750">
              <a:spcAft>
                <a:spcPts val="1000"/>
              </a:spcAft>
              <a:buFont typeface="Arial" panose="020B0604020202020204" pitchFamily="34" charset="0"/>
              <a:buChar char="•"/>
            </a:pPr>
            <a:r>
              <a:rPr lang="en-US" sz="1600" dirty="0" smtClean="0"/>
              <a:t>2 </a:t>
            </a:r>
            <a:r>
              <a:rPr lang="en-US" sz="1600" dirty="0"/>
              <a:t>electrodes: anode, </a:t>
            </a:r>
            <a:r>
              <a:rPr lang="en-US" sz="1600" dirty="0" smtClean="0"/>
              <a:t>cathode + </a:t>
            </a:r>
            <a:r>
              <a:rPr lang="en-US" sz="1600" dirty="0"/>
              <a:t>permanent magnetic </a:t>
            </a:r>
            <a:r>
              <a:rPr lang="en-US" sz="1600" dirty="0" smtClean="0"/>
              <a:t>field (works like a ion pump!)</a:t>
            </a:r>
            <a:endParaRPr lang="en-US" sz="1600" dirty="0"/>
          </a:p>
          <a:p>
            <a:pPr>
              <a:spcAft>
                <a:spcPts val="1000"/>
              </a:spcAft>
            </a:pPr>
            <a:endParaRPr lang="en-US" sz="1600" dirty="0" smtClean="0"/>
          </a:p>
          <a:p>
            <a:endParaRPr lang="en-US" sz="1600" dirty="0" smtClean="0"/>
          </a:p>
          <a:p>
            <a:endParaRPr lang="de-CH" sz="1600" b="1" dirty="0"/>
          </a:p>
        </p:txBody>
      </p:sp>
      <p:sp>
        <p:nvSpPr>
          <p:cNvPr id="10" name="TextBox 9"/>
          <p:cNvSpPr txBox="1"/>
          <p:nvPr/>
        </p:nvSpPr>
        <p:spPr>
          <a:xfrm>
            <a:off x="179512" y="5013176"/>
            <a:ext cx="424847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a:t>
            </a:r>
            <a:r>
              <a:rPr lang="en-US" sz="1600" dirty="0"/>
              <a:t>pressure is measured through a gas discharge in the gauge </a:t>
            </a:r>
            <a:r>
              <a:rPr lang="en-US" sz="1600" dirty="0" smtClean="0"/>
              <a:t>head. The </a:t>
            </a:r>
            <a:r>
              <a:rPr lang="en-US" sz="1600" dirty="0"/>
              <a:t>gas discharge is obtained by applying a high </a:t>
            </a:r>
            <a:r>
              <a:rPr lang="en-US" sz="1600" dirty="0" smtClean="0"/>
              <a:t>voltage</a:t>
            </a:r>
            <a:endParaRPr lang="de-CH" sz="1600" dirty="0"/>
          </a:p>
        </p:txBody>
      </p:sp>
      <p:pic>
        <p:nvPicPr>
          <p:cNvPr id="12" name="Picture 2" descr="https://upload.wikimedia.org/wikipedia/commons/1/10/Bayard-Alpert_gau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1376" y="2843932"/>
            <a:ext cx="1414800" cy="1886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28184" y="2824187"/>
            <a:ext cx="2755240" cy="2200602"/>
          </a:xfrm>
          <a:prstGeom prst="rect">
            <a:avLst/>
          </a:prstGeom>
          <a:noFill/>
        </p:spPr>
        <p:txBody>
          <a:bodyPr wrap="square" rtlCol="0">
            <a:spAutoFit/>
          </a:bodyPr>
          <a:lstStyle/>
          <a:p>
            <a:pPr>
              <a:spcAft>
                <a:spcPts val="1000"/>
              </a:spcAft>
            </a:pPr>
            <a:r>
              <a:rPr lang="en-US" sz="1600" b="1" dirty="0" smtClean="0"/>
              <a:t>High-Ultrahigh vacuum: </a:t>
            </a:r>
            <a:r>
              <a:rPr lang="en-US" sz="1600" dirty="0" smtClean="0"/>
              <a:t>hot cathode (10</a:t>
            </a:r>
            <a:r>
              <a:rPr lang="en-US" sz="1600" baseline="30000" dirty="0" smtClean="0"/>
              <a:t>-4</a:t>
            </a:r>
            <a:r>
              <a:rPr lang="en-US" sz="1600" dirty="0" smtClean="0"/>
              <a:t>-10</a:t>
            </a:r>
            <a:r>
              <a:rPr lang="en-US" sz="1600" baseline="30000" dirty="0" smtClean="0"/>
              <a:t>-11</a:t>
            </a:r>
            <a:r>
              <a:rPr lang="en-US" sz="1600" dirty="0" smtClean="0"/>
              <a:t> mbar)</a:t>
            </a:r>
          </a:p>
          <a:p>
            <a:pPr marL="285750" indent="-285750">
              <a:spcAft>
                <a:spcPts val="1000"/>
              </a:spcAft>
              <a:buFont typeface="Arial" panose="020B0604020202020204" pitchFamily="34" charset="0"/>
              <a:buChar char="•"/>
            </a:pPr>
            <a:r>
              <a:rPr lang="en-US" sz="1600" dirty="0"/>
              <a:t>3 electrodes: filament, collector, grid</a:t>
            </a:r>
          </a:p>
          <a:p>
            <a:pPr>
              <a:spcAft>
                <a:spcPts val="1000"/>
              </a:spcAft>
            </a:pPr>
            <a:endParaRPr lang="en-US" sz="1600" dirty="0" smtClean="0"/>
          </a:p>
          <a:p>
            <a:endParaRPr lang="en-US" sz="1600" dirty="0" smtClean="0"/>
          </a:p>
          <a:p>
            <a:endParaRPr lang="de-CH" sz="1600" b="1" dirty="0"/>
          </a:p>
        </p:txBody>
      </p:sp>
      <p:sp>
        <p:nvSpPr>
          <p:cNvPr id="14" name="TextBox 13"/>
          <p:cNvSpPr txBox="1"/>
          <p:nvPr/>
        </p:nvSpPr>
        <p:spPr>
          <a:xfrm>
            <a:off x="4716016" y="5013176"/>
            <a:ext cx="4248472" cy="169790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filament emits electrons, which are attracted to a polarized grid</a:t>
            </a:r>
          </a:p>
          <a:p>
            <a:pPr marL="285750" indent="-285750">
              <a:buFont typeface="Arial" panose="020B0604020202020204" pitchFamily="34" charset="0"/>
              <a:buChar char="•"/>
            </a:pPr>
            <a:r>
              <a:rPr lang="en-US" sz="1600" dirty="0" smtClean="0"/>
              <a:t>Residual gas molecules </a:t>
            </a:r>
            <a:r>
              <a:rPr lang="en-US" sz="1600" dirty="0"/>
              <a:t>are ionized </a:t>
            </a:r>
            <a:r>
              <a:rPr lang="en-US" sz="1600" dirty="0" smtClean="0"/>
              <a:t>by the electrons and attracted by the collector. Pressure </a:t>
            </a:r>
            <a:r>
              <a:rPr lang="en-US" sz="1600" dirty="0"/>
              <a:t>reading is determined by the electronics from the collector current.</a:t>
            </a:r>
          </a:p>
        </p:txBody>
      </p:sp>
    </p:spTree>
    <p:extLst>
      <p:ext uri="{BB962C8B-B14F-4D97-AF65-F5344CB8AC3E}">
        <p14:creationId xmlns:p14="http://schemas.microsoft.com/office/powerpoint/2010/main" val="2430098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14</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smtClean="0"/>
              <a:t>Some vacuum techniques (surface science studies) – General description</a:t>
            </a:r>
            <a:endParaRPr lang="de-CH" sz="2200" b="1" dirty="0"/>
          </a:p>
        </p:txBody>
      </p:sp>
      <p:sp>
        <p:nvSpPr>
          <p:cNvPr id="6" name="TextBox 5"/>
          <p:cNvSpPr txBox="1"/>
          <p:nvPr/>
        </p:nvSpPr>
        <p:spPr>
          <a:xfrm>
            <a:off x="179512" y="836712"/>
            <a:ext cx="8803912" cy="1862048"/>
          </a:xfrm>
          <a:prstGeom prst="rect">
            <a:avLst/>
          </a:prstGeom>
          <a:noFill/>
        </p:spPr>
        <p:txBody>
          <a:bodyPr wrap="square" rtlCol="0">
            <a:spAutoFit/>
          </a:bodyPr>
          <a:lstStyle/>
          <a:p>
            <a:pPr>
              <a:spcAft>
                <a:spcPts val="1000"/>
              </a:spcAft>
            </a:pPr>
            <a:r>
              <a:rPr lang="en-US" b="1" dirty="0" smtClean="0"/>
              <a:t>Electron-based techniques</a:t>
            </a:r>
          </a:p>
          <a:p>
            <a:pPr marL="285750" indent="-285750">
              <a:spcAft>
                <a:spcPts val="1000"/>
              </a:spcAft>
              <a:buFont typeface="Arial" panose="020B0604020202020204" pitchFamily="34" charset="0"/>
              <a:buChar char="•"/>
            </a:pPr>
            <a:r>
              <a:rPr lang="en-US" dirty="0" smtClean="0"/>
              <a:t>X-ray and UV photoelectron spectroscopy (XPS and UPS), Auger electron spectroscopy </a:t>
            </a:r>
            <a:r>
              <a:rPr lang="en-US" dirty="0" smtClean="0">
                <a:sym typeface="Wingdings" panose="05000000000000000000" pitchFamily="2" charset="2"/>
              </a:rPr>
              <a:t> 23.10.2019, h 8:45, HCI D8</a:t>
            </a: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r>
              <a:rPr lang="en-US" dirty="0" smtClean="0">
                <a:sym typeface="Wingdings" panose="05000000000000000000" pitchFamily="2" charset="2"/>
              </a:rPr>
              <a:t>Low energy electron diffraction (LEED)</a:t>
            </a:r>
            <a:r>
              <a:rPr lang="en-US" dirty="0" smtClean="0"/>
              <a:t> </a:t>
            </a:r>
            <a:endParaRPr lang="de-CH" dirty="0"/>
          </a:p>
        </p:txBody>
      </p:sp>
      <p:pic>
        <p:nvPicPr>
          <p:cNvPr id="37890" name="Picture 2" descr="http://surface-science.uni-graz.at/techniques/pix/Leed_op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95327"/>
            <a:ext cx="347986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Bildergebnis für leed surface sc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2895327"/>
            <a:ext cx="2538088" cy="1849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660232" y="2895328"/>
            <a:ext cx="1863225" cy="1849372"/>
          </a:xfrm>
          <a:prstGeom prst="rect">
            <a:avLst/>
          </a:prstGeom>
        </p:spPr>
      </p:pic>
      <p:sp>
        <p:nvSpPr>
          <p:cNvPr id="8" name="TextBox 7"/>
          <p:cNvSpPr txBox="1"/>
          <p:nvPr/>
        </p:nvSpPr>
        <p:spPr>
          <a:xfrm>
            <a:off x="4259704" y="4767535"/>
            <a:ext cx="2160240" cy="276999"/>
          </a:xfrm>
          <a:prstGeom prst="rect">
            <a:avLst/>
          </a:prstGeom>
          <a:noFill/>
        </p:spPr>
        <p:txBody>
          <a:bodyPr wrap="square" rtlCol="0">
            <a:spAutoFit/>
          </a:bodyPr>
          <a:lstStyle/>
          <a:p>
            <a:pPr algn="ctr"/>
            <a:r>
              <a:rPr lang="en-US" sz="1200" dirty="0" smtClean="0"/>
              <a:t>LEED instrument</a:t>
            </a:r>
            <a:endParaRPr lang="de-CH" sz="1200" dirty="0"/>
          </a:p>
        </p:txBody>
      </p:sp>
      <p:sp>
        <p:nvSpPr>
          <p:cNvPr id="11" name="TextBox 10"/>
          <p:cNvSpPr txBox="1"/>
          <p:nvPr/>
        </p:nvSpPr>
        <p:spPr>
          <a:xfrm>
            <a:off x="6511724" y="4767535"/>
            <a:ext cx="2160240" cy="461665"/>
          </a:xfrm>
          <a:prstGeom prst="rect">
            <a:avLst/>
          </a:prstGeom>
          <a:noFill/>
        </p:spPr>
        <p:txBody>
          <a:bodyPr wrap="square" rtlCol="0">
            <a:spAutoFit/>
          </a:bodyPr>
          <a:lstStyle/>
          <a:p>
            <a:pPr algn="ctr"/>
            <a:r>
              <a:rPr lang="en-US" sz="1200" dirty="0" smtClean="0"/>
              <a:t>1x1 reconstruction</a:t>
            </a:r>
          </a:p>
          <a:p>
            <a:pPr algn="ctr"/>
            <a:r>
              <a:rPr lang="en-US" sz="1200" dirty="0" smtClean="0"/>
              <a:t>Pt(111)</a:t>
            </a:r>
            <a:endParaRPr lang="de-CH" sz="1200" dirty="0"/>
          </a:p>
        </p:txBody>
      </p:sp>
      <p:sp>
        <p:nvSpPr>
          <p:cNvPr id="9" name="TextBox 8"/>
          <p:cNvSpPr txBox="1"/>
          <p:nvPr/>
        </p:nvSpPr>
        <p:spPr>
          <a:xfrm>
            <a:off x="323528" y="4941168"/>
            <a:ext cx="8496944" cy="1467068"/>
          </a:xfrm>
          <a:prstGeom prst="rect">
            <a:avLst/>
          </a:prstGeom>
          <a:noFill/>
        </p:spPr>
        <p:txBody>
          <a:bodyPr wrap="square" rtlCol="0">
            <a:spAutoFit/>
          </a:bodyPr>
          <a:lstStyle/>
          <a:p>
            <a:pPr marL="285750" indent="-285750">
              <a:buFontTx/>
              <a:buChar char="-"/>
            </a:pPr>
            <a:endParaRPr lang="en-US" sz="1600" dirty="0" smtClean="0"/>
          </a:p>
          <a:p>
            <a:pPr marL="285750" indent="-285750">
              <a:lnSpc>
                <a:spcPts val="2200"/>
              </a:lnSpc>
              <a:buFontTx/>
              <a:buChar char="-"/>
            </a:pPr>
            <a:r>
              <a:rPr lang="en-US" sz="1600" dirty="0" smtClean="0"/>
              <a:t>Electron beam (20-2000 eV) hits a single-crystalline material</a:t>
            </a:r>
          </a:p>
          <a:p>
            <a:pPr marL="285750" indent="-285750">
              <a:lnSpc>
                <a:spcPts val="2200"/>
              </a:lnSpc>
              <a:buFontTx/>
              <a:buChar char="-"/>
            </a:pPr>
            <a:r>
              <a:rPr lang="en-US" sz="1600" dirty="0" smtClean="0"/>
              <a:t>Diffracted electrons are generated and hit a fluorescent screen: electrons impinging on an ordered surface are elastically scattered by it</a:t>
            </a:r>
          </a:p>
          <a:p>
            <a:pPr marL="285750" indent="-285750">
              <a:lnSpc>
                <a:spcPts val="2200"/>
              </a:lnSpc>
              <a:buFontTx/>
              <a:buChar char="-"/>
            </a:pPr>
            <a:r>
              <a:rPr lang="en-US" sz="1600" dirty="0" smtClean="0"/>
              <a:t>Information on the symmetry of the surface structure – surface sensitive</a:t>
            </a:r>
            <a:endParaRPr lang="de-CH" sz="1600" dirty="0"/>
          </a:p>
        </p:txBody>
      </p:sp>
    </p:spTree>
    <p:extLst>
      <p:ext uri="{BB962C8B-B14F-4D97-AF65-F5344CB8AC3E}">
        <p14:creationId xmlns:p14="http://schemas.microsoft.com/office/powerpoint/2010/main" val="241092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15</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smtClean="0"/>
              <a:t>Typical vacuum techniques (surface science studies)</a:t>
            </a:r>
            <a:endParaRPr lang="de-CH" sz="2200" b="1" dirty="0"/>
          </a:p>
        </p:txBody>
      </p:sp>
      <p:sp>
        <p:nvSpPr>
          <p:cNvPr id="6" name="TextBox 5"/>
          <p:cNvSpPr txBox="1"/>
          <p:nvPr/>
        </p:nvSpPr>
        <p:spPr>
          <a:xfrm>
            <a:off x="179512" y="836712"/>
            <a:ext cx="8803912" cy="774571"/>
          </a:xfrm>
          <a:prstGeom prst="rect">
            <a:avLst/>
          </a:prstGeom>
          <a:noFill/>
        </p:spPr>
        <p:txBody>
          <a:bodyPr wrap="square" rtlCol="0">
            <a:spAutoFit/>
          </a:bodyPr>
          <a:lstStyle/>
          <a:p>
            <a:pPr>
              <a:spcAft>
                <a:spcPts val="1000"/>
              </a:spcAft>
            </a:pPr>
            <a:r>
              <a:rPr lang="en-US" b="1" dirty="0" smtClean="0"/>
              <a:t>Electron-based techniques</a:t>
            </a:r>
          </a:p>
          <a:p>
            <a:pPr marL="285750" indent="-285750">
              <a:spcAft>
                <a:spcPts val="1000"/>
              </a:spcAft>
              <a:buFont typeface="Arial" panose="020B0604020202020204" pitchFamily="34" charset="0"/>
              <a:buChar char="•"/>
            </a:pPr>
            <a:r>
              <a:rPr lang="en-US" dirty="0" smtClean="0"/>
              <a:t>High resolution electron energy loss spectroscopy (HREELS)</a:t>
            </a:r>
            <a:endParaRPr lang="de-CH" dirty="0"/>
          </a:p>
        </p:txBody>
      </p:sp>
      <p:pic>
        <p:nvPicPr>
          <p:cNvPr id="38916" name="Picture 4" descr="https://upload.wikimedia.org/wikipedia/commons/thumb/8/82/HREELS_Spectrometer.svg/1280px-HREELS_Spectrometer.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00476"/>
            <a:ext cx="2808312" cy="2011892"/>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Bildergebnis für hreels 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092" y="1900476"/>
            <a:ext cx="3038092" cy="2011892"/>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Bildergebnis für hreels spect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013" y="1875901"/>
            <a:ext cx="2657475" cy="23671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35896" y="4232121"/>
            <a:ext cx="2160240" cy="276999"/>
          </a:xfrm>
          <a:prstGeom prst="rect">
            <a:avLst/>
          </a:prstGeom>
          <a:noFill/>
        </p:spPr>
        <p:txBody>
          <a:bodyPr wrap="square" rtlCol="0">
            <a:spAutoFit/>
          </a:bodyPr>
          <a:lstStyle/>
          <a:p>
            <a:pPr algn="ctr"/>
            <a:r>
              <a:rPr lang="en-US" sz="1200" dirty="0" smtClean="0"/>
              <a:t>HREELS instrument</a:t>
            </a:r>
            <a:endParaRPr lang="de-CH" sz="1200" dirty="0"/>
          </a:p>
        </p:txBody>
      </p:sp>
      <p:sp>
        <p:nvSpPr>
          <p:cNvPr id="16" name="TextBox 15"/>
          <p:cNvSpPr txBox="1"/>
          <p:nvPr/>
        </p:nvSpPr>
        <p:spPr>
          <a:xfrm>
            <a:off x="6516216" y="4221088"/>
            <a:ext cx="2160240" cy="276999"/>
          </a:xfrm>
          <a:prstGeom prst="rect">
            <a:avLst/>
          </a:prstGeom>
          <a:noFill/>
        </p:spPr>
        <p:txBody>
          <a:bodyPr wrap="square" rtlCol="0">
            <a:spAutoFit/>
          </a:bodyPr>
          <a:lstStyle/>
          <a:p>
            <a:pPr algn="ctr"/>
            <a:r>
              <a:rPr lang="en-US" sz="1200" dirty="0" smtClean="0"/>
              <a:t>Example of EEL spectrum</a:t>
            </a:r>
            <a:endParaRPr lang="de-CH" sz="1200" dirty="0"/>
          </a:p>
        </p:txBody>
      </p:sp>
      <p:sp>
        <p:nvSpPr>
          <p:cNvPr id="17" name="TextBox 16"/>
          <p:cNvSpPr txBox="1"/>
          <p:nvPr/>
        </p:nvSpPr>
        <p:spPr>
          <a:xfrm>
            <a:off x="323528" y="4354610"/>
            <a:ext cx="8496944" cy="2313454"/>
          </a:xfrm>
          <a:prstGeom prst="rect">
            <a:avLst/>
          </a:prstGeom>
          <a:noFill/>
        </p:spPr>
        <p:txBody>
          <a:bodyPr wrap="square" rtlCol="0">
            <a:spAutoFit/>
          </a:bodyPr>
          <a:lstStyle/>
          <a:p>
            <a:pPr marL="285750" indent="-285750">
              <a:buFontTx/>
              <a:buChar char="-"/>
            </a:pPr>
            <a:endParaRPr lang="en-US" sz="1600" dirty="0" smtClean="0"/>
          </a:p>
          <a:p>
            <a:pPr marL="285750" indent="-285750">
              <a:lnSpc>
                <a:spcPts val="2200"/>
              </a:lnSpc>
              <a:buFontTx/>
              <a:buChar char="-"/>
            </a:pPr>
            <a:r>
              <a:rPr lang="en-US" sz="1600" dirty="0" smtClean="0"/>
              <a:t>Electron beam (10</a:t>
            </a:r>
            <a:r>
              <a:rPr lang="en-US" sz="1600" baseline="30000" dirty="0" smtClean="0"/>
              <a:t>-3</a:t>
            </a:r>
            <a:r>
              <a:rPr lang="en-US" sz="1600" dirty="0" smtClean="0"/>
              <a:t>-10 eV) with known energy hits the surface of a material</a:t>
            </a:r>
          </a:p>
          <a:p>
            <a:pPr marL="285750" indent="-285750">
              <a:lnSpc>
                <a:spcPts val="2200"/>
              </a:lnSpc>
              <a:buFontTx/>
              <a:buChar char="-"/>
            </a:pPr>
            <a:r>
              <a:rPr lang="en-US" sz="1600" dirty="0" smtClean="0"/>
              <a:t>Electrons can excite the electronic structure of the sample or vibrational modes of </a:t>
            </a:r>
            <a:r>
              <a:rPr lang="en-US" sz="1600" dirty="0" err="1" smtClean="0"/>
              <a:t>adsorbates</a:t>
            </a:r>
            <a:r>
              <a:rPr lang="en-US" sz="1600" dirty="0" smtClean="0"/>
              <a:t> </a:t>
            </a:r>
            <a:r>
              <a:rPr lang="en-US" sz="1600" dirty="0" smtClean="0">
                <a:sym typeface="Wingdings" panose="05000000000000000000" pitchFamily="2" charset="2"/>
              </a:rPr>
              <a:t> energy loss of the electrons (inelastic scattering)</a:t>
            </a:r>
          </a:p>
          <a:p>
            <a:pPr marL="285750" indent="-285750">
              <a:lnSpc>
                <a:spcPts val="2200"/>
              </a:lnSpc>
              <a:buFontTx/>
              <a:buChar char="-"/>
            </a:pPr>
            <a:r>
              <a:rPr lang="en-US" sz="1600" dirty="0" smtClean="0">
                <a:sym typeface="Wingdings" panose="05000000000000000000" pitchFamily="2" charset="2"/>
              </a:rPr>
              <a:t>The analyzer measures the energy of the scattered electrons and the energy losses are evaluated </a:t>
            </a:r>
          </a:p>
          <a:p>
            <a:pPr marL="285750" indent="-285750">
              <a:lnSpc>
                <a:spcPts val="2200"/>
              </a:lnSpc>
              <a:buFontTx/>
              <a:buChar char="-"/>
            </a:pPr>
            <a:r>
              <a:rPr lang="en-US" sz="1600" dirty="0" smtClean="0">
                <a:sym typeface="Wingdings" panose="05000000000000000000" pitchFamily="2" charset="2"/>
              </a:rPr>
              <a:t>Surface properties of a sample learned from energy losses</a:t>
            </a:r>
          </a:p>
          <a:p>
            <a:pPr marL="285750" indent="-285750">
              <a:lnSpc>
                <a:spcPts val="2200"/>
              </a:lnSpc>
              <a:buFontTx/>
              <a:buChar char="-"/>
            </a:pPr>
            <a:r>
              <a:rPr lang="en-US" sz="1600" dirty="0" smtClean="0">
                <a:sym typeface="Wingdings" panose="05000000000000000000" pitchFamily="2" charset="2"/>
              </a:rPr>
              <a:t>Selection rule: change of the dipole moment perpendicular to the surface</a:t>
            </a:r>
          </a:p>
          <a:p>
            <a:pPr marL="285750" indent="-285750">
              <a:lnSpc>
                <a:spcPts val="2200"/>
              </a:lnSpc>
              <a:buFontTx/>
              <a:buChar char="-"/>
            </a:pPr>
            <a:r>
              <a:rPr lang="en-US" sz="1600" dirty="0" smtClean="0">
                <a:sym typeface="Wingdings" panose="05000000000000000000" pitchFamily="2" charset="2"/>
              </a:rPr>
              <a:t>Surface sensitive technique (a few nm)</a:t>
            </a:r>
            <a:endParaRPr lang="de-CH" sz="1600" dirty="0"/>
          </a:p>
        </p:txBody>
      </p:sp>
      <p:cxnSp>
        <p:nvCxnSpPr>
          <p:cNvPr id="10" name="Straight Arrow Connector 9"/>
          <p:cNvCxnSpPr/>
          <p:nvPr/>
        </p:nvCxnSpPr>
        <p:spPr>
          <a:xfrm flipV="1">
            <a:off x="6732240" y="1611283"/>
            <a:ext cx="648072" cy="289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08304" y="1484784"/>
            <a:ext cx="1440160" cy="276999"/>
          </a:xfrm>
          <a:prstGeom prst="rect">
            <a:avLst/>
          </a:prstGeom>
          <a:noFill/>
        </p:spPr>
        <p:txBody>
          <a:bodyPr wrap="square" rtlCol="0">
            <a:spAutoFit/>
          </a:bodyPr>
          <a:lstStyle/>
          <a:p>
            <a:r>
              <a:rPr lang="en-US" sz="1200" b="1" dirty="0" smtClean="0"/>
              <a:t>Elastic peak</a:t>
            </a:r>
            <a:endParaRPr lang="de-CH" sz="1200" b="1" dirty="0"/>
          </a:p>
        </p:txBody>
      </p:sp>
    </p:spTree>
    <p:extLst>
      <p:ext uri="{BB962C8B-B14F-4D97-AF65-F5344CB8AC3E}">
        <p14:creationId xmlns:p14="http://schemas.microsoft.com/office/powerpoint/2010/main" val="173458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16</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smtClean="0"/>
              <a:t>Typical vacuum techniques (surface science studies)</a:t>
            </a:r>
            <a:endParaRPr lang="de-CH" sz="2200" b="1" dirty="0"/>
          </a:p>
        </p:txBody>
      </p:sp>
      <p:sp>
        <p:nvSpPr>
          <p:cNvPr id="6" name="TextBox 5"/>
          <p:cNvSpPr txBox="1"/>
          <p:nvPr/>
        </p:nvSpPr>
        <p:spPr>
          <a:xfrm>
            <a:off x="179512" y="836712"/>
            <a:ext cx="8803912" cy="774571"/>
          </a:xfrm>
          <a:prstGeom prst="rect">
            <a:avLst/>
          </a:prstGeom>
          <a:noFill/>
        </p:spPr>
        <p:txBody>
          <a:bodyPr wrap="square" rtlCol="0">
            <a:spAutoFit/>
          </a:bodyPr>
          <a:lstStyle/>
          <a:p>
            <a:pPr>
              <a:spcAft>
                <a:spcPts val="1000"/>
              </a:spcAft>
            </a:pPr>
            <a:r>
              <a:rPr lang="en-US" b="1" dirty="0" smtClean="0"/>
              <a:t>Temperature Programmed techniques </a:t>
            </a:r>
          </a:p>
          <a:p>
            <a:pPr marL="285750" indent="-285750">
              <a:spcAft>
                <a:spcPts val="1000"/>
              </a:spcAft>
              <a:buFont typeface="Arial" panose="020B0604020202020204" pitchFamily="34" charset="0"/>
              <a:buChar char="•"/>
            </a:pPr>
            <a:r>
              <a:rPr lang="en-US" dirty="0" smtClean="0"/>
              <a:t>Temperature programmed desorption and reaction (TPD-TPD) </a:t>
            </a:r>
            <a:r>
              <a:rPr lang="en-US" dirty="0" smtClean="0">
                <a:sym typeface="Wingdings" panose="05000000000000000000" pitchFamily="2" charset="2"/>
              </a:rPr>
              <a:t> next topic</a:t>
            </a:r>
            <a:endParaRPr lang="de-CH" dirty="0"/>
          </a:p>
        </p:txBody>
      </p:sp>
      <p:sp>
        <p:nvSpPr>
          <p:cNvPr id="13" name="TextBox 12"/>
          <p:cNvSpPr txBox="1"/>
          <p:nvPr/>
        </p:nvSpPr>
        <p:spPr>
          <a:xfrm>
            <a:off x="179512" y="1844824"/>
            <a:ext cx="8803912" cy="4996240"/>
          </a:xfrm>
          <a:prstGeom prst="rect">
            <a:avLst/>
          </a:prstGeom>
          <a:noFill/>
        </p:spPr>
        <p:txBody>
          <a:bodyPr wrap="square" rtlCol="0">
            <a:spAutoFit/>
          </a:bodyPr>
          <a:lstStyle/>
          <a:p>
            <a:pPr>
              <a:spcAft>
                <a:spcPts val="1000"/>
              </a:spcAft>
            </a:pPr>
            <a:r>
              <a:rPr lang="en-US" b="1" dirty="0" smtClean="0"/>
              <a:t>Scanning probe microscopy techniques</a:t>
            </a:r>
          </a:p>
          <a:p>
            <a:pPr marL="285750" indent="-285750">
              <a:spcAft>
                <a:spcPts val="1000"/>
              </a:spcAft>
              <a:buFont typeface="Arial" panose="020B0604020202020204" pitchFamily="34" charset="0"/>
              <a:buChar char="•"/>
            </a:pPr>
            <a:r>
              <a:rPr lang="en-US" dirty="0" smtClean="0">
                <a:sym typeface="Wingdings" panose="05000000000000000000" pitchFamily="2" charset="2"/>
              </a:rPr>
              <a:t>Scanning tunneling microscopy (STM)</a:t>
            </a: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buFontTx/>
              <a:buChar char="-"/>
            </a:pPr>
            <a:r>
              <a:rPr lang="en-US" dirty="0" smtClean="0">
                <a:sym typeface="Wingdings" panose="05000000000000000000" pitchFamily="2" charset="2"/>
              </a:rPr>
              <a:t>A conductive tip is brought close to a surface and a bias is applied between the two</a:t>
            </a:r>
          </a:p>
          <a:p>
            <a:pPr marL="285750" indent="-285750">
              <a:buFontTx/>
              <a:buChar char="-"/>
            </a:pPr>
            <a:r>
              <a:rPr lang="en-US" dirty="0" smtClean="0">
                <a:sym typeface="Wingdings" panose="05000000000000000000" pitchFamily="2" charset="2"/>
              </a:rPr>
              <a:t>Electrons can tunnel in the vacuum </a:t>
            </a:r>
          </a:p>
          <a:p>
            <a:pPr marL="285750" indent="-285750">
              <a:buFontTx/>
              <a:buChar char="-"/>
            </a:pPr>
            <a:r>
              <a:rPr lang="en-US" dirty="0" smtClean="0">
                <a:sym typeface="Wingdings" panose="05000000000000000000" pitchFamily="2" charset="2"/>
              </a:rPr>
              <a:t>The measured tunneling current is a function of the tip position, applied bias and local density of states (LDOS)</a:t>
            </a:r>
          </a:p>
          <a:p>
            <a:pPr marL="285750" indent="-285750">
              <a:buFontTx/>
              <a:buChar char="-"/>
            </a:pPr>
            <a:r>
              <a:rPr lang="en-US" dirty="0" smtClean="0">
                <a:sym typeface="Wingdings" panose="05000000000000000000" pitchFamily="2" charset="2"/>
              </a:rPr>
              <a:t>The tip is scanned across the surface while monitoring the current and plotted as an image</a:t>
            </a:r>
          </a:p>
        </p:txBody>
      </p:sp>
      <p:pic>
        <p:nvPicPr>
          <p:cNvPr id="39938" name="Picture 2" descr="Bildergebnis für Scanning tunneling microscop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852936"/>
            <a:ext cx="2239966" cy="1860311"/>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Bildergebnis für Scanning tunneling microscop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865396"/>
            <a:ext cx="24765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7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FEBC9F-D997-426C-B321-572C68DE363F}" type="slidenum">
              <a:rPr lang="en-US" smtClean="0"/>
              <a:t>17</a:t>
            </a:fld>
            <a:endParaRPr lang="en-US"/>
          </a:p>
        </p:txBody>
      </p:sp>
      <p:sp>
        <p:nvSpPr>
          <p:cNvPr id="5" name="TextBox 4"/>
          <p:cNvSpPr txBox="1"/>
          <p:nvPr/>
        </p:nvSpPr>
        <p:spPr>
          <a:xfrm>
            <a:off x="179512" y="116632"/>
            <a:ext cx="8803912" cy="430887"/>
          </a:xfrm>
          <a:prstGeom prst="rect">
            <a:avLst/>
          </a:prstGeom>
          <a:noFill/>
        </p:spPr>
        <p:txBody>
          <a:bodyPr wrap="square" rtlCol="0">
            <a:spAutoFit/>
          </a:bodyPr>
          <a:lstStyle/>
          <a:p>
            <a:pPr algn="ctr"/>
            <a:r>
              <a:rPr lang="en-US" sz="2200" b="1" dirty="0" smtClean="0"/>
              <a:t>Typical vacuum techniques (surface science studies)</a:t>
            </a:r>
            <a:endParaRPr lang="de-CH" sz="2200" b="1" dirty="0"/>
          </a:p>
        </p:txBody>
      </p:sp>
      <p:sp>
        <p:nvSpPr>
          <p:cNvPr id="13" name="TextBox 12"/>
          <p:cNvSpPr txBox="1"/>
          <p:nvPr/>
        </p:nvSpPr>
        <p:spPr>
          <a:xfrm>
            <a:off x="179512" y="788915"/>
            <a:ext cx="8803912" cy="5806718"/>
          </a:xfrm>
          <a:prstGeom prst="rect">
            <a:avLst/>
          </a:prstGeom>
          <a:noFill/>
        </p:spPr>
        <p:txBody>
          <a:bodyPr wrap="square" rtlCol="0">
            <a:spAutoFit/>
          </a:bodyPr>
          <a:lstStyle/>
          <a:p>
            <a:pPr>
              <a:spcAft>
                <a:spcPts val="1000"/>
              </a:spcAft>
            </a:pPr>
            <a:r>
              <a:rPr lang="en-US" b="1" dirty="0" smtClean="0"/>
              <a:t>Scanning probe microscopy techniques</a:t>
            </a:r>
          </a:p>
          <a:p>
            <a:pPr marL="285750" indent="-285750">
              <a:spcAft>
                <a:spcPts val="1000"/>
              </a:spcAft>
              <a:buFont typeface="Arial" panose="020B0604020202020204" pitchFamily="34" charset="0"/>
              <a:buChar char="•"/>
            </a:pPr>
            <a:r>
              <a:rPr lang="en-US" dirty="0" smtClean="0">
                <a:sym typeface="Wingdings" panose="05000000000000000000" pitchFamily="2" charset="2"/>
              </a:rPr>
              <a:t>Atomic force microscopy (AFM)</a:t>
            </a:r>
          </a:p>
          <a:p>
            <a:pPr>
              <a:spcAft>
                <a:spcPts val="1000"/>
              </a:spcAft>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spcAft>
                <a:spcPts val="1000"/>
              </a:spcAft>
              <a:buFont typeface="Arial" panose="020B0604020202020204" pitchFamily="34" charset="0"/>
              <a:buChar char="•"/>
            </a:pPr>
            <a:endParaRPr lang="en-US" dirty="0">
              <a:sym typeface="Wingdings" panose="05000000000000000000" pitchFamily="2" charset="2"/>
            </a:endParaRPr>
          </a:p>
          <a:p>
            <a:pPr marL="285750" indent="-285750">
              <a:spcAft>
                <a:spcPts val="1000"/>
              </a:spcAft>
              <a:buFont typeface="Arial" panose="020B0604020202020204" pitchFamily="34" charset="0"/>
              <a:buChar char="•"/>
            </a:pPr>
            <a:endParaRPr lang="en-US" dirty="0" smtClean="0">
              <a:sym typeface="Wingdings" panose="05000000000000000000" pitchFamily="2" charset="2"/>
            </a:endParaRPr>
          </a:p>
          <a:p>
            <a:pPr marL="285750" indent="-285750">
              <a:buFontTx/>
              <a:buChar char="-"/>
            </a:pPr>
            <a:endParaRPr lang="en-US" dirty="0" smtClean="0">
              <a:sym typeface="Wingdings" panose="05000000000000000000" pitchFamily="2" charset="2"/>
            </a:endParaRPr>
          </a:p>
          <a:p>
            <a:pPr marL="285750" indent="-285750">
              <a:spcAft>
                <a:spcPts val="1000"/>
              </a:spcAft>
              <a:buFontTx/>
              <a:buChar char="-"/>
            </a:pPr>
            <a:r>
              <a:rPr lang="en-US" dirty="0" smtClean="0">
                <a:sym typeface="Wingdings" panose="05000000000000000000" pitchFamily="2" charset="2"/>
              </a:rPr>
              <a:t>A cantilever with a sharp tip is used to scan the sample surface</a:t>
            </a:r>
          </a:p>
          <a:p>
            <a:pPr marL="285750" indent="-285750">
              <a:spcAft>
                <a:spcPts val="1000"/>
              </a:spcAft>
              <a:buFontTx/>
              <a:buChar char="-"/>
            </a:pPr>
            <a:r>
              <a:rPr lang="en-US" dirty="0" smtClean="0">
                <a:sym typeface="Wingdings" panose="05000000000000000000" pitchFamily="2" charset="2"/>
              </a:rPr>
              <a:t>When the cantilever is brought close to the surface, forces (mechanical contact, van der Waals, capillary..) between the tip and the sample lead to a deflection of the cantilever</a:t>
            </a:r>
          </a:p>
          <a:p>
            <a:pPr marL="285750" indent="-285750">
              <a:spcAft>
                <a:spcPts val="1000"/>
              </a:spcAft>
              <a:buFontTx/>
              <a:buChar char="-"/>
            </a:pPr>
            <a:r>
              <a:rPr lang="en-US" dirty="0" smtClean="0">
                <a:sym typeface="Wingdings" panose="05000000000000000000" pitchFamily="2" charset="2"/>
              </a:rPr>
              <a:t>The deflection is measured by means of a laser projected on the cantilever and deflected by it to a photodetector</a:t>
            </a:r>
          </a:p>
          <a:p>
            <a:pPr marL="285750" indent="-285750">
              <a:spcAft>
                <a:spcPts val="1000"/>
              </a:spcAft>
              <a:buFontTx/>
              <a:buChar char="-"/>
            </a:pPr>
            <a:r>
              <a:rPr lang="en-US" dirty="0" smtClean="0">
                <a:sym typeface="Wingdings" panose="05000000000000000000" pitchFamily="2" charset="2"/>
              </a:rPr>
              <a:t>Can operate in contact mode (the tip drags the surface) or in non-contact mode (the cantilever oscillates at/near its resonant frequency and short contact forces experienced from the sample modify this vibration)  </a:t>
            </a:r>
          </a:p>
        </p:txBody>
      </p:sp>
      <p:pic>
        <p:nvPicPr>
          <p:cNvPr id="40964" name="Picture 4" descr="Bildergebnis für atomic force microscopy 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534" y="1772816"/>
            <a:ext cx="307559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Bildergebnis für atomic force microscopy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180" y="1844824"/>
            <a:ext cx="197013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9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39552" y="404664"/>
            <a:ext cx="8064896" cy="1785104"/>
          </a:xfrm>
          <a:prstGeom prst="rect">
            <a:avLst/>
          </a:prstGeom>
          <a:noFill/>
        </p:spPr>
        <p:txBody>
          <a:bodyPr wrap="square" rtlCol="0">
            <a:spAutoFit/>
          </a:bodyPr>
          <a:lstStyle/>
          <a:p>
            <a:pPr algn="ctr"/>
            <a:r>
              <a:rPr lang="en-US" sz="4000" b="1" dirty="0" smtClean="0"/>
              <a:t>TPD</a:t>
            </a:r>
          </a:p>
          <a:p>
            <a:pPr algn="ctr"/>
            <a:endParaRPr lang="en-US" sz="4000" b="1" dirty="0"/>
          </a:p>
          <a:p>
            <a:pPr algn="ctr"/>
            <a:r>
              <a:rPr lang="en-US" sz="3000" b="1" dirty="0" smtClean="0"/>
              <a:t>Temperature </a:t>
            </a:r>
            <a:r>
              <a:rPr lang="en-US" sz="3000" b="1" dirty="0"/>
              <a:t>P</a:t>
            </a:r>
            <a:r>
              <a:rPr lang="en-US" sz="3000" b="1" dirty="0" smtClean="0"/>
              <a:t>rogrammed Desorption</a:t>
            </a:r>
            <a:endParaRPr lang="de-CH" sz="3000" b="1" dirty="0"/>
          </a:p>
        </p:txBody>
      </p:sp>
    </p:spTree>
    <p:extLst>
      <p:ext uri="{BB962C8B-B14F-4D97-AF65-F5344CB8AC3E}">
        <p14:creationId xmlns:p14="http://schemas.microsoft.com/office/powerpoint/2010/main" val="1573317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r>
              <a:rPr lang="en-US" sz="2200" b="1" baseline="30000" dirty="0" smtClean="0"/>
              <a:t>*</a:t>
            </a:r>
            <a:endParaRPr lang="de-CH" sz="2200" b="1" dirty="0"/>
          </a:p>
        </p:txBody>
      </p:sp>
      <p:sp>
        <p:nvSpPr>
          <p:cNvPr id="3" name="TextBox 2"/>
          <p:cNvSpPr txBox="1"/>
          <p:nvPr/>
        </p:nvSpPr>
        <p:spPr>
          <a:xfrm>
            <a:off x="179512" y="828001"/>
            <a:ext cx="8803912" cy="584775"/>
          </a:xfrm>
          <a:prstGeom prst="rect">
            <a:avLst/>
          </a:prstGeom>
          <a:noFill/>
        </p:spPr>
        <p:txBody>
          <a:bodyPr wrap="square" rtlCol="0">
            <a:spAutoFit/>
          </a:bodyPr>
          <a:lstStyle/>
          <a:p>
            <a:pPr algn="ctr"/>
            <a:r>
              <a:rPr lang="en-US" sz="1600" dirty="0" smtClean="0"/>
              <a:t>Ultra high vacuum can be used to study the adsorption/reaction of molecules on a surface (monolayer formation time in UHV 10</a:t>
            </a:r>
            <a:r>
              <a:rPr lang="en-US" sz="1600" baseline="30000" dirty="0" smtClean="0"/>
              <a:t>3</a:t>
            </a:r>
            <a:r>
              <a:rPr lang="en-US" sz="1600" dirty="0" smtClean="0"/>
              <a:t>-10</a:t>
            </a:r>
            <a:r>
              <a:rPr lang="en-US" sz="1600" baseline="30000" dirty="0" smtClean="0"/>
              <a:t>6</a:t>
            </a:r>
            <a:r>
              <a:rPr lang="en-US" sz="1600" dirty="0" smtClean="0"/>
              <a:t> </a:t>
            </a:r>
            <a:r>
              <a:rPr lang="en-US" sz="1600" dirty="0"/>
              <a:t>s). </a:t>
            </a:r>
            <a:r>
              <a:rPr lang="en-US" sz="1600" dirty="0" smtClean="0"/>
              <a:t>Discussion based on </a:t>
            </a:r>
            <a:r>
              <a:rPr lang="en-US" sz="1600" b="1" dirty="0" smtClean="0"/>
              <a:t>Langmuir ad-(de-)sorption </a:t>
            </a:r>
            <a:r>
              <a:rPr lang="en-US" sz="1600" b="1" dirty="0"/>
              <a:t>isotherm</a:t>
            </a:r>
            <a:endParaRPr lang="de-CH" sz="1600" b="1" dirty="0"/>
          </a:p>
        </p:txBody>
      </p:sp>
      <p:sp>
        <p:nvSpPr>
          <p:cNvPr id="4" name="AutoShape 2"/>
          <p:cNvSpPr>
            <a:spLocks noChangeArrowheads="1"/>
          </p:cNvSpPr>
          <p:nvPr/>
        </p:nvSpPr>
        <p:spPr bwMode="auto">
          <a:xfrm>
            <a:off x="688975" y="1654845"/>
            <a:ext cx="3955033" cy="3862387"/>
          </a:xfrm>
          <a:prstGeom prst="roundRect">
            <a:avLst>
              <a:gd name="adj" fmla="val 3449"/>
            </a:avLst>
          </a:prstGeom>
          <a:noFill/>
          <a:ln w="25400">
            <a:noFill/>
            <a:round/>
            <a:headEnd/>
            <a:tailEnd/>
          </a:ln>
          <a:effectLst/>
        </p:spPr>
        <p:txBody>
          <a:bodyPr tIns="118800" bIns="118800"/>
          <a:lstStyle>
            <a:lvl1pPr marL="190500" indent="-1905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5000"/>
              </a:lnSpc>
              <a:spcBef>
                <a:spcPct val="40000"/>
              </a:spcBef>
            </a:pPr>
            <a:r>
              <a:rPr lang="de-DE" altLang="de-DE" sz="1600" b="1" dirty="0">
                <a:latin typeface="+mj-lt"/>
              </a:rPr>
              <a:t>    </a:t>
            </a:r>
            <a:r>
              <a:rPr lang="de-DE" altLang="de-DE" b="1" dirty="0" smtClean="0">
                <a:latin typeface="+mj-lt"/>
              </a:rPr>
              <a:t>Langmuir Adsorption-Desorption</a:t>
            </a:r>
            <a:endParaRPr lang="de-DE" altLang="de-DE" b="1" dirty="0">
              <a:latin typeface="+mj-lt"/>
            </a:endParaRPr>
          </a:p>
          <a:p>
            <a:pPr>
              <a:lnSpc>
                <a:spcPct val="115000"/>
              </a:lnSpc>
              <a:spcBef>
                <a:spcPct val="70000"/>
              </a:spcBef>
              <a:buClr>
                <a:srgbClr val="CC0000"/>
              </a:buClr>
              <a:buSzPct val="80000"/>
              <a:buFont typeface="Symbol" pitchFamily="18" charset="2"/>
              <a:buChar char="·"/>
            </a:pPr>
            <a:r>
              <a:rPr lang="en-US" altLang="de-DE" sz="1600" b="1" dirty="0">
                <a:latin typeface="+mj-lt"/>
              </a:rPr>
              <a:t>Adsorption is </a:t>
            </a:r>
            <a:r>
              <a:rPr lang="en-US" altLang="de-DE" sz="1600" b="1" dirty="0" smtClean="0">
                <a:latin typeface="+mj-lt"/>
              </a:rPr>
              <a:t>localized (adsorbed </a:t>
            </a:r>
            <a:r>
              <a:rPr lang="en-US" altLang="de-DE" sz="1600" b="1" dirty="0">
                <a:latin typeface="+mj-lt"/>
              </a:rPr>
              <a:t>particles are </a:t>
            </a:r>
            <a:r>
              <a:rPr lang="en-US" altLang="de-DE" sz="1600" b="1" dirty="0" smtClean="0">
                <a:latin typeface="+mj-lt"/>
              </a:rPr>
              <a:t>immobile)</a:t>
            </a:r>
          </a:p>
          <a:p>
            <a:pPr>
              <a:lnSpc>
                <a:spcPct val="115000"/>
              </a:lnSpc>
              <a:spcBef>
                <a:spcPct val="70000"/>
              </a:spcBef>
              <a:buClr>
                <a:srgbClr val="CC0000"/>
              </a:buClr>
              <a:buSzPct val="80000"/>
              <a:buFont typeface="Symbol" pitchFamily="18" charset="2"/>
              <a:buChar char="·"/>
            </a:pPr>
            <a:r>
              <a:rPr lang="en-US" altLang="de-DE" sz="1600" b="1" dirty="0" smtClean="0">
                <a:latin typeface="+mj-lt"/>
              </a:rPr>
              <a:t>Substrate </a:t>
            </a:r>
            <a:r>
              <a:rPr lang="en-US" altLang="de-DE" sz="1600" b="1" dirty="0">
                <a:latin typeface="+mj-lt"/>
              </a:rPr>
              <a:t>surface is saturated at Θ = 1 ML </a:t>
            </a:r>
            <a:r>
              <a:rPr lang="en-US" altLang="de-DE" sz="1600" b="1" dirty="0" smtClean="0">
                <a:latin typeface="+mj-lt"/>
              </a:rPr>
              <a:t>(all adsorption sites occupied)</a:t>
            </a:r>
          </a:p>
          <a:p>
            <a:pPr>
              <a:lnSpc>
                <a:spcPct val="115000"/>
              </a:lnSpc>
              <a:spcBef>
                <a:spcPct val="70000"/>
              </a:spcBef>
              <a:buClr>
                <a:srgbClr val="CC0000"/>
              </a:buClr>
              <a:buSzPct val="80000"/>
              <a:buFont typeface="Symbol" pitchFamily="18" charset="2"/>
              <a:buChar char="·"/>
            </a:pPr>
            <a:r>
              <a:rPr lang="en-US" altLang="de-DE" sz="1600" b="1" dirty="0" smtClean="0">
                <a:latin typeface="+mj-lt"/>
              </a:rPr>
              <a:t>No </a:t>
            </a:r>
            <a:r>
              <a:rPr lang="en-US" altLang="de-DE" sz="1600" b="1" dirty="0">
                <a:latin typeface="+mj-lt"/>
              </a:rPr>
              <a:t>interactions between the adsorbed particles</a:t>
            </a:r>
          </a:p>
        </p:txBody>
      </p:sp>
      <p:sp>
        <p:nvSpPr>
          <p:cNvPr id="5" name="AutoShape 3"/>
          <p:cNvSpPr>
            <a:spLocks noChangeArrowheads="1"/>
          </p:cNvSpPr>
          <p:nvPr/>
        </p:nvSpPr>
        <p:spPr bwMode="auto">
          <a:xfrm>
            <a:off x="4924425" y="1654845"/>
            <a:ext cx="3857625" cy="516919"/>
          </a:xfrm>
          <a:prstGeom prst="roundRect">
            <a:avLst>
              <a:gd name="adj" fmla="val 0"/>
            </a:avLst>
          </a:prstGeom>
          <a:noFill/>
          <a:ln w="25400">
            <a:noFill/>
            <a:round/>
            <a:headEnd/>
            <a:tailEnd/>
          </a:ln>
          <a:effectLst/>
        </p:spPr>
        <p:txBody>
          <a:bodyPr tIns="118800" bIns="118800">
            <a:spAutoFit/>
          </a:bodyPr>
          <a:lstStyle>
            <a:lvl1pPr marL="533400" indent="-533400" eaLnBrk="0" hangingPunct="0">
              <a:tabLst>
                <a:tab pos="666750" algn="l"/>
              </a:tabLst>
              <a:defRPr>
                <a:solidFill>
                  <a:schemeClr val="tx1"/>
                </a:solidFill>
                <a:latin typeface="Arial" pitchFamily="34" charset="0"/>
              </a:defRPr>
            </a:lvl1pPr>
            <a:lvl2pPr marL="742950" indent="-285750" eaLnBrk="0" hangingPunct="0">
              <a:tabLst>
                <a:tab pos="666750" algn="l"/>
              </a:tabLst>
              <a:defRPr>
                <a:solidFill>
                  <a:schemeClr val="tx1"/>
                </a:solidFill>
                <a:latin typeface="Arial" pitchFamily="34" charset="0"/>
              </a:defRPr>
            </a:lvl2pPr>
            <a:lvl3pPr marL="1143000" indent="-228600" eaLnBrk="0" hangingPunct="0">
              <a:tabLst>
                <a:tab pos="666750" algn="l"/>
              </a:tabLst>
              <a:defRPr>
                <a:solidFill>
                  <a:schemeClr val="tx1"/>
                </a:solidFill>
                <a:latin typeface="Arial" pitchFamily="34" charset="0"/>
              </a:defRPr>
            </a:lvl3pPr>
            <a:lvl4pPr marL="1600200" indent="-228600" eaLnBrk="0" hangingPunct="0">
              <a:tabLst>
                <a:tab pos="666750" algn="l"/>
              </a:tabLst>
              <a:defRPr>
                <a:solidFill>
                  <a:schemeClr val="tx1"/>
                </a:solidFill>
                <a:latin typeface="Arial" pitchFamily="34" charset="0"/>
              </a:defRPr>
            </a:lvl4pPr>
            <a:lvl5pPr marL="2057400" indent="-228600" eaLnBrk="0" hangingPunct="0">
              <a:tabLst>
                <a:tab pos="666750" algn="l"/>
              </a:tabLst>
              <a:defRPr>
                <a:solidFill>
                  <a:schemeClr val="tx1"/>
                </a:solidFill>
                <a:latin typeface="Arial" pitchFamily="34" charset="0"/>
              </a:defRPr>
            </a:lvl5pPr>
            <a:lvl6pPr marL="2514600" indent="-228600" eaLnBrk="0" fontAlgn="base" hangingPunct="0">
              <a:spcBef>
                <a:spcPct val="0"/>
              </a:spcBef>
              <a:spcAft>
                <a:spcPct val="0"/>
              </a:spcAft>
              <a:tabLst>
                <a:tab pos="666750" algn="l"/>
              </a:tabLst>
              <a:defRPr>
                <a:solidFill>
                  <a:schemeClr val="tx1"/>
                </a:solidFill>
                <a:latin typeface="Arial" pitchFamily="34" charset="0"/>
              </a:defRPr>
            </a:lvl6pPr>
            <a:lvl7pPr marL="2971800" indent="-228600" eaLnBrk="0" fontAlgn="base" hangingPunct="0">
              <a:spcBef>
                <a:spcPct val="0"/>
              </a:spcBef>
              <a:spcAft>
                <a:spcPct val="0"/>
              </a:spcAft>
              <a:tabLst>
                <a:tab pos="666750" algn="l"/>
              </a:tabLst>
              <a:defRPr>
                <a:solidFill>
                  <a:schemeClr val="tx1"/>
                </a:solidFill>
                <a:latin typeface="Arial" pitchFamily="34" charset="0"/>
              </a:defRPr>
            </a:lvl7pPr>
            <a:lvl8pPr marL="3429000" indent="-228600" eaLnBrk="0" fontAlgn="base" hangingPunct="0">
              <a:spcBef>
                <a:spcPct val="0"/>
              </a:spcBef>
              <a:spcAft>
                <a:spcPct val="0"/>
              </a:spcAft>
              <a:tabLst>
                <a:tab pos="666750" algn="l"/>
              </a:tabLst>
              <a:defRPr>
                <a:solidFill>
                  <a:schemeClr val="tx1"/>
                </a:solidFill>
                <a:latin typeface="Arial" pitchFamily="34" charset="0"/>
              </a:defRPr>
            </a:lvl8pPr>
            <a:lvl9pPr marL="3886200" indent="-228600" eaLnBrk="0" fontAlgn="base" hangingPunct="0">
              <a:spcBef>
                <a:spcPct val="0"/>
              </a:spcBef>
              <a:spcAft>
                <a:spcPct val="0"/>
              </a:spcAft>
              <a:tabLst>
                <a:tab pos="666750" algn="l"/>
              </a:tabLst>
              <a:defRPr>
                <a:solidFill>
                  <a:schemeClr val="tx1"/>
                </a:solidFill>
                <a:latin typeface="Arial" pitchFamily="34" charset="0"/>
              </a:defRPr>
            </a:lvl9pPr>
          </a:lstStyle>
          <a:p>
            <a:pPr algn="ctr">
              <a:spcBef>
                <a:spcPts val="3600"/>
              </a:spcBef>
            </a:pPr>
            <a:r>
              <a:rPr lang="de-DE" altLang="de-DE" b="1" dirty="0" err="1" smtClean="0">
                <a:latin typeface="+mj-lt"/>
              </a:rPr>
              <a:t>Kinetics</a:t>
            </a:r>
            <a:endParaRPr lang="en-US" altLang="de-DE" sz="1600" b="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65454233"/>
              </p:ext>
            </p:extLst>
          </p:nvPr>
        </p:nvGraphicFramePr>
        <p:xfrm>
          <a:off x="6084168" y="2276872"/>
          <a:ext cx="1589088" cy="400050"/>
        </p:xfrm>
        <a:graphic>
          <a:graphicData uri="http://schemas.openxmlformats.org/presentationml/2006/ole">
            <mc:AlternateContent xmlns:mc="http://schemas.openxmlformats.org/markup-compatibility/2006">
              <mc:Choice xmlns:v="urn:schemas-microsoft-com:vml" Requires="v">
                <p:oleObj spid="_x0000_s19686" name="Equation" r:id="rId4" imgW="1765080" imgH="444240" progId="Equation.3">
                  <p:embed/>
                </p:oleObj>
              </mc:Choice>
              <mc:Fallback>
                <p:oleObj name="Equation" r:id="rId4" imgW="1765080" imgH="444240" progId="Equation.3">
                  <p:embed/>
                  <p:pic>
                    <p:nvPicPr>
                      <p:cNvPr id="0" name="Object 4"/>
                      <p:cNvPicPr>
                        <a:picLocks noChangeAspect="1" noChangeArrowheads="1"/>
                      </p:cNvPicPr>
                      <p:nvPr/>
                    </p:nvPicPr>
                    <p:blipFill>
                      <a:blip r:embed="rId5"/>
                      <a:srcRect/>
                      <a:stretch>
                        <a:fillRect/>
                      </a:stretch>
                    </p:blipFill>
                    <p:spPr bwMode="auto">
                      <a:xfrm>
                        <a:off x="6084168" y="2276872"/>
                        <a:ext cx="15890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924425" y="5643245"/>
            <a:ext cx="4058999" cy="954107"/>
          </a:xfrm>
          <a:prstGeom prst="rect">
            <a:avLst/>
          </a:prstGeom>
          <a:noFill/>
        </p:spPr>
        <p:txBody>
          <a:bodyPr wrap="square" rtlCol="0">
            <a:spAutoFit/>
          </a:bodyPr>
          <a:lstStyle/>
          <a:p>
            <a:r>
              <a:rPr lang="el-GR" sz="1400" dirty="0" smtClean="0"/>
              <a:t>ν</a:t>
            </a:r>
            <a:r>
              <a:rPr lang="en-US" sz="1400" baseline="-25000" dirty="0" smtClean="0"/>
              <a:t>n</a:t>
            </a:r>
            <a:r>
              <a:rPr lang="el-GR" sz="1400" dirty="0" smtClean="0"/>
              <a:t>:</a:t>
            </a:r>
            <a:r>
              <a:rPr lang="en-US" sz="1400" dirty="0"/>
              <a:t>	</a:t>
            </a:r>
            <a:r>
              <a:rPr lang="de-CH" sz="1400" dirty="0" err="1" smtClean="0"/>
              <a:t>Pre-exponential</a:t>
            </a:r>
            <a:r>
              <a:rPr lang="de-CH" sz="1400" dirty="0" smtClean="0"/>
              <a:t> </a:t>
            </a:r>
            <a:r>
              <a:rPr lang="de-CH" sz="1400" dirty="0" err="1"/>
              <a:t>factor</a:t>
            </a:r>
            <a:endParaRPr lang="de-CH" sz="1400" dirty="0"/>
          </a:p>
          <a:p>
            <a:r>
              <a:rPr lang="de-CH" sz="1400" dirty="0" smtClean="0"/>
              <a:t>n</a:t>
            </a:r>
            <a:r>
              <a:rPr lang="de-CH" sz="1400" dirty="0"/>
              <a:t>:	Desorption </a:t>
            </a:r>
            <a:r>
              <a:rPr lang="de-CH" sz="1400" dirty="0" err="1"/>
              <a:t>order</a:t>
            </a:r>
            <a:endParaRPr lang="de-CH" sz="1400" dirty="0"/>
          </a:p>
          <a:p>
            <a:r>
              <a:rPr lang="el-GR" sz="1400" dirty="0" smtClean="0"/>
              <a:t>Θ</a:t>
            </a:r>
            <a:r>
              <a:rPr lang="de-CH" sz="1400" dirty="0" smtClean="0"/>
              <a:t>:</a:t>
            </a:r>
            <a:r>
              <a:rPr lang="de-CH" sz="1400" dirty="0"/>
              <a:t>	</a:t>
            </a:r>
            <a:r>
              <a:rPr lang="de-CH" sz="1400" dirty="0" smtClean="0"/>
              <a:t>Surface </a:t>
            </a:r>
            <a:r>
              <a:rPr lang="de-CH" sz="1400" dirty="0" err="1" smtClean="0"/>
              <a:t>coverage</a:t>
            </a:r>
            <a:endParaRPr lang="de-CH" sz="1400" dirty="0"/>
          </a:p>
          <a:p>
            <a:r>
              <a:rPr lang="de-CH" sz="1400" dirty="0" err="1" smtClean="0"/>
              <a:t>E</a:t>
            </a:r>
            <a:r>
              <a:rPr lang="de-CH" sz="1400" baseline="-25000" dirty="0" err="1" smtClean="0"/>
              <a:t>des</a:t>
            </a:r>
            <a:r>
              <a:rPr lang="de-CH" sz="1400" dirty="0"/>
              <a:t>:	</a:t>
            </a:r>
            <a:r>
              <a:rPr lang="de-CH" sz="1400" dirty="0" err="1"/>
              <a:t>Activation</a:t>
            </a:r>
            <a:r>
              <a:rPr lang="de-CH" sz="1400" dirty="0"/>
              <a:t> </a:t>
            </a:r>
            <a:r>
              <a:rPr lang="de-CH" sz="1400" dirty="0" err="1"/>
              <a:t>energy</a:t>
            </a:r>
            <a:r>
              <a:rPr lang="de-CH" sz="1400" dirty="0"/>
              <a:t> </a:t>
            </a:r>
            <a:r>
              <a:rPr lang="de-CH" sz="1400" dirty="0" err="1" smtClean="0"/>
              <a:t>for</a:t>
            </a:r>
            <a:r>
              <a:rPr lang="de-CH" sz="1400" dirty="0" smtClean="0"/>
              <a:t> </a:t>
            </a:r>
            <a:r>
              <a:rPr lang="de-CH" sz="1400" dirty="0" err="1" smtClean="0"/>
              <a:t>desorption</a:t>
            </a:r>
            <a:endParaRPr lang="de-CH" sz="1400" dirty="0"/>
          </a:p>
        </p:txBody>
      </p:sp>
      <p:sp>
        <p:nvSpPr>
          <p:cNvPr id="8" name="TextBox 7"/>
          <p:cNvSpPr txBox="1"/>
          <p:nvPr/>
        </p:nvSpPr>
        <p:spPr>
          <a:xfrm>
            <a:off x="4932040" y="2834933"/>
            <a:ext cx="4058999" cy="307777"/>
          </a:xfrm>
          <a:prstGeom prst="rect">
            <a:avLst/>
          </a:prstGeom>
          <a:noFill/>
        </p:spPr>
        <p:txBody>
          <a:bodyPr wrap="square" rtlCol="0">
            <a:spAutoFit/>
          </a:bodyPr>
          <a:lstStyle/>
          <a:p>
            <a:r>
              <a:rPr lang="en-US" sz="1400" dirty="0" smtClean="0"/>
              <a:t>If </a:t>
            </a:r>
            <a:r>
              <a:rPr lang="en-US" sz="1400" i="1" dirty="0" smtClean="0"/>
              <a:t>k</a:t>
            </a:r>
            <a:r>
              <a:rPr lang="en-US" sz="1400" dirty="0" smtClean="0"/>
              <a:t> (rate constant) is described by an Arrhenius eq.:</a:t>
            </a:r>
            <a:endParaRPr lang="de-CH" sz="1400" dirty="0"/>
          </a:p>
        </p:txBody>
      </p:sp>
      <p:graphicFrame>
        <p:nvGraphicFramePr>
          <p:cNvPr id="9" name="Object 8"/>
          <p:cNvGraphicFramePr>
            <a:graphicFrameLocks noChangeAspect="1"/>
          </p:cNvGraphicFramePr>
          <p:nvPr>
            <p:extLst>
              <p:ext uri="{D42A27DB-BD31-4B8C-83A1-F6EECF244321}">
                <p14:modId xmlns:p14="http://schemas.microsoft.com/office/powerpoint/2010/main" val="459474080"/>
              </p:ext>
            </p:extLst>
          </p:nvPr>
        </p:nvGraphicFramePr>
        <p:xfrm>
          <a:off x="5942013" y="3212976"/>
          <a:ext cx="1874837" cy="685800"/>
        </p:xfrm>
        <a:graphic>
          <a:graphicData uri="http://schemas.openxmlformats.org/presentationml/2006/ole">
            <mc:AlternateContent xmlns:mc="http://schemas.openxmlformats.org/markup-compatibility/2006">
              <mc:Choice xmlns:v="urn:schemas-microsoft-com:vml" Requires="v">
                <p:oleObj spid="_x0000_s19687" name="Equation" r:id="rId6" imgW="2082600" imgH="761760" progId="Equation.3">
                  <p:embed/>
                </p:oleObj>
              </mc:Choice>
              <mc:Fallback>
                <p:oleObj name="Equation" r:id="rId6" imgW="2082600" imgH="761760" progId="Equation.3">
                  <p:embed/>
                  <p:pic>
                    <p:nvPicPr>
                      <p:cNvPr id="0" name="Object 5"/>
                      <p:cNvPicPr>
                        <a:picLocks noChangeAspect="1" noChangeArrowheads="1"/>
                      </p:cNvPicPr>
                      <p:nvPr/>
                    </p:nvPicPr>
                    <p:blipFill>
                      <a:blip r:embed="rId7"/>
                      <a:srcRect/>
                      <a:stretch>
                        <a:fillRect/>
                      </a:stretch>
                    </p:blipFill>
                    <p:spPr bwMode="auto">
                      <a:xfrm>
                        <a:off x="5942013" y="3212976"/>
                        <a:ext cx="18748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932040" y="3933056"/>
            <a:ext cx="4058999" cy="523220"/>
          </a:xfrm>
          <a:prstGeom prst="rect">
            <a:avLst/>
          </a:prstGeom>
          <a:noFill/>
        </p:spPr>
        <p:txBody>
          <a:bodyPr wrap="square" rtlCol="0">
            <a:spAutoFit/>
          </a:bodyPr>
          <a:lstStyle/>
          <a:p>
            <a:r>
              <a:rPr lang="en-US" sz="1400" dirty="0" smtClean="0"/>
              <a:t>The rate law is then referred to as the </a:t>
            </a:r>
            <a:r>
              <a:rPr lang="en-US" sz="1400" i="1" dirty="0" smtClean="0"/>
              <a:t>Polanyi-Wigner</a:t>
            </a:r>
            <a:r>
              <a:rPr lang="en-US" sz="1400" dirty="0" smtClean="0"/>
              <a:t> equation:</a:t>
            </a:r>
            <a:endParaRPr lang="de-CH" sz="1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86028806"/>
              </p:ext>
            </p:extLst>
          </p:nvPr>
        </p:nvGraphicFramePr>
        <p:xfrm>
          <a:off x="5426075" y="4614863"/>
          <a:ext cx="2903538" cy="685800"/>
        </p:xfrm>
        <a:graphic>
          <a:graphicData uri="http://schemas.openxmlformats.org/presentationml/2006/ole">
            <mc:AlternateContent xmlns:mc="http://schemas.openxmlformats.org/markup-compatibility/2006">
              <mc:Choice xmlns:v="urn:schemas-microsoft-com:vml" Requires="v">
                <p:oleObj spid="_x0000_s19688" name="Equation" r:id="rId8" imgW="3225600" imgH="761760" progId="Equation.3">
                  <p:embed/>
                </p:oleObj>
              </mc:Choice>
              <mc:Fallback>
                <p:oleObj name="Equation" r:id="rId8" imgW="3225600" imgH="761760" progId="Equation.3">
                  <p:embed/>
                  <p:pic>
                    <p:nvPicPr>
                      <p:cNvPr id="0" name="Object 8"/>
                      <p:cNvPicPr>
                        <a:picLocks noChangeAspect="1" noChangeArrowheads="1"/>
                      </p:cNvPicPr>
                      <p:nvPr/>
                    </p:nvPicPr>
                    <p:blipFill>
                      <a:blip r:embed="rId9"/>
                      <a:srcRect/>
                      <a:stretch>
                        <a:fillRect/>
                      </a:stretch>
                    </p:blipFill>
                    <p:spPr bwMode="auto">
                      <a:xfrm>
                        <a:off x="5426075" y="4614863"/>
                        <a:ext cx="29035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07504" y="6165304"/>
            <a:ext cx="4536504" cy="646331"/>
          </a:xfrm>
          <a:prstGeom prst="rect">
            <a:avLst/>
          </a:prstGeom>
          <a:noFill/>
        </p:spPr>
        <p:txBody>
          <a:bodyPr wrap="square" rtlCol="0">
            <a:spAutoFit/>
          </a:bodyPr>
          <a:lstStyle/>
          <a:p>
            <a:r>
              <a:rPr lang="de-CH" sz="1200" baseline="30000" dirty="0" smtClean="0"/>
              <a:t>*</a:t>
            </a:r>
            <a:r>
              <a:rPr lang="de-CH" sz="1200" dirty="0" err="1" smtClean="0"/>
              <a:t>Resource</a:t>
            </a:r>
            <a:r>
              <a:rPr lang="de-CH" sz="1200" dirty="0" smtClean="0"/>
              <a:t> </a:t>
            </a:r>
            <a:r>
              <a:rPr lang="de-CH" sz="1200" dirty="0" err="1"/>
              <a:t>for</a:t>
            </a:r>
            <a:r>
              <a:rPr lang="de-CH" sz="1200" dirty="0"/>
              <a:t> </a:t>
            </a:r>
            <a:r>
              <a:rPr lang="de-CH" sz="1200" dirty="0" err="1"/>
              <a:t>further</a:t>
            </a:r>
            <a:r>
              <a:rPr lang="de-CH" sz="1200" dirty="0"/>
              <a:t> </a:t>
            </a:r>
            <a:r>
              <a:rPr lang="de-CH" sz="1200" dirty="0" err="1" smtClean="0"/>
              <a:t>reading</a:t>
            </a:r>
            <a:r>
              <a:rPr lang="de-CH" sz="1200" dirty="0"/>
              <a:t>: </a:t>
            </a:r>
            <a:r>
              <a:rPr lang="de-CH" sz="1200" dirty="0" err="1"/>
              <a:t>Temperature-Programmed</a:t>
            </a:r>
            <a:r>
              <a:rPr lang="de-CH" sz="1200" dirty="0"/>
              <a:t> Desorption (</a:t>
            </a:r>
            <a:r>
              <a:rPr lang="de-CH" sz="1200" dirty="0" smtClean="0"/>
              <a:t>TPD). Thermal </a:t>
            </a:r>
            <a:r>
              <a:rPr lang="de-CH" sz="1200" dirty="0"/>
              <a:t>Desorption </a:t>
            </a:r>
            <a:r>
              <a:rPr lang="de-CH" sz="1200" dirty="0" err="1"/>
              <a:t>Spectroscopy</a:t>
            </a:r>
            <a:r>
              <a:rPr lang="de-CH" sz="1200" dirty="0"/>
              <a:t> (</a:t>
            </a:r>
            <a:r>
              <a:rPr lang="de-CH" sz="1200" dirty="0" smtClean="0"/>
              <a:t>TDS), Sven </a:t>
            </a:r>
            <a:r>
              <a:rPr lang="de-CH" sz="1200" dirty="0"/>
              <a:t>L.M. Schroeder </a:t>
            </a:r>
            <a:r>
              <a:rPr lang="de-CH" sz="1200" dirty="0" err="1"/>
              <a:t>and</a:t>
            </a:r>
            <a:r>
              <a:rPr lang="de-CH" sz="1200" dirty="0"/>
              <a:t> Michael </a:t>
            </a:r>
            <a:r>
              <a:rPr lang="de-CH" sz="1200" dirty="0" smtClean="0"/>
              <a:t>Gottfried, June 2002, </a:t>
            </a:r>
            <a:r>
              <a:rPr lang="de-CH" sz="1200" dirty="0" err="1" smtClean="0"/>
              <a:t>available</a:t>
            </a:r>
            <a:r>
              <a:rPr lang="de-CH" sz="1200" dirty="0" smtClean="0"/>
              <a:t> online.</a:t>
            </a:r>
            <a:endParaRPr lang="de-CH" sz="1200" dirty="0"/>
          </a:p>
        </p:txBody>
      </p:sp>
    </p:spTree>
    <p:extLst>
      <p:ext uri="{BB962C8B-B14F-4D97-AF65-F5344CB8AC3E}">
        <p14:creationId xmlns:p14="http://schemas.microsoft.com/office/powerpoint/2010/main" val="411140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345104"/>
            <a:ext cx="8803912" cy="430887"/>
          </a:xfrm>
          <a:prstGeom prst="rect">
            <a:avLst/>
          </a:prstGeom>
          <a:noFill/>
        </p:spPr>
        <p:txBody>
          <a:bodyPr wrap="square" rtlCol="0">
            <a:spAutoFit/>
          </a:bodyPr>
          <a:lstStyle/>
          <a:p>
            <a:pPr algn="ctr"/>
            <a:r>
              <a:rPr lang="en-US" sz="2200" b="1" dirty="0" smtClean="0"/>
              <a:t>What is Vacuum?</a:t>
            </a:r>
            <a:endParaRPr lang="de-CH" sz="2200" b="1" dirty="0"/>
          </a:p>
        </p:txBody>
      </p:sp>
      <p:sp>
        <p:nvSpPr>
          <p:cNvPr id="9" name="TextBox 8"/>
          <p:cNvSpPr txBox="1"/>
          <p:nvPr/>
        </p:nvSpPr>
        <p:spPr>
          <a:xfrm>
            <a:off x="179512" y="940658"/>
            <a:ext cx="8803912" cy="400110"/>
          </a:xfrm>
          <a:prstGeom prst="rect">
            <a:avLst/>
          </a:prstGeom>
          <a:noFill/>
        </p:spPr>
        <p:txBody>
          <a:bodyPr wrap="square" rtlCol="0">
            <a:spAutoFit/>
          </a:bodyPr>
          <a:lstStyle/>
          <a:p>
            <a:pPr algn="ctr"/>
            <a:r>
              <a:rPr lang="en-US" sz="2000" dirty="0" smtClean="0"/>
              <a:t>The term VACUUM can be used to describe these conditions: </a:t>
            </a:r>
            <a:endParaRPr lang="de-CH" sz="2000" dirty="0"/>
          </a:p>
        </p:txBody>
      </p:sp>
      <p:sp>
        <p:nvSpPr>
          <p:cNvPr id="10" name="TextBox 9"/>
          <p:cNvSpPr txBox="1"/>
          <p:nvPr/>
        </p:nvSpPr>
        <p:spPr>
          <a:xfrm>
            <a:off x="179512" y="2053297"/>
            <a:ext cx="5472608" cy="1015663"/>
          </a:xfrm>
          <a:prstGeom prst="rect">
            <a:avLst/>
          </a:prstGeom>
          <a:noFill/>
        </p:spPr>
        <p:txBody>
          <a:bodyPr wrap="square" rtlCol="0">
            <a:spAutoFit/>
          </a:bodyPr>
          <a:lstStyle/>
          <a:p>
            <a:r>
              <a:rPr lang="en-US" sz="2000" dirty="0" smtClean="0"/>
              <a:t>1) Complete absence of matter (definite volume in which gases are almost absent – e.g. interstellar space)</a:t>
            </a:r>
            <a:endParaRPr lang="de-CH" sz="2000" dirty="0"/>
          </a:p>
        </p:txBody>
      </p:sp>
      <p:pic>
        <p:nvPicPr>
          <p:cNvPr id="5122" name="Picture 2" descr="Cartoon of the sun blowing particles into 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556792"/>
            <a:ext cx="2678986" cy="19397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9512" y="4357553"/>
            <a:ext cx="5472608" cy="1015663"/>
          </a:xfrm>
          <a:prstGeom prst="rect">
            <a:avLst/>
          </a:prstGeom>
          <a:noFill/>
        </p:spPr>
        <p:txBody>
          <a:bodyPr wrap="square" rtlCol="0">
            <a:spAutoFit/>
          </a:bodyPr>
          <a:lstStyle/>
          <a:p>
            <a:r>
              <a:rPr lang="en-US" sz="2000" dirty="0"/>
              <a:t>2</a:t>
            </a:r>
            <a:r>
              <a:rPr lang="en-US" sz="2000" dirty="0" smtClean="0"/>
              <a:t>) Physical state in which the pressure in a definite volume is smaller than in the surroundings (e.g. smaller than the atmospheric pressure) </a:t>
            </a:r>
            <a:endParaRPr lang="de-CH" sz="2000" dirty="0"/>
          </a:p>
        </p:txBody>
      </p:sp>
      <p:pic>
        <p:nvPicPr>
          <p:cNvPr id="5124" name="Picture 4" descr="Risultati immagini per vacuum clea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59342"/>
            <a:ext cx="2678400" cy="2172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6021288"/>
            <a:ext cx="8803912" cy="646331"/>
          </a:xfrm>
          <a:prstGeom prst="rect">
            <a:avLst/>
          </a:prstGeom>
          <a:noFill/>
        </p:spPr>
        <p:txBody>
          <a:bodyPr wrap="square" rtlCol="0">
            <a:spAutoFit/>
          </a:bodyPr>
          <a:lstStyle/>
          <a:p>
            <a:r>
              <a:rPr lang="en-US" dirty="0" smtClean="0"/>
              <a:t>An example: </a:t>
            </a:r>
            <a:r>
              <a:rPr lang="el-GR" dirty="0" smtClean="0"/>
              <a:t>ρ</a:t>
            </a:r>
            <a:r>
              <a:rPr lang="en-US" baseline="-25000" dirty="0" smtClean="0"/>
              <a:t>gas </a:t>
            </a:r>
            <a:r>
              <a:rPr lang="en-US" dirty="0" smtClean="0"/>
              <a:t>= 2·10</a:t>
            </a:r>
            <a:r>
              <a:rPr lang="en-US" baseline="30000" dirty="0" smtClean="0"/>
              <a:t>19</a:t>
            </a:r>
            <a:r>
              <a:rPr lang="en-US" dirty="0" smtClean="0"/>
              <a:t> </a:t>
            </a:r>
            <a:r>
              <a:rPr lang="en-US" dirty="0" err="1" smtClean="0"/>
              <a:t>mol</a:t>
            </a:r>
            <a:r>
              <a:rPr lang="en-US" dirty="0" smtClean="0"/>
              <a:t>/cm</a:t>
            </a:r>
            <a:r>
              <a:rPr lang="en-US" baseline="30000" dirty="0" smtClean="0"/>
              <a:t>3 </a:t>
            </a:r>
            <a:r>
              <a:rPr lang="en-US" dirty="0" smtClean="0"/>
              <a:t>(atmospheric pressure)</a:t>
            </a:r>
          </a:p>
          <a:p>
            <a:r>
              <a:rPr lang="en-US" dirty="0"/>
              <a:t>	 </a:t>
            </a:r>
            <a:r>
              <a:rPr lang="en-US" dirty="0" smtClean="0"/>
              <a:t>    </a:t>
            </a:r>
            <a:r>
              <a:rPr lang="el-GR" dirty="0" smtClean="0"/>
              <a:t>ρ</a:t>
            </a:r>
            <a:r>
              <a:rPr lang="en-US" baseline="-25000" dirty="0"/>
              <a:t>gas </a:t>
            </a:r>
            <a:r>
              <a:rPr lang="en-US" dirty="0"/>
              <a:t>= </a:t>
            </a:r>
            <a:r>
              <a:rPr lang="en-US" dirty="0" smtClean="0"/>
              <a:t>10</a:t>
            </a:r>
            <a:r>
              <a:rPr lang="en-US" baseline="30000" dirty="0" smtClean="0"/>
              <a:t>9</a:t>
            </a:r>
            <a:r>
              <a:rPr lang="en-US" dirty="0" smtClean="0"/>
              <a:t> </a:t>
            </a:r>
            <a:r>
              <a:rPr lang="en-US" dirty="0" err="1"/>
              <a:t>mol</a:t>
            </a:r>
            <a:r>
              <a:rPr lang="en-US" dirty="0"/>
              <a:t>/cm</a:t>
            </a:r>
            <a:r>
              <a:rPr lang="en-US" baseline="30000" dirty="0"/>
              <a:t>3 </a:t>
            </a:r>
            <a:r>
              <a:rPr lang="en-US" dirty="0"/>
              <a:t> </a:t>
            </a:r>
            <a:r>
              <a:rPr lang="en-US" dirty="0" smtClean="0"/>
              <a:t>    (</a:t>
            </a:r>
            <a:r>
              <a:rPr lang="en-US" dirty="0"/>
              <a:t>orbiting satellite)</a:t>
            </a:r>
            <a:endParaRPr lang="de-CH" dirty="0"/>
          </a:p>
        </p:txBody>
      </p:sp>
    </p:spTree>
    <p:extLst>
      <p:ext uri="{BB962C8B-B14F-4D97-AF65-F5344CB8AC3E}">
        <p14:creationId xmlns:p14="http://schemas.microsoft.com/office/powerpoint/2010/main" val="3705138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3" name="TextBox 2"/>
          <p:cNvSpPr txBox="1"/>
          <p:nvPr/>
        </p:nvSpPr>
        <p:spPr>
          <a:xfrm>
            <a:off x="179512" y="908720"/>
            <a:ext cx="3888432" cy="338554"/>
          </a:xfrm>
          <a:prstGeom prst="rect">
            <a:avLst/>
          </a:prstGeom>
          <a:noFill/>
        </p:spPr>
        <p:txBody>
          <a:bodyPr wrap="square" rtlCol="0">
            <a:spAutoFit/>
          </a:bodyPr>
          <a:lstStyle/>
          <a:p>
            <a:r>
              <a:rPr lang="en-US" sz="1600" b="1" dirty="0" smtClean="0"/>
              <a:t>A typical TPD experiment (UHV):</a:t>
            </a:r>
            <a:endParaRPr lang="de-CH" sz="1600" b="1"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07430"/>
            <a:ext cx="2607507" cy="235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653796"/>
            <a:ext cx="5492224" cy="19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268509"/>
            <a:ext cx="8496944" cy="2328843"/>
          </a:xfrm>
          <a:prstGeom prst="rect">
            <a:avLst/>
          </a:prstGeom>
          <a:noFill/>
        </p:spPr>
        <p:txBody>
          <a:bodyPr wrap="square" rtlCol="0">
            <a:spAutoFit/>
          </a:bodyPr>
          <a:lstStyle/>
          <a:p>
            <a:pPr marL="285750" indent="-285750" algn="ctr">
              <a:spcAft>
                <a:spcPts val="1000"/>
              </a:spcAft>
              <a:buFont typeface="Arial" panose="020B0604020202020204" pitchFamily="34" charset="0"/>
              <a:buChar char="•"/>
            </a:pPr>
            <a:r>
              <a:rPr lang="en-US" sz="1600" dirty="0" smtClean="0"/>
              <a:t>Clean sample surface exposed to a precise amount of gas (usually measured in </a:t>
            </a:r>
            <a:r>
              <a:rPr lang="en-US" sz="1600" dirty="0" err="1" smtClean="0"/>
              <a:t>Langmuirs</a:t>
            </a:r>
            <a:r>
              <a:rPr lang="en-US" sz="1600" dirty="0"/>
              <a:t> – 1 L = </a:t>
            </a:r>
            <a:r>
              <a:rPr lang="en-US" sz="1600" dirty="0" smtClean="0"/>
              <a:t>10</a:t>
            </a:r>
            <a:r>
              <a:rPr lang="en-US" sz="1600" baseline="30000" dirty="0"/>
              <a:t>−6</a:t>
            </a:r>
            <a:r>
              <a:rPr lang="en-US" sz="1600" dirty="0"/>
              <a:t> </a:t>
            </a:r>
            <a:r>
              <a:rPr lang="en-US" sz="1600" dirty="0" err="1"/>
              <a:t>Torr</a:t>
            </a:r>
            <a:r>
              <a:rPr lang="en-US" sz="1600" dirty="0"/>
              <a:t> </a:t>
            </a:r>
            <a:r>
              <a:rPr lang="en-US" sz="1600" dirty="0" smtClean="0"/>
              <a:t>· s) </a:t>
            </a:r>
          </a:p>
          <a:p>
            <a:pPr marL="285750" indent="-285750" algn="ctr">
              <a:spcAft>
                <a:spcPts val="1000"/>
              </a:spcAft>
              <a:buFont typeface="Arial" panose="020B0604020202020204" pitchFamily="34" charset="0"/>
              <a:buChar char="•"/>
            </a:pPr>
            <a:r>
              <a:rPr lang="en-US" sz="1600" dirty="0" smtClean="0"/>
              <a:t>Sample placed in front of a quadrupole mass spectrometer (QMS) and heated with a precise rate (</a:t>
            </a:r>
            <a:r>
              <a:rPr lang="el-GR" sz="1600" dirty="0" smtClean="0"/>
              <a:t>β</a:t>
            </a:r>
            <a:r>
              <a:rPr lang="en-US" sz="1600" dirty="0" smtClean="0"/>
              <a:t>)</a:t>
            </a:r>
          </a:p>
          <a:p>
            <a:pPr marL="285750" indent="-285750" algn="ctr">
              <a:spcAft>
                <a:spcPts val="1000"/>
              </a:spcAft>
              <a:buFont typeface="Arial" panose="020B0604020202020204" pitchFamily="34" charset="0"/>
              <a:buChar char="•"/>
            </a:pPr>
            <a:r>
              <a:rPr lang="en-US" sz="1600" dirty="0" smtClean="0"/>
              <a:t>The quadrupole acts as a filter, separating ions with different m/z, which are then collected</a:t>
            </a:r>
          </a:p>
          <a:p>
            <a:pPr marL="285750" indent="-285750" algn="ctr">
              <a:spcAft>
                <a:spcPts val="1000"/>
              </a:spcAft>
              <a:buFont typeface="Arial" panose="020B0604020202020204" pitchFamily="34" charset="0"/>
              <a:buChar char="•"/>
            </a:pPr>
            <a:r>
              <a:rPr lang="en-US" sz="1600" dirty="0" smtClean="0"/>
              <a:t>A typical spectrum shows the intensity of a specific m/z vs. temperature </a:t>
            </a:r>
          </a:p>
          <a:p>
            <a:pPr marL="285750" indent="-285750" algn="ctr">
              <a:spcAft>
                <a:spcPts val="1000"/>
              </a:spcAft>
              <a:buFont typeface="Arial" panose="020B0604020202020204" pitchFamily="34" charset="0"/>
              <a:buChar char="•"/>
            </a:pPr>
            <a:endParaRPr lang="de-CH" sz="1600" dirty="0"/>
          </a:p>
        </p:txBody>
      </p:sp>
    </p:spTree>
    <p:extLst>
      <p:ext uri="{BB962C8B-B14F-4D97-AF65-F5344CB8AC3E}">
        <p14:creationId xmlns:p14="http://schemas.microsoft.com/office/powerpoint/2010/main" val="872565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7" name="Rectangle 6"/>
          <p:cNvSpPr>
            <a:spLocks noChangeArrowheads="1"/>
          </p:cNvSpPr>
          <p:nvPr/>
        </p:nvSpPr>
        <p:spPr bwMode="auto">
          <a:xfrm>
            <a:off x="185520" y="828001"/>
            <a:ext cx="8706960" cy="584775"/>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t-IT" altLang="de-DE" sz="1600" dirty="0" err="1" smtClean="0">
                <a:latin typeface="+mn-lt"/>
                <a:cs typeface="Times New Roman" pitchFamily="18" charset="0"/>
              </a:rPr>
              <a:t>If</a:t>
            </a:r>
            <a:r>
              <a:rPr lang="it-IT" altLang="de-DE" sz="1600" dirty="0" smtClean="0">
                <a:latin typeface="+mn-lt"/>
                <a:cs typeface="Times New Roman" pitchFamily="18" charset="0"/>
              </a:rPr>
              <a:t> the </a:t>
            </a:r>
            <a:r>
              <a:rPr lang="it-IT" altLang="de-DE" sz="1600" dirty="0" err="1" smtClean="0">
                <a:latin typeface="+mn-lt"/>
                <a:cs typeface="Times New Roman" pitchFamily="18" charset="0"/>
              </a:rPr>
              <a:t>pumping</a:t>
            </a:r>
            <a:r>
              <a:rPr lang="it-IT" altLang="de-DE" sz="1600" dirty="0" smtClean="0">
                <a:latin typeface="+mn-lt"/>
                <a:cs typeface="Times New Roman" pitchFamily="18" charset="0"/>
              </a:rPr>
              <a:t> rate </a:t>
            </a:r>
            <a:r>
              <a:rPr lang="it-IT" altLang="de-DE" sz="1600" dirty="0" err="1" smtClean="0">
                <a:latin typeface="+mn-lt"/>
                <a:cs typeface="Times New Roman" pitchFamily="18" charset="0"/>
              </a:rPr>
              <a:t>is</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faster</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than</a:t>
            </a:r>
            <a:r>
              <a:rPr lang="it-IT" altLang="de-DE" sz="1600" dirty="0" smtClean="0">
                <a:latin typeface="+mn-lt"/>
                <a:cs typeface="Times New Roman" pitchFamily="18" charset="0"/>
              </a:rPr>
              <a:t> the </a:t>
            </a:r>
            <a:r>
              <a:rPr lang="it-IT" altLang="de-DE" sz="1600" dirty="0" err="1" smtClean="0">
                <a:latin typeface="+mn-lt"/>
                <a:cs typeface="Times New Roman" pitchFamily="18" charset="0"/>
              </a:rPr>
              <a:t>desorption</a:t>
            </a:r>
            <a:r>
              <a:rPr lang="it-IT" altLang="de-DE" sz="1600" dirty="0" smtClean="0">
                <a:latin typeface="+mn-lt"/>
                <a:cs typeface="Times New Roman" pitchFamily="18" charset="0"/>
              </a:rPr>
              <a:t> rate (no </a:t>
            </a:r>
            <a:r>
              <a:rPr lang="it-IT" altLang="de-DE" sz="1600" dirty="0" err="1" smtClean="0">
                <a:latin typeface="+mn-lt"/>
                <a:cs typeface="Times New Roman" pitchFamily="18" charset="0"/>
              </a:rPr>
              <a:t>readsorption</a:t>
            </a:r>
            <a:r>
              <a:rPr lang="it-IT" altLang="de-DE" sz="1600" dirty="0" smtClean="0">
                <a:latin typeface="+mn-lt"/>
                <a:cs typeface="Times New Roman" pitchFamily="18" charset="0"/>
              </a:rPr>
              <a:t>) a </a:t>
            </a:r>
            <a:r>
              <a:rPr lang="it-IT" altLang="de-DE" sz="1600" dirty="0" err="1" smtClean="0">
                <a:latin typeface="+mn-lt"/>
                <a:cs typeface="Times New Roman" pitchFamily="18" charset="0"/>
              </a:rPr>
              <a:t>series</a:t>
            </a:r>
            <a:r>
              <a:rPr lang="it-IT" altLang="de-DE" sz="1600" dirty="0" smtClean="0">
                <a:latin typeface="+mn-lt"/>
                <a:cs typeface="Times New Roman" pitchFamily="18" charset="0"/>
              </a:rPr>
              <a:t> of </a:t>
            </a:r>
            <a:r>
              <a:rPr lang="it-IT" altLang="de-DE" sz="1600" dirty="0" err="1" smtClean="0">
                <a:latin typeface="+mn-lt"/>
                <a:cs typeface="Times New Roman" pitchFamily="18" charset="0"/>
              </a:rPr>
              <a:t>separated</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peaks</a:t>
            </a:r>
            <a:r>
              <a:rPr lang="it-IT" altLang="de-DE" sz="1600" dirty="0" smtClean="0">
                <a:latin typeface="+mn-lt"/>
                <a:cs typeface="Times New Roman" pitchFamily="18" charset="0"/>
              </a:rPr>
              <a:t> can be </a:t>
            </a:r>
            <a:r>
              <a:rPr lang="it-IT" altLang="de-DE" sz="1600" dirty="0" err="1" smtClean="0">
                <a:latin typeface="+mn-lt"/>
                <a:cs typeface="Times New Roman" pitchFamily="18" charset="0"/>
              </a:rPr>
              <a:t>recorded</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each</a:t>
            </a:r>
            <a:r>
              <a:rPr lang="it-IT" altLang="de-DE" sz="1600" dirty="0" smtClean="0">
                <a:latin typeface="+mn-lt"/>
                <a:cs typeface="Times New Roman" pitchFamily="18" charset="0"/>
              </a:rPr>
              <a:t> of </a:t>
            </a:r>
            <a:r>
              <a:rPr lang="it-IT" altLang="de-DE" sz="1600" dirty="0" err="1" smtClean="0">
                <a:latin typeface="+mn-lt"/>
                <a:cs typeface="Times New Roman" pitchFamily="18" charset="0"/>
              </a:rPr>
              <a:t>them</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corresponding</a:t>
            </a:r>
            <a:r>
              <a:rPr lang="it-IT" altLang="de-DE" sz="1600" dirty="0" smtClean="0">
                <a:latin typeface="+mn-lt"/>
                <a:cs typeface="Times New Roman" pitchFamily="18" charset="0"/>
              </a:rPr>
              <a:t> to a </a:t>
            </a:r>
            <a:r>
              <a:rPr lang="it-IT" altLang="de-DE" sz="1600" dirty="0" err="1" smtClean="0">
                <a:latin typeface="+mn-lt"/>
                <a:cs typeface="Times New Roman" pitchFamily="18" charset="0"/>
              </a:rPr>
              <a:t>surface</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desorption</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process</a:t>
            </a:r>
            <a:r>
              <a:rPr lang="it-IT" altLang="de-DE" sz="1600" dirty="0" smtClean="0">
                <a:latin typeface="+mn-lt"/>
                <a:cs typeface="Times New Roman" pitchFamily="18" charset="0"/>
              </a:rPr>
              <a:t>)</a:t>
            </a:r>
            <a:endParaRPr lang="it-IT" altLang="de-DE" sz="1600" dirty="0">
              <a:latin typeface="+mn-lt"/>
            </a:endParaRPr>
          </a:p>
        </p:txBody>
      </p:sp>
      <p:sp>
        <p:nvSpPr>
          <p:cNvPr id="9" name="Rectangle 8"/>
          <p:cNvSpPr>
            <a:spLocks noChangeArrowheads="1"/>
          </p:cNvSpPr>
          <p:nvPr/>
        </p:nvSpPr>
        <p:spPr bwMode="auto">
          <a:xfrm>
            <a:off x="179512" y="4170466"/>
            <a:ext cx="8706960" cy="2210862"/>
          </a:xfrm>
          <a:prstGeom prst="rect">
            <a:avLst/>
          </a:prstGeom>
          <a:noFill/>
          <a:ln>
            <a:noFill/>
          </a:ln>
          <a:effec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it-IT" altLang="de-DE" sz="1600" dirty="0" smtClean="0">
                <a:latin typeface="+mn-lt"/>
                <a:cs typeface="Times New Roman" pitchFamily="18" charset="0"/>
              </a:rPr>
              <a:t>A TPD </a:t>
            </a:r>
            <a:r>
              <a:rPr lang="it-IT" altLang="de-DE" sz="1600" dirty="0" err="1" smtClean="0">
                <a:latin typeface="+mn-lt"/>
                <a:cs typeface="Times New Roman" pitchFamily="18" charset="0"/>
              </a:rPr>
              <a:t>experiment</a:t>
            </a:r>
            <a:r>
              <a:rPr lang="it-IT" altLang="de-DE" sz="1600" dirty="0" smtClean="0">
                <a:latin typeface="+mn-lt"/>
                <a:cs typeface="Times New Roman" pitchFamily="18" charset="0"/>
              </a:rPr>
              <a:t> can </a:t>
            </a:r>
            <a:r>
              <a:rPr lang="it-IT" altLang="de-DE" sz="1600" dirty="0" err="1" smtClean="0">
                <a:latin typeface="+mn-lt"/>
                <a:cs typeface="Times New Roman" pitchFamily="18" charset="0"/>
              </a:rPr>
              <a:t>give</a:t>
            </a:r>
            <a:r>
              <a:rPr lang="it-IT" altLang="de-DE" sz="1600" dirty="0" smtClean="0">
                <a:latin typeface="+mn-lt"/>
                <a:cs typeface="Times New Roman" pitchFamily="18" charset="0"/>
              </a:rPr>
              <a:t> </a:t>
            </a:r>
            <a:r>
              <a:rPr lang="it-IT" altLang="de-DE" sz="1600" dirty="0" err="1" smtClean="0">
                <a:latin typeface="+mn-lt"/>
                <a:cs typeface="Times New Roman" pitchFamily="18" charset="0"/>
              </a:rPr>
              <a:t>important</a:t>
            </a:r>
            <a:r>
              <a:rPr lang="it-IT" altLang="de-DE" sz="1600" dirty="0" smtClean="0">
                <a:latin typeface="+mn-lt"/>
                <a:cs typeface="Times New Roman" pitchFamily="18" charset="0"/>
              </a:rPr>
              <a:t> information:</a:t>
            </a:r>
          </a:p>
          <a:p>
            <a:pPr marL="285750" indent="-285750" eaLnBrk="1" hangingPunct="1">
              <a:spcAft>
                <a:spcPts val="1000"/>
              </a:spcAft>
              <a:buFont typeface="Arial" panose="020B0604020202020204" pitchFamily="34" charset="0"/>
              <a:buChar char="•"/>
            </a:pPr>
            <a:r>
              <a:rPr lang="it-IT" altLang="de-DE" sz="1600" b="1" dirty="0" err="1" smtClean="0">
                <a:latin typeface="+mn-lt"/>
                <a:cs typeface="Times New Roman" pitchFamily="18" charset="0"/>
              </a:rPr>
              <a:t>Heat</a:t>
            </a:r>
            <a:r>
              <a:rPr lang="it-IT" altLang="de-DE" sz="1600" b="1" dirty="0" smtClean="0">
                <a:latin typeface="+mn-lt"/>
                <a:cs typeface="Times New Roman" pitchFamily="18" charset="0"/>
              </a:rPr>
              <a:t> of </a:t>
            </a:r>
            <a:r>
              <a:rPr lang="it-IT" altLang="de-DE" sz="1600" b="1" dirty="0" err="1" smtClean="0">
                <a:latin typeface="+mn-lt"/>
                <a:cs typeface="Times New Roman" pitchFamily="18" charset="0"/>
              </a:rPr>
              <a:t>desorption</a:t>
            </a:r>
            <a:endParaRPr lang="it-IT" altLang="de-DE" sz="1600" b="1" dirty="0" smtClean="0">
              <a:latin typeface="+mn-lt"/>
              <a:cs typeface="Times New Roman" pitchFamily="18" charset="0"/>
            </a:endParaRPr>
          </a:p>
          <a:p>
            <a:pPr marL="285750" indent="-285750" eaLnBrk="1" hangingPunct="1">
              <a:spcAft>
                <a:spcPts val="1000"/>
              </a:spcAft>
              <a:buFont typeface="Arial" panose="020B0604020202020204" pitchFamily="34" charset="0"/>
              <a:buChar char="•"/>
            </a:pPr>
            <a:r>
              <a:rPr lang="it-IT" altLang="de-DE" sz="1600" b="1" dirty="0" err="1" smtClean="0">
                <a:latin typeface="+mn-lt"/>
              </a:rPr>
              <a:t>Surface</a:t>
            </a:r>
            <a:r>
              <a:rPr lang="it-IT" altLang="de-DE" sz="1600" b="1" dirty="0" smtClean="0">
                <a:latin typeface="+mn-lt"/>
              </a:rPr>
              <a:t> </a:t>
            </a:r>
            <a:r>
              <a:rPr lang="it-IT" altLang="de-DE" sz="1600" b="1" dirty="0" err="1" smtClean="0">
                <a:latin typeface="+mn-lt"/>
              </a:rPr>
              <a:t>coverage</a:t>
            </a:r>
            <a:r>
              <a:rPr lang="it-IT" altLang="de-DE" sz="1600" b="1" dirty="0" smtClean="0">
                <a:latin typeface="+mn-lt"/>
              </a:rPr>
              <a:t> (</a:t>
            </a:r>
            <a:r>
              <a:rPr lang="it-IT" altLang="de-DE" sz="1600" b="1" dirty="0" err="1" smtClean="0">
                <a:latin typeface="+mn-lt"/>
              </a:rPr>
              <a:t>quantification</a:t>
            </a:r>
            <a:r>
              <a:rPr lang="it-IT" altLang="de-DE" sz="1600" b="1" dirty="0" smtClean="0">
                <a:latin typeface="+mn-lt"/>
              </a:rPr>
              <a:t> of the </a:t>
            </a:r>
            <a:r>
              <a:rPr lang="it-IT" altLang="de-DE" sz="1600" b="1" dirty="0" err="1" smtClean="0">
                <a:latin typeface="+mn-lt"/>
              </a:rPr>
              <a:t>monolayer</a:t>
            </a:r>
            <a:r>
              <a:rPr lang="it-IT" altLang="de-DE" sz="1600" b="1" dirty="0" smtClean="0">
                <a:latin typeface="+mn-lt"/>
              </a:rPr>
              <a:t>)</a:t>
            </a:r>
          </a:p>
          <a:p>
            <a:pPr marL="285750" indent="-285750" eaLnBrk="1" hangingPunct="1">
              <a:spcAft>
                <a:spcPts val="1000"/>
              </a:spcAft>
              <a:buFont typeface="Arial" panose="020B0604020202020204" pitchFamily="34" charset="0"/>
              <a:buChar char="•"/>
            </a:pPr>
            <a:r>
              <a:rPr lang="it-IT" altLang="de-DE" sz="1600" b="1" dirty="0" err="1" smtClean="0">
                <a:latin typeface="+mn-lt"/>
              </a:rPr>
              <a:t>Surface</a:t>
            </a:r>
            <a:r>
              <a:rPr lang="it-IT" altLang="de-DE" sz="1600" b="1" dirty="0" smtClean="0">
                <a:latin typeface="+mn-lt"/>
              </a:rPr>
              <a:t> </a:t>
            </a:r>
            <a:r>
              <a:rPr lang="it-IT" altLang="de-DE" sz="1600" b="1" dirty="0" err="1" smtClean="0">
                <a:latin typeface="+mn-lt"/>
              </a:rPr>
              <a:t>reactivity</a:t>
            </a:r>
            <a:r>
              <a:rPr lang="it-IT" altLang="de-DE" sz="1600" b="1" dirty="0" smtClean="0">
                <a:latin typeface="+mn-lt"/>
              </a:rPr>
              <a:t> (gas-</a:t>
            </a:r>
            <a:r>
              <a:rPr lang="it-IT" altLang="de-DE" sz="1600" b="1" dirty="0" err="1" smtClean="0">
                <a:latin typeface="+mn-lt"/>
              </a:rPr>
              <a:t>substrate</a:t>
            </a:r>
            <a:r>
              <a:rPr lang="it-IT" altLang="de-DE" sz="1600" b="1" dirty="0" smtClean="0">
                <a:latin typeface="+mn-lt"/>
              </a:rPr>
              <a:t> </a:t>
            </a:r>
            <a:r>
              <a:rPr lang="it-IT" altLang="de-DE" sz="1600" b="1" dirty="0" err="1" smtClean="0">
                <a:latin typeface="+mn-lt"/>
              </a:rPr>
              <a:t>interaction</a:t>
            </a:r>
            <a:r>
              <a:rPr lang="it-IT" altLang="de-DE" sz="1600" b="1" dirty="0" smtClean="0">
                <a:latin typeface="+mn-lt"/>
              </a:rPr>
              <a:t>, </a:t>
            </a:r>
            <a:r>
              <a:rPr lang="it-IT" altLang="de-DE" sz="1600" b="1" dirty="0" err="1" smtClean="0">
                <a:latin typeface="+mn-lt"/>
              </a:rPr>
              <a:t>adsorption</a:t>
            </a:r>
            <a:r>
              <a:rPr lang="it-IT" altLang="de-DE" sz="1600" b="1" dirty="0" smtClean="0">
                <a:latin typeface="+mn-lt"/>
              </a:rPr>
              <a:t> </a:t>
            </a:r>
            <a:r>
              <a:rPr lang="it-IT" altLang="de-DE" sz="1600" b="1" dirty="0" err="1" smtClean="0">
                <a:latin typeface="+mn-lt"/>
              </a:rPr>
              <a:t>sites</a:t>
            </a:r>
            <a:r>
              <a:rPr lang="it-IT" altLang="de-DE" sz="1600" b="1" dirty="0" smtClean="0">
                <a:latin typeface="+mn-lt"/>
              </a:rPr>
              <a:t>)</a:t>
            </a:r>
            <a:endParaRPr lang="it-IT" altLang="de-DE" sz="1600" b="1" dirty="0">
              <a:latin typeface="+mn-lt"/>
            </a:endParaRPr>
          </a:p>
          <a:p>
            <a:pPr marL="285750" indent="-285750" eaLnBrk="1" hangingPunct="1">
              <a:spcAft>
                <a:spcPts val="1000"/>
              </a:spcAft>
              <a:buFont typeface="Arial" panose="020B0604020202020204" pitchFamily="34" charset="0"/>
              <a:buChar char="•"/>
            </a:pPr>
            <a:r>
              <a:rPr lang="it-IT" altLang="de-DE" sz="1600" b="1" dirty="0" err="1" smtClean="0">
                <a:latin typeface="+mn-lt"/>
              </a:rPr>
              <a:t>Kinetics</a:t>
            </a:r>
            <a:r>
              <a:rPr lang="it-IT" altLang="de-DE" sz="1600" b="1" dirty="0" smtClean="0">
                <a:latin typeface="+mn-lt"/>
              </a:rPr>
              <a:t> of </a:t>
            </a:r>
            <a:r>
              <a:rPr lang="it-IT" altLang="de-DE" sz="1600" b="1" dirty="0" err="1" smtClean="0">
                <a:latin typeface="+mn-lt"/>
              </a:rPr>
              <a:t>desorption</a:t>
            </a:r>
            <a:r>
              <a:rPr lang="it-IT" altLang="de-DE" sz="1600" b="1" dirty="0" smtClean="0">
                <a:latin typeface="+mn-lt"/>
              </a:rPr>
              <a:t> </a:t>
            </a:r>
          </a:p>
          <a:p>
            <a:pPr eaLnBrk="1" hangingPunct="1">
              <a:spcAft>
                <a:spcPts val="1000"/>
              </a:spcAft>
            </a:pPr>
            <a:endParaRPr lang="it-IT" altLang="de-DE" sz="1600" dirty="0" smtClean="0">
              <a:latin typeface="+mn-lt"/>
              <a:cs typeface="Times New Roman" pitchFamily="18"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648710" cy="179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700808"/>
            <a:ext cx="3410426" cy="1800476"/>
          </a:xfrm>
          <a:prstGeom prst="rect">
            <a:avLst/>
          </a:prstGeom>
        </p:spPr>
      </p:pic>
      <p:cxnSp>
        <p:nvCxnSpPr>
          <p:cNvPr id="15" name="Straight Arrow Connector 14"/>
          <p:cNvCxnSpPr/>
          <p:nvPr/>
        </p:nvCxnSpPr>
        <p:spPr>
          <a:xfrm flipV="1">
            <a:off x="4644008" y="2492896"/>
            <a:ext cx="1129149"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43808" y="3789040"/>
            <a:ext cx="3600400" cy="307777"/>
          </a:xfrm>
          <a:prstGeom prst="rect">
            <a:avLst/>
          </a:prstGeom>
          <a:noFill/>
        </p:spPr>
        <p:txBody>
          <a:bodyPr wrap="square" rtlCol="0">
            <a:spAutoFit/>
          </a:bodyPr>
          <a:lstStyle/>
          <a:p>
            <a:r>
              <a:rPr lang="en-US" sz="1400" dirty="0" smtClean="0"/>
              <a:t>Initial increase is mainly determined by </a:t>
            </a:r>
            <a:r>
              <a:rPr lang="en-US" sz="1400" dirty="0" err="1" smtClean="0"/>
              <a:t>E</a:t>
            </a:r>
            <a:r>
              <a:rPr lang="en-US" sz="1400" baseline="-25000" dirty="0" err="1" smtClean="0"/>
              <a:t>des</a:t>
            </a:r>
            <a:endParaRPr lang="de-CH" sz="1400" dirty="0"/>
          </a:p>
        </p:txBody>
      </p:sp>
      <p:cxnSp>
        <p:nvCxnSpPr>
          <p:cNvPr id="20" name="Straight Arrow Connector 19"/>
          <p:cNvCxnSpPr/>
          <p:nvPr/>
        </p:nvCxnSpPr>
        <p:spPr>
          <a:xfrm flipH="1" flipV="1">
            <a:off x="6156176" y="2492896"/>
            <a:ext cx="1512168" cy="1007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60232" y="3501008"/>
            <a:ext cx="2323192" cy="738664"/>
          </a:xfrm>
          <a:prstGeom prst="rect">
            <a:avLst/>
          </a:prstGeom>
          <a:noFill/>
        </p:spPr>
        <p:txBody>
          <a:bodyPr wrap="square" rtlCol="0">
            <a:spAutoFit/>
          </a:bodyPr>
          <a:lstStyle/>
          <a:p>
            <a:r>
              <a:rPr lang="en-US" sz="1400" dirty="0" smtClean="0"/>
              <a:t>Pressure drop gives information about the order of the desorption process</a:t>
            </a:r>
            <a:endParaRPr lang="de-CH" sz="1400" dirty="0"/>
          </a:p>
        </p:txBody>
      </p:sp>
      <p:sp>
        <p:nvSpPr>
          <p:cNvPr id="22" name="TextBox 21"/>
          <p:cNvSpPr txBox="1"/>
          <p:nvPr/>
        </p:nvSpPr>
        <p:spPr>
          <a:xfrm>
            <a:off x="6012160" y="2658398"/>
            <a:ext cx="648072" cy="338554"/>
          </a:xfrm>
          <a:prstGeom prst="rect">
            <a:avLst/>
          </a:prstGeom>
          <a:noFill/>
        </p:spPr>
        <p:txBody>
          <a:bodyPr wrap="square" rtlCol="0">
            <a:spAutoFit/>
          </a:bodyPr>
          <a:lstStyle/>
          <a:p>
            <a:pPr algn="ctr"/>
            <a:r>
              <a:rPr lang="en-US" sz="1600" b="1" dirty="0"/>
              <a:t>~</a:t>
            </a:r>
            <a:r>
              <a:rPr lang="el-GR" sz="1600" b="1" dirty="0" smtClean="0"/>
              <a:t>Θ</a:t>
            </a:r>
            <a:r>
              <a:rPr lang="en-US" sz="1600" b="1" baseline="30000" dirty="0" smtClean="0"/>
              <a:t>n</a:t>
            </a:r>
            <a:endParaRPr lang="de-CH" sz="1600" b="1" dirty="0"/>
          </a:p>
        </p:txBody>
      </p:sp>
      <mc:AlternateContent xmlns:mc="http://schemas.openxmlformats.org/markup-compatibility/2006" xmlns:a14="http://schemas.microsoft.com/office/drawing/2010/main">
        <mc:Choice Requires="a14">
          <p:sp>
            <p:nvSpPr>
              <p:cNvPr id="23" name="TextBox 22"/>
              <p:cNvSpPr txBox="1"/>
              <p:nvPr/>
            </p:nvSpPr>
            <p:spPr>
              <a:xfrm>
                <a:off x="4388976" y="1916832"/>
                <a:ext cx="2127240" cy="447687"/>
              </a:xfrm>
              <a:prstGeom prst="rect">
                <a:avLst/>
              </a:prstGeom>
              <a:noFill/>
            </p:spPr>
            <p:txBody>
              <a:bodyPr wrap="square" rtlCol="0">
                <a:spAutoFit/>
              </a:bodyPr>
              <a:lstStyle/>
              <a:p>
                <a:pPr algn="ctr"/>
                <a:r>
                  <a:rPr lang="en-US" sz="1600" b="1" dirty="0" smtClean="0"/>
                  <a:t>~</a:t>
                </a:r>
                <a14:m>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a:rPr>
                          <m:t>𝒆</m:t>
                        </m:r>
                      </m:e>
                      <m:sup>
                        <m:r>
                          <a:rPr lang="en-US" sz="1600" b="1" i="1" smtClean="0">
                            <a:latin typeface="Cambria Math"/>
                          </a:rPr>
                          <m:t>(</m:t>
                        </m:r>
                        <m:f>
                          <m:fPr>
                            <m:ctrlPr>
                              <a:rPr lang="en-US" sz="1600" b="1" i="1" smtClean="0">
                                <a:latin typeface="Cambria Math" panose="02040503050406030204" pitchFamily="18" charset="0"/>
                              </a:rPr>
                            </m:ctrlPr>
                          </m:fPr>
                          <m:num>
                            <m:r>
                              <a:rPr lang="en-US" sz="1600" b="1" i="1" smtClean="0">
                                <a:latin typeface="Cambria Math"/>
                              </a:rPr>
                              <m:t>−</m:t>
                            </m:r>
                            <m:sSub>
                              <m:sSubPr>
                                <m:ctrlPr>
                                  <a:rPr lang="en-US" sz="1600" b="1" i="1" smtClean="0">
                                    <a:latin typeface="Cambria Math" panose="02040503050406030204" pitchFamily="18" charset="0"/>
                                  </a:rPr>
                                </m:ctrlPr>
                              </m:sSubPr>
                              <m:e>
                                <m:r>
                                  <a:rPr lang="en-US" sz="1600" b="1" i="1" smtClean="0">
                                    <a:latin typeface="Cambria Math"/>
                                  </a:rPr>
                                  <m:t>𝑬</m:t>
                                </m:r>
                              </m:e>
                              <m:sub>
                                <m:r>
                                  <a:rPr lang="en-US" sz="1600" b="1" i="1" smtClean="0">
                                    <a:latin typeface="Cambria Math"/>
                                  </a:rPr>
                                  <m:t>𝒅𝒆𝒔</m:t>
                                </m:r>
                              </m:sub>
                            </m:sSub>
                          </m:num>
                          <m:den>
                            <m:r>
                              <a:rPr lang="en-US" sz="1600" b="1" i="1" smtClean="0">
                                <a:latin typeface="Cambria Math"/>
                              </a:rPr>
                              <m:t>𝑹𝑻</m:t>
                            </m:r>
                          </m:den>
                        </m:f>
                        <m:r>
                          <a:rPr lang="en-US" sz="1600" b="1" i="1" smtClean="0">
                            <a:latin typeface="Cambria Math"/>
                          </a:rPr>
                          <m:t>)</m:t>
                        </m:r>
                      </m:sup>
                    </m:sSup>
                  </m:oMath>
                </a14:m>
                <a:endParaRPr lang="de-CH" sz="16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388976" y="1916832"/>
                <a:ext cx="2127240" cy="447687"/>
              </a:xfrm>
              <a:prstGeom prst="rect">
                <a:avLst/>
              </a:prstGeom>
              <a:blipFill rotWithShape="1">
                <a:blip r:embed="rId5"/>
                <a:stretch>
                  <a:fillRect b="-16216"/>
                </a:stretch>
              </a:blipFill>
            </p:spPr>
            <p:txBody>
              <a:bodyPr/>
              <a:lstStyle/>
              <a:p>
                <a:r>
                  <a:rPr lang="de-CH">
                    <a:noFill/>
                  </a:rPr>
                  <a:t> </a:t>
                </a:r>
              </a:p>
            </p:txBody>
          </p:sp>
        </mc:Fallback>
      </mc:AlternateContent>
      <p:sp>
        <p:nvSpPr>
          <p:cNvPr id="24" name="TextBox 23"/>
          <p:cNvSpPr txBox="1"/>
          <p:nvPr/>
        </p:nvSpPr>
        <p:spPr>
          <a:xfrm>
            <a:off x="5652120" y="1484784"/>
            <a:ext cx="648072" cy="338554"/>
          </a:xfrm>
          <a:prstGeom prst="rect">
            <a:avLst/>
          </a:prstGeom>
          <a:noFill/>
        </p:spPr>
        <p:txBody>
          <a:bodyPr wrap="square" rtlCol="0">
            <a:spAutoFit/>
          </a:bodyPr>
          <a:lstStyle/>
          <a:p>
            <a:pPr algn="ctr"/>
            <a:r>
              <a:rPr lang="en-US" sz="1600" b="1" dirty="0" smtClean="0"/>
              <a:t>T</a:t>
            </a:r>
            <a:r>
              <a:rPr lang="en-US" sz="1600" b="1" baseline="-25000" dirty="0" smtClean="0"/>
              <a:t>m</a:t>
            </a:r>
            <a:endParaRPr lang="de-CH" sz="1600" b="1" dirty="0"/>
          </a:p>
        </p:txBody>
      </p:sp>
    </p:spTree>
    <p:extLst>
      <p:ext uri="{BB962C8B-B14F-4D97-AF65-F5344CB8AC3E}">
        <p14:creationId xmlns:p14="http://schemas.microsoft.com/office/powerpoint/2010/main" val="1054330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03912" cy="430887"/>
          </a:xfrm>
          <a:prstGeom prst="rect">
            <a:avLst/>
          </a:prstGeom>
          <a:noFill/>
        </p:spPr>
        <p:txBody>
          <a:bodyPr wrap="square" rtlCol="0">
            <a:spAutoFit/>
          </a:bodyPr>
          <a:lstStyle/>
          <a:p>
            <a:pPr algn="ctr"/>
            <a:r>
              <a:rPr lang="en-US" sz="2200" b="1" dirty="0"/>
              <a:t>T</a:t>
            </a:r>
            <a:r>
              <a:rPr lang="en-US" sz="2200" b="1" dirty="0" smtClean="0"/>
              <a:t>emperature programmed desorption</a:t>
            </a:r>
            <a:endParaRPr lang="de-CH" sz="2200" b="1" dirty="0"/>
          </a:p>
        </p:txBody>
      </p:sp>
      <p:sp>
        <p:nvSpPr>
          <p:cNvPr id="3" name="TextBox 2"/>
          <p:cNvSpPr txBox="1"/>
          <p:nvPr/>
        </p:nvSpPr>
        <p:spPr>
          <a:xfrm>
            <a:off x="179512" y="692696"/>
            <a:ext cx="8803912" cy="959237"/>
          </a:xfrm>
          <a:prstGeom prst="rect">
            <a:avLst/>
          </a:prstGeom>
          <a:noFill/>
        </p:spPr>
        <p:txBody>
          <a:bodyPr wrap="square" rtlCol="0">
            <a:spAutoFit/>
          </a:bodyPr>
          <a:lstStyle/>
          <a:p>
            <a:pPr algn="ctr">
              <a:spcAft>
                <a:spcPts val="1000"/>
              </a:spcAft>
            </a:pPr>
            <a:r>
              <a:rPr lang="en-US" sz="1600" dirty="0"/>
              <a:t>Spectral interpretation is most commonly performed </a:t>
            </a:r>
            <a:r>
              <a:rPr lang="en-US" sz="1600" dirty="0" smtClean="0"/>
              <a:t>using </a:t>
            </a:r>
            <a:r>
              <a:rPr lang="en-US" sz="1600" dirty="0"/>
              <a:t>the </a:t>
            </a:r>
            <a:r>
              <a:rPr lang="en-US" sz="1600" b="1" dirty="0"/>
              <a:t>Polanyi-Wigner </a:t>
            </a:r>
            <a:r>
              <a:rPr lang="en-US" sz="1600" b="1" dirty="0" smtClean="0"/>
              <a:t>equation</a:t>
            </a:r>
            <a:endParaRPr lang="en-US" sz="1600" b="1" dirty="0"/>
          </a:p>
          <a:p>
            <a:pPr>
              <a:spcAft>
                <a:spcPts val="1000"/>
              </a:spcAft>
            </a:pPr>
            <a:r>
              <a:rPr lang="en-US" sz="1600" dirty="0"/>
              <a:t>I</a:t>
            </a:r>
            <a:r>
              <a:rPr lang="en-US" sz="1600" dirty="0" smtClean="0"/>
              <a:t>n a TPD experiment </a:t>
            </a:r>
            <a:r>
              <a:rPr lang="el-GR" sz="1600" dirty="0" smtClean="0"/>
              <a:t>β</a:t>
            </a:r>
            <a:r>
              <a:rPr lang="en-US" sz="1600" dirty="0" smtClean="0"/>
              <a:t> is the heating rate, defined as </a:t>
            </a:r>
            <a:r>
              <a:rPr lang="el-GR" sz="1600" dirty="0" smtClean="0"/>
              <a:t>β</a:t>
            </a:r>
            <a:r>
              <a:rPr lang="en-US" sz="1600" dirty="0" smtClean="0"/>
              <a:t> = </a:t>
            </a:r>
            <a:r>
              <a:rPr lang="en-US" sz="1600" dirty="0" err="1" smtClean="0"/>
              <a:t>dT</a:t>
            </a:r>
            <a:r>
              <a:rPr lang="en-US" sz="1600" dirty="0" smtClean="0"/>
              <a:t>/</a:t>
            </a:r>
            <a:r>
              <a:rPr lang="en-US" sz="1600" dirty="0" err="1" smtClean="0"/>
              <a:t>dt</a:t>
            </a:r>
            <a:r>
              <a:rPr lang="en-US" sz="1600" dirty="0"/>
              <a:t> </a:t>
            </a:r>
            <a:r>
              <a:rPr lang="en-US" sz="1600" dirty="0" smtClean="0"/>
              <a:t>= const. Thus </a:t>
            </a:r>
            <a:r>
              <a:rPr lang="en-US" sz="1600" dirty="0" err="1" smtClean="0"/>
              <a:t>dt</a:t>
            </a:r>
            <a:r>
              <a:rPr lang="en-US" sz="1600" dirty="0"/>
              <a:t> </a:t>
            </a:r>
            <a:r>
              <a:rPr lang="en-US" sz="1600" dirty="0" smtClean="0"/>
              <a:t>= </a:t>
            </a:r>
            <a:r>
              <a:rPr lang="en-US" sz="1600" dirty="0" err="1" smtClean="0"/>
              <a:t>dT</a:t>
            </a:r>
            <a:r>
              <a:rPr lang="en-US" sz="1600" dirty="0" smtClean="0"/>
              <a:t>/</a:t>
            </a:r>
            <a:r>
              <a:rPr lang="el-GR" sz="1600" dirty="0" smtClean="0"/>
              <a:t>β</a:t>
            </a:r>
            <a:r>
              <a:rPr lang="en-US" sz="1600" dirty="0"/>
              <a:t> </a:t>
            </a:r>
            <a:r>
              <a:rPr lang="en-US" sz="1600" dirty="0" smtClean="0"/>
              <a:t>can be substituted in the equation to give</a:t>
            </a:r>
            <a:endParaRPr lang="de-CH"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787739309"/>
              </p:ext>
            </p:extLst>
          </p:nvPr>
        </p:nvGraphicFramePr>
        <p:xfrm>
          <a:off x="3313055" y="1772816"/>
          <a:ext cx="2536825" cy="685800"/>
        </p:xfrm>
        <a:graphic>
          <a:graphicData uri="http://schemas.openxmlformats.org/presentationml/2006/ole">
            <mc:AlternateContent xmlns:mc="http://schemas.openxmlformats.org/markup-compatibility/2006">
              <mc:Choice xmlns:v="urn:schemas-microsoft-com:vml" Requires="v">
                <p:oleObj spid="_x0000_s21953" name="Equation" r:id="rId4" imgW="2819160" imgH="761760" progId="Equation.3">
                  <p:embed/>
                </p:oleObj>
              </mc:Choice>
              <mc:Fallback>
                <p:oleObj name="Equation" r:id="rId4" imgW="2819160" imgH="761760" progId="Equation.3">
                  <p:embed/>
                  <p:pic>
                    <p:nvPicPr>
                      <p:cNvPr id="0" name="Object 10"/>
                      <p:cNvPicPr>
                        <a:picLocks noChangeAspect="1" noChangeArrowheads="1"/>
                      </p:cNvPicPr>
                      <p:nvPr/>
                    </p:nvPicPr>
                    <p:blipFill>
                      <a:blip r:embed="rId5"/>
                      <a:srcRect/>
                      <a:stretch>
                        <a:fillRect/>
                      </a:stretch>
                    </p:blipFill>
                    <p:spPr bwMode="auto">
                      <a:xfrm>
                        <a:off x="3313055" y="1772816"/>
                        <a:ext cx="2536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79512" y="2708920"/>
            <a:ext cx="8803912" cy="338554"/>
          </a:xfrm>
          <a:prstGeom prst="rect">
            <a:avLst/>
          </a:prstGeom>
          <a:noFill/>
        </p:spPr>
        <p:txBody>
          <a:bodyPr wrap="square" rtlCol="0">
            <a:spAutoFit/>
          </a:bodyPr>
          <a:lstStyle/>
          <a:p>
            <a:r>
              <a:rPr lang="en-US" sz="1600" dirty="0" smtClean="0"/>
              <a:t>When T = </a:t>
            </a:r>
            <a:r>
              <a:rPr lang="en-US" sz="1600" dirty="0" err="1" smtClean="0"/>
              <a:t>T</a:t>
            </a:r>
            <a:r>
              <a:rPr lang="en-US" sz="1600" baseline="-25000" dirty="0" err="1" smtClean="0"/>
              <a:t>max</a:t>
            </a:r>
            <a:endParaRPr lang="de-CH"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178628406"/>
              </p:ext>
            </p:extLst>
          </p:nvPr>
        </p:nvGraphicFramePr>
        <p:xfrm>
          <a:off x="323528" y="3284538"/>
          <a:ext cx="1130300" cy="628650"/>
        </p:xfrm>
        <a:graphic>
          <a:graphicData uri="http://schemas.openxmlformats.org/presentationml/2006/ole">
            <mc:AlternateContent xmlns:mc="http://schemas.openxmlformats.org/markup-compatibility/2006">
              <mc:Choice xmlns:v="urn:schemas-microsoft-com:vml" Requires="v">
                <p:oleObj spid="_x0000_s21954" name="Equation" r:id="rId6" imgW="850680" imgH="469800" progId="Equation.3">
                  <p:embed/>
                </p:oleObj>
              </mc:Choice>
              <mc:Fallback>
                <p:oleObj name="Equation" r:id="rId6" imgW="850680" imgH="469800" progId="Equation.3">
                  <p:embed/>
                  <p:pic>
                    <p:nvPicPr>
                      <p:cNvPr id="0" name="Object 3"/>
                      <p:cNvPicPr>
                        <a:picLocks noChangeAspect="1" noChangeArrowheads="1"/>
                      </p:cNvPicPr>
                      <p:nvPr/>
                    </p:nvPicPr>
                    <p:blipFill>
                      <a:blip r:embed="rId7"/>
                      <a:srcRect/>
                      <a:stretch>
                        <a:fillRect/>
                      </a:stretch>
                    </p:blipFill>
                    <p:spPr bwMode="auto">
                      <a:xfrm>
                        <a:off x="323528" y="3284538"/>
                        <a:ext cx="1130300" cy="62865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3166264"/>
              </p:ext>
            </p:extLst>
          </p:nvPr>
        </p:nvGraphicFramePr>
        <p:xfrm>
          <a:off x="5004048" y="3212976"/>
          <a:ext cx="3552825" cy="822325"/>
        </p:xfrm>
        <a:graphic>
          <a:graphicData uri="http://schemas.openxmlformats.org/presentationml/2006/ole">
            <mc:AlternateContent xmlns:mc="http://schemas.openxmlformats.org/markup-compatibility/2006">
              <mc:Choice xmlns:v="urn:schemas-microsoft-com:vml" Requires="v">
                <p:oleObj spid="_x0000_s21955" name="Equation" r:id="rId8" imgW="3949560" imgH="914400" progId="Equation.3">
                  <p:embed/>
                </p:oleObj>
              </mc:Choice>
              <mc:Fallback>
                <p:oleObj name="Equation" r:id="rId8" imgW="3949560" imgH="914400" progId="Equation.3">
                  <p:embed/>
                  <p:pic>
                    <p:nvPicPr>
                      <p:cNvPr id="0" name="Object 3"/>
                      <p:cNvPicPr>
                        <a:picLocks noChangeAspect="1" noChangeArrowheads="1"/>
                      </p:cNvPicPr>
                      <p:nvPr/>
                    </p:nvPicPr>
                    <p:blipFill>
                      <a:blip r:embed="rId9"/>
                      <a:srcRect/>
                      <a:stretch>
                        <a:fillRect/>
                      </a:stretch>
                    </p:blipFill>
                    <p:spPr bwMode="auto">
                      <a:xfrm>
                        <a:off x="5004048" y="3212976"/>
                        <a:ext cx="355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00885553"/>
              </p:ext>
            </p:extLst>
          </p:nvPr>
        </p:nvGraphicFramePr>
        <p:xfrm>
          <a:off x="1801813" y="3284538"/>
          <a:ext cx="1854200" cy="527050"/>
        </p:xfrm>
        <a:graphic>
          <a:graphicData uri="http://schemas.openxmlformats.org/presentationml/2006/ole">
            <mc:AlternateContent xmlns:mc="http://schemas.openxmlformats.org/markup-compatibility/2006">
              <mc:Choice xmlns:v="urn:schemas-microsoft-com:vml" Requires="v">
                <p:oleObj spid="_x0000_s21956" name="Equation" r:id="rId10" imgW="1396800" imgH="393480" progId="Equation.3">
                  <p:embed/>
                </p:oleObj>
              </mc:Choice>
              <mc:Fallback>
                <p:oleObj name="Equation" r:id="rId10" imgW="1396800" imgH="393480" progId="Equation.3">
                  <p:embed/>
                  <p:pic>
                    <p:nvPicPr>
                      <p:cNvPr id="0" name="Object 5"/>
                      <p:cNvPicPr>
                        <a:picLocks noChangeAspect="1" noChangeArrowheads="1"/>
                      </p:cNvPicPr>
                      <p:nvPr/>
                    </p:nvPicPr>
                    <p:blipFill>
                      <a:blip r:embed="rId11"/>
                      <a:srcRect/>
                      <a:stretch>
                        <a:fillRect/>
                      </a:stretch>
                    </p:blipFill>
                    <p:spPr bwMode="auto">
                      <a:xfrm>
                        <a:off x="1801813" y="3284538"/>
                        <a:ext cx="185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ight Arrow 9"/>
          <p:cNvSpPr/>
          <p:nvPr/>
        </p:nvSpPr>
        <p:spPr>
          <a:xfrm>
            <a:off x="3986468" y="3356992"/>
            <a:ext cx="729548" cy="2880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 name="Straight Arrow Connector 11"/>
          <p:cNvCxnSpPr/>
          <p:nvPr/>
        </p:nvCxnSpPr>
        <p:spPr>
          <a:xfrm>
            <a:off x="3491880" y="2420888"/>
            <a:ext cx="3672408"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928665126"/>
              </p:ext>
            </p:extLst>
          </p:nvPr>
        </p:nvGraphicFramePr>
        <p:xfrm>
          <a:off x="334963" y="4229100"/>
          <a:ext cx="4110037" cy="2295525"/>
        </p:xfrm>
        <a:graphic>
          <a:graphicData uri="http://schemas.openxmlformats.org/presentationml/2006/ole">
            <mc:AlternateContent xmlns:mc="http://schemas.openxmlformats.org/markup-compatibility/2006">
              <mc:Choice xmlns:v="urn:schemas-microsoft-com:vml" Requires="v">
                <p:oleObj spid="_x0000_s21957" name="Equation" r:id="rId12" imgW="4572000" imgH="2552400" progId="Equation.3">
                  <p:embed/>
                </p:oleObj>
              </mc:Choice>
              <mc:Fallback>
                <p:oleObj name="Equation" r:id="rId12" imgW="4572000" imgH="2552400" progId="Equation.3">
                  <p:embed/>
                  <p:pic>
                    <p:nvPicPr>
                      <p:cNvPr id="0" name="Object 7"/>
                      <p:cNvPicPr>
                        <a:picLocks noChangeAspect="1" noChangeArrowheads="1"/>
                      </p:cNvPicPr>
                      <p:nvPr/>
                    </p:nvPicPr>
                    <p:blipFill>
                      <a:blip r:embed="rId13"/>
                      <a:srcRect/>
                      <a:stretch>
                        <a:fillRect/>
                      </a:stretch>
                    </p:blipFill>
                    <p:spPr bwMode="auto">
                      <a:xfrm>
                        <a:off x="334963" y="4229100"/>
                        <a:ext cx="4110037"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3707904" y="5868561"/>
            <a:ext cx="4824536" cy="584775"/>
          </a:xfrm>
          <a:prstGeom prst="rect">
            <a:avLst/>
          </a:prstGeom>
          <a:noFill/>
        </p:spPr>
        <p:txBody>
          <a:bodyPr wrap="square" rtlCol="0">
            <a:spAutoFit/>
          </a:bodyPr>
          <a:lstStyle/>
          <a:p>
            <a:r>
              <a:rPr lang="en-US" sz="1600" dirty="0" smtClean="0"/>
              <a:t>This equation can be used to obtain </a:t>
            </a:r>
            <a:r>
              <a:rPr lang="el-GR" sz="1600" dirty="0" smtClean="0"/>
              <a:t>Δ</a:t>
            </a:r>
            <a:r>
              <a:rPr lang="en-US" sz="1600" dirty="0" err="1" smtClean="0"/>
              <a:t>E</a:t>
            </a:r>
            <a:r>
              <a:rPr lang="en-US" sz="1600" baseline="-25000" dirty="0" err="1" smtClean="0"/>
              <a:t>des</a:t>
            </a:r>
            <a:r>
              <a:rPr lang="en-US" sz="1600" dirty="0" smtClean="0"/>
              <a:t> from TPD spectra (see the next slides)</a:t>
            </a:r>
            <a:endParaRPr lang="de-CH" sz="1600" dirty="0"/>
          </a:p>
        </p:txBody>
      </p:sp>
    </p:spTree>
    <p:extLst>
      <p:ext uri="{BB962C8B-B14F-4D97-AF65-F5344CB8AC3E}">
        <p14:creationId xmlns:p14="http://schemas.microsoft.com/office/powerpoint/2010/main" val="1417208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1" name="Rectangle 7"/>
          <p:cNvSpPr>
            <a:spLocks noChangeArrowheads="1"/>
          </p:cNvSpPr>
          <p:nvPr/>
        </p:nvSpPr>
        <p:spPr bwMode="auto">
          <a:xfrm>
            <a:off x="0" y="3405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4342" name="Rectangle 10"/>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4343" name="Object 9"/>
          <p:cNvGraphicFramePr>
            <a:graphicFrameLocks noChangeAspect="1"/>
          </p:cNvGraphicFramePr>
          <p:nvPr>
            <p:extLst>
              <p:ext uri="{D42A27DB-BD31-4B8C-83A1-F6EECF244321}">
                <p14:modId xmlns:p14="http://schemas.microsoft.com/office/powerpoint/2010/main" val="1346271042"/>
              </p:ext>
            </p:extLst>
          </p:nvPr>
        </p:nvGraphicFramePr>
        <p:xfrm>
          <a:off x="3203848" y="908720"/>
          <a:ext cx="2447652" cy="624637"/>
        </p:xfrm>
        <a:graphic>
          <a:graphicData uri="http://schemas.openxmlformats.org/presentationml/2006/ole">
            <mc:AlternateContent xmlns:mc="http://schemas.openxmlformats.org/markup-compatibility/2006">
              <mc:Choice xmlns:v="urn:schemas-microsoft-com:vml" Requires="v">
                <p:oleObj spid="_x0000_s23784" name="Equation" r:id="rId4" imgW="1002865" imgH="253890" progId="Equation.3">
                  <p:embed/>
                </p:oleObj>
              </mc:Choice>
              <mc:Fallback>
                <p:oleObj name="Equation" r:id="rId4" imgW="1002865"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908720"/>
                        <a:ext cx="2447652" cy="624637"/>
                      </a:xfrm>
                      <a:prstGeom prst="rect">
                        <a:avLst/>
                      </a:prstGeom>
                      <a:noFill/>
                      <a:ln>
                        <a:noFill/>
                      </a:ln>
                    </p:spPr>
                  </p:pic>
                </p:oleObj>
              </mc:Fallback>
            </mc:AlternateContent>
          </a:graphicData>
        </a:graphic>
      </p:graphicFrame>
      <p:grpSp>
        <p:nvGrpSpPr>
          <p:cNvPr id="14347" name="Group 26"/>
          <p:cNvGrpSpPr>
            <a:grpSpLocks/>
          </p:cNvGrpSpPr>
          <p:nvPr/>
        </p:nvGrpSpPr>
        <p:grpSpPr bwMode="auto">
          <a:xfrm>
            <a:off x="0" y="2924944"/>
            <a:ext cx="4694238" cy="3021013"/>
            <a:chOff x="0" y="2024"/>
            <a:chExt cx="2957" cy="1903"/>
          </a:xfrm>
        </p:grpSpPr>
        <p:grpSp>
          <p:nvGrpSpPr>
            <p:cNvPr id="14348" name="Group 23"/>
            <p:cNvGrpSpPr>
              <a:grpSpLocks/>
            </p:cNvGrpSpPr>
            <p:nvPr/>
          </p:nvGrpSpPr>
          <p:grpSpPr bwMode="auto">
            <a:xfrm>
              <a:off x="0" y="2024"/>
              <a:ext cx="2957" cy="1903"/>
              <a:chOff x="0" y="2024"/>
              <a:chExt cx="2957" cy="1903"/>
            </a:xfrm>
          </p:grpSpPr>
          <p:pic>
            <p:nvPicPr>
              <p:cNvPr id="1435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1"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14349" name="Text Box 25"/>
            <p:cNvSpPr txBox="1">
              <a:spLocks noChangeArrowheads="1"/>
            </p:cNvSpPr>
            <p:nvPr/>
          </p:nvSpPr>
          <p:spPr bwMode="auto">
            <a:xfrm>
              <a:off x="476" y="2387"/>
              <a:ext cx="11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a:r>
              <a:r>
                <a:rPr lang="en-US" altLang="de-DE" sz="1200" b="1" dirty="0" smtClean="0"/>
                <a:t>at different </a:t>
              </a:r>
              <a:r>
                <a:rPr lang="el-GR" altLang="de-DE" sz="1200" b="1" dirty="0" smtClean="0"/>
                <a:t>Θ</a:t>
              </a:r>
              <a:endParaRPr lang="el-GR" altLang="de-DE" sz="1200" b="1" dirty="0">
                <a:cs typeface="Arial" pitchFamily="34" charset="0"/>
              </a:endParaRPr>
            </a:p>
          </p:txBody>
        </p:sp>
      </p:grpSp>
      <p:sp>
        <p:nvSpPr>
          <p:cNvPr id="23" name="TextBox 22"/>
          <p:cNvSpPr txBox="1"/>
          <p:nvPr/>
        </p:nvSpPr>
        <p:spPr>
          <a:xfrm>
            <a:off x="179512" y="116632"/>
            <a:ext cx="8803912" cy="430887"/>
          </a:xfrm>
          <a:prstGeom prst="rect">
            <a:avLst/>
          </a:prstGeom>
          <a:noFill/>
        </p:spPr>
        <p:txBody>
          <a:bodyPr wrap="square" rtlCol="0">
            <a:spAutoFit/>
          </a:bodyPr>
          <a:lstStyle/>
          <a:p>
            <a:pPr algn="ctr"/>
            <a:r>
              <a:rPr lang="en-US" sz="2200" b="1" dirty="0" smtClean="0"/>
              <a:t>First order kinetics (molecular)</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584550362"/>
              </p:ext>
            </p:extLst>
          </p:nvPr>
        </p:nvGraphicFramePr>
        <p:xfrm>
          <a:off x="1527175" y="1844675"/>
          <a:ext cx="2851150" cy="850900"/>
        </p:xfrm>
        <a:graphic>
          <a:graphicData uri="http://schemas.openxmlformats.org/presentationml/2006/ole">
            <mc:AlternateContent xmlns:mc="http://schemas.openxmlformats.org/markup-compatibility/2006">
              <mc:Choice xmlns:v="urn:schemas-microsoft-com:vml" Requires="v">
                <p:oleObj spid="_x0000_s23785" name="Equation" r:id="rId7" imgW="2552400" imgH="761760" progId="Equation.3">
                  <p:embed/>
                </p:oleObj>
              </mc:Choice>
              <mc:Fallback>
                <p:oleObj name="Equation" r:id="rId7" imgW="2552400" imgH="761760" progId="Equation.3">
                  <p:embed/>
                  <p:pic>
                    <p:nvPicPr>
                      <p:cNvPr id="0" name="Object 10"/>
                      <p:cNvPicPr>
                        <a:picLocks noChangeAspect="1" noChangeArrowheads="1"/>
                      </p:cNvPicPr>
                      <p:nvPr/>
                    </p:nvPicPr>
                    <p:blipFill>
                      <a:blip r:embed="rId8"/>
                      <a:srcRect/>
                      <a:stretch>
                        <a:fillRect/>
                      </a:stretch>
                    </p:blipFill>
                    <p:spPr bwMode="auto">
                      <a:xfrm>
                        <a:off x="1527175" y="1844675"/>
                        <a:ext cx="2851150" cy="850900"/>
                      </a:xfrm>
                      <a:prstGeom prst="rect">
                        <a:avLst/>
                      </a:prstGeom>
                      <a:noFill/>
                      <a:ln>
                        <a:noFill/>
                      </a:ln>
                      <a:effectLst/>
                    </p:spPr>
                  </p:pic>
                </p:oleObj>
              </mc:Fallback>
            </mc:AlternateContent>
          </a:graphicData>
        </a:graphic>
      </p:graphicFrame>
      <p:sp>
        <p:nvSpPr>
          <p:cNvPr id="3" name="TextBox 2"/>
          <p:cNvSpPr txBox="1"/>
          <p:nvPr/>
        </p:nvSpPr>
        <p:spPr>
          <a:xfrm>
            <a:off x="4572000" y="3695253"/>
            <a:ext cx="4411424" cy="146193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desorption peak areas depend on </a:t>
            </a:r>
            <a:r>
              <a:rPr lang="el-GR" sz="1600" dirty="0" smtClean="0"/>
              <a:t>Θ</a:t>
            </a:r>
            <a:endParaRPr lang="de-CH" sz="1600" dirty="0" smtClean="0"/>
          </a:p>
          <a:p>
            <a:pPr marL="285750" indent="-285750">
              <a:spcAft>
                <a:spcPts val="1000"/>
              </a:spcAft>
              <a:buFont typeface="Arial" panose="020B0604020202020204" pitchFamily="34" charset="0"/>
              <a:buChar char="•"/>
            </a:pPr>
            <a:r>
              <a:rPr lang="en-US" sz="1600" dirty="0" smtClean="0"/>
              <a:t>The desorption peaks are asymmetric</a:t>
            </a:r>
          </a:p>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constant with increasing </a:t>
            </a:r>
            <a:r>
              <a:rPr lang="el-GR" sz="1600" dirty="0" smtClean="0"/>
              <a:t>Θ</a:t>
            </a:r>
            <a:r>
              <a:rPr lang="en-US" sz="1600" dirty="0" smtClean="0"/>
              <a:t> </a:t>
            </a:r>
          </a:p>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increases with </a:t>
            </a:r>
            <a:r>
              <a:rPr lang="el-GR" sz="1600" dirty="0" smtClean="0"/>
              <a:t>Δ</a:t>
            </a:r>
            <a:r>
              <a:rPr lang="en-US" sz="1600" dirty="0" err="1" smtClean="0"/>
              <a:t>E</a:t>
            </a:r>
            <a:r>
              <a:rPr lang="en-US" sz="1600" baseline="-25000" dirty="0" err="1" smtClean="0"/>
              <a:t>des</a:t>
            </a:r>
            <a:endParaRPr lang="en-US"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944492279"/>
              </p:ext>
            </p:extLst>
          </p:nvPr>
        </p:nvGraphicFramePr>
        <p:xfrm>
          <a:off x="4863467" y="1844824"/>
          <a:ext cx="2444837" cy="816125"/>
        </p:xfrm>
        <a:graphic>
          <a:graphicData uri="http://schemas.openxmlformats.org/presentationml/2006/ole">
            <mc:AlternateContent xmlns:mc="http://schemas.openxmlformats.org/markup-compatibility/2006">
              <mc:Choice xmlns:v="urn:schemas-microsoft-com:vml" Requires="v">
                <p:oleObj spid="_x0000_s23786" name="Equation" r:id="rId9" imgW="2438280" imgH="812520" progId="Equation.3">
                  <p:embed/>
                </p:oleObj>
              </mc:Choice>
              <mc:Fallback>
                <p:oleObj name="Equation" r:id="rId9" imgW="2438280" imgH="812520" progId="Equation.3">
                  <p:embed/>
                  <p:pic>
                    <p:nvPicPr>
                      <p:cNvPr id="0" name="Object 13"/>
                      <p:cNvPicPr>
                        <a:picLocks noChangeAspect="1" noChangeArrowheads="1"/>
                      </p:cNvPicPr>
                      <p:nvPr/>
                    </p:nvPicPr>
                    <p:blipFill>
                      <a:blip r:embed="rId10"/>
                      <a:srcRect/>
                      <a:stretch>
                        <a:fillRect/>
                      </a:stretch>
                    </p:blipFill>
                    <p:spPr bwMode="auto">
                      <a:xfrm>
                        <a:off x="4863467" y="1844824"/>
                        <a:ext cx="2444837" cy="816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1205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32849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smtClean="0"/>
              <a:t>First order kinetics: approximate evaluation of </a:t>
            </a:r>
            <a:r>
              <a:rPr lang="el-GR" sz="2200" b="1" dirty="0" smtClean="0"/>
              <a:t>Δ</a:t>
            </a:r>
            <a:r>
              <a:rPr lang="en-US" sz="2200" b="1" dirty="0" err="1" smtClean="0"/>
              <a:t>E</a:t>
            </a:r>
            <a:r>
              <a:rPr lang="en-US" sz="2200" b="1" baseline="-25000" dirty="0" err="1" smtClean="0"/>
              <a:t>des</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138640254"/>
              </p:ext>
            </p:extLst>
          </p:nvPr>
        </p:nvGraphicFramePr>
        <p:xfrm>
          <a:off x="539552" y="1460897"/>
          <a:ext cx="2444750" cy="815975"/>
        </p:xfrm>
        <a:graphic>
          <a:graphicData uri="http://schemas.openxmlformats.org/presentationml/2006/ole">
            <mc:AlternateContent xmlns:mc="http://schemas.openxmlformats.org/markup-compatibility/2006">
              <mc:Choice xmlns:v="urn:schemas-microsoft-com:vml" Requires="v">
                <p:oleObj spid="_x0000_s24730" name="Equation" r:id="rId4" imgW="2438280" imgH="812520" progId="Equation.3">
                  <p:embed/>
                </p:oleObj>
              </mc:Choice>
              <mc:Fallback>
                <p:oleObj name="Equation" r:id="rId4" imgW="2438280" imgH="812520" progId="Equation.3">
                  <p:embed/>
                  <p:pic>
                    <p:nvPicPr>
                      <p:cNvPr id="0" name="Object 3"/>
                      <p:cNvPicPr>
                        <a:picLocks noChangeAspect="1" noChangeArrowheads="1"/>
                      </p:cNvPicPr>
                      <p:nvPr/>
                    </p:nvPicPr>
                    <p:blipFill>
                      <a:blip r:embed="rId5"/>
                      <a:srcRect/>
                      <a:stretch>
                        <a:fillRect/>
                      </a:stretch>
                    </p:blipFill>
                    <p:spPr bwMode="auto">
                      <a:xfrm>
                        <a:off x="539552" y="1460897"/>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smtClean="0"/>
              <a:t>*</a:t>
            </a:r>
            <a:r>
              <a:rPr lang="en-US" sz="1000" dirty="0" smtClean="0"/>
              <a:t>P</a:t>
            </a:r>
            <a:r>
              <a:rPr lang="en-US" sz="1000" dirty="0"/>
              <a:t>. A. Redhead, Vacuum 12, 203-211 (1962).</a:t>
            </a:r>
            <a:endParaRPr lang="de-CH" sz="1000" dirty="0"/>
          </a:p>
        </p:txBody>
      </p:sp>
      <p:sp>
        <p:nvSpPr>
          <p:cNvPr id="5" name="TextBox 4"/>
          <p:cNvSpPr txBox="1"/>
          <p:nvPr/>
        </p:nvSpPr>
        <p:spPr>
          <a:xfrm>
            <a:off x="179512" y="764704"/>
            <a:ext cx="8731904" cy="584775"/>
          </a:xfrm>
          <a:prstGeom prst="rect">
            <a:avLst/>
          </a:prstGeom>
          <a:noFill/>
        </p:spPr>
        <p:txBody>
          <a:bodyPr wrap="square" rtlCol="0">
            <a:spAutoFit/>
          </a:bodyPr>
          <a:lstStyle/>
          <a:p>
            <a:r>
              <a:rPr lang="en-US" sz="1600" dirty="0" smtClean="0"/>
              <a:t>In </a:t>
            </a:r>
            <a:r>
              <a:rPr lang="en-US" sz="1600" dirty="0"/>
              <a:t>1962 Redhead, </a:t>
            </a:r>
            <a:r>
              <a:rPr lang="en-US" sz="1600" dirty="0" smtClean="0"/>
              <a:t>assuming that activation </a:t>
            </a:r>
            <a:r>
              <a:rPr lang="en-US" sz="1600" dirty="0"/>
              <a:t>parameters are independent of surface coverage and that desorption followed </a:t>
            </a:r>
            <a:r>
              <a:rPr lang="en-US" sz="1600" dirty="0" smtClean="0"/>
              <a:t>1</a:t>
            </a:r>
            <a:r>
              <a:rPr lang="en-US" sz="1600" baseline="30000" dirty="0" smtClean="0"/>
              <a:t>st</a:t>
            </a:r>
            <a:r>
              <a:rPr lang="en-US" sz="1600" dirty="0" smtClean="0"/>
              <a:t> order kinetics, derived a simple equation.</a:t>
            </a:r>
            <a:r>
              <a:rPr lang="en-US" sz="1600" baseline="30000" dirty="0" smtClean="0"/>
              <a:t>*</a:t>
            </a:r>
            <a:r>
              <a:rPr lang="en-US" sz="1600" dirty="0" smtClean="0"/>
              <a:t> </a:t>
            </a:r>
            <a:r>
              <a:rPr lang="en-US" sz="1600" baseline="30000" dirty="0" smtClean="0"/>
              <a:t>  </a:t>
            </a:r>
            <a:endParaRPr lang="de-CH" sz="1600" dirty="0"/>
          </a:p>
        </p:txBody>
      </p:sp>
      <p:sp>
        <p:nvSpPr>
          <p:cNvPr id="6" name="TextBox 5"/>
          <p:cNvSpPr txBox="1"/>
          <p:nvPr/>
        </p:nvSpPr>
        <p:spPr>
          <a:xfrm>
            <a:off x="3563888" y="1628800"/>
            <a:ext cx="4968552" cy="338554"/>
          </a:xfrm>
          <a:prstGeom prst="rect">
            <a:avLst/>
          </a:prstGeom>
          <a:noFill/>
        </p:spPr>
        <p:txBody>
          <a:bodyPr wrap="square" rtlCol="0">
            <a:spAutoFit/>
          </a:bodyPr>
          <a:lstStyle/>
          <a:p>
            <a:r>
              <a:rPr lang="en-US" sz="1600" dirty="0" smtClean="0"/>
              <a:t>Solving this equation for </a:t>
            </a:r>
            <a:r>
              <a:rPr lang="el-GR" sz="1600" dirty="0" smtClean="0"/>
              <a:t>Δ</a:t>
            </a:r>
            <a:r>
              <a:rPr lang="en-US" sz="1600" dirty="0" err="1" smtClean="0"/>
              <a:t>E</a:t>
            </a:r>
            <a:r>
              <a:rPr lang="en-US" sz="1600" baseline="-25000" dirty="0" err="1" smtClean="0"/>
              <a:t>des</a:t>
            </a:r>
            <a:r>
              <a:rPr lang="en-US" sz="1600" dirty="0" smtClean="0"/>
              <a:t> gives:</a:t>
            </a:r>
            <a:endParaRPr lang="de-CH"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3612628546"/>
              </p:ext>
            </p:extLst>
          </p:nvPr>
        </p:nvGraphicFramePr>
        <p:xfrm>
          <a:off x="188913" y="2409825"/>
          <a:ext cx="3146425" cy="790575"/>
        </p:xfrm>
        <a:graphic>
          <a:graphicData uri="http://schemas.openxmlformats.org/presentationml/2006/ole">
            <mc:AlternateContent xmlns:mc="http://schemas.openxmlformats.org/markup-compatibility/2006">
              <mc:Choice xmlns:v="urn:schemas-microsoft-com:vml" Requires="v">
                <p:oleObj spid="_x0000_s24731" name="Equation" r:id="rId6" imgW="3136680" imgH="787320" progId="Equation.3">
                  <p:embed/>
                </p:oleObj>
              </mc:Choice>
              <mc:Fallback>
                <p:oleObj name="Equation" r:id="rId6" imgW="3136680" imgH="787320" progId="Equation.3">
                  <p:embed/>
                  <p:pic>
                    <p:nvPicPr>
                      <p:cNvPr id="0" name="Object 1"/>
                      <p:cNvPicPr>
                        <a:picLocks noChangeAspect="1" noChangeArrowheads="1"/>
                      </p:cNvPicPr>
                      <p:nvPr/>
                    </p:nvPicPr>
                    <p:blipFill>
                      <a:blip r:embed="rId7"/>
                      <a:srcRect/>
                      <a:stretch>
                        <a:fillRect/>
                      </a:stretch>
                    </p:blipFill>
                    <p:spPr bwMode="auto">
                      <a:xfrm>
                        <a:off x="188913" y="2409825"/>
                        <a:ext cx="31464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3563888" y="2371551"/>
            <a:ext cx="4968552" cy="830997"/>
          </a:xfrm>
          <a:prstGeom prst="rect">
            <a:avLst/>
          </a:prstGeom>
          <a:noFill/>
        </p:spPr>
        <p:txBody>
          <a:bodyPr wrap="square" rtlCol="0">
            <a:spAutoFit/>
          </a:bodyPr>
          <a:lstStyle/>
          <a:p>
            <a:r>
              <a:rPr lang="en-US" sz="1600" dirty="0" smtClean="0"/>
              <a:t>The second part in the brackets is small relative to the first, and can be approximated </a:t>
            </a:r>
            <a:r>
              <a:rPr lang="en-US" sz="1600" dirty="0"/>
              <a:t>to 3.64 (error </a:t>
            </a:r>
            <a:r>
              <a:rPr lang="en-US" sz="1600" dirty="0" smtClean="0"/>
              <a:t>is </a:t>
            </a:r>
            <a:r>
              <a:rPr lang="en-US" sz="1600" dirty="0"/>
              <a:t>less than 1.5% </a:t>
            </a:r>
            <a:r>
              <a:rPr lang="en-US" sz="1600" dirty="0" smtClean="0"/>
              <a:t>for 10</a:t>
            </a:r>
            <a:r>
              <a:rPr lang="en-US" sz="1600" baseline="30000" dirty="0" smtClean="0"/>
              <a:t>8</a:t>
            </a:r>
            <a:r>
              <a:rPr lang="en-US" sz="1600" dirty="0" smtClean="0"/>
              <a:t> </a:t>
            </a:r>
            <a:r>
              <a:rPr lang="en-US" sz="1600" dirty="0"/>
              <a:t>&lt; </a:t>
            </a:r>
            <a:r>
              <a:rPr lang="en-US" sz="1600" dirty="0" smtClean="0"/>
              <a:t>ν/β </a:t>
            </a:r>
            <a:r>
              <a:rPr lang="en-US" sz="1600" dirty="0"/>
              <a:t>&lt; 10</a:t>
            </a:r>
            <a:r>
              <a:rPr lang="en-US" sz="1600" baseline="30000" dirty="0"/>
              <a:t>13</a:t>
            </a:r>
            <a:r>
              <a:rPr lang="en-US" sz="1600" dirty="0"/>
              <a:t> </a:t>
            </a:r>
            <a:r>
              <a:rPr lang="en-US" sz="1600" dirty="0" smtClean="0"/>
              <a:t>K</a:t>
            </a:r>
            <a:r>
              <a:rPr lang="en-US" sz="1600" baseline="30000" dirty="0" smtClean="0"/>
              <a:t>-1</a:t>
            </a:r>
            <a:r>
              <a:rPr lang="en-US" sz="1600" dirty="0" smtClean="0"/>
              <a:t>)</a:t>
            </a:r>
            <a:endParaRPr lang="de-CH" sz="1600" dirty="0"/>
          </a:p>
        </p:txBody>
      </p:sp>
      <p:sp>
        <p:nvSpPr>
          <p:cNvPr id="8" name="TextBox 7"/>
          <p:cNvSpPr txBox="1"/>
          <p:nvPr/>
        </p:nvSpPr>
        <p:spPr>
          <a:xfrm>
            <a:off x="251520" y="3429000"/>
            <a:ext cx="8424936" cy="105157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smtClean="0"/>
              <a:t>T</a:t>
            </a:r>
            <a:r>
              <a:rPr lang="en-US" baseline="-25000" dirty="0" smtClean="0"/>
              <a:t>m</a:t>
            </a:r>
            <a:r>
              <a:rPr lang="en-US" dirty="0" smtClean="0"/>
              <a:t> and </a:t>
            </a:r>
            <a:r>
              <a:rPr lang="el-GR" dirty="0" smtClean="0"/>
              <a:t>β</a:t>
            </a:r>
            <a:r>
              <a:rPr lang="en-US" dirty="0" smtClean="0"/>
              <a:t> are determined experimentally</a:t>
            </a:r>
          </a:p>
          <a:p>
            <a:pPr marL="285750" indent="-285750">
              <a:spcAft>
                <a:spcPts val="1000"/>
              </a:spcAft>
              <a:buFont typeface="Arial" panose="020B0604020202020204" pitchFamily="34" charset="0"/>
              <a:buChar char="•"/>
            </a:pPr>
            <a:r>
              <a:rPr lang="en-US" dirty="0" smtClean="0"/>
              <a:t>The activation energy </a:t>
            </a:r>
            <a:r>
              <a:rPr lang="en-US" dirty="0"/>
              <a:t>from a single </a:t>
            </a:r>
            <a:r>
              <a:rPr lang="en-US" dirty="0" smtClean="0"/>
              <a:t>desorption spectrum can be estimated using an </a:t>
            </a:r>
            <a:r>
              <a:rPr lang="en-US" dirty="0"/>
              <a:t>approximate value for </a:t>
            </a:r>
            <a:r>
              <a:rPr lang="en-US" dirty="0" smtClean="0"/>
              <a:t>ν. ν </a:t>
            </a:r>
            <a:r>
              <a:rPr lang="en-US" dirty="0"/>
              <a:t>= 10</a:t>
            </a:r>
            <a:r>
              <a:rPr lang="en-US" baseline="30000" dirty="0"/>
              <a:t>13</a:t>
            </a:r>
            <a:r>
              <a:rPr lang="en-US" dirty="0"/>
              <a:t> s</a:t>
            </a:r>
            <a:r>
              <a:rPr lang="en-US" baseline="30000" dirty="0"/>
              <a:t>-1</a:t>
            </a:r>
            <a:r>
              <a:rPr lang="en-US" dirty="0"/>
              <a:t> is a </a:t>
            </a:r>
            <a:r>
              <a:rPr lang="en-US" dirty="0" smtClean="0"/>
              <a:t>commonly chosen </a:t>
            </a:r>
            <a:r>
              <a:rPr lang="en-US" dirty="0"/>
              <a:t>value.</a:t>
            </a:r>
            <a:endParaRPr lang="de-CH" dirty="0"/>
          </a:p>
        </p:txBody>
      </p:sp>
      <p:grpSp>
        <p:nvGrpSpPr>
          <p:cNvPr id="22" name="Group 23"/>
          <p:cNvGrpSpPr>
            <a:grpSpLocks noChangeAspect="1"/>
          </p:cNvGrpSpPr>
          <p:nvPr/>
        </p:nvGrpSpPr>
        <p:grpSpPr bwMode="auto">
          <a:xfrm>
            <a:off x="251520" y="4436686"/>
            <a:ext cx="3133595" cy="2016650"/>
            <a:chOff x="0" y="2024"/>
            <a:chExt cx="2957" cy="1903"/>
          </a:xfrm>
        </p:grpSpPr>
        <p:pic>
          <p:nvPicPr>
            <p:cNvPr id="24"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024"/>
              <a:ext cx="2957" cy="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2"/>
            <p:cNvSpPr>
              <a:spLocks noChangeArrowheads="1"/>
            </p:cNvSpPr>
            <p:nvPr/>
          </p:nvSpPr>
          <p:spPr bwMode="auto">
            <a:xfrm>
              <a:off x="249" y="2069"/>
              <a:ext cx="2495"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9" name="TextBox 8"/>
          <p:cNvSpPr txBox="1"/>
          <p:nvPr/>
        </p:nvSpPr>
        <p:spPr>
          <a:xfrm>
            <a:off x="3347864" y="4869160"/>
            <a:ext cx="5400600" cy="1087477"/>
          </a:xfrm>
          <a:prstGeom prst="rect">
            <a:avLst/>
          </a:prstGeom>
          <a:noFill/>
        </p:spPr>
        <p:txBody>
          <a:bodyPr wrap="square" rtlCol="0">
            <a:spAutoFit/>
          </a:bodyPr>
          <a:lstStyle/>
          <a:p>
            <a:pPr>
              <a:spcAft>
                <a:spcPts val="1000"/>
              </a:spcAft>
            </a:pPr>
            <a:r>
              <a:rPr lang="en-US" sz="1600" dirty="0" smtClean="0"/>
              <a:t>As an example: in this case T</a:t>
            </a:r>
            <a:r>
              <a:rPr lang="en-US" sz="1600" baseline="-25000" dirty="0" smtClean="0"/>
              <a:t>m</a:t>
            </a:r>
            <a:r>
              <a:rPr lang="en-US" sz="1600" dirty="0" smtClean="0"/>
              <a:t>= 117 K. </a:t>
            </a:r>
          </a:p>
          <a:p>
            <a:pPr>
              <a:spcAft>
                <a:spcPts val="1000"/>
              </a:spcAft>
            </a:pPr>
            <a:r>
              <a:rPr lang="en-US" sz="1600" dirty="0" smtClean="0"/>
              <a:t>Assuming </a:t>
            </a:r>
            <a:r>
              <a:rPr lang="el-GR" sz="1600" dirty="0" smtClean="0"/>
              <a:t>ν</a:t>
            </a:r>
            <a:r>
              <a:rPr lang="en-US" sz="1600" dirty="0" smtClean="0"/>
              <a:t>=1.0·10</a:t>
            </a:r>
            <a:r>
              <a:rPr lang="en-US" sz="1600" baseline="30000" dirty="0" smtClean="0"/>
              <a:t>13</a:t>
            </a:r>
            <a:r>
              <a:rPr lang="en-US" sz="1600" dirty="0" smtClean="0"/>
              <a:t> s</a:t>
            </a:r>
            <a:r>
              <a:rPr lang="en-US" sz="1600" baseline="30000" dirty="0" smtClean="0"/>
              <a:t>-1 </a:t>
            </a:r>
            <a:r>
              <a:rPr lang="en-US" sz="1600" dirty="0" smtClean="0"/>
              <a:t>and </a:t>
            </a:r>
            <a:r>
              <a:rPr lang="el-GR" sz="1600" dirty="0" smtClean="0"/>
              <a:t>β</a:t>
            </a:r>
            <a:r>
              <a:rPr lang="en-US" sz="1600" dirty="0" smtClean="0"/>
              <a:t>=2 K/s</a:t>
            </a:r>
            <a:endParaRPr lang="en-US" sz="1600" baseline="30000" dirty="0" smtClean="0"/>
          </a:p>
          <a:p>
            <a:pPr>
              <a:spcAft>
                <a:spcPts val="1000"/>
              </a:spcAft>
            </a:pPr>
            <a:r>
              <a:rPr lang="en-US" sz="1600" b="1" dirty="0" err="1" smtClean="0"/>
              <a:t>ΔE</a:t>
            </a:r>
            <a:r>
              <a:rPr lang="en-US" sz="1600" b="1" baseline="-25000" dirty="0" err="1" smtClean="0"/>
              <a:t>des</a:t>
            </a:r>
            <a:r>
              <a:rPr lang="en-US" sz="1600" b="1" dirty="0" smtClean="0"/>
              <a:t>= 29.5 kJ/</a:t>
            </a:r>
            <a:r>
              <a:rPr lang="en-US" sz="1600" b="1" dirty="0" err="1" smtClean="0"/>
              <a:t>mol</a:t>
            </a:r>
            <a:endParaRPr lang="de-CH" sz="1600" b="1" dirty="0"/>
          </a:p>
        </p:txBody>
      </p:sp>
      <p:cxnSp>
        <p:nvCxnSpPr>
          <p:cNvPr id="16" name="Straight Arrow Connector 15"/>
          <p:cNvCxnSpPr/>
          <p:nvPr/>
        </p:nvCxnSpPr>
        <p:spPr>
          <a:xfrm flipH="1">
            <a:off x="2070100" y="5445011"/>
            <a:ext cx="413668" cy="4322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11760" y="5229200"/>
            <a:ext cx="432048" cy="307777"/>
          </a:xfrm>
          <a:prstGeom prst="rect">
            <a:avLst/>
          </a:prstGeom>
          <a:noFill/>
        </p:spPr>
        <p:txBody>
          <a:bodyPr wrap="square" rtlCol="0">
            <a:spAutoFit/>
          </a:bodyPr>
          <a:lstStyle/>
          <a:p>
            <a:r>
              <a:rPr lang="en-US" sz="1400" b="1" dirty="0" smtClean="0"/>
              <a:t>T</a:t>
            </a:r>
            <a:r>
              <a:rPr lang="en-US" sz="1400" b="1" baseline="-25000" dirty="0" smtClean="0"/>
              <a:t>m</a:t>
            </a:r>
            <a:endParaRPr lang="de-CH" sz="1400" b="1" dirty="0"/>
          </a:p>
        </p:txBody>
      </p:sp>
    </p:spTree>
    <p:extLst>
      <p:ext uri="{BB962C8B-B14F-4D97-AF65-F5344CB8AC3E}">
        <p14:creationId xmlns:p14="http://schemas.microsoft.com/office/powerpoint/2010/main" val="1974232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88" name="Rectangle 4"/>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6390" name="Rectangle 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6391"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3" name="TextBox 12"/>
          <p:cNvSpPr txBox="1"/>
          <p:nvPr/>
        </p:nvSpPr>
        <p:spPr>
          <a:xfrm>
            <a:off x="179512" y="116632"/>
            <a:ext cx="8803912" cy="769441"/>
          </a:xfrm>
          <a:prstGeom prst="rect">
            <a:avLst/>
          </a:prstGeom>
          <a:noFill/>
        </p:spPr>
        <p:txBody>
          <a:bodyPr wrap="square" rtlCol="0">
            <a:spAutoFit/>
          </a:bodyPr>
          <a:lstStyle/>
          <a:p>
            <a:pPr algn="ctr"/>
            <a:r>
              <a:rPr lang="en-US" sz="2200" b="1" dirty="0" smtClean="0"/>
              <a:t>First order kinetics: approximate evaluation of </a:t>
            </a:r>
            <a:r>
              <a:rPr lang="el-GR" sz="2200" b="1" dirty="0" smtClean="0"/>
              <a:t>Δ</a:t>
            </a:r>
            <a:r>
              <a:rPr lang="en-US" sz="2200" b="1" dirty="0" err="1" smtClean="0"/>
              <a:t>E</a:t>
            </a:r>
            <a:r>
              <a:rPr lang="en-US" sz="2200" b="1" baseline="-25000" dirty="0" err="1" smtClean="0"/>
              <a:t>des</a:t>
            </a:r>
            <a:r>
              <a:rPr lang="en-US" sz="2200" b="1" baseline="-25000" dirty="0" smtClean="0"/>
              <a:t> </a:t>
            </a:r>
            <a:r>
              <a:rPr lang="en-US" sz="2200" b="1" dirty="0" smtClean="0"/>
              <a:t>from curves having different </a:t>
            </a:r>
            <a:r>
              <a:rPr lang="el-GR" sz="2200" b="1" dirty="0" smtClean="0"/>
              <a:t>β</a:t>
            </a:r>
            <a:r>
              <a:rPr lang="en-US" sz="2200" b="1" dirty="0" smtClean="0"/>
              <a:t> </a:t>
            </a:r>
            <a:endParaRPr lang="de-CH"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1328439156"/>
              </p:ext>
            </p:extLst>
          </p:nvPr>
        </p:nvGraphicFramePr>
        <p:xfrm>
          <a:off x="611560" y="1772816"/>
          <a:ext cx="2444750" cy="815975"/>
        </p:xfrm>
        <a:graphic>
          <a:graphicData uri="http://schemas.openxmlformats.org/presentationml/2006/ole">
            <mc:AlternateContent xmlns:mc="http://schemas.openxmlformats.org/markup-compatibility/2006">
              <mc:Choice xmlns:v="urn:schemas-microsoft-com:vml" Requires="v">
                <p:oleObj spid="_x0000_s25737" name="Equation" r:id="rId4" imgW="2438280" imgH="812520" progId="Equation.3">
                  <p:embed/>
                </p:oleObj>
              </mc:Choice>
              <mc:Fallback>
                <p:oleObj name="Equation" r:id="rId4" imgW="2438280" imgH="81252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772816"/>
                        <a:ext cx="2444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79513" y="886073"/>
            <a:ext cx="8740650" cy="646331"/>
          </a:xfrm>
          <a:prstGeom prst="rect">
            <a:avLst/>
          </a:prstGeom>
          <a:noFill/>
        </p:spPr>
        <p:txBody>
          <a:bodyPr wrap="square" rtlCol="0">
            <a:spAutoFit/>
          </a:bodyPr>
          <a:lstStyle/>
          <a:p>
            <a:pPr algn="ctr"/>
            <a:r>
              <a:rPr lang="en-US" dirty="0" smtClean="0"/>
              <a:t>A series </a:t>
            </a:r>
            <a:r>
              <a:rPr lang="en-US" dirty="0"/>
              <a:t>of spectra for the same </a:t>
            </a:r>
            <a:r>
              <a:rPr lang="el-GR" dirty="0" smtClean="0"/>
              <a:t>Θ</a:t>
            </a:r>
            <a:r>
              <a:rPr lang="en-US" dirty="0" smtClean="0"/>
              <a:t> is acquired employing </a:t>
            </a:r>
            <a:r>
              <a:rPr lang="en-US" dirty="0"/>
              <a:t>different </a:t>
            </a:r>
            <a:r>
              <a:rPr lang="en-US" dirty="0" smtClean="0"/>
              <a:t>β </a:t>
            </a:r>
            <a:r>
              <a:rPr lang="en-US" dirty="0"/>
              <a:t>= </a:t>
            </a:r>
            <a:r>
              <a:rPr lang="en-US" dirty="0" err="1"/>
              <a:t>dT</a:t>
            </a:r>
            <a:r>
              <a:rPr lang="en-US" dirty="0"/>
              <a:t>/</a:t>
            </a:r>
            <a:r>
              <a:rPr lang="en-US" dirty="0" err="1"/>
              <a:t>dt</a:t>
            </a:r>
            <a:r>
              <a:rPr lang="en-US" dirty="0"/>
              <a:t> = const. From each spectrum, the temperature </a:t>
            </a:r>
            <a:r>
              <a:rPr lang="en-US" dirty="0" smtClean="0"/>
              <a:t>of the </a:t>
            </a:r>
            <a:r>
              <a:rPr lang="en-US" dirty="0"/>
              <a:t>desorption rate maximum </a:t>
            </a:r>
            <a:r>
              <a:rPr lang="en-US" dirty="0" smtClean="0"/>
              <a:t>T</a:t>
            </a:r>
            <a:r>
              <a:rPr lang="en-US" baseline="-25000" dirty="0" smtClean="0"/>
              <a:t>m</a:t>
            </a:r>
            <a:r>
              <a:rPr lang="en-US" dirty="0" smtClean="0"/>
              <a:t> is determined</a:t>
            </a:r>
            <a:endParaRPr lang="de-CH" dirty="0"/>
          </a:p>
        </p:txBody>
      </p:sp>
      <p:sp>
        <p:nvSpPr>
          <p:cNvPr id="4" name="TextBox 3"/>
          <p:cNvSpPr txBox="1"/>
          <p:nvPr/>
        </p:nvSpPr>
        <p:spPr>
          <a:xfrm>
            <a:off x="3167732" y="1916832"/>
            <a:ext cx="2808312" cy="338554"/>
          </a:xfrm>
          <a:prstGeom prst="rect">
            <a:avLst/>
          </a:prstGeom>
          <a:noFill/>
        </p:spPr>
        <p:txBody>
          <a:bodyPr wrap="square" rtlCol="0">
            <a:spAutoFit/>
          </a:bodyPr>
          <a:lstStyle/>
          <a:p>
            <a:r>
              <a:rPr lang="en-US" sz="1600" dirty="0" smtClean="0"/>
              <a:t>Taking the ln and rearranging..</a:t>
            </a:r>
            <a:endParaRPr lang="de-CH"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2996234104"/>
              </p:ext>
            </p:extLst>
          </p:nvPr>
        </p:nvGraphicFramePr>
        <p:xfrm>
          <a:off x="6007174" y="1785938"/>
          <a:ext cx="2381250" cy="790575"/>
        </p:xfrm>
        <a:graphic>
          <a:graphicData uri="http://schemas.openxmlformats.org/presentationml/2006/ole">
            <mc:AlternateContent xmlns:mc="http://schemas.openxmlformats.org/markup-compatibility/2006">
              <mc:Choice xmlns:v="urn:schemas-microsoft-com:vml" Requires="v">
                <p:oleObj spid="_x0000_s25738" name="Equation" r:id="rId6" imgW="2374560" imgH="787320" progId="Equation.3">
                  <p:embed/>
                </p:oleObj>
              </mc:Choice>
              <mc:Fallback>
                <p:oleObj name="Equation" r:id="rId6" imgW="2374560" imgH="787320" progId="Equation.3">
                  <p:embed/>
                  <p:pic>
                    <p:nvPicPr>
                      <p:cNvPr id="0" name="Object 1"/>
                      <p:cNvPicPr>
                        <a:picLocks noChangeAspect="1" noChangeArrowheads="1"/>
                      </p:cNvPicPr>
                      <p:nvPr/>
                    </p:nvPicPr>
                    <p:blipFill>
                      <a:blip r:embed="rId7"/>
                      <a:srcRect/>
                      <a:stretch>
                        <a:fillRect/>
                      </a:stretch>
                    </p:blipFill>
                    <p:spPr bwMode="auto">
                      <a:xfrm>
                        <a:off x="6007174" y="178593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95536" y="3140968"/>
            <a:ext cx="8280920" cy="646331"/>
          </a:xfrm>
          <a:prstGeom prst="rect">
            <a:avLst/>
          </a:prstGeom>
          <a:noFill/>
        </p:spPr>
        <p:txBody>
          <a:bodyPr wrap="square" rtlCol="0">
            <a:spAutoFit/>
          </a:bodyPr>
          <a:lstStyle/>
          <a:p>
            <a:r>
              <a:rPr lang="en-US" dirty="0"/>
              <a:t>Plotting </a:t>
            </a:r>
            <a:r>
              <a:rPr lang="en-US" dirty="0" smtClean="0"/>
              <a:t>of ln(T</a:t>
            </a:r>
            <a:r>
              <a:rPr lang="en-US" baseline="30000" dirty="0" smtClean="0"/>
              <a:t>2</a:t>
            </a:r>
            <a:r>
              <a:rPr lang="en-US" baseline="-25000" dirty="0" smtClean="0"/>
              <a:t>m</a:t>
            </a:r>
            <a:r>
              <a:rPr lang="en-US" dirty="0" smtClean="0"/>
              <a:t>/</a:t>
            </a:r>
            <a:r>
              <a:rPr lang="el-GR" dirty="0" smtClean="0"/>
              <a:t>β</a:t>
            </a:r>
            <a:r>
              <a:rPr lang="en-US" dirty="0" smtClean="0"/>
              <a:t>) </a:t>
            </a:r>
            <a:r>
              <a:rPr lang="en-US" dirty="0"/>
              <a:t>vs. </a:t>
            </a:r>
            <a:r>
              <a:rPr lang="en-US" dirty="0" smtClean="0"/>
              <a:t>1/T</a:t>
            </a:r>
            <a:r>
              <a:rPr lang="en-US" baseline="-25000" dirty="0" smtClean="0"/>
              <a:t>m</a:t>
            </a:r>
            <a:r>
              <a:rPr lang="en-US" dirty="0" smtClean="0"/>
              <a:t> </a:t>
            </a:r>
            <a:r>
              <a:rPr lang="en-US" dirty="0"/>
              <a:t>for a series of </a:t>
            </a:r>
            <a:r>
              <a:rPr lang="en-US" dirty="0" smtClean="0"/>
              <a:t>β values provides </a:t>
            </a:r>
            <a:r>
              <a:rPr lang="en-US" dirty="0" err="1"/>
              <a:t>ΔE</a:t>
            </a:r>
            <a:r>
              <a:rPr lang="en-US" baseline="-25000" dirty="0" err="1"/>
              <a:t>des</a:t>
            </a:r>
            <a:r>
              <a:rPr lang="en-US" dirty="0"/>
              <a:t> from the slope </a:t>
            </a:r>
            <a:r>
              <a:rPr lang="en-US" dirty="0" smtClean="0"/>
              <a:t>and ν </a:t>
            </a:r>
            <a:r>
              <a:rPr lang="en-US" dirty="0"/>
              <a:t>from </a:t>
            </a:r>
            <a:r>
              <a:rPr lang="en-US" dirty="0" smtClean="0"/>
              <a:t>the intercept </a:t>
            </a:r>
            <a:r>
              <a:rPr lang="en-US" dirty="0"/>
              <a:t>with the ordinate</a:t>
            </a:r>
            <a:endParaRPr lang="de-CH"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4005064"/>
            <a:ext cx="8279817" cy="2232248"/>
          </a:xfrm>
          <a:prstGeom prst="rect">
            <a:avLst/>
          </a:prstGeom>
        </p:spPr>
      </p:pic>
    </p:spTree>
    <p:extLst>
      <p:ext uri="{BB962C8B-B14F-4D97-AF65-F5344CB8AC3E}">
        <p14:creationId xmlns:p14="http://schemas.microsoft.com/office/powerpoint/2010/main" val="1689128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aphicFrame>
        <p:nvGraphicFramePr>
          <p:cNvPr id="17412" name="Object 4"/>
          <p:cNvGraphicFramePr>
            <a:graphicFrameLocks noChangeAspect="1"/>
          </p:cNvGraphicFramePr>
          <p:nvPr/>
        </p:nvGraphicFramePr>
        <p:xfrm>
          <a:off x="2411413" y="836613"/>
          <a:ext cx="4248150" cy="503237"/>
        </p:xfrm>
        <a:graphic>
          <a:graphicData uri="http://schemas.openxmlformats.org/presentationml/2006/ole">
            <mc:AlternateContent xmlns:mc="http://schemas.openxmlformats.org/markup-compatibility/2006">
              <mc:Choice xmlns:v="urn:schemas-microsoft-com:vml" Requires="v">
                <p:oleObj spid="_x0000_s26877" name="Equation" r:id="rId4" imgW="2171700" imgH="254000" progId="Equation.3">
                  <p:embed/>
                </p:oleObj>
              </mc:Choice>
              <mc:Fallback>
                <p:oleObj name="Equation" r:id="rId4" imgW="21717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836613"/>
                        <a:ext cx="4248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Rectangle 7"/>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5" name="Rectangle 11"/>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7416" name="Rectangle 13"/>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7" name="Rectangle 1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18"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7422" name="Rectangle 31"/>
          <p:cNvSpPr>
            <a:spLocks noChangeArrowheads="1"/>
          </p:cNvSpPr>
          <p:nvPr/>
        </p:nvSpPr>
        <p:spPr bwMode="auto">
          <a:xfrm>
            <a:off x="468313" y="5589588"/>
            <a:ext cx="3887787"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20" name="TextBox 19"/>
          <p:cNvSpPr txBox="1"/>
          <p:nvPr/>
        </p:nvSpPr>
        <p:spPr>
          <a:xfrm>
            <a:off x="179512" y="116632"/>
            <a:ext cx="8803912" cy="430887"/>
          </a:xfrm>
          <a:prstGeom prst="rect">
            <a:avLst/>
          </a:prstGeom>
          <a:noFill/>
        </p:spPr>
        <p:txBody>
          <a:bodyPr wrap="square" rtlCol="0">
            <a:spAutoFit/>
          </a:bodyPr>
          <a:lstStyle/>
          <a:p>
            <a:pPr algn="ctr"/>
            <a:r>
              <a:rPr lang="en-US" sz="2200" b="1" dirty="0" smtClean="0"/>
              <a:t>Second order kinetics (</a:t>
            </a:r>
            <a:r>
              <a:rPr lang="en-US" sz="2200" b="1" dirty="0" err="1" smtClean="0"/>
              <a:t>recombinative</a:t>
            </a:r>
            <a:r>
              <a:rPr lang="en-US" sz="2200" b="1" dirty="0" smtClean="0"/>
              <a:t> </a:t>
            </a:r>
            <a:r>
              <a:rPr lang="en-US" sz="2200" b="1" dirty="0" err="1" smtClean="0"/>
              <a:t>desoprtion</a:t>
            </a:r>
            <a:r>
              <a:rPr lang="en-US" sz="2200" b="1" dirty="0" smtClean="0"/>
              <a:t>)</a:t>
            </a:r>
            <a:endParaRPr lang="de-CH" sz="2200" b="1" dirty="0"/>
          </a:p>
        </p:txBody>
      </p:sp>
      <p:grpSp>
        <p:nvGrpSpPr>
          <p:cNvPr id="4" name="Group 3"/>
          <p:cNvGrpSpPr/>
          <p:nvPr/>
        </p:nvGrpSpPr>
        <p:grpSpPr>
          <a:xfrm>
            <a:off x="323528" y="2265908"/>
            <a:ext cx="4968875" cy="3035300"/>
            <a:chOff x="323528" y="2409924"/>
            <a:chExt cx="4968875" cy="3035300"/>
          </a:xfrm>
        </p:grpSpPr>
        <p:grpSp>
          <p:nvGrpSpPr>
            <p:cNvPr id="17420" name="Group 29"/>
            <p:cNvGrpSpPr>
              <a:grpSpLocks/>
            </p:cNvGrpSpPr>
            <p:nvPr/>
          </p:nvGrpSpPr>
          <p:grpSpPr bwMode="auto">
            <a:xfrm>
              <a:off x="323528" y="2409924"/>
              <a:ext cx="4968875" cy="3035300"/>
              <a:chOff x="0" y="1360"/>
              <a:chExt cx="3130" cy="1912"/>
            </a:xfrm>
          </p:grpSpPr>
          <p:pic>
            <p:nvPicPr>
              <p:cNvPr id="1742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60"/>
                <a:ext cx="3130" cy="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5" name="Rectangle 27"/>
              <p:cNvSpPr>
                <a:spLocks noChangeArrowheads="1"/>
              </p:cNvSpPr>
              <p:nvPr/>
            </p:nvSpPr>
            <p:spPr bwMode="auto">
              <a:xfrm>
                <a:off x="385" y="1429"/>
                <a:ext cx="258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sp>
          <p:nvSpPr>
            <p:cNvPr id="23" name="Text Box 25"/>
            <p:cNvSpPr txBox="1">
              <a:spLocks noChangeArrowheads="1"/>
            </p:cNvSpPr>
            <p:nvPr/>
          </p:nvSpPr>
          <p:spPr bwMode="auto">
            <a:xfrm>
              <a:off x="3203848" y="2823021"/>
              <a:ext cx="1641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200" b="1" dirty="0"/>
                <a:t>Spectra obtained </a:t>
              </a:r>
              <a:r>
                <a:rPr lang="en-US" altLang="de-DE" sz="1200" b="1" dirty="0" smtClean="0"/>
                <a:t>at different </a:t>
              </a:r>
              <a:r>
                <a:rPr lang="el-GR" altLang="de-DE" sz="1200" b="1" dirty="0" smtClean="0"/>
                <a:t>Θ</a:t>
              </a:r>
              <a:endParaRPr lang="el-GR" altLang="de-DE" sz="1200" b="1" dirty="0">
                <a:cs typeface="Arial" pitchFamily="34" charset="0"/>
              </a:endParaRPr>
            </a:p>
          </p:txBody>
        </p:sp>
      </p:grpSp>
      <p:sp>
        <p:nvSpPr>
          <p:cNvPr id="5" name="TextBox 4"/>
          <p:cNvSpPr txBox="1"/>
          <p:nvPr/>
        </p:nvSpPr>
        <p:spPr>
          <a:xfrm>
            <a:off x="5039991" y="2996952"/>
            <a:ext cx="3708473" cy="195438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a:t>
            </a:r>
            <a:r>
              <a:rPr lang="en-US" sz="1600" baseline="-25000" dirty="0" smtClean="0"/>
              <a:t>m</a:t>
            </a:r>
            <a:r>
              <a:rPr lang="en-US" sz="1600" dirty="0" smtClean="0"/>
              <a:t> shifts with increasing </a:t>
            </a:r>
            <a:r>
              <a:rPr lang="el-GR" sz="1600" dirty="0" smtClean="0"/>
              <a:t>Θ</a:t>
            </a:r>
            <a:endParaRPr lang="de-CH" sz="1600" dirty="0" smtClean="0"/>
          </a:p>
          <a:p>
            <a:pPr marL="285750" indent="-285750">
              <a:spcAft>
                <a:spcPts val="1000"/>
              </a:spcAft>
              <a:buFont typeface="Arial" panose="020B0604020202020204" pitchFamily="34" charset="0"/>
              <a:buChar char="•"/>
            </a:pPr>
            <a:r>
              <a:rPr lang="en-US" sz="1600" dirty="0" smtClean="0"/>
              <a:t>Characteristic nearly symmetric peak shape</a:t>
            </a:r>
            <a:r>
              <a:rPr lang="en-US" sz="1600" dirty="0"/>
              <a:t> </a:t>
            </a:r>
            <a:r>
              <a:rPr lang="en-US" sz="1600" dirty="0" smtClean="0"/>
              <a:t>with respect to T</a:t>
            </a:r>
            <a:r>
              <a:rPr lang="en-US" sz="1600" baseline="-25000" dirty="0" smtClean="0"/>
              <a:t>m</a:t>
            </a:r>
          </a:p>
          <a:p>
            <a:pPr marL="285750" indent="-285750">
              <a:spcAft>
                <a:spcPts val="1000"/>
              </a:spcAft>
              <a:buFont typeface="Arial" panose="020B0604020202020204" pitchFamily="34" charset="0"/>
              <a:buChar char="•"/>
            </a:pPr>
            <a:r>
              <a:rPr lang="en-US" sz="1600" dirty="0" smtClean="0"/>
              <a:t>Θ(T</a:t>
            </a:r>
            <a:r>
              <a:rPr lang="en-US" sz="1600" baseline="-25000" dirty="0" smtClean="0"/>
              <a:t>m</a:t>
            </a:r>
            <a:r>
              <a:rPr lang="en-US" sz="1600" dirty="0" smtClean="0"/>
              <a:t>) is a half of the value before desorption</a:t>
            </a:r>
          </a:p>
          <a:p>
            <a:pPr marL="285750" indent="-285750">
              <a:spcAft>
                <a:spcPts val="1000"/>
              </a:spcAft>
              <a:buFont typeface="Arial" panose="020B0604020202020204" pitchFamily="34" charset="0"/>
              <a:buChar char="•"/>
            </a:pPr>
            <a:endParaRPr lang="en-US" sz="16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454038672"/>
              </p:ext>
            </p:extLst>
          </p:nvPr>
        </p:nvGraphicFramePr>
        <p:xfrm>
          <a:off x="715963" y="1531938"/>
          <a:ext cx="2940050" cy="836612"/>
        </p:xfrm>
        <a:graphic>
          <a:graphicData uri="http://schemas.openxmlformats.org/presentationml/2006/ole">
            <mc:AlternateContent xmlns:mc="http://schemas.openxmlformats.org/markup-compatibility/2006">
              <mc:Choice xmlns:v="urn:schemas-microsoft-com:vml" Requires="v">
                <p:oleObj spid="_x0000_s26878" name="Equation" r:id="rId7" imgW="2679480" imgH="761760" progId="Equation.3">
                  <p:embed/>
                </p:oleObj>
              </mc:Choice>
              <mc:Fallback>
                <p:oleObj name="Equation" r:id="rId7" imgW="2679480" imgH="76176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63" y="1531938"/>
                        <a:ext cx="29400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70192159"/>
              </p:ext>
            </p:extLst>
          </p:nvPr>
        </p:nvGraphicFramePr>
        <p:xfrm>
          <a:off x="5113338" y="1484313"/>
          <a:ext cx="3059112" cy="839787"/>
        </p:xfrm>
        <a:graphic>
          <a:graphicData uri="http://schemas.openxmlformats.org/presentationml/2006/ole">
            <mc:AlternateContent xmlns:mc="http://schemas.openxmlformats.org/markup-compatibility/2006">
              <mc:Choice xmlns:v="urn:schemas-microsoft-com:vml" Requires="v">
                <p:oleObj spid="_x0000_s26879" name="Equation" r:id="rId9" imgW="2958840" imgH="812520" progId="Equation.3">
                  <p:embed/>
                </p:oleObj>
              </mc:Choice>
              <mc:Fallback>
                <p:oleObj name="Equation" r:id="rId9" imgW="2958840" imgH="81252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338" y="1484313"/>
                        <a:ext cx="30591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79511" y="5516067"/>
            <a:ext cx="4665811" cy="338554"/>
          </a:xfrm>
          <a:prstGeom prst="rect">
            <a:avLst/>
          </a:prstGeom>
          <a:noFill/>
        </p:spPr>
        <p:txBody>
          <a:bodyPr wrap="square" rtlCol="0">
            <a:spAutoFit/>
          </a:bodyPr>
          <a:lstStyle/>
          <a:p>
            <a:r>
              <a:rPr lang="en-US" sz="1600" dirty="0" smtClean="0"/>
              <a:t>dividing </a:t>
            </a:r>
            <a:r>
              <a:rPr lang="en-US" sz="1600" dirty="0"/>
              <a:t>by the </a:t>
            </a:r>
            <a:r>
              <a:rPr lang="en-US" sz="1600" dirty="0" smtClean="0"/>
              <a:t>units and </a:t>
            </a:r>
            <a:r>
              <a:rPr lang="en-US" sz="1600" dirty="0"/>
              <a:t>rearranging we </a:t>
            </a:r>
            <a:r>
              <a:rPr lang="en-US" sz="1600" dirty="0" smtClean="0"/>
              <a:t>obtain:</a:t>
            </a:r>
            <a:endParaRPr lang="de-CH"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2096771996"/>
              </p:ext>
            </p:extLst>
          </p:nvPr>
        </p:nvGraphicFramePr>
        <p:xfrm>
          <a:off x="4711030" y="5301208"/>
          <a:ext cx="2381250" cy="790575"/>
        </p:xfrm>
        <a:graphic>
          <a:graphicData uri="http://schemas.openxmlformats.org/presentationml/2006/ole">
            <mc:AlternateContent xmlns:mc="http://schemas.openxmlformats.org/markup-compatibility/2006">
              <mc:Choice xmlns:v="urn:schemas-microsoft-com:vml" Requires="v">
                <p:oleObj spid="_x0000_s26880" name="Equation" r:id="rId11" imgW="2374560" imgH="787320" progId="Equation.3">
                  <p:embed/>
                </p:oleObj>
              </mc:Choice>
              <mc:Fallback>
                <p:oleObj name="Equation" r:id="rId11" imgW="2374560" imgH="787320" progId="Equation.3">
                  <p:embed/>
                  <p:pic>
                    <p:nvPicPr>
                      <p:cNvPr id="0" name="Object 4"/>
                      <p:cNvPicPr>
                        <a:picLocks noChangeAspect="1" noChangeArrowheads="1"/>
                      </p:cNvPicPr>
                      <p:nvPr/>
                    </p:nvPicPr>
                    <p:blipFill>
                      <a:blip r:embed="rId12"/>
                      <a:srcRect/>
                      <a:stretch>
                        <a:fillRect/>
                      </a:stretch>
                    </p:blipFill>
                    <p:spPr bwMode="auto">
                      <a:xfrm>
                        <a:off x="4711030" y="5301208"/>
                        <a:ext cx="23812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79512" y="6165304"/>
            <a:ext cx="8568952" cy="830997"/>
          </a:xfrm>
          <a:prstGeom prst="rect">
            <a:avLst/>
          </a:prstGeom>
          <a:noFill/>
        </p:spPr>
        <p:txBody>
          <a:bodyPr wrap="square" rtlCol="0">
            <a:spAutoFit/>
          </a:bodyPr>
          <a:lstStyle/>
          <a:p>
            <a:r>
              <a:rPr lang="en-US" sz="1600" dirty="0" smtClean="0"/>
              <a:t>Plotting the ln(T</a:t>
            </a:r>
            <a:r>
              <a:rPr lang="en-US" sz="1600" baseline="30000" dirty="0" smtClean="0"/>
              <a:t>2</a:t>
            </a:r>
            <a:r>
              <a:rPr lang="en-US" sz="1600" baseline="-25000" dirty="0" smtClean="0"/>
              <a:t>m</a:t>
            </a:r>
            <a:r>
              <a:rPr lang="en-US" sz="1600" dirty="0" smtClean="0"/>
              <a:t>/</a:t>
            </a:r>
            <a:r>
              <a:rPr lang="el-GR" sz="1600" dirty="0" smtClean="0"/>
              <a:t>β</a:t>
            </a:r>
            <a:r>
              <a:rPr lang="en-US" sz="1600" dirty="0" smtClean="0"/>
              <a:t>) vs. 1/T</a:t>
            </a:r>
            <a:r>
              <a:rPr lang="en-US" sz="1600" baseline="-25000" dirty="0" smtClean="0"/>
              <a:t>m </a:t>
            </a:r>
            <a:r>
              <a:rPr lang="en-US" sz="1600" dirty="0"/>
              <a:t>for a series of β values provides </a:t>
            </a:r>
            <a:r>
              <a:rPr lang="en-US" sz="1600" dirty="0" err="1"/>
              <a:t>ΔE</a:t>
            </a:r>
            <a:r>
              <a:rPr lang="en-US" sz="1600" baseline="-25000" dirty="0" err="1"/>
              <a:t>des</a:t>
            </a:r>
            <a:r>
              <a:rPr lang="en-US" sz="1600" dirty="0"/>
              <a:t> from the slope </a:t>
            </a:r>
            <a:r>
              <a:rPr lang="en-US" sz="1600" dirty="0" smtClean="0"/>
              <a:t>and (if </a:t>
            </a:r>
            <a:r>
              <a:rPr lang="el-GR" sz="1600" dirty="0" smtClean="0"/>
              <a:t>Θ</a:t>
            </a:r>
            <a:r>
              <a:rPr lang="en-US" sz="1600" dirty="0" smtClean="0"/>
              <a:t> is known) </a:t>
            </a:r>
            <a:r>
              <a:rPr lang="en-US" sz="1600" dirty="0"/>
              <a:t>ν from the intercept with the ordinate</a:t>
            </a:r>
            <a:endParaRPr lang="de-CH" sz="1600" dirty="0"/>
          </a:p>
          <a:p>
            <a:r>
              <a:rPr lang="en-US" sz="1600" dirty="0" smtClean="0"/>
              <a:t>  </a:t>
            </a:r>
            <a:endParaRPr lang="de-CH" sz="1600" dirty="0"/>
          </a:p>
        </p:txBody>
      </p:sp>
    </p:spTree>
    <p:extLst>
      <p:ext uri="{BB962C8B-B14F-4D97-AF65-F5344CB8AC3E}">
        <p14:creationId xmlns:p14="http://schemas.microsoft.com/office/powerpoint/2010/main" val="2705418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ChangeArrowheads="1"/>
          </p:cNvSpPr>
          <p:nvPr/>
        </p:nvSpPr>
        <p:spPr bwMode="auto">
          <a:xfrm>
            <a:off x="2070100" y="3519488"/>
            <a:ext cx="301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t-IT" altLang="de-DE" sz="1200">
                <a:cs typeface="Times New Roman" pitchFamily="18" charset="0"/>
              </a:rPr>
              <a:t> .</a:t>
            </a:r>
            <a:r>
              <a:rPr lang="it-IT" altLang="de-DE" sz="900"/>
              <a:t> </a:t>
            </a:r>
            <a:endParaRPr lang="it-IT" altLang="de-DE"/>
          </a:p>
        </p:txBody>
      </p:sp>
      <p:sp>
        <p:nvSpPr>
          <p:cNvPr id="15366"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5367" name="Rectangle 1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12" name="TextBox 11"/>
          <p:cNvSpPr txBox="1"/>
          <p:nvPr/>
        </p:nvSpPr>
        <p:spPr>
          <a:xfrm>
            <a:off x="179512" y="116632"/>
            <a:ext cx="8803912" cy="430887"/>
          </a:xfrm>
          <a:prstGeom prst="rect">
            <a:avLst/>
          </a:prstGeom>
          <a:noFill/>
        </p:spPr>
        <p:txBody>
          <a:bodyPr wrap="square" rtlCol="0">
            <a:spAutoFit/>
          </a:bodyPr>
          <a:lstStyle/>
          <a:p>
            <a:pPr algn="ctr"/>
            <a:r>
              <a:rPr lang="en-US" sz="2200" b="1" dirty="0" smtClean="0"/>
              <a:t>Leading edge analysis</a:t>
            </a:r>
            <a:endParaRPr lang="de-CH" sz="2200" b="1" dirty="0"/>
          </a:p>
        </p:txBody>
      </p:sp>
      <p:sp>
        <p:nvSpPr>
          <p:cNvPr id="4" name="TextBox 3"/>
          <p:cNvSpPr txBox="1"/>
          <p:nvPr/>
        </p:nvSpPr>
        <p:spPr>
          <a:xfrm>
            <a:off x="107504" y="6495147"/>
            <a:ext cx="8803912" cy="246221"/>
          </a:xfrm>
          <a:prstGeom prst="rect">
            <a:avLst/>
          </a:prstGeom>
          <a:noFill/>
        </p:spPr>
        <p:txBody>
          <a:bodyPr wrap="square" rtlCol="0">
            <a:spAutoFit/>
          </a:bodyPr>
          <a:lstStyle/>
          <a:p>
            <a:r>
              <a:rPr lang="en-US" sz="1000" baseline="30000" dirty="0" smtClean="0"/>
              <a:t>*</a:t>
            </a:r>
            <a:r>
              <a:rPr lang="en-US" sz="1000" dirty="0" smtClean="0"/>
              <a:t>E. </a:t>
            </a:r>
            <a:r>
              <a:rPr lang="en-US" sz="1000" dirty="0" err="1" smtClean="0"/>
              <a:t>Habenschaden</a:t>
            </a:r>
            <a:r>
              <a:rPr lang="en-US" sz="1000" dirty="0" smtClean="0"/>
              <a:t>, J. </a:t>
            </a:r>
            <a:r>
              <a:rPr lang="en-US" sz="1000" dirty="0" err="1" smtClean="0"/>
              <a:t>Küppers</a:t>
            </a:r>
            <a:r>
              <a:rPr lang="en-US" sz="1000" dirty="0" smtClean="0"/>
              <a:t>, Surf. Sci. 138, L147 (1984).</a:t>
            </a:r>
            <a:endParaRPr lang="de-CH" sz="1000" dirty="0"/>
          </a:p>
        </p:txBody>
      </p:sp>
      <p:sp>
        <p:nvSpPr>
          <p:cNvPr id="5" name="TextBox 4"/>
          <p:cNvSpPr txBox="1"/>
          <p:nvPr/>
        </p:nvSpPr>
        <p:spPr>
          <a:xfrm>
            <a:off x="179512" y="692696"/>
            <a:ext cx="8731904" cy="338554"/>
          </a:xfrm>
          <a:prstGeom prst="rect">
            <a:avLst/>
          </a:prstGeom>
          <a:noFill/>
        </p:spPr>
        <p:txBody>
          <a:bodyPr wrap="square" rtlCol="0">
            <a:spAutoFit/>
          </a:bodyPr>
          <a:lstStyle/>
          <a:p>
            <a:pPr>
              <a:spcAft>
                <a:spcPts val="1000"/>
              </a:spcAft>
            </a:pPr>
            <a:r>
              <a:rPr lang="en-US" sz="1600" dirty="0" smtClean="0"/>
              <a:t>But the activation parameters often depend on the coverage and temperature!</a:t>
            </a:r>
          </a:p>
        </p:txBody>
      </p:sp>
      <p:sp>
        <p:nvSpPr>
          <p:cNvPr id="3" name="TextBox 2"/>
          <p:cNvSpPr txBox="1"/>
          <p:nvPr/>
        </p:nvSpPr>
        <p:spPr>
          <a:xfrm>
            <a:off x="107504" y="3933056"/>
            <a:ext cx="8875920" cy="2395528"/>
          </a:xfrm>
          <a:prstGeom prst="rect">
            <a:avLst/>
          </a:prstGeom>
          <a:noFill/>
        </p:spPr>
        <p:txBody>
          <a:bodyPr wrap="square" rtlCol="0">
            <a:spAutoFit/>
          </a:bodyPr>
          <a:lstStyle/>
          <a:p>
            <a:pPr>
              <a:spcAft>
                <a:spcPts val="1000"/>
              </a:spcAft>
            </a:pPr>
            <a:r>
              <a:rPr lang="en-US" b="1" dirty="0" err="1"/>
              <a:t>Habenschaden</a:t>
            </a:r>
            <a:r>
              <a:rPr lang="en-US" b="1" dirty="0"/>
              <a:t> and </a:t>
            </a:r>
            <a:r>
              <a:rPr lang="en-US" b="1" dirty="0" err="1" smtClean="0"/>
              <a:t>Küppers</a:t>
            </a:r>
            <a:r>
              <a:rPr lang="en-US" b="1" dirty="0" smtClean="0"/>
              <a:t> leading edge method</a:t>
            </a:r>
            <a:r>
              <a:rPr lang="en-US" b="1" baseline="30000" dirty="0" smtClean="0"/>
              <a:t>*</a:t>
            </a:r>
            <a:endParaRPr lang="de-CH" dirty="0" smtClean="0"/>
          </a:p>
          <a:p>
            <a:pPr marL="285750" indent="-285750">
              <a:spcAft>
                <a:spcPts val="1000"/>
              </a:spcAft>
              <a:buFont typeface="Arial" panose="020B0604020202020204" pitchFamily="34" charset="0"/>
              <a:buChar char="•"/>
            </a:pPr>
            <a:r>
              <a:rPr lang="en-US" dirty="0" smtClean="0"/>
              <a:t>Leading edge: </a:t>
            </a:r>
            <a:r>
              <a:rPr lang="el-GR" dirty="0" smtClean="0"/>
              <a:t>Θ</a:t>
            </a:r>
            <a:r>
              <a:rPr lang="en-US" dirty="0" smtClean="0"/>
              <a:t> almost unchanged</a:t>
            </a:r>
          </a:p>
          <a:p>
            <a:pPr marL="285750" indent="-285750">
              <a:spcAft>
                <a:spcPts val="1000"/>
              </a:spcAft>
              <a:buFont typeface="Arial" panose="020B0604020202020204" pitchFamily="34" charset="0"/>
              <a:buChar char="•"/>
            </a:pPr>
            <a:r>
              <a:rPr lang="en-US" dirty="0" smtClean="0"/>
              <a:t>The rate of desorption is evaluated from each single leading edge</a:t>
            </a:r>
          </a:p>
          <a:p>
            <a:pPr marL="285750" indent="-285750">
              <a:spcAft>
                <a:spcPts val="1000"/>
              </a:spcAft>
              <a:buFont typeface="Arial" panose="020B0604020202020204" pitchFamily="34" charset="0"/>
              <a:buChar char="•"/>
            </a:pPr>
            <a:endParaRPr lang="en-US" dirty="0"/>
          </a:p>
          <a:p>
            <a:pPr marL="285750" indent="-285750">
              <a:spcAft>
                <a:spcPts val="1000"/>
              </a:spcAft>
              <a:buFont typeface="Arial" panose="020B0604020202020204" pitchFamily="34" charset="0"/>
              <a:buChar char="•"/>
            </a:pPr>
            <a:endParaRPr lang="en-US" dirty="0" smtClean="0"/>
          </a:p>
          <a:p>
            <a:pPr marL="285750" indent="-285750">
              <a:spcAft>
                <a:spcPts val="1000"/>
              </a:spcAft>
              <a:buFont typeface="Arial" panose="020B0604020202020204" pitchFamily="34" charset="0"/>
              <a:buChar char="•"/>
            </a:pPr>
            <a:r>
              <a:rPr lang="en-US" dirty="0" smtClean="0"/>
              <a:t>ln(</a:t>
            </a:r>
            <a:r>
              <a:rPr lang="en-US" dirty="0" err="1" smtClean="0"/>
              <a:t>r</a:t>
            </a:r>
            <a:r>
              <a:rPr lang="en-US" baseline="-25000" dirty="0" err="1" smtClean="0"/>
              <a:t>des</a:t>
            </a:r>
            <a:r>
              <a:rPr lang="en-US" dirty="0" smtClean="0"/>
              <a:t>) plotted vs. 1/T. The slope gives </a:t>
            </a:r>
            <a:r>
              <a:rPr lang="el-GR" dirty="0" smtClean="0"/>
              <a:t>Δ</a:t>
            </a:r>
            <a:r>
              <a:rPr lang="en-US" dirty="0" err="1" smtClean="0"/>
              <a:t>E</a:t>
            </a:r>
            <a:r>
              <a:rPr lang="en-US" baseline="-25000" dirty="0" err="1" smtClean="0"/>
              <a:t>des</a:t>
            </a:r>
            <a:r>
              <a:rPr lang="en-US" dirty="0" smtClean="0"/>
              <a:t> and the intercept with y gives </a:t>
            </a:r>
            <a:r>
              <a:rPr lang="el-GR" dirty="0" smtClean="0"/>
              <a:t>ν</a:t>
            </a:r>
            <a:endParaRPr lang="en-US" dirty="0" smtClean="0"/>
          </a:p>
        </p:txBody>
      </p:sp>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259038"/>
            <a:ext cx="5544616" cy="261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139952" y="2060848"/>
            <a:ext cx="1728192" cy="307777"/>
          </a:xfrm>
          <a:prstGeom prst="rect">
            <a:avLst/>
          </a:prstGeom>
          <a:noFill/>
        </p:spPr>
        <p:txBody>
          <a:bodyPr wrap="square" rtlCol="0">
            <a:spAutoFit/>
          </a:bodyPr>
          <a:lstStyle/>
          <a:p>
            <a:r>
              <a:rPr lang="en-US" sz="1400" b="1" dirty="0" smtClean="0"/>
              <a:t>Leading edge</a:t>
            </a:r>
            <a:endParaRPr lang="de-CH" sz="1400" b="1" dirty="0"/>
          </a:p>
        </p:txBody>
      </p:sp>
      <p:cxnSp>
        <p:nvCxnSpPr>
          <p:cNvPr id="13" name="Straight Arrow Connector 12"/>
          <p:cNvCxnSpPr/>
          <p:nvPr/>
        </p:nvCxnSpPr>
        <p:spPr>
          <a:xfrm flipH="1" flipV="1">
            <a:off x="1907704" y="1484784"/>
            <a:ext cx="413668" cy="2034704"/>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8144" y="1484784"/>
            <a:ext cx="3043272" cy="830997"/>
          </a:xfrm>
          <a:prstGeom prst="rect">
            <a:avLst/>
          </a:prstGeom>
          <a:noFill/>
        </p:spPr>
        <p:txBody>
          <a:bodyPr wrap="square" rtlCol="0">
            <a:spAutoFit/>
          </a:bodyPr>
          <a:lstStyle/>
          <a:p>
            <a:pPr algn="ctr"/>
            <a:r>
              <a:rPr lang="en-US" sz="1600" dirty="0" smtClean="0"/>
              <a:t>Increasing </a:t>
            </a:r>
            <a:r>
              <a:rPr lang="el-GR" sz="1600" dirty="0" smtClean="0"/>
              <a:t>Θ</a:t>
            </a:r>
            <a:r>
              <a:rPr lang="en-US" sz="1600" dirty="0" smtClean="0"/>
              <a:t>, T</a:t>
            </a:r>
            <a:r>
              <a:rPr lang="en-US" sz="1600" baseline="-25000" dirty="0" smtClean="0"/>
              <a:t>m</a:t>
            </a:r>
            <a:r>
              <a:rPr lang="en-US" sz="1600" dirty="0" smtClean="0"/>
              <a:t> shifts negatively due adsorbate-adsorbate interactions</a:t>
            </a:r>
            <a:endParaRPr lang="de-CH" sz="1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3328558422"/>
              </p:ext>
            </p:extLst>
          </p:nvPr>
        </p:nvGraphicFramePr>
        <p:xfrm>
          <a:off x="469900" y="5156161"/>
          <a:ext cx="2320925" cy="685800"/>
        </p:xfrm>
        <a:graphic>
          <a:graphicData uri="http://schemas.openxmlformats.org/presentationml/2006/ole">
            <mc:AlternateContent xmlns:mc="http://schemas.openxmlformats.org/markup-compatibility/2006">
              <mc:Choice xmlns:v="urn:schemas-microsoft-com:vml" Requires="v">
                <p:oleObj spid="_x0000_s31854" name="Equation" r:id="rId5" imgW="2577960" imgH="761760" progId="Equation.3">
                  <p:embed/>
                </p:oleObj>
              </mc:Choice>
              <mc:Fallback>
                <p:oleObj name="Equation" r:id="rId5" imgW="2577960" imgH="761760" progId="Equation.3">
                  <p:embed/>
                  <p:pic>
                    <p:nvPicPr>
                      <p:cNvPr id="0" name=""/>
                      <p:cNvPicPr>
                        <a:picLocks noChangeAspect="1" noChangeArrowheads="1"/>
                      </p:cNvPicPr>
                      <p:nvPr/>
                    </p:nvPicPr>
                    <p:blipFill>
                      <a:blip r:embed="rId6"/>
                      <a:srcRect/>
                      <a:stretch>
                        <a:fillRect/>
                      </a:stretch>
                    </p:blipFill>
                    <p:spPr bwMode="auto">
                      <a:xfrm>
                        <a:off x="469900" y="5156161"/>
                        <a:ext cx="2320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ight Arrow 17"/>
          <p:cNvSpPr/>
          <p:nvPr/>
        </p:nvSpPr>
        <p:spPr>
          <a:xfrm>
            <a:off x="2987824" y="5338376"/>
            <a:ext cx="614340" cy="21602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20" name="Object 19"/>
          <p:cNvGraphicFramePr>
            <a:graphicFrameLocks noChangeAspect="1"/>
          </p:cNvGraphicFramePr>
          <p:nvPr>
            <p:extLst>
              <p:ext uri="{D42A27DB-BD31-4B8C-83A1-F6EECF244321}">
                <p14:modId xmlns:p14="http://schemas.microsoft.com/office/powerpoint/2010/main" val="1509607961"/>
              </p:ext>
            </p:extLst>
          </p:nvPr>
        </p:nvGraphicFramePr>
        <p:xfrm>
          <a:off x="3752949" y="5198924"/>
          <a:ext cx="2835275" cy="571500"/>
        </p:xfrm>
        <a:graphic>
          <a:graphicData uri="http://schemas.openxmlformats.org/presentationml/2006/ole">
            <mc:AlternateContent xmlns:mc="http://schemas.openxmlformats.org/markup-compatibility/2006">
              <mc:Choice xmlns:v="urn:schemas-microsoft-com:vml" Requires="v">
                <p:oleObj spid="_x0000_s31855" name="Equation" r:id="rId7" imgW="3149280" imgH="634680" progId="Equation.3">
                  <p:embed/>
                </p:oleObj>
              </mc:Choice>
              <mc:Fallback>
                <p:oleObj name="Equation" r:id="rId7" imgW="3149280" imgH="634680" progId="Equation.3">
                  <p:embed/>
                  <p:pic>
                    <p:nvPicPr>
                      <p:cNvPr id="0" name=""/>
                      <p:cNvPicPr>
                        <a:picLocks noChangeAspect="1" noChangeArrowheads="1"/>
                      </p:cNvPicPr>
                      <p:nvPr/>
                    </p:nvPicPr>
                    <p:blipFill>
                      <a:blip r:embed="rId8"/>
                      <a:srcRect/>
                      <a:stretch>
                        <a:fillRect/>
                      </a:stretch>
                    </p:blipFill>
                    <p:spPr bwMode="auto">
                      <a:xfrm>
                        <a:off x="3752949" y="5198924"/>
                        <a:ext cx="28352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2059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651" y="1270025"/>
            <a:ext cx="64357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89801"/>
            <a:ext cx="8352928" cy="430887"/>
          </a:xfrm>
          <a:prstGeom prst="rect">
            <a:avLst/>
          </a:prstGeom>
          <a:noFill/>
        </p:spPr>
        <p:txBody>
          <a:bodyPr wrap="square" rtlCol="0">
            <a:spAutoFit/>
          </a:bodyPr>
          <a:lstStyle/>
          <a:p>
            <a:pPr algn="ctr"/>
            <a:r>
              <a:rPr lang="en-US" sz="2200" b="1" dirty="0" smtClean="0"/>
              <a:t>An example of TPD applied to the study of a catalytic reaction</a:t>
            </a:r>
            <a:endParaRPr lang="de-CH" sz="2200" b="1" dirty="0"/>
          </a:p>
        </p:txBody>
      </p:sp>
    </p:spTree>
    <p:extLst>
      <p:ext uri="{BB962C8B-B14F-4D97-AF65-F5344CB8AC3E}">
        <p14:creationId xmlns:p14="http://schemas.microsoft.com/office/powerpoint/2010/main" val="2612671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836712"/>
            <a:ext cx="8928100"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780928"/>
            <a:ext cx="7515225"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536" y="117793"/>
            <a:ext cx="8352928" cy="430887"/>
          </a:xfrm>
          <a:prstGeom prst="rect">
            <a:avLst/>
          </a:prstGeom>
          <a:noFill/>
        </p:spPr>
        <p:txBody>
          <a:bodyPr wrap="square" rtlCol="0">
            <a:spAutoFit/>
          </a:bodyPr>
          <a:lstStyle/>
          <a:p>
            <a:pPr algn="ctr"/>
            <a:r>
              <a:rPr lang="en-US" sz="2200" b="1" dirty="0" smtClean="0"/>
              <a:t>Carbon monoxide oxidation on a Pt foil</a:t>
            </a:r>
            <a:endParaRPr lang="de-CH" sz="2200" b="1" dirty="0"/>
          </a:p>
        </p:txBody>
      </p:sp>
    </p:spTree>
    <p:extLst>
      <p:ext uri="{BB962C8B-B14F-4D97-AF65-F5344CB8AC3E}">
        <p14:creationId xmlns:p14="http://schemas.microsoft.com/office/powerpoint/2010/main" val="3435428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Some applications of Vacuum</a:t>
            </a:r>
            <a:endParaRPr lang="de-CH" sz="2200" b="1" dirty="0"/>
          </a:p>
        </p:txBody>
      </p:sp>
      <p:sp>
        <p:nvSpPr>
          <p:cNvPr id="3" name="TextBox 2"/>
          <p:cNvSpPr txBox="1"/>
          <p:nvPr/>
        </p:nvSpPr>
        <p:spPr>
          <a:xfrm>
            <a:off x="107505" y="1268760"/>
            <a:ext cx="684076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Reduce the concentration of a gas below a critical level (e.g. O</a:t>
            </a:r>
            <a:r>
              <a:rPr lang="en-US" baseline="-25000" dirty="0" smtClean="0"/>
              <a:t>2</a:t>
            </a:r>
            <a:r>
              <a:rPr lang="en-US" dirty="0" smtClean="0"/>
              <a:t> in bulbs)</a:t>
            </a:r>
            <a:endParaRPr lang="de-CH" dirty="0"/>
          </a:p>
        </p:txBody>
      </p:sp>
      <p:sp>
        <p:nvSpPr>
          <p:cNvPr id="4" name="AutoShape 2" descr="Risultati immagini per lampadina incandescen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4" descr="Risultati immagini per lampadina incandescenz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6" descr="Risultati immagini per lampadina incandescenz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970881"/>
            <a:ext cx="1790989" cy="1233983"/>
          </a:xfrm>
          <a:prstGeom prst="rect">
            <a:avLst/>
          </a:prstGeom>
        </p:spPr>
      </p:pic>
      <p:sp>
        <p:nvSpPr>
          <p:cNvPr id="9" name="TextBox 8"/>
          <p:cNvSpPr txBox="1"/>
          <p:nvPr/>
        </p:nvSpPr>
        <p:spPr>
          <a:xfrm>
            <a:off x="107504" y="2492896"/>
            <a:ext cx="684076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Avoid gas-driven </a:t>
            </a:r>
            <a:r>
              <a:rPr lang="en-US" dirty="0" err="1" smtClean="0"/>
              <a:t>physico</a:t>
            </a:r>
            <a:r>
              <a:rPr lang="en-US" dirty="0" smtClean="0"/>
              <a:t>-chemical processes (e.g. experiments studying the gas-surface interaction) and increase the mean free path of particles (e.g. ion and electron spectroscopies)</a:t>
            </a:r>
            <a:endParaRPr lang="de-CH"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469" y="2348880"/>
            <a:ext cx="1792800" cy="1252324"/>
          </a:xfrm>
          <a:prstGeom prst="rect">
            <a:avLst/>
          </a:prstGeom>
        </p:spPr>
      </p:pic>
      <p:sp>
        <p:nvSpPr>
          <p:cNvPr id="11" name="TextBox 10"/>
          <p:cNvSpPr txBox="1"/>
          <p:nvPr/>
        </p:nvSpPr>
        <p:spPr>
          <a:xfrm>
            <a:off x="107504" y="4221088"/>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Thermal insulation</a:t>
            </a:r>
            <a:endParaRPr lang="de-CH" dirty="0"/>
          </a:p>
        </p:txBody>
      </p:sp>
      <p:pic>
        <p:nvPicPr>
          <p:cNvPr id="6154" name="Picture 10" descr="Risultati immagini per dewar liquid nitro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4" y="3789041"/>
            <a:ext cx="1296142" cy="12961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7504" y="5805264"/>
            <a:ext cx="684076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Degasification of liquids</a:t>
            </a:r>
            <a:endParaRPr lang="de-CH" dirty="0"/>
          </a:p>
        </p:txBody>
      </p:sp>
      <p:pic>
        <p:nvPicPr>
          <p:cNvPr id="6156" name="Picture 12" descr="Risultati immagini per degasifi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1985" y="5235125"/>
            <a:ext cx="1792800" cy="157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69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smtClean="0"/>
              <a:t>CO and O</a:t>
            </a:r>
            <a:r>
              <a:rPr lang="en-US" sz="2200" b="1" baseline="-25000" dirty="0" smtClean="0"/>
              <a:t>2</a:t>
            </a:r>
            <a:r>
              <a:rPr lang="en-US" sz="2200" b="1" dirty="0" smtClean="0"/>
              <a:t> desorption </a:t>
            </a:r>
            <a:endParaRPr lang="de-CH" sz="2200" b="1"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90" y="1124744"/>
            <a:ext cx="500963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611396"/>
            <a:ext cx="8496944" cy="338554"/>
          </a:xfrm>
          <a:prstGeom prst="rect">
            <a:avLst/>
          </a:prstGeom>
          <a:noFill/>
        </p:spPr>
        <p:txBody>
          <a:bodyPr wrap="square" rtlCol="0">
            <a:spAutoFit/>
          </a:bodyPr>
          <a:lstStyle/>
          <a:p>
            <a:r>
              <a:rPr lang="en-US" sz="1600" dirty="0" smtClean="0"/>
              <a:t>Procedure: 50 L of gas dosed on the clean foil at RT. Sample heated from RT to 700°C with </a:t>
            </a:r>
            <a:r>
              <a:rPr lang="el-GR" sz="1600" dirty="0" smtClean="0"/>
              <a:t>β</a:t>
            </a:r>
            <a:r>
              <a:rPr lang="en-US" sz="1600" dirty="0" smtClean="0"/>
              <a:t>=10 K/s</a:t>
            </a:r>
            <a:endParaRPr lang="de-CH" sz="1600" dirty="0"/>
          </a:p>
        </p:txBody>
      </p:sp>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67931"/>
            <a:ext cx="5018031" cy="26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76056" y="1605667"/>
            <a:ext cx="3816424" cy="95923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Molecular adsorption (first order)</a:t>
            </a:r>
          </a:p>
          <a:p>
            <a:pPr marL="285750" indent="-285750">
              <a:spcAft>
                <a:spcPts val="1000"/>
              </a:spcAft>
              <a:buFont typeface="Arial" panose="020B0604020202020204" pitchFamily="34" charset="0"/>
              <a:buChar char="•"/>
            </a:pPr>
            <a:r>
              <a:rPr lang="en-US" sz="1600" dirty="0" smtClean="0"/>
              <a:t>Two main desorption peaks (a foil is </a:t>
            </a:r>
            <a:r>
              <a:rPr lang="en-US" sz="1600" dirty="0" err="1" smtClean="0"/>
              <a:t>polycristalline</a:t>
            </a:r>
            <a:r>
              <a:rPr lang="en-US" sz="1600" dirty="0" smtClean="0"/>
              <a:t>) at ca. 110 and 225°C</a:t>
            </a:r>
            <a:endParaRPr lang="de-CH" sz="1600" dirty="0"/>
          </a:p>
        </p:txBody>
      </p:sp>
      <p:sp>
        <p:nvSpPr>
          <p:cNvPr id="8" name="TextBox 7"/>
          <p:cNvSpPr txBox="1"/>
          <p:nvPr/>
        </p:nvSpPr>
        <p:spPr>
          <a:xfrm>
            <a:off x="5076056" y="4239766"/>
            <a:ext cx="3816424" cy="1205458"/>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Dissociative adsorption (</a:t>
            </a:r>
            <a:r>
              <a:rPr lang="en-US" sz="1600" dirty="0" err="1" smtClean="0"/>
              <a:t>recombinative</a:t>
            </a:r>
            <a:r>
              <a:rPr lang="en-US" sz="1600" dirty="0" smtClean="0"/>
              <a:t> desorption process)</a:t>
            </a:r>
          </a:p>
          <a:p>
            <a:pPr marL="285750" indent="-285750">
              <a:spcAft>
                <a:spcPts val="1000"/>
              </a:spcAft>
              <a:buFont typeface="Arial" panose="020B0604020202020204" pitchFamily="34" charset="0"/>
              <a:buChar char="•"/>
            </a:pPr>
            <a:r>
              <a:rPr lang="en-US" sz="1600" dirty="0" smtClean="0"/>
              <a:t>Multiple desorption peaks at higher temperature than for CO (larger </a:t>
            </a:r>
            <a:r>
              <a:rPr lang="el-GR" sz="1600" dirty="0" smtClean="0"/>
              <a:t>Δ</a:t>
            </a:r>
            <a:r>
              <a:rPr lang="en-US" sz="1600" dirty="0" err="1" smtClean="0"/>
              <a:t>E</a:t>
            </a:r>
            <a:r>
              <a:rPr lang="en-US" sz="1600" baseline="-25000" dirty="0" err="1" smtClean="0"/>
              <a:t>des</a:t>
            </a:r>
            <a:r>
              <a:rPr lang="en-US" sz="1600" dirty="0" smtClean="0"/>
              <a:t>)  </a:t>
            </a:r>
            <a:endParaRPr lang="de-CH" sz="1600" dirty="0"/>
          </a:p>
        </p:txBody>
      </p:sp>
    </p:spTree>
    <p:extLst>
      <p:ext uri="{BB962C8B-B14F-4D97-AF65-F5344CB8AC3E}">
        <p14:creationId xmlns:p14="http://schemas.microsoft.com/office/powerpoint/2010/main" val="1537322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7793"/>
            <a:ext cx="8352928" cy="430887"/>
          </a:xfrm>
          <a:prstGeom prst="rect">
            <a:avLst/>
          </a:prstGeom>
          <a:noFill/>
        </p:spPr>
        <p:txBody>
          <a:bodyPr wrap="square" rtlCol="0">
            <a:spAutoFit/>
          </a:bodyPr>
          <a:lstStyle/>
          <a:p>
            <a:pPr algn="ctr"/>
            <a:r>
              <a:rPr lang="en-US" sz="2200" b="1" dirty="0" smtClean="0"/>
              <a:t>Temperature programmed reaction (TPR)</a:t>
            </a:r>
            <a:endParaRPr lang="de-CH" sz="2200" b="1" dirty="0"/>
          </a:p>
        </p:txBody>
      </p:sp>
      <p:sp>
        <p:nvSpPr>
          <p:cNvPr id="9" name="TextBox 8"/>
          <p:cNvSpPr txBox="1"/>
          <p:nvPr/>
        </p:nvSpPr>
        <p:spPr>
          <a:xfrm>
            <a:off x="251520" y="611396"/>
            <a:ext cx="8496944" cy="584775"/>
          </a:xfrm>
          <a:prstGeom prst="rect">
            <a:avLst/>
          </a:prstGeom>
          <a:noFill/>
        </p:spPr>
        <p:txBody>
          <a:bodyPr wrap="square" rtlCol="0">
            <a:spAutoFit/>
          </a:bodyPr>
          <a:lstStyle/>
          <a:p>
            <a:r>
              <a:rPr lang="en-US" sz="1600" dirty="0" smtClean="0"/>
              <a:t>Procedure: 50 L of CO dosed on the clean foil at RT. Sample heated from RT to 700°C with </a:t>
            </a:r>
            <a:r>
              <a:rPr lang="el-GR" sz="1600" dirty="0" smtClean="0"/>
              <a:t>β</a:t>
            </a:r>
            <a:r>
              <a:rPr lang="en-US" sz="1600" dirty="0" smtClean="0"/>
              <a:t>=10 K/s while flowing 3·10</a:t>
            </a:r>
            <a:r>
              <a:rPr lang="en-US" sz="1600" baseline="30000" dirty="0" smtClean="0"/>
              <a:t>-7</a:t>
            </a:r>
            <a:r>
              <a:rPr lang="en-US" sz="1600" dirty="0" smtClean="0"/>
              <a:t> </a:t>
            </a:r>
            <a:r>
              <a:rPr lang="en-US" sz="1600" dirty="0" err="1" smtClean="0"/>
              <a:t>Torr</a:t>
            </a:r>
            <a:r>
              <a:rPr lang="en-US" sz="1600" dirty="0" smtClean="0"/>
              <a:t> of O</a:t>
            </a:r>
            <a:r>
              <a:rPr lang="en-US" sz="1600" baseline="-25000" dirty="0" smtClean="0"/>
              <a:t>2</a:t>
            </a:r>
            <a:r>
              <a:rPr lang="en-US" sz="1600" dirty="0" smtClean="0"/>
              <a:t>.</a:t>
            </a:r>
            <a:endParaRPr lang="de-CH" sz="1600" baseline="300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84784"/>
            <a:ext cx="5048765"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004048" y="1777072"/>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Sample surface saturated with CO</a:t>
            </a:r>
          </a:p>
          <a:p>
            <a:pPr marL="285750" indent="-285750">
              <a:spcAft>
                <a:spcPts val="1000"/>
              </a:spcAft>
              <a:buFont typeface="Arial" panose="020B0604020202020204" pitchFamily="34" charset="0"/>
              <a:buChar char="•"/>
            </a:pPr>
            <a:r>
              <a:rPr lang="en-US" sz="1600" dirty="0" smtClean="0"/>
              <a:t>CO desorption peaks intensity decreases</a:t>
            </a:r>
          </a:p>
          <a:p>
            <a:pPr marL="285750" indent="-285750">
              <a:spcAft>
                <a:spcPts val="1000"/>
              </a:spcAft>
              <a:buFont typeface="Arial" panose="020B0604020202020204" pitchFamily="34" charset="0"/>
              <a:buChar char="•"/>
            </a:pPr>
            <a:r>
              <a:rPr lang="en-US" sz="1600" dirty="0" smtClean="0"/>
              <a:t>As the CO starts to desorb, the partial pressure of O</a:t>
            </a:r>
            <a:r>
              <a:rPr lang="en-US" sz="1600" baseline="-25000" dirty="0" smtClean="0"/>
              <a:t>2</a:t>
            </a:r>
            <a:r>
              <a:rPr lang="en-US" sz="1600" dirty="0" smtClean="0"/>
              <a:t> decreases and the signal of CO</a:t>
            </a:r>
            <a:r>
              <a:rPr lang="en-US" sz="1600" baseline="-25000" dirty="0" smtClean="0"/>
              <a:t>2</a:t>
            </a:r>
            <a:r>
              <a:rPr lang="en-US" sz="1600" dirty="0" smtClean="0"/>
              <a:t> increases</a:t>
            </a:r>
            <a:endParaRPr lang="de-CH" sz="1600" dirty="0"/>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4581128"/>
            <a:ext cx="46168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51520" y="4068361"/>
            <a:ext cx="8496944" cy="584775"/>
          </a:xfrm>
          <a:prstGeom prst="rect">
            <a:avLst/>
          </a:prstGeom>
          <a:noFill/>
        </p:spPr>
        <p:txBody>
          <a:bodyPr wrap="square" rtlCol="0">
            <a:spAutoFit/>
          </a:bodyPr>
          <a:lstStyle/>
          <a:p>
            <a:r>
              <a:rPr lang="en-US" sz="1600" dirty="0" smtClean="0"/>
              <a:t>Procedure: 50 L of O</a:t>
            </a:r>
            <a:r>
              <a:rPr lang="en-US" sz="1600" baseline="-25000" dirty="0" smtClean="0"/>
              <a:t>2</a:t>
            </a:r>
            <a:r>
              <a:rPr lang="en-US" sz="1600" dirty="0" smtClean="0"/>
              <a:t> dosed on the clean foil at RT. Sample heated from RT to 700°C with </a:t>
            </a:r>
            <a:r>
              <a:rPr lang="el-GR" sz="1600" dirty="0" smtClean="0"/>
              <a:t>β</a:t>
            </a:r>
            <a:r>
              <a:rPr lang="en-US" sz="1600" dirty="0" smtClean="0"/>
              <a:t>=10 K/s while flowing 3·10</a:t>
            </a:r>
            <a:r>
              <a:rPr lang="en-US" sz="1600" baseline="30000" dirty="0" smtClean="0"/>
              <a:t>-8</a:t>
            </a:r>
            <a:r>
              <a:rPr lang="en-US" sz="1600" dirty="0" smtClean="0"/>
              <a:t> </a:t>
            </a:r>
            <a:r>
              <a:rPr lang="en-US" sz="1600" dirty="0" err="1" smtClean="0"/>
              <a:t>Torr</a:t>
            </a:r>
            <a:r>
              <a:rPr lang="en-US" sz="1600" dirty="0" smtClean="0"/>
              <a:t> of CO.</a:t>
            </a:r>
            <a:endParaRPr lang="de-CH" sz="1600" baseline="30000" dirty="0"/>
          </a:p>
        </p:txBody>
      </p:sp>
      <p:sp>
        <p:nvSpPr>
          <p:cNvPr id="14" name="TextBox 13"/>
          <p:cNvSpPr txBox="1"/>
          <p:nvPr/>
        </p:nvSpPr>
        <p:spPr>
          <a:xfrm>
            <a:off x="5004048" y="4699203"/>
            <a:ext cx="3816424" cy="157992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Sample surface saturated with O</a:t>
            </a:r>
            <a:r>
              <a:rPr lang="en-US" sz="1600" baseline="-25000" dirty="0" smtClean="0"/>
              <a:t>2</a:t>
            </a:r>
            <a:endParaRPr lang="en-US" sz="1600" dirty="0" smtClean="0"/>
          </a:p>
          <a:p>
            <a:pPr marL="285750" indent="-285750">
              <a:spcAft>
                <a:spcPts val="1000"/>
              </a:spcAft>
              <a:buFont typeface="Arial" panose="020B0604020202020204" pitchFamily="34" charset="0"/>
              <a:buChar char="•"/>
            </a:pPr>
            <a:r>
              <a:rPr lang="en-US" sz="1600" dirty="0" smtClean="0"/>
              <a:t>CO</a:t>
            </a:r>
            <a:r>
              <a:rPr lang="en-US" sz="1600" baseline="-25000" dirty="0" smtClean="0"/>
              <a:t>2</a:t>
            </a:r>
            <a:r>
              <a:rPr lang="en-US" sz="1600" dirty="0" smtClean="0"/>
              <a:t> is produced immediately, but its signal goes down above 300°C</a:t>
            </a:r>
          </a:p>
          <a:p>
            <a:pPr marL="285750" indent="-285750">
              <a:spcAft>
                <a:spcPts val="1000"/>
              </a:spcAft>
              <a:buFont typeface="Arial" panose="020B0604020202020204" pitchFamily="34" charset="0"/>
              <a:buChar char="•"/>
            </a:pPr>
            <a:r>
              <a:rPr lang="en-US" sz="1600" b="1" dirty="0" smtClean="0"/>
              <a:t>CO</a:t>
            </a:r>
            <a:r>
              <a:rPr lang="en-US" sz="1600" b="1" baseline="-25000" dirty="0" smtClean="0"/>
              <a:t>2</a:t>
            </a:r>
            <a:r>
              <a:rPr lang="en-US" sz="1600" b="1" dirty="0" smtClean="0"/>
              <a:t> production correlated with CO desorption</a:t>
            </a:r>
            <a:endParaRPr lang="de-CH" sz="1600" b="1" dirty="0"/>
          </a:p>
        </p:txBody>
      </p:sp>
    </p:spTree>
    <p:extLst>
      <p:ext uri="{BB962C8B-B14F-4D97-AF65-F5344CB8AC3E}">
        <p14:creationId xmlns:p14="http://schemas.microsoft.com/office/powerpoint/2010/main" val="1437055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11966"/>
            <a:ext cx="5117701" cy="25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064" y="841355"/>
            <a:ext cx="3672408" cy="1077218"/>
          </a:xfrm>
          <a:prstGeom prst="rect">
            <a:avLst/>
          </a:prstGeom>
          <a:noFill/>
        </p:spPr>
        <p:txBody>
          <a:bodyPr wrap="square" rtlCol="0">
            <a:spAutoFit/>
          </a:bodyPr>
          <a:lstStyle/>
          <a:p>
            <a:pPr algn="ctr"/>
            <a:r>
              <a:rPr lang="en-US" sz="1600" b="1" dirty="0" smtClean="0"/>
              <a:t>In case of E-R mechanism the reaction should start immediately after introducing one of the reagents (in the presence of the other adsorbed)</a:t>
            </a:r>
            <a:endParaRPr lang="de-CH" sz="1600" b="1" dirty="0"/>
          </a:p>
        </p:txBody>
      </p:sp>
      <p:sp>
        <p:nvSpPr>
          <p:cNvPr id="3" name="TextBox 2"/>
          <p:cNvSpPr txBox="1"/>
          <p:nvPr/>
        </p:nvSpPr>
        <p:spPr>
          <a:xfrm>
            <a:off x="107503" y="3502749"/>
            <a:ext cx="8856985" cy="269304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In both TPR experiment CO</a:t>
            </a:r>
            <a:r>
              <a:rPr lang="en-US" sz="1600" baseline="-25000" dirty="0" smtClean="0"/>
              <a:t>2</a:t>
            </a:r>
            <a:r>
              <a:rPr lang="en-US" sz="1600" dirty="0" smtClean="0"/>
              <a:t> production correlates with the presence of both reagents on the sample surface </a:t>
            </a:r>
          </a:p>
          <a:p>
            <a:pPr marL="285750" indent="-285750">
              <a:spcAft>
                <a:spcPts val="1000"/>
              </a:spcAft>
              <a:buFont typeface="Arial" panose="020B0604020202020204" pitchFamily="34" charset="0"/>
              <a:buChar char="•"/>
            </a:pPr>
            <a:r>
              <a:rPr lang="en-US" sz="1600" dirty="0" smtClean="0"/>
              <a:t>TPR performed after CO pre-adsorption clearly demonstrates competition between the reagents for the adsorption sites (especially reaction at high temperature). CO is blocking the adsorption sites (poisoning effect), and some energy (temperature) is required to remove part of it and allow oxygen to adsorb and split</a:t>
            </a:r>
          </a:p>
          <a:p>
            <a:pPr marL="285750" indent="-285750">
              <a:spcAft>
                <a:spcPts val="1000"/>
              </a:spcAft>
              <a:buFont typeface="Arial" panose="020B0604020202020204" pitchFamily="34" charset="0"/>
              <a:buChar char="•"/>
            </a:pPr>
            <a:r>
              <a:rPr lang="en-US" sz="1600" dirty="0"/>
              <a:t>TPR performed after </a:t>
            </a:r>
            <a:r>
              <a:rPr lang="en-US" sz="1600" dirty="0" smtClean="0"/>
              <a:t>O</a:t>
            </a:r>
            <a:r>
              <a:rPr lang="en-US" sz="1600" baseline="-25000" dirty="0" smtClean="0"/>
              <a:t>2</a:t>
            </a:r>
            <a:r>
              <a:rPr lang="en-US" sz="1600" dirty="0" smtClean="0"/>
              <a:t> </a:t>
            </a:r>
            <a:r>
              <a:rPr lang="en-US" sz="1600" dirty="0"/>
              <a:t>pre-adsorption clearly demonstrates </a:t>
            </a:r>
            <a:r>
              <a:rPr lang="en-US" sz="1600" dirty="0" smtClean="0"/>
              <a:t>that adsorbed CO is necessary for CO</a:t>
            </a:r>
            <a:r>
              <a:rPr lang="en-US" sz="1600" baseline="-25000" dirty="0" smtClean="0"/>
              <a:t>2</a:t>
            </a:r>
            <a:r>
              <a:rPr lang="en-US" sz="1600" dirty="0" smtClean="0"/>
              <a:t> formation (no more CO</a:t>
            </a:r>
            <a:r>
              <a:rPr lang="en-US" sz="1600" baseline="-25000" dirty="0" smtClean="0"/>
              <a:t>2</a:t>
            </a:r>
            <a:r>
              <a:rPr lang="en-US" sz="1600" dirty="0" smtClean="0"/>
              <a:t> formed above 300°C </a:t>
            </a:r>
            <a:endParaRPr lang="de-CH" sz="1600" dirty="0"/>
          </a:p>
          <a:p>
            <a:pPr marL="285750" indent="-285750">
              <a:spcAft>
                <a:spcPts val="1000"/>
              </a:spcAft>
              <a:buFont typeface="Arial" panose="020B0604020202020204" pitchFamily="34" charset="0"/>
              <a:buChar char="•"/>
            </a:pPr>
            <a:endParaRPr lang="de-CH" sz="1600" dirty="0"/>
          </a:p>
        </p:txBody>
      </p:sp>
      <p:sp>
        <p:nvSpPr>
          <p:cNvPr id="5" name="TextBox 4"/>
          <p:cNvSpPr txBox="1"/>
          <p:nvPr/>
        </p:nvSpPr>
        <p:spPr>
          <a:xfrm>
            <a:off x="251520" y="6023029"/>
            <a:ext cx="8568952" cy="646331"/>
          </a:xfrm>
          <a:prstGeom prst="rect">
            <a:avLst/>
          </a:prstGeom>
          <a:noFill/>
        </p:spPr>
        <p:txBody>
          <a:bodyPr wrap="square" rtlCol="0">
            <a:spAutoFit/>
          </a:bodyPr>
          <a:lstStyle/>
          <a:p>
            <a:pPr algn="ctr"/>
            <a:r>
              <a:rPr lang="en-US" dirty="0" smtClean="0"/>
              <a:t>These model experiments support the hypothesis that a L-H mechanism operates, in good agreement with the literature</a:t>
            </a:r>
            <a:endParaRPr lang="de-CH" dirty="0"/>
          </a:p>
        </p:txBody>
      </p:sp>
    </p:spTree>
    <p:extLst>
      <p:ext uri="{BB962C8B-B14F-4D97-AF65-F5344CB8AC3E}">
        <p14:creationId xmlns:p14="http://schemas.microsoft.com/office/powerpoint/2010/main" val="2141037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064896" cy="1785104"/>
          </a:xfrm>
          <a:prstGeom prst="rect">
            <a:avLst/>
          </a:prstGeom>
          <a:noFill/>
        </p:spPr>
        <p:txBody>
          <a:bodyPr wrap="square" rtlCol="0">
            <a:spAutoFit/>
          </a:bodyPr>
          <a:lstStyle/>
          <a:p>
            <a:pPr algn="ctr"/>
            <a:r>
              <a:rPr lang="en-US" sz="4000" b="1" dirty="0" smtClean="0"/>
              <a:t>XPS</a:t>
            </a:r>
          </a:p>
          <a:p>
            <a:pPr algn="ctr"/>
            <a:endParaRPr lang="en-US" sz="4000" b="1" dirty="0"/>
          </a:p>
          <a:p>
            <a:pPr algn="ctr"/>
            <a:r>
              <a:rPr lang="en-US" sz="3000" b="1" dirty="0" smtClean="0"/>
              <a:t>X-ray Photoelectron Spectroscopy</a:t>
            </a:r>
            <a:endParaRPr lang="de-CH" sz="3000" b="1" dirty="0"/>
          </a:p>
        </p:txBody>
      </p:sp>
      <p:sp>
        <p:nvSpPr>
          <p:cNvPr id="3" name="TextBox 2"/>
          <p:cNvSpPr txBox="1"/>
          <p:nvPr/>
        </p:nvSpPr>
        <p:spPr>
          <a:xfrm>
            <a:off x="179512" y="5733256"/>
            <a:ext cx="8712968" cy="1077218"/>
          </a:xfrm>
          <a:prstGeom prst="rect">
            <a:avLst/>
          </a:prstGeom>
          <a:noFill/>
        </p:spPr>
        <p:txBody>
          <a:bodyPr wrap="square" rtlCol="0">
            <a:spAutoFit/>
          </a:bodyPr>
          <a:lstStyle/>
          <a:p>
            <a:r>
              <a:rPr lang="de-CH" sz="1600" dirty="0" err="1" smtClean="0"/>
              <a:t>Resource</a:t>
            </a:r>
            <a:r>
              <a:rPr lang="de-CH" sz="1600" dirty="0" smtClean="0"/>
              <a:t> </a:t>
            </a:r>
            <a:r>
              <a:rPr lang="de-CH" sz="1600" dirty="0" err="1" smtClean="0"/>
              <a:t>for</a:t>
            </a:r>
            <a:r>
              <a:rPr lang="de-CH" sz="1600" dirty="0" smtClean="0"/>
              <a:t> </a:t>
            </a:r>
            <a:r>
              <a:rPr lang="de-CH" sz="1600" dirty="0" err="1" smtClean="0"/>
              <a:t>further</a:t>
            </a:r>
            <a:r>
              <a:rPr lang="de-CH" sz="1600" dirty="0" smtClean="0"/>
              <a:t> </a:t>
            </a:r>
            <a:r>
              <a:rPr lang="de-CH" sz="1600" dirty="0" err="1" smtClean="0"/>
              <a:t>reading</a:t>
            </a:r>
            <a:r>
              <a:rPr lang="de-CH" sz="1600" dirty="0" smtClean="0"/>
              <a:t>: </a:t>
            </a:r>
            <a:r>
              <a:rPr lang="de-CH" sz="1600" i="1" dirty="0" smtClean="0"/>
              <a:t>Surface Analysis </a:t>
            </a:r>
            <a:r>
              <a:rPr lang="de-CH" sz="1600" i="1" dirty="0" err="1" smtClean="0"/>
              <a:t>by</a:t>
            </a:r>
            <a:r>
              <a:rPr lang="de-CH" sz="1600" i="1" dirty="0" smtClean="0"/>
              <a:t> </a:t>
            </a:r>
            <a:r>
              <a:rPr lang="de-CH" sz="1600" i="1" dirty="0" err="1" smtClean="0"/>
              <a:t>Auger</a:t>
            </a:r>
            <a:r>
              <a:rPr lang="de-CH" sz="1600" i="1" dirty="0" smtClean="0"/>
              <a:t> </a:t>
            </a:r>
            <a:r>
              <a:rPr lang="de-CH" sz="1600" i="1" dirty="0" err="1" smtClean="0"/>
              <a:t>and</a:t>
            </a:r>
            <a:r>
              <a:rPr lang="de-CH" sz="1600" i="1" dirty="0" smtClean="0"/>
              <a:t> X-</a:t>
            </a:r>
            <a:r>
              <a:rPr lang="de-CH" sz="1600" i="1" dirty="0" err="1" smtClean="0"/>
              <a:t>ray</a:t>
            </a:r>
            <a:r>
              <a:rPr lang="de-CH" sz="1600" i="1" dirty="0" smtClean="0"/>
              <a:t> </a:t>
            </a:r>
            <a:r>
              <a:rPr lang="de-CH" sz="1600" i="1" dirty="0" err="1" smtClean="0"/>
              <a:t>Photoelectron</a:t>
            </a:r>
            <a:r>
              <a:rPr lang="de-CH" sz="1600" i="1" dirty="0" smtClean="0"/>
              <a:t> </a:t>
            </a:r>
            <a:r>
              <a:rPr lang="de-CH" sz="1600" i="1" dirty="0" err="1" smtClean="0"/>
              <a:t>Spectroscopy</a:t>
            </a:r>
            <a:r>
              <a:rPr lang="de-CH" sz="1600" dirty="0" smtClean="0"/>
              <a:t>, D. Briggs, J.T. Grant, </a:t>
            </a:r>
            <a:r>
              <a:rPr lang="de-CH" sz="1600" dirty="0" err="1" smtClean="0"/>
              <a:t>eds</a:t>
            </a:r>
            <a:r>
              <a:rPr lang="de-CH" sz="1600" dirty="0" smtClean="0"/>
              <a:t>., IM Publications </a:t>
            </a:r>
            <a:r>
              <a:rPr lang="de-CH" sz="1600" dirty="0" err="1" smtClean="0"/>
              <a:t>and</a:t>
            </a:r>
            <a:r>
              <a:rPr lang="de-CH" sz="1600" dirty="0" smtClean="0"/>
              <a:t> </a:t>
            </a:r>
            <a:r>
              <a:rPr lang="de-CH" sz="1600" dirty="0" err="1" smtClean="0"/>
              <a:t>SurfaceSpectra</a:t>
            </a:r>
            <a:r>
              <a:rPr lang="de-CH" sz="1600" dirty="0" smtClean="0"/>
              <a:t> Ltd., 2003</a:t>
            </a:r>
          </a:p>
          <a:p>
            <a:r>
              <a:rPr lang="en-US" sz="1600" i="1" dirty="0" smtClean="0"/>
              <a:t>Photoelectron Spectroscopy, Principles and Applications, </a:t>
            </a:r>
            <a:r>
              <a:rPr lang="en-US" sz="1600" dirty="0" smtClean="0"/>
              <a:t>S. </a:t>
            </a:r>
            <a:r>
              <a:rPr lang="en-US" sz="1600" dirty="0" err="1" smtClean="0"/>
              <a:t>Hüfner</a:t>
            </a:r>
            <a:r>
              <a:rPr lang="en-US" sz="1600" dirty="0" smtClean="0"/>
              <a:t>, eds</a:t>
            </a:r>
            <a:r>
              <a:rPr lang="en-US" sz="1600" dirty="0"/>
              <a:t>. Springer-</a:t>
            </a:r>
            <a:r>
              <a:rPr lang="en-US" sz="1600" dirty="0" err="1"/>
              <a:t>Verlag</a:t>
            </a:r>
            <a:r>
              <a:rPr lang="en-US" sz="1600" dirty="0"/>
              <a:t> Berlin Heidelberg </a:t>
            </a:r>
            <a:r>
              <a:rPr lang="en-US" sz="1600" dirty="0" smtClean="0"/>
              <a:t>1995,1996,2003.</a:t>
            </a:r>
            <a:endParaRPr lang="en-US" sz="1600" i="1" dirty="0"/>
          </a:p>
        </p:txBody>
      </p:sp>
    </p:spTree>
    <p:extLst>
      <p:ext uri="{BB962C8B-B14F-4D97-AF65-F5344CB8AC3E}">
        <p14:creationId xmlns:p14="http://schemas.microsoft.com/office/powerpoint/2010/main" val="3045284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8640960" cy="288032"/>
          </a:xfrm>
          <a:prstGeom prst="rect">
            <a:avLst/>
          </a:prstGeom>
          <a:noFill/>
        </p:spPr>
        <p:txBody>
          <a:bodyPr wrap="square" lIns="0" tIns="0" rIns="0" bIns="0" rtlCol="0">
            <a:noAutofit/>
          </a:bodyPr>
          <a:lstStyle/>
          <a:p>
            <a:pPr algn="ctr">
              <a:lnSpc>
                <a:spcPct val="110000"/>
              </a:lnSpc>
              <a:spcBef>
                <a:spcPts val="0"/>
              </a:spcBef>
            </a:pPr>
            <a:r>
              <a:rPr lang="en-US" sz="2200" b="1" kern="1000" spc="30" dirty="0" smtClean="0">
                <a:latin typeface="+mn-lt"/>
                <a:cs typeface="Franklin Gothic Book"/>
              </a:rPr>
              <a:t>What is XPS?</a:t>
            </a:r>
            <a:endParaRPr lang="de-CH" sz="2200" b="1" kern="1000" spc="30" dirty="0" err="1" smtClean="0">
              <a:latin typeface="+mn-lt"/>
              <a:cs typeface="Franklin Gothic Book"/>
            </a:endParaRPr>
          </a:p>
        </p:txBody>
      </p:sp>
      <p:sp>
        <p:nvSpPr>
          <p:cNvPr id="8" name="TextBox 7"/>
          <p:cNvSpPr txBox="1"/>
          <p:nvPr/>
        </p:nvSpPr>
        <p:spPr>
          <a:xfrm>
            <a:off x="251520" y="3666987"/>
            <a:ext cx="8640960" cy="216024"/>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The binding energies are characteristic of </a:t>
            </a:r>
            <a:r>
              <a:rPr lang="en-US" b="1" kern="1000" spc="30" dirty="0" smtClean="0">
                <a:latin typeface="+mn-lt"/>
                <a:cs typeface="Franklin Gothic Book"/>
              </a:rPr>
              <a:t>specific electron orbitals in specific atoms</a:t>
            </a:r>
          </a:p>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XPS lines are identified by the shell from which the electron is emitted</a:t>
            </a:r>
          </a:p>
          <a:p>
            <a:pPr algn="ctr">
              <a:lnSpc>
                <a:spcPct val="110000"/>
              </a:lnSpc>
              <a:spcBef>
                <a:spcPts val="0"/>
              </a:spcBef>
            </a:pPr>
            <a:endParaRPr lang="de-CH" b="1" kern="1000" spc="30" dirty="0" err="1" smtClean="0">
              <a:latin typeface="+mn-lt"/>
              <a:cs typeface="Franklin Gothic Book"/>
            </a:endParaRPr>
          </a:p>
        </p:txBody>
      </p:sp>
      <p:sp>
        <p:nvSpPr>
          <p:cNvPr id="9" name="TextBox 8"/>
          <p:cNvSpPr txBox="1"/>
          <p:nvPr/>
        </p:nvSpPr>
        <p:spPr>
          <a:xfrm>
            <a:off x="3923928" y="4387067"/>
            <a:ext cx="4608512"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Photoelectrons can escape only a few nm (this depends on their KE)</a:t>
            </a:r>
            <a:endParaRPr lang="de-CH" kern="1000" spc="30" dirty="0" err="1" smtClean="0">
              <a:latin typeface="+mn-lt"/>
              <a:cs typeface="Franklin Gothic Book"/>
            </a:endParaRPr>
          </a:p>
        </p:txBody>
      </p:sp>
      <p:grpSp>
        <p:nvGrpSpPr>
          <p:cNvPr id="10" name="Group 9"/>
          <p:cNvGrpSpPr/>
          <p:nvPr/>
        </p:nvGrpSpPr>
        <p:grpSpPr>
          <a:xfrm>
            <a:off x="755576" y="980728"/>
            <a:ext cx="3030508" cy="2473944"/>
            <a:chOff x="971600" y="1747144"/>
            <a:chExt cx="3030508" cy="2473944"/>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072630"/>
              <a:ext cx="3030508" cy="214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42738" y="1856606"/>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smtClean="0">
                  <a:latin typeface="+mn-lt"/>
                  <a:cs typeface="Franklin Gothic Book"/>
                </a:rPr>
                <a:t>Nobel prize (physics) 1981</a:t>
              </a:r>
              <a:endParaRPr lang="de-CH" sz="1400" kern="1000" spc="30" dirty="0" err="1" smtClean="0">
                <a:latin typeface="+mn-lt"/>
                <a:cs typeface="Franklin Gothic Book"/>
              </a:endParaRPr>
            </a:p>
          </p:txBody>
        </p:sp>
        <p:pic>
          <p:nvPicPr>
            <p:cNvPr id="13" name="Picture 6" descr="Image result for nobel prize med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747144"/>
              <a:ext cx="442020" cy="434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652120" y="2348880"/>
            <a:ext cx="4032448" cy="792088"/>
            <a:chOff x="5004048" y="3284984"/>
            <a:chExt cx="4032448" cy="792088"/>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465072"/>
              <a:ext cx="2439616" cy="612000"/>
            </a:xfrm>
            <a:prstGeom prst="rect">
              <a:avLst/>
            </a:prstGeom>
          </p:spPr>
        </p:pic>
        <p:sp>
          <p:nvSpPr>
            <p:cNvPr id="16" name="Oval 15"/>
            <p:cNvSpPr/>
            <p:nvPr/>
          </p:nvSpPr>
          <p:spPr bwMode="auto">
            <a:xfrm>
              <a:off x="6660232" y="3789040"/>
              <a:ext cx="288032" cy="288032"/>
            </a:xfrm>
            <a:prstGeom prst="ellipse">
              <a:avLst/>
            </a:prstGeom>
            <a:noFill/>
            <a:ln w="19050" cap="flat" cmpd="sng" algn="ctr">
              <a:solidFill>
                <a:srgbClr val="C500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cxnSp>
          <p:nvCxnSpPr>
            <p:cNvPr id="17" name="Straight Arrow Connector 16"/>
            <p:cNvCxnSpPr/>
            <p:nvPr/>
          </p:nvCxnSpPr>
          <p:spPr bwMode="auto">
            <a:xfrm flipH="1">
              <a:off x="6948264" y="3573016"/>
              <a:ext cx="792088"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740352" y="3284984"/>
              <a:ext cx="1296144" cy="50405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Binding energy!</a:t>
              </a:r>
              <a:endParaRPr lang="de-CH" kern="1000" spc="30" dirty="0" err="1" smtClean="0">
                <a:latin typeface="+mn-lt"/>
                <a:cs typeface="Franklin Gothic Book"/>
              </a:endParaRPr>
            </a:p>
          </p:txBody>
        </p:sp>
      </p:grpSp>
      <p:pic>
        <p:nvPicPr>
          <p:cNvPr id="19" name="Picture 2" descr="Risultati immagini per X RAY PHOTOELECTRON SPECTROSCOPY sch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124744"/>
            <a:ext cx="1998480" cy="2077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globalsino.com/micro/TEM/images/TEM99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31" y="4387067"/>
            <a:ext cx="3018865" cy="20875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976" y="4963131"/>
            <a:ext cx="2553262" cy="1634221"/>
          </a:xfrm>
          <a:prstGeom prst="rect">
            <a:avLst/>
          </a:prstGeom>
        </p:spPr>
      </p:pic>
      <p:sp>
        <p:nvSpPr>
          <p:cNvPr id="22" name="TextBox 21"/>
          <p:cNvSpPr txBox="1"/>
          <p:nvPr/>
        </p:nvSpPr>
        <p:spPr>
          <a:xfrm>
            <a:off x="7092280" y="5539195"/>
            <a:ext cx="1944216" cy="24104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Surface sensitive!</a:t>
            </a:r>
            <a:endParaRPr lang="de-CH" b="1" kern="1000" spc="30" dirty="0" err="1" smtClean="0">
              <a:latin typeface="+mn-lt"/>
              <a:cs typeface="Franklin Gothic Book"/>
            </a:endParaRPr>
          </a:p>
        </p:txBody>
      </p:sp>
      <p:sp>
        <p:nvSpPr>
          <p:cNvPr id="24" name="TextBox 23"/>
          <p:cNvSpPr txBox="1"/>
          <p:nvPr/>
        </p:nvSpPr>
        <p:spPr>
          <a:xfrm>
            <a:off x="6300192" y="1124744"/>
            <a:ext cx="2088232" cy="216024"/>
          </a:xfrm>
          <a:prstGeom prst="rect">
            <a:avLst/>
          </a:prstGeom>
          <a:noFill/>
        </p:spPr>
        <p:txBody>
          <a:bodyPr wrap="square" lIns="0" tIns="0" rIns="0" bIns="0" rtlCol="0">
            <a:noAutofit/>
          </a:bodyPr>
          <a:lstStyle/>
          <a:p>
            <a:pPr>
              <a:lnSpc>
                <a:spcPct val="110000"/>
              </a:lnSpc>
              <a:spcBef>
                <a:spcPts val="0"/>
              </a:spcBef>
            </a:pPr>
            <a:r>
              <a:rPr lang="en-US" sz="1400" kern="1000" spc="30" dirty="0" smtClean="0">
                <a:latin typeface="+mn-lt"/>
                <a:cs typeface="Franklin Gothic Book"/>
              </a:rPr>
              <a:t>Nobel prize (physics) 1921</a:t>
            </a:r>
            <a:endParaRPr lang="de-CH" sz="1400" kern="1000" spc="30" dirty="0" err="1" smtClean="0">
              <a:latin typeface="+mn-lt"/>
              <a:cs typeface="Franklin Gothic Book"/>
            </a:endParaRPr>
          </a:p>
        </p:txBody>
      </p:sp>
      <p:pic>
        <p:nvPicPr>
          <p:cNvPr id="45058" name="Picture 2" descr="Albert Einstei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1403" y="1124744"/>
            <a:ext cx="513889" cy="7200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28184" y="1465620"/>
            <a:ext cx="2088232" cy="523220"/>
          </a:xfrm>
          <a:prstGeom prst="rect">
            <a:avLst/>
          </a:prstGeom>
          <a:noFill/>
        </p:spPr>
        <p:txBody>
          <a:bodyPr wrap="square" rtlCol="0">
            <a:spAutoFit/>
          </a:bodyPr>
          <a:lstStyle/>
          <a:p>
            <a:r>
              <a:rPr lang="en-US" sz="1400" dirty="0" smtClean="0"/>
              <a:t>Photoelectric Effect</a:t>
            </a:r>
          </a:p>
          <a:p>
            <a:r>
              <a:rPr lang="en-US" sz="1400" dirty="0" smtClean="0"/>
              <a:t>Albert Einstein</a:t>
            </a:r>
            <a:endParaRPr lang="de-CH" sz="1400" dirty="0"/>
          </a:p>
        </p:txBody>
      </p:sp>
    </p:spTree>
    <p:extLst>
      <p:ext uri="{BB962C8B-B14F-4D97-AF65-F5344CB8AC3E}">
        <p14:creationId xmlns:p14="http://schemas.microsoft.com/office/powerpoint/2010/main" val="1120727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XPS in a nut-</a:t>
            </a:r>
            <a:r>
              <a:rPr lang="de-CH" sz="2200" dirty="0" err="1" smtClean="0"/>
              <a:t>shell</a:t>
            </a:r>
            <a:endParaRPr lang="en-US" sz="2200" dirty="0"/>
          </a:p>
        </p:txBody>
      </p:sp>
      <p:sp>
        <p:nvSpPr>
          <p:cNvPr id="3" name="Content Placeholder 2"/>
          <p:cNvSpPr>
            <a:spLocks noGrp="1"/>
          </p:cNvSpPr>
          <p:nvPr>
            <p:ph idx="1"/>
          </p:nvPr>
        </p:nvSpPr>
        <p:spPr/>
        <p:txBody>
          <a:bodyPr>
            <a:normAutofit/>
          </a:bodyPr>
          <a:lstStyle/>
          <a:p>
            <a:pPr>
              <a:spcAft>
                <a:spcPts val="1000"/>
              </a:spcAft>
            </a:pPr>
            <a:r>
              <a:rPr lang="de-CH" sz="1800" dirty="0" smtClean="0"/>
              <a:t>X-</a:t>
            </a:r>
            <a:r>
              <a:rPr lang="de-CH" sz="1800" dirty="0" err="1" smtClean="0"/>
              <a:t>ray</a:t>
            </a:r>
            <a:r>
              <a:rPr lang="de-CH" sz="1800" dirty="0" smtClean="0"/>
              <a:t> </a:t>
            </a:r>
            <a:r>
              <a:rPr lang="de-CH" sz="1800" dirty="0" err="1" smtClean="0"/>
              <a:t>photoelectron</a:t>
            </a:r>
            <a:r>
              <a:rPr lang="de-CH" sz="1800" dirty="0" smtClean="0"/>
              <a:t> </a:t>
            </a:r>
            <a:r>
              <a:rPr lang="de-CH" sz="1800" dirty="0" err="1" smtClean="0"/>
              <a:t>spectroscopy</a:t>
            </a:r>
            <a:r>
              <a:rPr lang="de-CH" sz="1800" dirty="0" smtClean="0"/>
              <a:t> (XPS) </a:t>
            </a:r>
            <a:r>
              <a:rPr lang="de-CH" sz="1800" dirty="0" err="1" smtClean="0"/>
              <a:t>is</a:t>
            </a:r>
            <a:r>
              <a:rPr lang="de-CH" sz="1800" dirty="0" smtClean="0"/>
              <a:t> a </a:t>
            </a:r>
            <a:r>
              <a:rPr lang="de-CH" sz="1800" dirty="0" err="1" smtClean="0"/>
              <a:t>classical</a:t>
            </a:r>
            <a:r>
              <a:rPr lang="de-CH" sz="1800" dirty="0" smtClean="0"/>
              <a:t> </a:t>
            </a:r>
            <a:r>
              <a:rPr lang="de-CH" sz="1800" dirty="0" err="1" smtClean="0"/>
              <a:t>method</a:t>
            </a:r>
            <a:r>
              <a:rPr lang="de-CH" sz="1800" dirty="0" smtClean="0"/>
              <a:t> </a:t>
            </a:r>
            <a:r>
              <a:rPr lang="de-CH" sz="1800" dirty="0" err="1" smtClean="0"/>
              <a:t>for</a:t>
            </a:r>
            <a:r>
              <a:rPr lang="de-CH" sz="1800" dirty="0" smtClean="0"/>
              <a:t> </a:t>
            </a:r>
            <a:r>
              <a:rPr lang="de-CH" sz="1800" dirty="0" err="1" smtClean="0"/>
              <a:t>the</a:t>
            </a:r>
            <a:r>
              <a:rPr lang="de-CH" sz="1800" dirty="0" smtClean="0"/>
              <a:t> semiquantitative </a:t>
            </a:r>
            <a:r>
              <a:rPr lang="de-CH" sz="1800" dirty="0" err="1" smtClean="0"/>
              <a:t>analysis</a:t>
            </a:r>
            <a:r>
              <a:rPr lang="de-CH" sz="1800" dirty="0" smtClean="0"/>
              <a:t> </a:t>
            </a:r>
            <a:r>
              <a:rPr lang="de-CH" sz="1800" dirty="0" err="1" smtClean="0"/>
              <a:t>of</a:t>
            </a:r>
            <a:r>
              <a:rPr lang="de-CH" sz="1800" dirty="0" smtClean="0"/>
              <a:t> </a:t>
            </a:r>
            <a:r>
              <a:rPr lang="de-CH" sz="1800" dirty="0" err="1" smtClean="0"/>
              <a:t>surface</a:t>
            </a:r>
            <a:r>
              <a:rPr lang="de-CH" sz="1800" dirty="0" smtClean="0"/>
              <a:t> </a:t>
            </a:r>
            <a:r>
              <a:rPr lang="de-CH" sz="1800" dirty="0" err="1" smtClean="0"/>
              <a:t>composition</a:t>
            </a:r>
            <a:endParaRPr lang="de-CH" sz="1800" dirty="0" smtClean="0"/>
          </a:p>
          <a:p>
            <a:pPr>
              <a:spcAft>
                <a:spcPts val="1000"/>
              </a:spcAft>
            </a:pPr>
            <a:r>
              <a:rPr lang="de-CH" sz="1800" dirty="0" err="1" smtClean="0"/>
              <a:t>It</a:t>
            </a:r>
            <a:r>
              <a:rPr lang="de-CH" sz="1800" dirty="0" smtClean="0"/>
              <a:t> </a:t>
            </a:r>
            <a:r>
              <a:rPr lang="de-CH" sz="1800" dirty="0" err="1" smtClean="0"/>
              <a:t>is</a:t>
            </a:r>
            <a:r>
              <a:rPr lang="de-CH" sz="1800" dirty="0" smtClean="0"/>
              <a:t> also </a:t>
            </a:r>
            <a:r>
              <a:rPr lang="de-CH" sz="1800" dirty="0" err="1" smtClean="0"/>
              <a:t>referred</a:t>
            </a:r>
            <a:r>
              <a:rPr lang="de-CH" sz="1800" dirty="0" smtClean="0"/>
              <a:t> </a:t>
            </a:r>
            <a:r>
              <a:rPr lang="de-CH" sz="1800" dirty="0" err="1" smtClean="0"/>
              <a:t>to</a:t>
            </a:r>
            <a:r>
              <a:rPr lang="de-CH" sz="1800" dirty="0" smtClean="0"/>
              <a:t> </a:t>
            </a:r>
            <a:r>
              <a:rPr lang="de-CH" sz="1800" dirty="0" err="1" smtClean="0"/>
              <a:t>as</a:t>
            </a:r>
            <a:r>
              <a:rPr lang="de-CH" sz="1800" dirty="0" smtClean="0"/>
              <a:t> </a:t>
            </a:r>
            <a:r>
              <a:rPr lang="de-CH" sz="1800" dirty="0" err="1" smtClean="0"/>
              <a:t>Electron</a:t>
            </a:r>
            <a:r>
              <a:rPr lang="de-CH" sz="1800" dirty="0" smtClean="0"/>
              <a:t> </a:t>
            </a:r>
            <a:r>
              <a:rPr lang="de-CH" sz="1800" dirty="0" err="1" smtClean="0"/>
              <a:t>Spectroscopy</a:t>
            </a:r>
            <a:r>
              <a:rPr lang="de-CH" sz="1800" dirty="0" smtClean="0"/>
              <a:t> </a:t>
            </a:r>
            <a:r>
              <a:rPr lang="de-CH" sz="1800" dirty="0" err="1" smtClean="0"/>
              <a:t>for</a:t>
            </a:r>
            <a:r>
              <a:rPr lang="de-CH" sz="1800" dirty="0" smtClean="0"/>
              <a:t> Chemical Analysis (ESCA)</a:t>
            </a:r>
          </a:p>
          <a:p>
            <a:pPr>
              <a:spcAft>
                <a:spcPts val="1000"/>
              </a:spcAft>
            </a:pPr>
            <a:r>
              <a:rPr lang="de-CH" sz="1800" dirty="0" err="1" smtClean="0"/>
              <a:t>It</a:t>
            </a:r>
            <a:r>
              <a:rPr lang="de-CH" sz="1800" dirty="0" smtClean="0"/>
              <a:t> </a:t>
            </a:r>
            <a:r>
              <a:rPr lang="de-CH" sz="1800" dirty="0" err="1" smtClean="0"/>
              <a:t>is</a:t>
            </a:r>
            <a:r>
              <a:rPr lang="de-CH" sz="1800" dirty="0" smtClean="0"/>
              <a:t> </a:t>
            </a:r>
            <a:r>
              <a:rPr lang="de-CH" sz="1800" dirty="0" err="1" smtClean="0"/>
              <a:t>based</a:t>
            </a:r>
            <a:r>
              <a:rPr lang="de-CH" sz="1800" dirty="0" smtClean="0"/>
              <a:t> on </a:t>
            </a:r>
            <a:r>
              <a:rPr lang="de-CH" sz="1800" dirty="0" err="1" smtClean="0"/>
              <a:t>the</a:t>
            </a:r>
            <a:r>
              <a:rPr lang="de-CH" sz="1800" dirty="0" smtClean="0"/>
              <a:t> </a:t>
            </a:r>
            <a:r>
              <a:rPr lang="de-CH" sz="1800" dirty="0" err="1" smtClean="0"/>
              <a:t>photoelectric</a:t>
            </a:r>
            <a:r>
              <a:rPr lang="de-CH" sz="1800" dirty="0" smtClean="0"/>
              <a:t> </a:t>
            </a:r>
            <a:r>
              <a:rPr lang="de-CH" sz="1800" dirty="0" err="1" smtClean="0"/>
              <a:t>effect</a:t>
            </a:r>
            <a:r>
              <a:rPr lang="de-CH" sz="1800" dirty="0" smtClean="0"/>
              <a:t>, i.e., </a:t>
            </a:r>
            <a:r>
              <a:rPr lang="de-CH" sz="1800" dirty="0" err="1" smtClean="0"/>
              <a:t>emission</a:t>
            </a:r>
            <a:r>
              <a:rPr lang="de-CH" sz="1800" dirty="0" smtClean="0"/>
              <a:t> </a:t>
            </a:r>
            <a:r>
              <a:rPr lang="de-CH" sz="1800" dirty="0" err="1" smtClean="0"/>
              <a:t>of</a:t>
            </a:r>
            <a:r>
              <a:rPr lang="de-CH" sz="1800" dirty="0" smtClean="0"/>
              <a:t> </a:t>
            </a:r>
            <a:r>
              <a:rPr lang="de-CH" sz="1800" dirty="0" err="1" smtClean="0"/>
              <a:t>electron</a:t>
            </a:r>
            <a:r>
              <a:rPr lang="de-CH" sz="1800" dirty="0" smtClean="0"/>
              <a:t> </a:t>
            </a:r>
            <a:r>
              <a:rPr lang="de-CH" sz="1800" dirty="0" err="1" smtClean="0"/>
              <a:t>following</a:t>
            </a:r>
            <a:r>
              <a:rPr lang="de-CH" sz="1800" dirty="0" smtClean="0"/>
              <a:t> </a:t>
            </a:r>
            <a:r>
              <a:rPr lang="de-CH" sz="1800" dirty="0" err="1" smtClean="0"/>
              <a:t>excitation</a:t>
            </a:r>
            <a:r>
              <a:rPr lang="de-CH" sz="1800" dirty="0" smtClean="0"/>
              <a:t> </a:t>
            </a:r>
            <a:r>
              <a:rPr lang="de-CH" sz="1800" dirty="0" err="1" smtClean="0"/>
              <a:t>of</a:t>
            </a:r>
            <a:r>
              <a:rPr lang="de-CH" sz="1800" dirty="0" smtClean="0"/>
              <a:t> </a:t>
            </a:r>
            <a:r>
              <a:rPr lang="de-CH" sz="1800" dirty="0" err="1" smtClean="0"/>
              <a:t>core</a:t>
            </a:r>
            <a:r>
              <a:rPr lang="de-CH" sz="1800" dirty="0" smtClean="0"/>
              <a:t> </a:t>
            </a:r>
            <a:r>
              <a:rPr lang="de-CH" sz="1800" dirty="0" err="1" smtClean="0"/>
              <a:t>level</a:t>
            </a:r>
            <a:r>
              <a:rPr lang="de-CH" sz="1800" dirty="0" smtClean="0"/>
              <a:t> </a:t>
            </a:r>
            <a:r>
              <a:rPr lang="de-CH" sz="1800" dirty="0" err="1" smtClean="0"/>
              <a:t>electrons</a:t>
            </a:r>
            <a:r>
              <a:rPr lang="de-CH" sz="1800" dirty="0" smtClean="0"/>
              <a:t> </a:t>
            </a:r>
            <a:r>
              <a:rPr lang="de-CH" sz="1800" dirty="0" err="1" smtClean="0"/>
              <a:t>by</a:t>
            </a:r>
            <a:r>
              <a:rPr lang="de-CH" sz="1800" dirty="0" smtClean="0"/>
              <a:t> </a:t>
            </a:r>
            <a:r>
              <a:rPr lang="de-CH" sz="1800" dirty="0" err="1" smtClean="0"/>
              <a:t>photons</a:t>
            </a:r>
            <a:endParaRPr lang="de-CH" sz="1800" dirty="0"/>
          </a:p>
          <a:p>
            <a:pPr>
              <a:spcAft>
                <a:spcPts val="1000"/>
              </a:spcAft>
            </a:pPr>
            <a:r>
              <a:rPr lang="de-CH" sz="1800" dirty="0" err="1" smtClean="0"/>
              <a:t>It</a:t>
            </a:r>
            <a:r>
              <a:rPr lang="de-CH" sz="1800" dirty="0" smtClean="0"/>
              <a:t> </a:t>
            </a:r>
            <a:r>
              <a:rPr lang="de-CH" sz="1800" dirty="0" err="1" smtClean="0"/>
              <a:t>is</a:t>
            </a:r>
            <a:r>
              <a:rPr lang="de-CH" sz="1800" dirty="0" smtClean="0"/>
              <a:t> </a:t>
            </a:r>
            <a:r>
              <a:rPr lang="de-CH" sz="1800" dirty="0" err="1" smtClean="0"/>
              <a:t>surface</a:t>
            </a:r>
            <a:r>
              <a:rPr lang="de-CH" sz="1800" dirty="0" smtClean="0"/>
              <a:t> sensitive </a:t>
            </a:r>
            <a:r>
              <a:rPr lang="de-CH" sz="1800" dirty="0" err="1" smtClean="0"/>
              <a:t>because</a:t>
            </a:r>
            <a:r>
              <a:rPr lang="de-CH" sz="1800" dirty="0" smtClean="0"/>
              <a:t> </a:t>
            </a:r>
            <a:r>
              <a:rPr lang="de-CH" sz="1800" dirty="0" err="1" smtClean="0"/>
              <a:t>of</a:t>
            </a:r>
            <a:r>
              <a:rPr lang="de-CH" sz="1800" dirty="0" smtClean="0"/>
              <a:t> </a:t>
            </a:r>
            <a:r>
              <a:rPr lang="de-CH" sz="1800" dirty="0" err="1" smtClean="0"/>
              <a:t>the</a:t>
            </a:r>
            <a:r>
              <a:rPr lang="de-CH" sz="1800" dirty="0" smtClean="0"/>
              <a:t> </a:t>
            </a:r>
            <a:r>
              <a:rPr lang="de-CH" sz="1800" dirty="0" err="1" smtClean="0"/>
              <a:t>low</a:t>
            </a:r>
            <a:r>
              <a:rPr lang="de-CH" sz="1800" dirty="0" smtClean="0"/>
              <a:t> </a:t>
            </a:r>
            <a:r>
              <a:rPr lang="de-CH" sz="1800" dirty="0" err="1" smtClean="0"/>
              <a:t>inelastic</a:t>
            </a:r>
            <a:r>
              <a:rPr lang="de-CH" sz="1800" dirty="0" smtClean="0"/>
              <a:t> </a:t>
            </a:r>
            <a:r>
              <a:rPr lang="de-CH" sz="1800" dirty="0" err="1" smtClean="0"/>
              <a:t>mean</a:t>
            </a:r>
            <a:r>
              <a:rPr lang="de-CH" sz="1800" dirty="0" smtClean="0"/>
              <a:t> </a:t>
            </a:r>
            <a:r>
              <a:rPr lang="de-CH" sz="1800" dirty="0" err="1" smtClean="0"/>
              <a:t>free</a:t>
            </a:r>
            <a:r>
              <a:rPr lang="de-CH" sz="1800" dirty="0" smtClean="0"/>
              <a:t> </a:t>
            </a:r>
            <a:r>
              <a:rPr lang="de-CH" sz="1800" dirty="0" err="1" smtClean="0"/>
              <a:t>path</a:t>
            </a:r>
            <a:r>
              <a:rPr lang="de-CH" sz="1800" dirty="0" smtClean="0"/>
              <a:t> </a:t>
            </a:r>
            <a:r>
              <a:rPr lang="de-CH" sz="1800" dirty="0" err="1" smtClean="0"/>
              <a:t>of</a:t>
            </a:r>
            <a:r>
              <a:rPr lang="de-CH" sz="1800" dirty="0" smtClean="0"/>
              <a:t> </a:t>
            </a:r>
            <a:r>
              <a:rPr lang="de-CH" sz="1800" dirty="0" err="1" smtClean="0"/>
              <a:t>electrons</a:t>
            </a:r>
            <a:endParaRPr lang="de-CH" sz="1800" dirty="0" smtClean="0"/>
          </a:p>
          <a:p>
            <a:pPr>
              <a:spcAft>
                <a:spcPts val="1000"/>
              </a:spcAft>
            </a:pPr>
            <a:r>
              <a:rPr lang="de-CH" sz="1800" dirty="0" smtClean="0"/>
              <a:t>An XPS </a:t>
            </a:r>
            <a:r>
              <a:rPr lang="de-CH" sz="1800" dirty="0" err="1" smtClean="0"/>
              <a:t>setup</a:t>
            </a:r>
            <a:r>
              <a:rPr lang="de-CH" sz="1800" dirty="0" smtClean="0"/>
              <a:t> </a:t>
            </a:r>
            <a:r>
              <a:rPr lang="de-CH" sz="1800" dirty="0" err="1" smtClean="0"/>
              <a:t>consists</a:t>
            </a:r>
            <a:r>
              <a:rPr lang="de-CH" sz="1800" dirty="0" smtClean="0"/>
              <a:t> </a:t>
            </a:r>
            <a:r>
              <a:rPr lang="de-CH" sz="1800" dirty="0" err="1" smtClean="0"/>
              <a:t>of</a:t>
            </a:r>
            <a:r>
              <a:rPr lang="de-CH" sz="1800" dirty="0" smtClean="0"/>
              <a:t> a X-</a:t>
            </a:r>
            <a:r>
              <a:rPr lang="de-CH" sz="1800" dirty="0" err="1" smtClean="0"/>
              <a:t>ray</a:t>
            </a:r>
            <a:r>
              <a:rPr lang="de-CH" sz="1800" dirty="0" smtClean="0"/>
              <a:t> </a:t>
            </a:r>
            <a:r>
              <a:rPr lang="de-CH" sz="1800" dirty="0" err="1" smtClean="0"/>
              <a:t>source</a:t>
            </a:r>
            <a:r>
              <a:rPr lang="de-CH" sz="1800" dirty="0" smtClean="0"/>
              <a:t>, a sample </a:t>
            </a:r>
            <a:r>
              <a:rPr lang="de-CH" sz="1800" dirty="0" err="1" smtClean="0"/>
              <a:t>chamber</a:t>
            </a:r>
            <a:r>
              <a:rPr lang="de-CH" sz="1800" dirty="0" smtClean="0"/>
              <a:t> </a:t>
            </a:r>
            <a:r>
              <a:rPr lang="de-CH" sz="1800" dirty="0" err="1" smtClean="0"/>
              <a:t>and</a:t>
            </a:r>
            <a:r>
              <a:rPr lang="de-CH" sz="1800" dirty="0" smtClean="0"/>
              <a:t> an </a:t>
            </a:r>
            <a:r>
              <a:rPr lang="de-CH" sz="1800" dirty="0" err="1" smtClean="0"/>
              <a:t>electron</a:t>
            </a:r>
            <a:r>
              <a:rPr lang="de-CH" sz="1800" dirty="0" smtClean="0"/>
              <a:t> </a:t>
            </a:r>
            <a:r>
              <a:rPr lang="de-CH" sz="1800" dirty="0" err="1" smtClean="0"/>
              <a:t>analyzer</a:t>
            </a:r>
            <a:endParaRPr lang="de-CH" sz="1800" dirty="0" smtClean="0"/>
          </a:p>
          <a:p>
            <a:pPr>
              <a:spcAft>
                <a:spcPts val="1000"/>
              </a:spcAft>
            </a:pPr>
            <a:r>
              <a:rPr lang="de-CH" sz="1800" dirty="0" smtClean="0"/>
              <a:t>XPS </a:t>
            </a:r>
            <a:r>
              <a:rPr lang="de-CH" sz="1800" dirty="0" err="1" smtClean="0"/>
              <a:t>requires</a:t>
            </a:r>
            <a:r>
              <a:rPr lang="de-CH" sz="1800" dirty="0" smtClean="0"/>
              <a:t> a </a:t>
            </a:r>
            <a:r>
              <a:rPr lang="de-CH" sz="1800" dirty="0" err="1" smtClean="0"/>
              <a:t>source</a:t>
            </a:r>
            <a:r>
              <a:rPr lang="de-CH" sz="1800" dirty="0" smtClean="0"/>
              <a:t> </a:t>
            </a:r>
            <a:r>
              <a:rPr lang="de-CH" sz="1800" dirty="0" err="1" smtClean="0"/>
              <a:t>of</a:t>
            </a:r>
            <a:r>
              <a:rPr lang="de-CH" sz="1800" dirty="0" smtClean="0"/>
              <a:t> X-</a:t>
            </a:r>
            <a:r>
              <a:rPr lang="de-CH" sz="1800" dirty="0" err="1" smtClean="0"/>
              <a:t>rays</a:t>
            </a:r>
            <a:r>
              <a:rPr lang="de-CH" sz="1800" dirty="0" smtClean="0"/>
              <a:t>, i.e., </a:t>
            </a:r>
            <a:r>
              <a:rPr lang="de-CH" sz="1800" dirty="0" err="1" smtClean="0"/>
              <a:t>either</a:t>
            </a:r>
            <a:r>
              <a:rPr lang="de-CH" sz="1800" dirty="0" smtClean="0"/>
              <a:t> </a:t>
            </a:r>
            <a:r>
              <a:rPr lang="de-CH" sz="1800" dirty="0" err="1" smtClean="0"/>
              <a:t>from</a:t>
            </a:r>
            <a:r>
              <a:rPr lang="de-CH" sz="1800" dirty="0" smtClean="0"/>
              <a:t> a lab-</a:t>
            </a:r>
            <a:r>
              <a:rPr lang="de-CH" sz="1800" dirty="0" err="1" smtClean="0"/>
              <a:t>based</a:t>
            </a:r>
            <a:r>
              <a:rPr lang="de-CH" sz="1800" dirty="0" smtClean="0"/>
              <a:t> </a:t>
            </a:r>
            <a:r>
              <a:rPr lang="de-CH" sz="1800" dirty="0" err="1" smtClean="0"/>
              <a:t>anode</a:t>
            </a:r>
            <a:r>
              <a:rPr lang="de-CH" sz="1800" dirty="0" smtClean="0"/>
              <a:t> </a:t>
            </a:r>
            <a:r>
              <a:rPr lang="de-CH" sz="1800" dirty="0" err="1" smtClean="0"/>
              <a:t>or</a:t>
            </a:r>
            <a:r>
              <a:rPr lang="de-CH" sz="1800" dirty="0" smtClean="0"/>
              <a:t> </a:t>
            </a:r>
            <a:r>
              <a:rPr lang="de-CH" sz="1800" dirty="0" err="1" smtClean="0"/>
              <a:t>from</a:t>
            </a:r>
            <a:r>
              <a:rPr lang="de-CH" sz="1800" dirty="0" smtClean="0"/>
              <a:t> a </a:t>
            </a:r>
            <a:r>
              <a:rPr lang="de-CH" sz="1800" dirty="0" err="1" smtClean="0"/>
              <a:t>synchrotron</a:t>
            </a:r>
            <a:endParaRPr lang="de-CH" sz="1800" dirty="0" smtClean="0"/>
          </a:p>
          <a:p>
            <a:pPr>
              <a:spcAft>
                <a:spcPts val="1000"/>
              </a:spcAft>
            </a:pPr>
            <a:r>
              <a:rPr lang="de-CH" sz="1800" dirty="0" err="1" smtClean="0"/>
              <a:t>Traditionally</a:t>
            </a:r>
            <a:r>
              <a:rPr lang="de-CH" sz="1800" dirty="0" smtClean="0"/>
              <a:t>, XPS </a:t>
            </a:r>
            <a:r>
              <a:rPr lang="de-CH" sz="1800" dirty="0" err="1" smtClean="0"/>
              <a:t>works</a:t>
            </a:r>
            <a:r>
              <a:rPr lang="de-CH" sz="1800" dirty="0" smtClean="0"/>
              <a:t> </a:t>
            </a:r>
            <a:r>
              <a:rPr lang="de-CH" sz="1800" dirty="0" err="1" smtClean="0"/>
              <a:t>only</a:t>
            </a:r>
            <a:r>
              <a:rPr lang="de-CH" sz="1800" dirty="0" smtClean="0"/>
              <a:t> in </a:t>
            </a:r>
            <a:r>
              <a:rPr lang="de-CH" sz="1800" dirty="0" err="1" smtClean="0"/>
              <a:t>ultrahigh</a:t>
            </a:r>
            <a:r>
              <a:rPr lang="de-CH" sz="1800" dirty="0" smtClean="0"/>
              <a:t> </a:t>
            </a:r>
            <a:r>
              <a:rPr lang="de-CH" sz="1800" dirty="0" err="1" smtClean="0"/>
              <a:t>vacuum</a:t>
            </a:r>
            <a:r>
              <a:rPr lang="de-CH" sz="1800" dirty="0" smtClean="0"/>
              <a:t> </a:t>
            </a:r>
            <a:r>
              <a:rPr lang="de-CH" sz="1800" dirty="0" err="1" smtClean="0"/>
              <a:t>because</a:t>
            </a:r>
            <a:r>
              <a:rPr lang="de-CH" sz="1800" dirty="0" smtClean="0"/>
              <a:t> </a:t>
            </a:r>
            <a:r>
              <a:rPr lang="de-CH" sz="1800" dirty="0" err="1" smtClean="0"/>
              <a:t>of</a:t>
            </a:r>
            <a:r>
              <a:rPr lang="de-CH" sz="1800" dirty="0" smtClean="0"/>
              <a:t> </a:t>
            </a:r>
            <a:r>
              <a:rPr lang="de-CH" sz="1800" dirty="0" err="1" smtClean="0"/>
              <a:t>scattering</a:t>
            </a:r>
            <a:r>
              <a:rPr lang="de-CH" sz="1800" dirty="0" smtClean="0"/>
              <a:t> </a:t>
            </a:r>
            <a:r>
              <a:rPr lang="de-CH" sz="1800" dirty="0" err="1" smtClean="0"/>
              <a:t>of</a:t>
            </a:r>
            <a:r>
              <a:rPr lang="de-CH" sz="1800" dirty="0" smtClean="0"/>
              <a:t> </a:t>
            </a:r>
            <a:r>
              <a:rPr lang="de-CH" sz="1800" dirty="0" err="1" smtClean="0"/>
              <a:t>electrons</a:t>
            </a:r>
            <a:r>
              <a:rPr lang="de-CH" sz="1800" dirty="0" smtClean="0"/>
              <a:t> in </a:t>
            </a:r>
            <a:r>
              <a:rPr lang="de-CH" sz="1800" dirty="0" err="1" smtClean="0"/>
              <a:t>gases</a:t>
            </a:r>
            <a:endParaRPr lang="de-CH" sz="1800" dirty="0" smtClean="0"/>
          </a:p>
          <a:p>
            <a:pPr>
              <a:spcAft>
                <a:spcPts val="1000"/>
              </a:spcAft>
            </a:pPr>
            <a:r>
              <a:rPr lang="de-CH" sz="1800" dirty="0" smtClean="0"/>
              <a:t>XPS </a:t>
            </a:r>
            <a:r>
              <a:rPr lang="de-CH" sz="1800" dirty="0" err="1" smtClean="0"/>
              <a:t>can</a:t>
            </a:r>
            <a:r>
              <a:rPr lang="de-CH" sz="1800" dirty="0" smtClean="0"/>
              <a:t> also </a:t>
            </a:r>
            <a:r>
              <a:rPr lang="de-CH" sz="1800" dirty="0" err="1" smtClean="0"/>
              <a:t>be</a:t>
            </a:r>
            <a:r>
              <a:rPr lang="de-CH" sz="1800" dirty="0" smtClean="0"/>
              <a:t> </a:t>
            </a:r>
            <a:r>
              <a:rPr lang="de-CH" sz="1800" dirty="0" err="1" smtClean="0"/>
              <a:t>performed</a:t>
            </a:r>
            <a:r>
              <a:rPr lang="de-CH" sz="1800" dirty="0" smtClean="0"/>
              <a:t> in </a:t>
            </a:r>
            <a:r>
              <a:rPr lang="de-CH" sz="1800" dirty="0" err="1" smtClean="0"/>
              <a:t>the</a:t>
            </a:r>
            <a:r>
              <a:rPr lang="de-CH" sz="1800" dirty="0" smtClean="0"/>
              <a:t> mbar </a:t>
            </a:r>
            <a:r>
              <a:rPr lang="de-CH" sz="1800" dirty="0" err="1" smtClean="0"/>
              <a:t>pressure</a:t>
            </a:r>
            <a:r>
              <a:rPr lang="de-CH" sz="1800" dirty="0" smtClean="0"/>
              <a:t> </a:t>
            </a:r>
            <a:r>
              <a:rPr lang="de-CH" sz="1800" dirty="0" err="1" smtClean="0"/>
              <a:t>range</a:t>
            </a:r>
            <a:endParaRPr lang="en-US" sz="1800" dirty="0"/>
          </a:p>
        </p:txBody>
      </p:sp>
      <p:sp>
        <p:nvSpPr>
          <p:cNvPr id="6" name="Slide Number Placeholder 5"/>
          <p:cNvSpPr>
            <a:spLocks noGrp="1"/>
          </p:cNvSpPr>
          <p:nvPr>
            <p:ph type="sldNum" sz="quarter" idx="12"/>
          </p:nvPr>
        </p:nvSpPr>
        <p:spPr/>
        <p:txBody>
          <a:bodyPr/>
          <a:lstStyle/>
          <a:p>
            <a:fld id="{51FEBC9F-D997-426C-B321-572C68DE363F}" type="slidenum">
              <a:rPr lang="en-US" smtClean="0"/>
              <a:t>35</a:t>
            </a:fld>
            <a:endParaRPr lang="en-US"/>
          </a:p>
        </p:txBody>
      </p:sp>
    </p:spTree>
    <p:extLst>
      <p:ext uri="{BB962C8B-B14F-4D97-AF65-F5344CB8AC3E}">
        <p14:creationId xmlns:p14="http://schemas.microsoft.com/office/powerpoint/2010/main" val="430489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This </a:t>
            </a:r>
            <a:r>
              <a:rPr lang="de-CH" sz="2200" dirty="0" err="1" smtClean="0"/>
              <a:t>is</a:t>
            </a:r>
            <a:r>
              <a:rPr lang="de-CH" sz="2200" dirty="0" smtClean="0"/>
              <a:t> a lab </a:t>
            </a:r>
            <a:r>
              <a:rPr lang="de-CH" sz="2200" dirty="0" err="1" smtClean="0"/>
              <a:t>based</a:t>
            </a:r>
            <a:r>
              <a:rPr lang="de-CH" sz="2200" dirty="0" smtClean="0"/>
              <a:t> XPS </a:t>
            </a:r>
            <a:r>
              <a:rPr lang="de-CH" sz="2200" dirty="0" err="1" smtClean="0"/>
              <a:t>instrument</a:t>
            </a:r>
            <a:endParaRPr lang="en-US" sz="2200" dirty="0"/>
          </a:p>
        </p:txBody>
      </p:sp>
      <p:sp>
        <p:nvSpPr>
          <p:cNvPr id="7" name="Slide Number Placeholder 6"/>
          <p:cNvSpPr>
            <a:spLocks noGrp="1"/>
          </p:cNvSpPr>
          <p:nvPr>
            <p:ph type="sldNum" sz="quarter" idx="12"/>
          </p:nvPr>
        </p:nvSpPr>
        <p:spPr/>
        <p:txBody>
          <a:bodyPr/>
          <a:lstStyle/>
          <a:p>
            <a:fld id="{51FEBC9F-D997-426C-B321-572C68DE363F}" type="slidenum">
              <a:rPr lang="en-US" smtClean="0"/>
              <a:t>36</a:t>
            </a:fld>
            <a:endParaRPr lang="en-US"/>
          </a:p>
        </p:txBody>
      </p:sp>
      <p:pic>
        <p:nvPicPr>
          <p:cNvPr id="55298" name="Picture 2" descr="Risultati immagini per xps instr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78699"/>
            <a:ext cx="6408712" cy="54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29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Electron</a:t>
            </a:r>
            <a:r>
              <a:rPr lang="de-CH" sz="2200" dirty="0" smtClean="0"/>
              <a:t> </a:t>
            </a:r>
            <a:r>
              <a:rPr lang="de-CH" sz="2200" dirty="0" err="1" smtClean="0"/>
              <a:t>energy</a:t>
            </a:r>
            <a:r>
              <a:rPr lang="de-CH" sz="2200" dirty="0" smtClean="0"/>
              <a:t> </a:t>
            </a:r>
            <a:r>
              <a:rPr lang="de-CH" sz="2200" dirty="0" err="1" smtClean="0"/>
              <a:t>analyzer</a:t>
            </a:r>
            <a:endParaRPr lang="en-US" sz="2200" dirty="0"/>
          </a:p>
        </p:txBody>
      </p:sp>
      <p:sp>
        <p:nvSpPr>
          <p:cNvPr id="3" name="Content Placeholder 2"/>
          <p:cNvSpPr>
            <a:spLocks noGrp="1"/>
          </p:cNvSpPr>
          <p:nvPr>
            <p:ph sz="half" idx="1"/>
          </p:nvPr>
        </p:nvSpPr>
        <p:spPr>
          <a:xfrm>
            <a:off x="288033" y="980728"/>
            <a:ext cx="8460431" cy="2447928"/>
          </a:xfrm>
        </p:spPr>
        <p:txBody>
          <a:bodyPr>
            <a:normAutofit lnSpcReduction="10000"/>
          </a:bodyPr>
          <a:lstStyle/>
          <a:p>
            <a:pPr>
              <a:spcAft>
                <a:spcPts val="1000"/>
              </a:spcAft>
            </a:pPr>
            <a:r>
              <a:rPr lang="en-US" sz="1800" dirty="0"/>
              <a:t>The most often used type of electron kinetic energy analyzers is composed of an </a:t>
            </a:r>
            <a:r>
              <a:rPr lang="en-US" sz="1800" b="1" dirty="0"/>
              <a:t>electrostatic lens </a:t>
            </a:r>
            <a:r>
              <a:rPr lang="en-US" sz="1800" dirty="0"/>
              <a:t>and a </a:t>
            </a:r>
            <a:r>
              <a:rPr lang="en-US" sz="1800" b="1" dirty="0" smtClean="0"/>
              <a:t>hemispherical analyzer</a:t>
            </a:r>
          </a:p>
          <a:p>
            <a:pPr>
              <a:spcAft>
                <a:spcPts val="1000"/>
              </a:spcAft>
            </a:pPr>
            <a:r>
              <a:rPr lang="en-US" sz="1800" dirty="0"/>
              <a:t>E</a:t>
            </a:r>
            <a:r>
              <a:rPr lang="en-US" sz="1800" dirty="0" smtClean="0"/>
              <a:t>lectrostatic </a:t>
            </a:r>
            <a:r>
              <a:rPr lang="en-US" sz="1800" dirty="0"/>
              <a:t>lens decelerates electrons to a </a:t>
            </a:r>
            <a:r>
              <a:rPr lang="en-US" sz="1800" b="1" dirty="0"/>
              <a:t>fixed </a:t>
            </a:r>
            <a:r>
              <a:rPr lang="en-US" sz="1800" b="1" dirty="0" smtClean="0"/>
              <a:t>(pass) </a:t>
            </a:r>
            <a:r>
              <a:rPr lang="en-US" sz="1800" b="1" dirty="0"/>
              <a:t>energy </a:t>
            </a:r>
            <a:r>
              <a:rPr lang="en-US" sz="1800" dirty="0"/>
              <a:t>in the range of a few to 100 eV and at the same time focusses them on an entrance slit of the hemispheric </a:t>
            </a:r>
            <a:r>
              <a:rPr lang="en-US" sz="1800" dirty="0" smtClean="0"/>
              <a:t>analyzer</a:t>
            </a:r>
          </a:p>
          <a:p>
            <a:pPr>
              <a:spcAft>
                <a:spcPts val="1000"/>
              </a:spcAft>
            </a:pPr>
            <a:r>
              <a:rPr lang="en-US" sz="1800" dirty="0" smtClean="0"/>
              <a:t>Electrons </a:t>
            </a:r>
            <a:r>
              <a:rPr lang="en-US" sz="1800" b="1" dirty="0" smtClean="0"/>
              <a:t>travel </a:t>
            </a:r>
            <a:r>
              <a:rPr lang="en-US" sz="1800" b="1" dirty="0"/>
              <a:t>between two concentric hemispheres with a constant potential difference</a:t>
            </a:r>
            <a:r>
              <a:rPr lang="en-US" sz="1800" dirty="0"/>
              <a:t> and </a:t>
            </a:r>
            <a:r>
              <a:rPr lang="en-US" sz="1800" dirty="0" smtClean="0"/>
              <a:t>reach a </a:t>
            </a:r>
            <a:r>
              <a:rPr lang="en-US" sz="1800" dirty="0"/>
              <a:t>detector with one dimension aligning a small kinetic energy </a:t>
            </a:r>
            <a:r>
              <a:rPr lang="en-US" sz="1800" dirty="0" smtClean="0"/>
              <a:t>range</a:t>
            </a:r>
            <a:endParaRPr lang="de-CH" sz="1800" dirty="0" smtClean="0"/>
          </a:p>
        </p:txBody>
      </p:sp>
      <p:sp>
        <p:nvSpPr>
          <p:cNvPr id="8" name="Slide Number Placeholder 7"/>
          <p:cNvSpPr>
            <a:spLocks noGrp="1"/>
          </p:cNvSpPr>
          <p:nvPr>
            <p:ph type="sldNum" sz="quarter" idx="12"/>
          </p:nvPr>
        </p:nvSpPr>
        <p:spPr/>
        <p:txBody>
          <a:bodyPr/>
          <a:lstStyle/>
          <a:p>
            <a:fld id="{51FEBC9F-D997-426C-B321-572C68DE363F}" type="slidenum">
              <a:rPr lang="en-US" smtClean="0"/>
              <a:t>37</a:t>
            </a:fld>
            <a:endParaRPr lang="en-US"/>
          </a:p>
        </p:txBody>
      </p:sp>
      <p:sp>
        <p:nvSpPr>
          <p:cNvPr id="7" name="TextBox 6"/>
          <p:cNvSpPr txBox="1"/>
          <p:nvPr/>
        </p:nvSpPr>
        <p:spPr>
          <a:xfrm>
            <a:off x="251520" y="3440708"/>
            <a:ext cx="3816424" cy="243656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t>A spectrum </a:t>
            </a:r>
            <a:r>
              <a:rPr lang="en-US" dirty="0" smtClean="0"/>
              <a:t>is </a:t>
            </a:r>
            <a:r>
              <a:rPr lang="en-US" dirty="0"/>
              <a:t>obtained by </a:t>
            </a:r>
            <a:r>
              <a:rPr lang="en-US" b="1" dirty="0"/>
              <a:t>sweeping the lens electric field </a:t>
            </a:r>
            <a:r>
              <a:rPr lang="en-US" dirty="0"/>
              <a:t>to cover </a:t>
            </a:r>
            <a:r>
              <a:rPr lang="en-US" dirty="0" smtClean="0"/>
              <a:t>specific </a:t>
            </a:r>
            <a:r>
              <a:rPr lang="en-US" dirty="0"/>
              <a:t>kinetic energy ranges of the </a:t>
            </a:r>
            <a:r>
              <a:rPr lang="en-US" dirty="0" smtClean="0"/>
              <a:t>photoelectrons</a:t>
            </a:r>
          </a:p>
          <a:p>
            <a:pPr marL="285750" indent="-285750">
              <a:spcAft>
                <a:spcPts val="1000"/>
              </a:spcAft>
              <a:buFont typeface="Arial" panose="020B0604020202020204" pitchFamily="34" charset="0"/>
              <a:buChar char="•"/>
            </a:pPr>
            <a:r>
              <a:rPr lang="en-US" dirty="0"/>
              <a:t>Operation of an electron analyzer requires </a:t>
            </a:r>
            <a:r>
              <a:rPr lang="en-US" dirty="0" smtClean="0"/>
              <a:t>high vacuum </a:t>
            </a:r>
            <a:r>
              <a:rPr lang="en-US" dirty="0"/>
              <a:t>to avoid scattering losses of electrons and to protect the </a:t>
            </a:r>
            <a:r>
              <a:rPr lang="en-US" dirty="0" smtClean="0"/>
              <a:t>detector</a:t>
            </a:r>
          </a:p>
        </p:txBody>
      </p:sp>
      <p:pic>
        <p:nvPicPr>
          <p:cNvPr id="1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77568" y="3212976"/>
            <a:ext cx="4470896" cy="362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824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62074"/>
          </a:xfrm>
        </p:spPr>
        <p:txBody>
          <a:bodyPr>
            <a:normAutofit/>
          </a:bodyPr>
          <a:lstStyle/>
          <a:p>
            <a:r>
              <a:rPr lang="de-CH" sz="2200" dirty="0" smtClean="0"/>
              <a:t>The </a:t>
            </a:r>
            <a:r>
              <a:rPr lang="de-CH" sz="2200" dirty="0" err="1" smtClean="0"/>
              <a:t>photoemission</a:t>
            </a:r>
            <a:r>
              <a:rPr lang="de-CH" sz="2200" dirty="0" smtClean="0"/>
              <a:t> </a:t>
            </a:r>
            <a:r>
              <a:rPr lang="de-CH" sz="2200" dirty="0" err="1" smtClean="0"/>
              <a:t>process</a:t>
            </a:r>
            <a:endParaRPr lang="en-US" sz="2200" dirty="0"/>
          </a:p>
        </p:txBody>
      </p:sp>
      <p:grpSp>
        <p:nvGrpSpPr>
          <p:cNvPr id="3" name="Group 2"/>
          <p:cNvGrpSpPr/>
          <p:nvPr/>
        </p:nvGrpSpPr>
        <p:grpSpPr>
          <a:xfrm>
            <a:off x="1581527" y="1515919"/>
            <a:ext cx="5978562" cy="4721393"/>
            <a:chOff x="1581527" y="1515919"/>
            <a:chExt cx="5978562" cy="4721393"/>
          </a:xfrm>
        </p:grpSpPr>
        <p:sp>
          <p:nvSpPr>
            <p:cNvPr id="48" name="Rectangle 47"/>
            <p:cNvSpPr/>
            <p:nvPr/>
          </p:nvSpPr>
          <p:spPr>
            <a:xfrm>
              <a:off x="3236375" y="2771290"/>
              <a:ext cx="2160240" cy="5040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222729" y="4283591"/>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22729" y="4859655"/>
              <a:ext cx="21602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66745" y="4139575"/>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90881" y="41395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66745" y="469123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90881" y="467791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66745" y="1547287"/>
              <a:ext cx="288032" cy="288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4"/>
            </p:cNvCxnSpPr>
            <p:nvPr/>
          </p:nvCxnSpPr>
          <p:spPr>
            <a:xfrm flipV="1">
              <a:off x="3510761" y="1835319"/>
              <a:ext cx="0" cy="2304256"/>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22729" y="2267367"/>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02849" y="2267367"/>
              <a:ext cx="0" cy="50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43009" y="2234997"/>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43009" y="2771423"/>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59033" y="1835319"/>
              <a:ext cx="0" cy="399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59033" y="2749110"/>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54777" y="1515919"/>
              <a:ext cx="1522020" cy="369332"/>
            </a:xfrm>
            <a:prstGeom prst="rect">
              <a:avLst/>
            </a:prstGeom>
            <a:noFill/>
          </p:spPr>
          <p:txBody>
            <a:bodyPr wrap="none" rtlCol="0">
              <a:spAutoFit/>
            </a:bodyPr>
            <a:lstStyle/>
            <a:p>
              <a:r>
                <a:rPr lang="de-CH" dirty="0" err="1" smtClean="0"/>
                <a:t>Photoelectron</a:t>
              </a:r>
              <a:endParaRPr lang="en-US" dirty="0"/>
            </a:p>
          </p:txBody>
        </p:sp>
        <p:sp>
          <p:nvSpPr>
            <p:cNvPr id="26" name="TextBox 25"/>
            <p:cNvSpPr txBox="1"/>
            <p:nvPr/>
          </p:nvSpPr>
          <p:spPr>
            <a:xfrm>
              <a:off x="4302849" y="2358053"/>
              <a:ext cx="359394" cy="369332"/>
            </a:xfrm>
            <a:prstGeom prst="rect">
              <a:avLst/>
            </a:prstGeom>
            <a:noFill/>
          </p:spPr>
          <p:txBody>
            <a:bodyPr wrap="none" rtlCol="0">
              <a:spAutoFit/>
            </a:bodyPr>
            <a:lstStyle/>
            <a:p>
              <a:r>
                <a:rPr lang="el-GR" dirty="0"/>
                <a:t>Φ</a:t>
              </a:r>
              <a:endParaRPr lang="en-US" dirty="0"/>
            </a:p>
          </p:txBody>
        </p:sp>
        <p:sp>
          <p:nvSpPr>
            <p:cNvPr id="27" name="TextBox 26"/>
            <p:cNvSpPr txBox="1"/>
            <p:nvPr/>
          </p:nvSpPr>
          <p:spPr>
            <a:xfrm>
              <a:off x="1771773" y="2838599"/>
              <a:ext cx="1446230" cy="369332"/>
            </a:xfrm>
            <a:prstGeom prst="rect">
              <a:avLst/>
            </a:prstGeom>
            <a:noFill/>
          </p:spPr>
          <p:txBody>
            <a:bodyPr wrap="none" rtlCol="0">
              <a:spAutoFit/>
            </a:bodyPr>
            <a:lstStyle/>
            <a:p>
              <a:r>
                <a:rPr lang="de-CH" dirty="0" err="1" smtClean="0"/>
                <a:t>Valence</a:t>
              </a:r>
              <a:r>
                <a:rPr lang="de-CH" dirty="0" smtClean="0"/>
                <a:t> band</a:t>
              </a:r>
              <a:endParaRPr lang="en-US" dirty="0"/>
            </a:p>
          </p:txBody>
        </p:sp>
        <p:sp>
          <p:nvSpPr>
            <p:cNvPr id="28" name="TextBox 27"/>
            <p:cNvSpPr txBox="1"/>
            <p:nvPr/>
          </p:nvSpPr>
          <p:spPr>
            <a:xfrm>
              <a:off x="1782569" y="4355599"/>
              <a:ext cx="1202573" cy="369332"/>
            </a:xfrm>
            <a:prstGeom prst="rect">
              <a:avLst/>
            </a:prstGeom>
            <a:noFill/>
          </p:spPr>
          <p:txBody>
            <a:bodyPr wrap="none" rtlCol="0">
              <a:spAutoFit/>
            </a:bodyPr>
            <a:lstStyle/>
            <a:p>
              <a:r>
                <a:rPr lang="de-CH" dirty="0" smtClean="0"/>
                <a:t>Core </a:t>
              </a:r>
              <a:r>
                <a:rPr lang="de-CH" dirty="0" err="1" smtClean="0"/>
                <a:t>levels</a:t>
              </a:r>
              <a:endParaRPr lang="en-US" dirty="0"/>
            </a:p>
          </p:txBody>
        </p:sp>
        <p:grpSp>
          <p:nvGrpSpPr>
            <p:cNvPr id="2059" name="Group 2058"/>
            <p:cNvGrpSpPr/>
            <p:nvPr/>
          </p:nvGrpSpPr>
          <p:grpSpPr>
            <a:xfrm rot="1408985">
              <a:off x="1581527" y="3647343"/>
              <a:ext cx="2052258" cy="520538"/>
              <a:chOff x="-1598984" y="5572471"/>
              <a:chExt cx="9565364" cy="1371600"/>
            </a:xfrm>
          </p:grpSpPr>
          <p:grpSp>
            <p:nvGrpSpPr>
              <p:cNvPr id="2058" name="Group 2057"/>
              <p:cNvGrpSpPr/>
              <p:nvPr/>
            </p:nvGrpSpPr>
            <p:grpSpPr>
              <a:xfrm>
                <a:off x="-1598984" y="5572471"/>
                <a:ext cx="8741568" cy="914403"/>
                <a:chOff x="-1598984" y="5572471"/>
                <a:chExt cx="8741568" cy="914403"/>
              </a:xfrm>
            </p:grpSpPr>
            <p:cxnSp>
              <p:nvCxnSpPr>
                <p:cNvPr id="2054" name="Curved Connector 2053"/>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56" name="Arc 2055"/>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57" name="Arc 20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60" name="TextBox 2059"/>
            <p:cNvSpPr txBox="1"/>
            <p:nvPr/>
          </p:nvSpPr>
          <p:spPr>
            <a:xfrm>
              <a:off x="3620957" y="3716015"/>
              <a:ext cx="1087349" cy="369332"/>
            </a:xfrm>
            <a:prstGeom prst="rect">
              <a:avLst/>
            </a:prstGeom>
            <a:noFill/>
          </p:spPr>
          <p:txBody>
            <a:bodyPr wrap="none" rtlCol="0">
              <a:spAutoFit/>
            </a:bodyPr>
            <a:lstStyle/>
            <a:p>
              <a:r>
                <a:rPr lang="de-CH" dirty="0" smtClean="0"/>
                <a:t>Core hole</a:t>
              </a:r>
              <a:endParaRPr lang="en-US" dirty="0"/>
            </a:p>
          </p:txBody>
        </p:sp>
        <p:sp>
          <p:nvSpPr>
            <p:cNvPr id="2061" name="TextBox 2060"/>
            <p:cNvSpPr txBox="1"/>
            <p:nvPr/>
          </p:nvSpPr>
          <p:spPr>
            <a:xfrm>
              <a:off x="1782569" y="3914259"/>
              <a:ext cx="865301" cy="369332"/>
            </a:xfrm>
            <a:prstGeom prst="rect">
              <a:avLst/>
            </a:prstGeom>
            <a:noFill/>
          </p:spPr>
          <p:txBody>
            <a:bodyPr wrap="none" rtlCol="0">
              <a:spAutoFit/>
            </a:bodyPr>
            <a:lstStyle/>
            <a:p>
              <a:r>
                <a:rPr lang="de-CH" dirty="0" smtClean="0"/>
                <a:t>Photon</a:t>
              </a:r>
              <a:endParaRPr lang="en-US" dirty="0"/>
            </a:p>
          </p:txBody>
        </p:sp>
        <p:sp>
          <p:nvSpPr>
            <p:cNvPr id="2062" name="TextBox 2061"/>
            <p:cNvSpPr txBox="1"/>
            <p:nvPr/>
          </p:nvSpPr>
          <p:spPr>
            <a:xfrm>
              <a:off x="5989493" y="1885251"/>
              <a:ext cx="1517210" cy="369332"/>
            </a:xfrm>
            <a:prstGeom prst="rect">
              <a:avLst/>
            </a:prstGeom>
            <a:noFill/>
          </p:spPr>
          <p:txBody>
            <a:bodyPr wrap="none" rtlCol="0">
              <a:spAutoFit/>
            </a:bodyPr>
            <a:lstStyle/>
            <a:p>
              <a:r>
                <a:rPr lang="de-CH" dirty="0" err="1" smtClean="0"/>
                <a:t>Kinetic</a:t>
              </a:r>
              <a:r>
                <a:rPr lang="de-CH" dirty="0" smtClean="0"/>
                <a:t> </a:t>
              </a:r>
              <a:r>
                <a:rPr lang="de-CH" dirty="0" err="1" smtClean="0"/>
                <a:t>energy</a:t>
              </a:r>
              <a:endParaRPr lang="en-US" dirty="0"/>
            </a:p>
          </p:txBody>
        </p:sp>
        <p:sp>
          <p:nvSpPr>
            <p:cNvPr id="2063" name="TextBox 2062"/>
            <p:cNvSpPr txBox="1"/>
            <p:nvPr/>
          </p:nvSpPr>
          <p:spPr>
            <a:xfrm>
              <a:off x="5974334" y="3135862"/>
              <a:ext cx="1585755" cy="369332"/>
            </a:xfrm>
            <a:prstGeom prst="rect">
              <a:avLst/>
            </a:prstGeom>
            <a:noFill/>
          </p:spPr>
          <p:txBody>
            <a:bodyPr wrap="none" rtlCol="0">
              <a:spAutoFit/>
            </a:bodyPr>
            <a:lstStyle/>
            <a:p>
              <a:r>
                <a:rPr lang="de-CH" dirty="0" smtClean="0"/>
                <a:t>Binding </a:t>
              </a:r>
              <a:r>
                <a:rPr lang="de-CH" dirty="0" err="1" smtClean="0"/>
                <a:t>energy</a:t>
              </a:r>
              <a:endParaRPr lang="en-US" dirty="0"/>
            </a:p>
          </p:txBody>
        </p:sp>
        <p:sp>
          <p:nvSpPr>
            <p:cNvPr id="2064" name="TextBox 2063"/>
            <p:cNvSpPr txBox="1"/>
            <p:nvPr/>
          </p:nvSpPr>
          <p:spPr>
            <a:xfrm>
              <a:off x="3937654" y="5313982"/>
              <a:ext cx="3139449" cy="923330"/>
            </a:xfrm>
            <a:prstGeom prst="rect">
              <a:avLst/>
            </a:prstGeom>
            <a:noFill/>
          </p:spPr>
          <p:txBody>
            <a:bodyPr wrap="none" rtlCol="0">
              <a:spAutoFit/>
            </a:bodyPr>
            <a:lstStyle/>
            <a:p>
              <a:r>
                <a:rPr lang="de-CH" dirty="0" smtClean="0"/>
                <a:t>KE = h</a:t>
              </a:r>
              <a:r>
                <a:rPr lang="el-GR" dirty="0" smtClean="0"/>
                <a:t>ν</a:t>
              </a:r>
              <a:r>
                <a:rPr lang="de-CH" dirty="0" smtClean="0"/>
                <a:t> – BE – </a:t>
              </a:r>
              <a:r>
                <a:rPr lang="el-GR" dirty="0"/>
                <a:t>Φ</a:t>
              </a:r>
              <a:r>
                <a:rPr lang="de-CH" dirty="0" smtClean="0"/>
                <a:t>  </a:t>
              </a:r>
              <a:r>
                <a:rPr lang="de-CH" dirty="0" err="1" smtClean="0"/>
                <a:t>for</a:t>
              </a:r>
              <a:r>
                <a:rPr lang="de-CH" dirty="0" smtClean="0"/>
                <a:t> a solid </a:t>
              </a:r>
            </a:p>
            <a:p>
              <a:r>
                <a:rPr lang="de-CH" dirty="0" smtClean="0"/>
                <a:t>KE = </a:t>
              </a:r>
              <a:r>
                <a:rPr lang="de-CH" dirty="0"/>
                <a:t>h</a:t>
              </a:r>
              <a:r>
                <a:rPr lang="el-GR" dirty="0"/>
                <a:t>ν</a:t>
              </a:r>
              <a:r>
                <a:rPr lang="de-CH" dirty="0"/>
                <a:t> – </a:t>
              </a:r>
              <a:r>
                <a:rPr lang="de-CH" dirty="0" smtClean="0"/>
                <a:t>IP           </a:t>
              </a:r>
              <a:r>
                <a:rPr lang="de-CH" dirty="0" err="1" smtClean="0"/>
                <a:t>for</a:t>
              </a:r>
              <a:r>
                <a:rPr lang="de-CH" dirty="0" smtClean="0"/>
                <a:t> a gas</a:t>
              </a:r>
            </a:p>
            <a:p>
              <a:r>
                <a:rPr lang="el-GR" dirty="0" smtClean="0"/>
                <a:t>Φ</a:t>
              </a:r>
              <a:r>
                <a:rPr lang="de-CH" dirty="0" smtClean="0"/>
                <a:t> : </a:t>
              </a:r>
              <a:r>
                <a:rPr lang="de-CH" dirty="0" err="1" smtClean="0"/>
                <a:t>photoelectric</a:t>
              </a:r>
              <a:r>
                <a:rPr lang="de-CH" dirty="0" smtClean="0"/>
                <a:t> </a:t>
              </a:r>
              <a:r>
                <a:rPr lang="de-CH" dirty="0" err="1" smtClean="0"/>
                <a:t>workfunction</a:t>
              </a:r>
              <a:r>
                <a:rPr lang="de-CH" dirty="0" smtClean="0"/>
                <a:t> </a:t>
              </a:r>
              <a:endParaRPr lang="en-US" dirty="0"/>
            </a:p>
          </p:txBody>
        </p:sp>
        <p:sp>
          <p:nvSpPr>
            <p:cNvPr id="2065" name="TextBox 2064"/>
            <p:cNvSpPr txBox="1"/>
            <p:nvPr/>
          </p:nvSpPr>
          <p:spPr>
            <a:xfrm>
              <a:off x="5382969" y="2555399"/>
              <a:ext cx="367408" cy="369332"/>
            </a:xfrm>
            <a:prstGeom prst="rect">
              <a:avLst/>
            </a:prstGeom>
            <a:noFill/>
          </p:spPr>
          <p:txBody>
            <a:bodyPr wrap="none" rtlCol="0">
              <a:spAutoFit/>
            </a:bodyPr>
            <a:lstStyle/>
            <a:p>
              <a:r>
                <a:rPr lang="de-CH" dirty="0" smtClean="0"/>
                <a:t>E</a:t>
              </a:r>
              <a:r>
                <a:rPr lang="de-CH" baseline="-25000" dirty="0" smtClean="0"/>
                <a:t>F</a:t>
              </a:r>
              <a:endParaRPr lang="en-US" dirty="0"/>
            </a:p>
          </p:txBody>
        </p:sp>
        <p:sp>
          <p:nvSpPr>
            <p:cNvPr id="58" name="TextBox 57"/>
            <p:cNvSpPr txBox="1"/>
            <p:nvPr/>
          </p:nvSpPr>
          <p:spPr>
            <a:xfrm>
              <a:off x="5359571" y="2090552"/>
              <a:ext cx="383438" cy="369332"/>
            </a:xfrm>
            <a:prstGeom prst="rect">
              <a:avLst/>
            </a:prstGeom>
            <a:noFill/>
          </p:spPr>
          <p:txBody>
            <a:bodyPr wrap="none" rtlCol="0">
              <a:spAutoFit/>
            </a:bodyPr>
            <a:lstStyle/>
            <a:p>
              <a:r>
                <a:rPr lang="de-CH" dirty="0" smtClean="0"/>
                <a:t>E</a:t>
              </a:r>
              <a:r>
                <a:rPr lang="de-CH" baseline="-25000" dirty="0"/>
                <a:t>V</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38</a:t>
            </a:fld>
            <a:endParaRPr lang="en-US"/>
          </a:p>
        </p:txBody>
      </p:sp>
    </p:spTree>
    <p:extLst>
      <p:ext uri="{BB962C8B-B14F-4D97-AF65-F5344CB8AC3E}">
        <p14:creationId xmlns:p14="http://schemas.microsoft.com/office/powerpoint/2010/main" val="1823352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Fate</a:t>
            </a:r>
            <a:r>
              <a:rPr lang="de-CH" sz="2200" dirty="0" smtClean="0"/>
              <a:t> </a:t>
            </a:r>
            <a:r>
              <a:rPr lang="de-CH" sz="2200" dirty="0" err="1" smtClean="0"/>
              <a:t>of</a:t>
            </a:r>
            <a:r>
              <a:rPr lang="de-CH" sz="2200" dirty="0" smtClean="0"/>
              <a:t> </a:t>
            </a:r>
            <a:r>
              <a:rPr lang="de-CH" sz="2200" dirty="0" err="1" smtClean="0"/>
              <a:t>core</a:t>
            </a:r>
            <a:r>
              <a:rPr lang="de-CH" sz="2200" dirty="0" smtClean="0"/>
              <a:t> hole</a:t>
            </a:r>
            <a:endParaRPr lang="en-US" sz="2200" dirty="0"/>
          </a:p>
        </p:txBody>
      </p:sp>
      <p:sp>
        <p:nvSpPr>
          <p:cNvPr id="4106" name="TextBox 4105"/>
          <p:cNvSpPr txBox="1"/>
          <p:nvPr/>
        </p:nvSpPr>
        <p:spPr>
          <a:xfrm>
            <a:off x="609653" y="1617767"/>
            <a:ext cx="1729063" cy="400110"/>
          </a:xfrm>
          <a:prstGeom prst="rect">
            <a:avLst/>
          </a:prstGeom>
          <a:noFill/>
        </p:spPr>
        <p:txBody>
          <a:bodyPr wrap="none" rtlCol="0">
            <a:spAutoFit/>
          </a:bodyPr>
          <a:lstStyle/>
          <a:p>
            <a:pPr algn="ctr"/>
            <a:r>
              <a:rPr lang="de-CH" sz="2000" dirty="0" err="1" smtClean="0"/>
              <a:t>Photoemission</a:t>
            </a:r>
            <a:endParaRPr lang="en-US" sz="2000" dirty="0"/>
          </a:p>
        </p:txBody>
      </p:sp>
      <p:sp>
        <p:nvSpPr>
          <p:cNvPr id="4107" name="TextBox 4106"/>
          <p:cNvSpPr txBox="1"/>
          <p:nvPr/>
        </p:nvSpPr>
        <p:spPr>
          <a:xfrm>
            <a:off x="3544074" y="1617767"/>
            <a:ext cx="1270476" cy="400110"/>
          </a:xfrm>
          <a:prstGeom prst="rect">
            <a:avLst/>
          </a:prstGeom>
          <a:noFill/>
        </p:spPr>
        <p:txBody>
          <a:bodyPr wrap="none" rtlCol="0">
            <a:spAutoFit/>
          </a:bodyPr>
          <a:lstStyle/>
          <a:p>
            <a:pPr algn="ctr"/>
            <a:r>
              <a:rPr lang="de-CH" sz="2000" dirty="0" smtClean="0"/>
              <a:t>Relaxation</a:t>
            </a:r>
            <a:endParaRPr lang="en-US" sz="2000" dirty="0"/>
          </a:p>
        </p:txBody>
      </p:sp>
      <p:sp>
        <p:nvSpPr>
          <p:cNvPr id="4108" name="TextBox 4107"/>
          <p:cNvSpPr txBox="1"/>
          <p:nvPr/>
        </p:nvSpPr>
        <p:spPr>
          <a:xfrm>
            <a:off x="6123443" y="1340768"/>
            <a:ext cx="2709588" cy="1015663"/>
          </a:xfrm>
          <a:prstGeom prst="rect">
            <a:avLst/>
          </a:prstGeom>
          <a:noFill/>
        </p:spPr>
        <p:txBody>
          <a:bodyPr wrap="none" rtlCol="0">
            <a:spAutoFit/>
          </a:bodyPr>
          <a:lstStyle/>
          <a:p>
            <a:pPr algn="ctr"/>
            <a:r>
              <a:rPr lang="de-CH" sz="2000" dirty="0" err="1" smtClean="0"/>
              <a:t>Auger</a:t>
            </a:r>
            <a:r>
              <a:rPr lang="de-CH" sz="2000" dirty="0" smtClean="0"/>
              <a:t> </a:t>
            </a:r>
            <a:r>
              <a:rPr lang="de-CH" sz="2000" dirty="0" err="1" smtClean="0"/>
              <a:t>electron</a:t>
            </a:r>
            <a:r>
              <a:rPr lang="de-CH" sz="2000" dirty="0" smtClean="0"/>
              <a:t> </a:t>
            </a:r>
            <a:r>
              <a:rPr lang="de-CH" sz="2000" dirty="0" err="1" smtClean="0"/>
              <a:t>emission</a:t>
            </a:r>
            <a:endParaRPr lang="de-CH" sz="2000" dirty="0" smtClean="0"/>
          </a:p>
          <a:p>
            <a:pPr algn="ctr"/>
            <a:r>
              <a:rPr lang="de-CH" sz="2000" dirty="0" err="1"/>
              <a:t>o</a:t>
            </a:r>
            <a:r>
              <a:rPr lang="de-CH" sz="2000" dirty="0" err="1" smtClean="0"/>
              <a:t>r</a:t>
            </a:r>
            <a:endParaRPr lang="de-CH" sz="2000" dirty="0" smtClean="0"/>
          </a:p>
          <a:p>
            <a:pPr algn="ctr"/>
            <a:r>
              <a:rPr lang="de-CH" sz="2000" dirty="0" smtClean="0"/>
              <a:t>X-</a:t>
            </a:r>
            <a:r>
              <a:rPr lang="de-CH" sz="2000" dirty="0" err="1" smtClean="0"/>
              <a:t>ray</a:t>
            </a:r>
            <a:r>
              <a:rPr lang="de-CH" sz="2000" dirty="0" smtClean="0"/>
              <a:t> </a:t>
            </a:r>
            <a:r>
              <a:rPr lang="de-CH" sz="2000" dirty="0" err="1" smtClean="0"/>
              <a:t>fluorescence</a:t>
            </a:r>
            <a:endParaRPr lang="en-US" sz="2000" dirty="0"/>
          </a:p>
        </p:txBody>
      </p:sp>
      <p:sp>
        <p:nvSpPr>
          <p:cNvPr id="4097" name="Slide Number Placeholder 4096"/>
          <p:cNvSpPr>
            <a:spLocks noGrp="1"/>
          </p:cNvSpPr>
          <p:nvPr>
            <p:ph type="sldNum" sz="quarter" idx="12"/>
          </p:nvPr>
        </p:nvSpPr>
        <p:spPr/>
        <p:txBody>
          <a:bodyPr/>
          <a:lstStyle/>
          <a:p>
            <a:fld id="{51FEBC9F-D997-426C-B321-572C68DE363F}" type="slidenum">
              <a:rPr lang="en-US" smtClean="0"/>
              <a:t>39</a:t>
            </a:fld>
            <a:endParaRPr lang="en-US"/>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780928"/>
            <a:ext cx="84296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ight Arrow 22"/>
          <p:cNvSpPr/>
          <p:nvPr/>
        </p:nvSpPr>
        <p:spPr>
          <a:xfrm>
            <a:off x="2555776" y="1686000"/>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1" name="Right Arrow 100"/>
          <p:cNvSpPr/>
          <p:nvPr/>
        </p:nvSpPr>
        <p:spPr>
          <a:xfrm>
            <a:off x="5076056" y="1700808"/>
            <a:ext cx="864096" cy="23083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7903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5"/>
          <p:cNvGraphicFramePr>
            <a:graphicFrameLocks noGrp="1"/>
          </p:cNvGraphicFramePr>
          <p:nvPr>
            <p:extLst>
              <p:ext uri="{D42A27DB-BD31-4B8C-83A1-F6EECF244321}">
                <p14:modId xmlns:p14="http://schemas.microsoft.com/office/powerpoint/2010/main" val="2285788570"/>
              </p:ext>
            </p:extLst>
          </p:nvPr>
        </p:nvGraphicFramePr>
        <p:xfrm>
          <a:off x="440430" y="1124744"/>
          <a:ext cx="8236026" cy="4927861"/>
        </p:xfrm>
        <a:graphic>
          <a:graphicData uri="http://schemas.openxmlformats.org/drawingml/2006/table">
            <a:tbl>
              <a:tblPr/>
              <a:tblGrid>
                <a:gridCol w="1372671">
                  <a:extLst>
                    <a:ext uri="{9D8B030D-6E8A-4147-A177-3AD203B41FA5}">
                      <a16:colId xmlns:a16="http://schemas.microsoft.com/office/drawing/2014/main" val="20000"/>
                    </a:ext>
                  </a:extLst>
                </a:gridCol>
                <a:gridCol w="1112337">
                  <a:extLst>
                    <a:ext uri="{9D8B030D-6E8A-4147-A177-3AD203B41FA5}">
                      <a16:colId xmlns:a16="http://schemas.microsoft.com/office/drawing/2014/main" val="20001"/>
                    </a:ext>
                  </a:extLst>
                </a:gridCol>
                <a:gridCol w="1633005">
                  <a:extLst>
                    <a:ext uri="{9D8B030D-6E8A-4147-A177-3AD203B41FA5}">
                      <a16:colId xmlns:a16="http://schemas.microsoft.com/office/drawing/2014/main" val="20002"/>
                    </a:ext>
                  </a:extLst>
                </a:gridCol>
                <a:gridCol w="923003">
                  <a:extLst>
                    <a:ext uri="{9D8B030D-6E8A-4147-A177-3AD203B41FA5}">
                      <a16:colId xmlns:a16="http://schemas.microsoft.com/office/drawing/2014/main" val="20003"/>
                    </a:ext>
                  </a:extLst>
                </a:gridCol>
                <a:gridCol w="1822339">
                  <a:extLst>
                    <a:ext uri="{9D8B030D-6E8A-4147-A177-3AD203B41FA5}">
                      <a16:colId xmlns:a16="http://schemas.microsoft.com/office/drawing/2014/main" val="20004"/>
                    </a:ext>
                  </a:extLst>
                </a:gridCol>
                <a:gridCol w="1372671">
                  <a:extLst>
                    <a:ext uri="{9D8B030D-6E8A-4147-A177-3AD203B41FA5}">
                      <a16:colId xmlns:a16="http://schemas.microsoft.com/office/drawing/2014/main" val="20005"/>
                    </a:ext>
                  </a:extLst>
                </a:gridCol>
              </a:tblGrid>
              <a:tr h="915512">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Vacuum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Pressure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0" i="0" u="none" strike="noStrike" cap="none" normalizeH="0" baseline="0" dirty="0" err="1" smtClean="0">
                          <a:ln>
                            <a:noFill/>
                          </a:ln>
                          <a:solidFill>
                            <a:schemeClr val="tx1"/>
                          </a:solidFill>
                          <a:effectLst/>
                          <a:latin typeface="+mj-lt"/>
                          <a:ea typeface="ＭＳ Ｐゴシック" charset="-128"/>
                        </a:rPr>
                        <a:t>torr</a:t>
                      </a:r>
                      <a:r>
                        <a:rPr kumimoji="0" lang="en-US" altLang="de-DE" sz="1800" b="0" i="0" u="none" strike="noStrike" cap="none" normalizeH="0" baseline="0" dirty="0" smtClean="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Number Density (m</a:t>
                      </a:r>
                      <a:r>
                        <a:rPr kumimoji="0" lang="en-US" altLang="de-DE" sz="1800" b="0" i="0" u="none" strike="noStrike" cap="none" normalizeH="0" baseline="30000" dirty="0" smtClean="0">
                          <a:ln>
                            <a:noFill/>
                          </a:ln>
                          <a:solidFill>
                            <a:schemeClr val="tx1"/>
                          </a:solidFill>
                          <a:effectLst/>
                          <a:latin typeface="+mj-lt"/>
                          <a:ea typeface="ＭＳ Ｐゴシック" charset="-128"/>
                        </a:rPr>
                        <a:t>-3</a:t>
                      </a:r>
                      <a:r>
                        <a:rPr kumimoji="0" lang="en-US" altLang="de-DE" sz="1800" b="0" i="0" u="none" strike="noStrike" cap="none" normalizeH="0" baseline="0" dirty="0" smtClean="0">
                          <a:ln>
                            <a:noFill/>
                          </a:ln>
                          <a:solidFill>
                            <a:schemeClr val="tx1"/>
                          </a:solidFill>
                          <a:effectLst/>
                          <a:latin typeface="+mj-lt"/>
                          <a:ea typeface="ＭＳ Ｐゴシック"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M.F.P. (m)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Surface Collision Freq. (m</a:t>
                      </a:r>
                      <a:r>
                        <a:rPr kumimoji="0" lang="en-US" altLang="de-DE" sz="1800" b="0" i="0" u="none" strike="noStrike" cap="none" normalizeH="0" baseline="30000" dirty="0" smtClean="0">
                          <a:ln>
                            <a:noFill/>
                          </a:ln>
                          <a:solidFill>
                            <a:schemeClr val="tx1"/>
                          </a:solidFill>
                          <a:effectLst/>
                          <a:latin typeface="+mj-lt"/>
                          <a:ea typeface="ＭＳ Ｐゴシック" charset="-128"/>
                        </a:rPr>
                        <a:t>-2</a:t>
                      </a:r>
                      <a:r>
                        <a:rPr kumimoji="0" lang="en-US" altLang="de-DE" sz="1800" b="0" i="0" u="none" strike="noStrike" cap="none" normalizeH="0" baseline="0" dirty="0" smtClean="0">
                          <a:ln>
                            <a:noFill/>
                          </a:ln>
                          <a:solidFill>
                            <a:schemeClr val="tx1"/>
                          </a:solidFill>
                          <a:effectLst/>
                          <a:latin typeface="+mj-lt"/>
                          <a:ea typeface="ＭＳ Ｐゴシック" charset="-128"/>
                        </a:rPr>
                        <a:t>·s</a:t>
                      </a:r>
                      <a:r>
                        <a:rPr kumimoji="0" lang="en-US" altLang="de-DE" sz="1800" b="0" i="0" u="none" strike="noStrike" cap="none" normalizeH="0" baseline="30000" dirty="0" smtClean="0">
                          <a:ln>
                            <a:noFill/>
                          </a:ln>
                          <a:solidFill>
                            <a:schemeClr val="tx1"/>
                          </a:solidFill>
                          <a:effectLst/>
                          <a:latin typeface="+mj-lt"/>
                          <a:ea typeface="ＭＳ Ｐゴシック" charset="-128"/>
                        </a:rPr>
                        <a:t>-1</a:t>
                      </a:r>
                      <a:r>
                        <a:rPr kumimoji="0" lang="en-US" altLang="de-DE" sz="1800" b="0" i="0" u="none" strike="noStrike" cap="none" normalizeH="0" baseline="0" dirty="0" smtClean="0">
                          <a:ln>
                            <a:noFill/>
                          </a:ln>
                          <a:solidFill>
                            <a:schemeClr val="tx1"/>
                          </a:solidFill>
                          <a:effectLst/>
                          <a:latin typeface="+mj-lt"/>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Monolayer Formation Time (s)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Atmosphere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1" i="0" u="none" strike="noStrike" cap="none" normalizeH="0" baseline="0" dirty="0" smtClean="0">
                          <a:ln>
                            <a:noFill/>
                          </a:ln>
                          <a:solidFill>
                            <a:schemeClr val="tx1"/>
                          </a:solidFill>
                          <a:effectLst/>
                          <a:latin typeface="+mj-lt"/>
                          <a:ea typeface="ＭＳ Ｐゴシック" charset="-128"/>
                        </a:rPr>
                        <a:t>760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2.7</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25</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7</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8</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27</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3.3</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-9</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Rough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-1</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3</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3.5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19</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0.05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21</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2.5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-3</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6</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16</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18</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2.5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Very 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-6</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9</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3.5</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50</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4</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15</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3</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1717">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Ultrahigh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-9</a:t>
                      </a:r>
                      <a:r>
                        <a:rPr kumimoji="0" lang="en-US" altLang="de-DE" sz="1800" b="0" i="0" u="none" strike="noStrike" cap="none" normalizeH="0" baseline="0" dirty="0" smtClean="0">
                          <a:ln>
                            <a:noFill/>
                          </a:ln>
                          <a:solidFill>
                            <a:schemeClr val="tx1"/>
                          </a:solidFill>
                          <a:effectLst/>
                          <a:latin typeface="+mj-lt"/>
                          <a:ea typeface="ＭＳ Ｐゴシック" charset="-128"/>
                        </a:rPr>
                        <a:t>-</a:t>
                      </a:r>
                      <a:r>
                        <a:rPr kumimoji="0" lang="en-US" altLang="de-DE" sz="1800" b="1" i="0" u="none" strike="noStrike" cap="none" normalizeH="0" baseline="0" dirty="0" smtClean="0">
                          <a:ln>
                            <a:noFill/>
                          </a:ln>
                          <a:solidFill>
                            <a:schemeClr val="tx1"/>
                          </a:solidFill>
                          <a:effectLst/>
                          <a:latin typeface="+mj-lt"/>
                          <a:ea typeface="ＭＳ Ｐゴシック" charset="-128"/>
                        </a:rPr>
                        <a:t>10</a:t>
                      </a:r>
                      <a:r>
                        <a:rPr kumimoji="0" lang="en-US" altLang="de-DE" sz="1800" b="1" i="0" u="none" strike="noStrike" cap="none" normalizeH="0" baseline="30000" dirty="0" smtClean="0">
                          <a:ln>
                            <a:noFill/>
                          </a:ln>
                          <a:solidFill>
                            <a:schemeClr val="tx1"/>
                          </a:solidFill>
                          <a:effectLst/>
                          <a:latin typeface="+mj-lt"/>
                          <a:ea typeface="ＭＳ Ｐゴシック" charset="-128"/>
                          <a:sym typeface="Symbol" charset="2"/>
                        </a:rPr>
                        <a:t>12</a:t>
                      </a:r>
                      <a:endParaRPr kumimoji="0" lang="en-US" altLang="de-DE" sz="1800" b="1"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3.5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a:t>
                      </a:r>
                      <a:r>
                        <a:rPr kumimoji="0" lang="en-US" altLang="de-DE" sz="1800" b="0" i="0" u="none" strike="noStrike" cap="none" normalizeH="0" baseline="0" dirty="0" smtClean="0">
                          <a:ln>
                            <a:noFill/>
                          </a:ln>
                          <a:solidFill>
                            <a:schemeClr val="tx1"/>
                          </a:solidFill>
                          <a:effectLst/>
                          <a:latin typeface="+mj-lt"/>
                          <a:ea typeface="ＭＳ Ｐゴシック" charset="-128"/>
                        </a:rPr>
                        <a:t>10</a:t>
                      </a:r>
                      <a:r>
                        <a:rPr kumimoji="0" lang="en-US" altLang="de-DE" sz="1800" b="0" i="0" u="none" strike="noStrike" cap="none" normalizeH="0" baseline="30000" dirty="0" smtClean="0">
                          <a:ln>
                            <a:noFill/>
                          </a:ln>
                          <a:solidFill>
                            <a:schemeClr val="tx1"/>
                          </a:solidFill>
                          <a:effectLst/>
                          <a:latin typeface="+mj-lt"/>
                          <a:ea typeface="ＭＳ Ｐゴシック" charset="-128"/>
                        </a:rPr>
                        <a:t>10</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50</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smtClean="0">
                          <a:ln>
                            <a:noFill/>
                          </a:ln>
                          <a:solidFill>
                            <a:schemeClr val="tx1"/>
                          </a:solidFill>
                          <a:effectLst/>
                          <a:latin typeface="+mj-lt"/>
                          <a:ea typeface="ＭＳ Ｐゴシック" charset="-128"/>
                        </a:rPr>
                        <a:t>4</a:t>
                      </a:r>
                      <a:r>
                        <a:rPr kumimoji="0" lang="en-US" altLang="de-DE" sz="1800" b="0" i="0" u="none" strike="noStrike" cap="none" normalizeH="0" baseline="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smtClean="0">
                          <a:ln>
                            <a:noFill/>
                          </a:ln>
                          <a:solidFill>
                            <a:schemeClr val="tx1"/>
                          </a:solidFill>
                          <a:effectLst/>
                          <a:latin typeface="+mj-lt"/>
                          <a:ea typeface="ＭＳ Ｐゴシック" charset="-128"/>
                          <a:sym typeface="Symbol" charset="2"/>
                        </a:rPr>
                        <a:t>12</a:t>
                      </a:r>
                      <a:endParaRPr kumimoji="0" lang="en-US" altLang="de-DE" sz="1800" b="0" i="0" u="none" strike="noStrike" cap="none" normalizeH="0" baseline="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ＭＳ Ｐゴシック" charset="-128"/>
                        </a:defRPr>
                      </a:lvl1pPr>
                      <a:lvl2pPr marL="37931725" indent="-37474525">
                        <a:spcBef>
                          <a:spcPct val="20000"/>
                        </a:spcBef>
                        <a:defRPr>
                          <a:solidFill>
                            <a:schemeClr val="tx1"/>
                          </a:solidFill>
                          <a:latin typeface="Arial" charset="0"/>
                          <a:ea typeface="ＭＳ Ｐゴシック" charset="-128"/>
                        </a:defRPr>
                      </a:lvl2pPr>
                      <a:lvl3pPr>
                        <a:spcBef>
                          <a:spcPct val="20000"/>
                        </a:spcBef>
                        <a:defRPr sz="1600">
                          <a:solidFill>
                            <a:schemeClr val="tx1"/>
                          </a:solidFill>
                          <a:latin typeface="Arial" charset="0"/>
                          <a:ea typeface="ＭＳ Ｐゴシック" charset="-128"/>
                        </a:defRPr>
                      </a:lvl3pPr>
                      <a:lvl4pPr>
                        <a:spcBef>
                          <a:spcPct val="20000"/>
                        </a:spcBef>
                        <a:defRPr sz="1400">
                          <a:solidFill>
                            <a:schemeClr val="tx1"/>
                          </a:solidFill>
                          <a:latin typeface="Arial" charset="0"/>
                          <a:ea typeface="ＭＳ Ｐゴシック" charset="-128"/>
                        </a:defRPr>
                      </a:lvl4pPr>
                      <a:lvl5pPr>
                        <a:spcBef>
                          <a:spcPct val="20000"/>
                        </a:spcBef>
                        <a:defRPr sz="1400">
                          <a:solidFill>
                            <a:schemeClr val="tx1"/>
                          </a:solidFill>
                          <a:latin typeface="Arial" charset="0"/>
                          <a:ea typeface="ＭＳ Ｐゴシック" charset="-128"/>
                        </a:defRPr>
                      </a:lvl5pPr>
                      <a:lvl6pPr marL="457200" eaLnBrk="0" fontAlgn="base" hangingPunct="0">
                        <a:spcBef>
                          <a:spcPct val="20000"/>
                        </a:spcBef>
                        <a:spcAft>
                          <a:spcPct val="0"/>
                        </a:spcAft>
                        <a:defRPr sz="1400">
                          <a:solidFill>
                            <a:schemeClr val="tx1"/>
                          </a:solidFill>
                          <a:latin typeface="Arial" charset="0"/>
                          <a:ea typeface="ＭＳ Ｐゴシック" charset="-128"/>
                        </a:defRPr>
                      </a:lvl6pPr>
                      <a:lvl7pPr marL="914400" eaLnBrk="0" fontAlgn="base" hangingPunct="0">
                        <a:spcBef>
                          <a:spcPct val="20000"/>
                        </a:spcBef>
                        <a:spcAft>
                          <a:spcPct val="0"/>
                        </a:spcAft>
                        <a:defRPr sz="1400">
                          <a:solidFill>
                            <a:schemeClr val="tx1"/>
                          </a:solidFill>
                          <a:latin typeface="Arial" charset="0"/>
                          <a:ea typeface="ＭＳ Ｐゴシック" charset="-128"/>
                        </a:defRPr>
                      </a:lvl7pPr>
                      <a:lvl8pPr marL="1371600" eaLnBrk="0" fontAlgn="base" hangingPunct="0">
                        <a:spcBef>
                          <a:spcPct val="20000"/>
                        </a:spcBef>
                        <a:spcAft>
                          <a:spcPct val="0"/>
                        </a:spcAft>
                        <a:defRPr sz="1400">
                          <a:solidFill>
                            <a:schemeClr val="tx1"/>
                          </a:solidFill>
                          <a:latin typeface="Arial" charset="0"/>
                          <a:ea typeface="ＭＳ Ｐゴシック" charset="-128"/>
                        </a:defRPr>
                      </a:lvl8pPr>
                      <a:lvl9pPr marL="1828800" eaLnBrk="0" fontAlgn="base" hangingPunct="0">
                        <a:spcBef>
                          <a:spcPct val="20000"/>
                        </a:spcBef>
                        <a:spcAft>
                          <a:spcPct val="0"/>
                        </a:spcAft>
                        <a:defRPr sz="1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rPr>
                        <a:t>2.5</a:t>
                      </a: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10</a:t>
                      </a:r>
                      <a:r>
                        <a:rPr kumimoji="0" lang="en-US" altLang="de-DE" sz="1800" b="0" i="0" u="none" strike="noStrike" cap="none" normalizeH="0" baseline="30000" dirty="0" smtClean="0">
                          <a:ln>
                            <a:noFill/>
                          </a:ln>
                          <a:solidFill>
                            <a:schemeClr val="tx1"/>
                          </a:solidFill>
                          <a:effectLst/>
                          <a:latin typeface="+mj-lt"/>
                          <a:ea typeface="ＭＳ Ｐゴシック" charset="-128"/>
                          <a:sym typeface="Symbol" charset="2"/>
                        </a:rPr>
                        <a:t>6</a:t>
                      </a:r>
                      <a:endPar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800" b="0" i="0" u="none" strike="noStrike" cap="none" normalizeH="0" baseline="0" dirty="0" smtClean="0">
                          <a:ln>
                            <a:noFill/>
                          </a:ln>
                          <a:solidFill>
                            <a:schemeClr val="tx1"/>
                          </a:solidFill>
                          <a:effectLst/>
                          <a:latin typeface="+mj-lt"/>
                          <a:ea typeface="ＭＳ Ｐゴシック" charset="-128"/>
                          <a:sym typeface="Symbol" charset="2"/>
                        </a:rPr>
                        <a:t>(29 days!)</a:t>
                      </a:r>
                      <a:endParaRPr kumimoji="0" lang="en-US" altLang="de-DE" sz="1800" b="0" i="0" u="none" strike="noStrike" cap="none" normalizeH="0" baseline="0" dirty="0" smtClean="0">
                        <a:ln>
                          <a:noFill/>
                        </a:ln>
                        <a:solidFill>
                          <a:schemeClr val="tx1"/>
                        </a:solidFill>
                        <a:effectLst/>
                        <a:latin typeface="+mj-lt"/>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179512" y="345104"/>
            <a:ext cx="8803912" cy="430887"/>
          </a:xfrm>
          <a:prstGeom prst="rect">
            <a:avLst/>
          </a:prstGeom>
          <a:noFill/>
        </p:spPr>
        <p:txBody>
          <a:bodyPr wrap="square" rtlCol="0">
            <a:spAutoFit/>
          </a:bodyPr>
          <a:lstStyle/>
          <a:p>
            <a:pPr algn="ctr"/>
            <a:r>
              <a:rPr lang="en-US" sz="2200" b="1" dirty="0" smtClean="0"/>
              <a:t>Vacuum classification</a:t>
            </a:r>
            <a:endParaRPr lang="de-CH" sz="2200" b="1" dirty="0"/>
          </a:p>
        </p:txBody>
      </p:sp>
    </p:spTree>
    <p:extLst>
      <p:ext uri="{BB962C8B-B14F-4D97-AF65-F5344CB8AC3E}">
        <p14:creationId xmlns:p14="http://schemas.microsoft.com/office/powerpoint/2010/main" val="2932760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Why</a:t>
            </a:r>
            <a:r>
              <a:rPr lang="de-CH" sz="2200" dirty="0" smtClean="0"/>
              <a:t> </a:t>
            </a:r>
            <a:r>
              <a:rPr lang="de-CH" sz="2200" dirty="0" err="1" smtClean="0"/>
              <a:t>is</a:t>
            </a:r>
            <a:r>
              <a:rPr lang="de-CH" sz="2200" dirty="0" smtClean="0"/>
              <a:t> XPS </a:t>
            </a:r>
            <a:r>
              <a:rPr lang="de-CH" sz="2200" dirty="0" err="1" smtClean="0"/>
              <a:t>surface</a:t>
            </a:r>
            <a:r>
              <a:rPr lang="de-CH" sz="2200" dirty="0" smtClean="0"/>
              <a:t> sensitive? XPS probe </a:t>
            </a:r>
            <a:r>
              <a:rPr lang="de-CH" sz="2200" dirty="0" err="1" smtClean="0"/>
              <a:t>depth</a:t>
            </a:r>
            <a:endParaRPr lang="en-US" sz="2200" dirty="0"/>
          </a:p>
        </p:txBody>
      </p:sp>
      <p:sp>
        <p:nvSpPr>
          <p:cNvPr id="7168" name="Rectangle 7167"/>
          <p:cNvSpPr/>
          <p:nvPr/>
        </p:nvSpPr>
        <p:spPr>
          <a:xfrm>
            <a:off x="4341341" y="1204778"/>
            <a:ext cx="4767163" cy="4888518"/>
          </a:xfrm>
          <a:prstGeom prst="rect">
            <a:avLst/>
          </a:prstGeom>
        </p:spPr>
        <p:txBody>
          <a:bodyPr wrap="square">
            <a:spAutoFit/>
          </a:bodyPr>
          <a:lstStyle/>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smtClean="0"/>
              <a:t>X-ray photons can penetrate </a:t>
            </a:r>
            <a:r>
              <a:rPr lang="el-GR" altLang="en-US" dirty="0" smtClean="0"/>
              <a:t>μ</a:t>
            </a:r>
            <a:r>
              <a:rPr lang="en-US" altLang="en-US" dirty="0" smtClean="0"/>
              <a:t>m but…</a:t>
            </a:r>
            <a:endParaRPr lang="de-CH"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smtClean="0"/>
              <a:t>Only</a:t>
            </a:r>
            <a:r>
              <a:rPr lang="de-CH" altLang="en-US" dirty="0" smtClean="0"/>
              <a:t> </a:t>
            </a:r>
            <a:r>
              <a:rPr lang="de-CH" altLang="en-US" dirty="0" err="1" smtClean="0"/>
              <a:t>photoelectrons</a:t>
            </a:r>
            <a:r>
              <a:rPr lang="de-CH" altLang="en-US" dirty="0" smtClean="0"/>
              <a:t> </a:t>
            </a:r>
            <a:r>
              <a:rPr lang="de-CH" altLang="en-US" dirty="0" err="1" smtClean="0"/>
              <a:t>from</a:t>
            </a:r>
            <a:r>
              <a:rPr lang="de-CH" altLang="en-US" dirty="0" smtClean="0"/>
              <a:t> </a:t>
            </a:r>
            <a:r>
              <a:rPr lang="de-CH" altLang="en-US" dirty="0" err="1" smtClean="0"/>
              <a:t>the</a:t>
            </a:r>
            <a:r>
              <a:rPr lang="de-CH" altLang="en-US" dirty="0" smtClean="0"/>
              <a:t> </a:t>
            </a:r>
            <a:r>
              <a:rPr lang="de-CH" altLang="en-US" dirty="0" err="1" smtClean="0"/>
              <a:t>first</a:t>
            </a:r>
            <a:r>
              <a:rPr lang="de-CH" altLang="en-US" dirty="0" smtClean="0"/>
              <a:t> </a:t>
            </a:r>
            <a:r>
              <a:rPr lang="de-CH" altLang="en-US" dirty="0" err="1" smtClean="0"/>
              <a:t>layers</a:t>
            </a:r>
            <a:r>
              <a:rPr lang="de-CH" altLang="en-US" dirty="0" smtClean="0"/>
              <a:t> </a:t>
            </a:r>
            <a:r>
              <a:rPr lang="de-CH" altLang="en-US" dirty="0" err="1" smtClean="0"/>
              <a:t>can</a:t>
            </a:r>
            <a:r>
              <a:rPr lang="de-CH" altLang="en-US" dirty="0" smtClean="0"/>
              <a:t> </a:t>
            </a:r>
            <a:r>
              <a:rPr lang="de-CH" altLang="en-US" dirty="0" err="1" smtClean="0"/>
              <a:t>escape</a:t>
            </a:r>
            <a:r>
              <a:rPr lang="de-CH" altLang="en-US" dirty="0" smtClean="0"/>
              <a:t> </a:t>
            </a:r>
            <a:r>
              <a:rPr lang="de-CH" altLang="en-US" dirty="0" err="1" smtClean="0"/>
              <a:t>without</a:t>
            </a:r>
            <a:r>
              <a:rPr lang="de-CH" altLang="en-US" dirty="0" smtClean="0"/>
              <a:t> </a:t>
            </a:r>
            <a:r>
              <a:rPr lang="de-CH" altLang="en-US" dirty="0" err="1" smtClean="0"/>
              <a:t>energy</a:t>
            </a:r>
            <a:r>
              <a:rPr lang="de-CH" altLang="en-US" dirty="0" smtClean="0"/>
              <a:t> </a:t>
            </a:r>
            <a:r>
              <a:rPr lang="de-CH" altLang="en-US" dirty="0" err="1" smtClean="0"/>
              <a:t>loss</a:t>
            </a:r>
            <a:endParaRPr lang="en-US"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smtClean="0"/>
              <a:t>Inelastic </a:t>
            </a:r>
            <a:r>
              <a:rPr lang="en-US" altLang="en-US" dirty="0"/>
              <a:t>mean free path </a:t>
            </a:r>
            <a:r>
              <a:rPr lang="en-US" altLang="en-US" dirty="0" smtClean="0"/>
              <a:t>(</a:t>
            </a:r>
            <a:r>
              <a:rPr lang="el-GR" altLang="en-US" dirty="0" smtClean="0"/>
              <a:t>λ</a:t>
            </a:r>
            <a:r>
              <a:rPr lang="en-US" altLang="en-US" dirty="0" smtClean="0"/>
              <a:t>) and probing depth strongly depends on the </a:t>
            </a:r>
            <a:r>
              <a:rPr lang="en-US" altLang="en-US" dirty="0"/>
              <a:t>kinetic </a:t>
            </a:r>
            <a:r>
              <a:rPr lang="en-US" altLang="en-US" dirty="0" smtClean="0"/>
              <a:t>(and thus photon) energy</a:t>
            </a:r>
          </a:p>
          <a:p>
            <a:pPr marL="342900" indent="-342900">
              <a:spcBef>
                <a:spcPct val="0"/>
              </a:spcBef>
              <a:spcAft>
                <a:spcPts val="1000"/>
              </a:spcAft>
              <a:buClr>
                <a:schemeClr val="bg2">
                  <a:lumMod val="25000"/>
                </a:schemeClr>
              </a:buClr>
              <a:buFont typeface="Arial" panose="020B0604020202020204" pitchFamily="34" charset="0"/>
              <a:buChar char="•"/>
            </a:pPr>
            <a:r>
              <a:rPr lang="en-US" altLang="en-US" dirty="0"/>
              <a:t>Depth profiles can be obtained </a:t>
            </a:r>
            <a:r>
              <a:rPr lang="en-US" altLang="en-US" dirty="0" smtClean="0"/>
              <a:t>either by </a:t>
            </a:r>
            <a:r>
              <a:rPr lang="en-US" altLang="en-US" dirty="0"/>
              <a:t>varying the incident photon energy </a:t>
            </a:r>
            <a:r>
              <a:rPr lang="en-US" altLang="en-US" dirty="0" smtClean="0"/>
              <a:t>(tunable x-ray source) or </a:t>
            </a:r>
            <a:r>
              <a:rPr lang="en-US" altLang="en-US" dirty="0"/>
              <a:t>by varying the detection </a:t>
            </a:r>
            <a:r>
              <a:rPr lang="en-US" altLang="en-US" dirty="0" smtClean="0"/>
              <a:t>angle (</a:t>
            </a:r>
            <a:r>
              <a:rPr lang="el-GR" altLang="en-US" dirty="0" smtClean="0"/>
              <a:t>θ</a:t>
            </a:r>
            <a:r>
              <a:rPr lang="en-US" altLang="en-US" dirty="0" smtClean="0"/>
              <a:t>)</a:t>
            </a:r>
            <a:endParaRPr lang="en-US" altLang="en-US" dirty="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err="1" smtClean="0"/>
              <a:t>Contribution</a:t>
            </a:r>
            <a:r>
              <a:rPr lang="de-CH" altLang="en-US" dirty="0"/>
              <a:t> </a:t>
            </a:r>
            <a:r>
              <a:rPr lang="de-CH" altLang="en-US" dirty="0" err="1"/>
              <a:t>to</a:t>
            </a:r>
            <a:r>
              <a:rPr lang="de-CH" altLang="en-US" dirty="0"/>
              <a:t> </a:t>
            </a:r>
            <a:r>
              <a:rPr lang="de-CH" altLang="en-US" dirty="0" err="1"/>
              <a:t>the</a:t>
            </a:r>
            <a:r>
              <a:rPr lang="de-CH" altLang="en-US" dirty="0"/>
              <a:t> </a:t>
            </a:r>
            <a:r>
              <a:rPr lang="de-CH" altLang="en-US" dirty="0" err="1"/>
              <a:t>photoelectron</a:t>
            </a:r>
            <a:r>
              <a:rPr lang="de-CH" altLang="en-US" dirty="0"/>
              <a:t> </a:t>
            </a:r>
            <a:r>
              <a:rPr lang="de-CH" altLang="en-US" dirty="0" err="1" smtClean="0"/>
              <a:t>signal</a:t>
            </a:r>
            <a:r>
              <a:rPr lang="de-CH" altLang="en-US" dirty="0" smtClean="0"/>
              <a:t> </a:t>
            </a:r>
            <a:r>
              <a:rPr lang="de-CH" altLang="en-US" dirty="0" err="1"/>
              <a:t>from</a:t>
            </a:r>
            <a:r>
              <a:rPr lang="de-CH" altLang="en-US" dirty="0"/>
              <a:t> </a:t>
            </a:r>
            <a:r>
              <a:rPr lang="de-CH" altLang="en-US" dirty="0" err="1"/>
              <a:t>atoms</a:t>
            </a:r>
            <a:r>
              <a:rPr lang="de-CH" altLang="en-US" dirty="0"/>
              <a:t> </a:t>
            </a:r>
            <a:r>
              <a:rPr lang="de-CH" altLang="en-US" dirty="0" err="1"/>
              <a:t>below</a:t>
            </a:r>
            <a:r>
              <a:rPr lang="de-CH" altLang="en-US" dirty="0"/>
              <a:t> </a:t>
            </a:r>
            <a:r>
              <a:rPr lang="de-CH" altLang="en-US" dirty="0" err="1"/>
              <a:t>the</a:t>
            </a:r>
            <a:r>
              <a:rPr lang="de-CH" altLang="en-US" dirty="0"/>
              <a:t> </a:t>
            </a:r>
            <a:r>
              <a:rPr lang="de-CH" altLang="en-US" dirty="0" err="1" smtClean="0"/>
              <a:t>surface</a:t>
            </a:r>
            <a:r>
              <a:rPr lang="de-CH" altLang="en-US" dirty="0" smtClean="0"/>
              <a:t> </a:t>
            </a:r>
            <a:r>
              <a:rPr lang="de-CH" altLang="en-US" dirty="0" err="1" smtClean="0"/>
              <a:t>decreases</a:t>
            </a:r>
            <a:r>
              <a:rPr lang="de-CH" altLang="en-US" dirty="0" smtClean="0"/>
              <a:t> </a:t>
            </a:r>
            <a:r>
              <a:rPr lang="de-CH" altLang="en-US" dirty="0" err="1" smtClean="0"/>
              <a:t>exponentially</a:t>
            </a:r>
            <a:endParaRPr lang="de-CH" altLang="en-US" dirty="0" smtClean="0"/>
          </a:p>
          <a:p>
            <a:pPr marL="342900" indent="-342900">
              <a:spcBef>
                <a:spcPct val="0"/>
              </a:spcBef>
              <a:spcAft>
                <a:spcPts val="1000"/>
              </a:spcAft>
              <a:buClr>
                <a:schemeClr val="bg2">
                  <a:lumMod val="25000"/>
                </a:schemeClr>
              </a:buClr>
              <a:buFont typeface="Arial" panose="020B0604020202020204" pitchFamily="34" charset="0"/>
              <a:buChar char="•"/>
            </a:pPr>
            <a:r>
              <a:rPr lang="de-CH" altLang="en-US" dirty="0" smtClean="0"/>
              <a:t>In normal </a:t>
            </a:r>
            <a:r>
              <a:rPr lang="de-CH" altLang="en-US" dirty="0" err="1" smtClean="0"/>
              <a:t>emission</a:t>
            </a:r>
            <a:r>
              <a:rPr lang="de-CH" altLang="en-US" dirty="0" smtClean="0"/>
              <a:t> 95% </a:t>
            </a:r>
            <a:r>
              <a:rPr lang="de-CH" altLang="en-US" dirty="0" err="1" smtClean="0"/>
              <a:t>of</a:t>
            </a:r>
            <a:r>
              <a:rPr lang="de-CH" altLang="en-US" dirty="0" smtClean="0"/>
              <a:t> </a:t>
            </a:r>
            <a:r>
              <a:rPr lang="de-CH" altLang="en-US" dirty="0" err="1" smtClean="0"/>
              <a:t>the</a:t>
            </a:r>
            <a:r>
              <a:rPr lang="de-CH" altLang="en-US" dirty="0" smtClean="0"/>
              <a:t> </a:t>
            </a:r>
            <a:r>
              <a:rPr lang="de-CH" altLang="en-US" dirty="0" err="1" smtClean="0"/>
              <a:t>signal</a:t>
            </a:r>
            <a:r>
              <a:rPr lang="de-CH" altLang="en-US" dirty="0" smtClean="0"/>
              <a:t> </a:t>
            </a:r>
            <a:r>
              <a:rPr lang="de-CH" altLang="en-US" dirty="0" err="1" smtClean="0"/>
              <a:t>comes</a:t>
            </a:r>
            <a:r>
              <a:rPr lang="de-CH" altLang="en-US" dirty="0" smtClean="0"/>
              <a:t> </a:t>
            </a:r>
            <a:r>
              <a:rPr lang="de-CH" altLang="en-US" dirty="0" err="1" smtClean="0"/>
              <a:t>from</a:t>
            </a:r>
            <a:r>
              <a:rPr lang="de-CH" altLang="en-US" dirty="0" smtClean="0"/>
              <a:t> a 3</a:t>
            </a:r>
            <a:r>
              <a:rPr lang="el-GR" altLang="en-US" dirty="0" smtClean="0"/>
              <a:t>λ</a:t>
            </a:r>
            <a:r>
              <a:rPr lang="de-CH" altLang="en-US" dirty="0" smtClean="0"/>
              <a:t> </a:t>
            </a:r>
            <a:r>
              <a:rPr lang="de-CH" altLang="en-US" dirty="0" err="1" smtClean="0"/>
              <a:t>depth</a:t>
            </a:r>
            <a:endParaRPr lang="en-US" altLang="en-US" dirty="0"/>
          </a:p>
        </p:txBody>
      </p:sp>
      <p:grpSp>
        <p:nvGrpSpPr>
          <p:cNvPr id="7178" name="Group 7177"/>
          <p:cNvGrpSpPr/>
          <p:nvPr/>
        </p:nvGrpSpPr>
        <p:grpSpPr>
          <a:xfrm>
            <a:off x="100817" y="1109130"/>
            <a:ext cx="4240524" cy="4400272"/>
            <a:chOff x="35347" y="1434744"/>
            <a:chExt cx="4240524" cy="4400272"/>
          </a:xfrm>
        </p:grpSpPr>
        <p:sp>
          <p:nvSpPr>
            <p:cNvPr id="32" name="Rectangle 3"/>
            <p:cNvSpPr>
              <a:spLocks noChangeArrowheads="1"/>
            </p:cNvSpPr>
            <p:nvPr/>
          </p:nvSpPr>
          <p:spPr bwMode="auto">
            <a:xfrm>
              <a:off x="571181" y="2867267"/>
              <a:ext cx="2931044" cy="1172550"/>
            </a:xfrm>
            <a:prstGeom prst="rect">
              <a:avLst/>
            </a:prstGeom>
            <a:solidFill>
              <a:schemeClr val="bg2">
                <a:lumMod val="75000"/>
              </a:schemeClr>
            </a:solidFill>
            <a:ln w="9525">
              <a:noFill/>
              <a:miter lim="800000"/>
              <a:headEnd/>
              <a:tailEnd/>
            </a:ln>
            <a:effectLst/>
            <a:ex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3" name="Freeform 6"/>
            <p:cNvSpPr>
              <a:spLocks/>
            </p:cNvSpPr>
            <p:nvPr/>
          </p:nvSpPr>
          <p:spPr bwMode="auto">
            <a:xfrm>
              <a:off x="1511327"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7"/>
            <p:cNvSpPr txBox="1">
              <a:spLocks noChangeArrowheads="1"/>
            </p:cNvSpPr>
            <p:nvPr/>
          </p:nvSpPr>
          <p:spPr bwMode="auto">
            <a:xfrm>
              <a:off x="558507"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35" name="Text Box 8"/>
            <p:cNvSpPr txBox="1">
              <a:spLocks noChangeArrowheads="1"/>
            </p:cNvSpPr>
            <p:nvPr/>
          </p:nvSpPr>
          <p:spPr bwMode="auto">
            <a:xfrm>
              <a:off x="1876555"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36" name="TextBox 35"/>
            <p:cNvSpPr txBox="1"/>
            <p:nvPr/>
          </p:nvSpPr>
          <p:spPr>
            <a:xfrm>
              <a:off x="1490457" y="1434744"/>
              <a:ext cx="1441420"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endParaRPr lang="en-US" dirty="0"/>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04" y="4928974"/>
              <a:ext cx="2360696" cy="90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p:nvPr/>
          </p:nvGrpSpPr>
          <p:grpSpPr>
            <a:xfrm rot="2777648">
              <a:off x="-298981" y="2465426"/>
              <a:ext cx="2052258" cy="520538"/>
              <a:chOff x="-1598984" y="5572471"/>
              <a:chExt cx="9565364" cy="1371600"/>
            </a:xfrm>
          </p:grpSpPr>
          <p:grpSp>
            <p:nvGrpSpPr>
              <p:cNvPr id="47" name="Group 46"/>
              <p:cNvGrpSpPr/>
              <p:nvPr/>
            </p:nvGrpSpPr>
            <p:grpSpPr>
              <a:xfrm>
                <a:off x="-1598984" y="5572471"/>
                <a:ext cx="8741568" cy="914403"/>
                <a:chOff x="-1598984" y="5572471"/>
                <a:chExt cx="8741568" cy="914403"/>
              </a:xfrm>
            </p:grpSpPr>
            <p:cxnSp>
              <p:nvCxnSpPr>
                <p:cNvPr id="49" name="Curved Connector 48"/>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 name="Arc 47"/>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9" name="Straight Arrow Connector 38"/>
            <p:cNvCxnSpPr/>
            <p:nvPr/>
          </p:nvCxnSpPr>
          <p:spPr>
            <a:xfrm flipV="1">
              <a:off x="1430676"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254741"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34075" y="1899088"/>
              <a:ext cx="1641796"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r>
                <a:rPr lang="de-CH" dirty="0" smtClean="0"/>
                <a:t>-</a:t>
              </a:r>
              <a:r>
                <a:rPr lang="el-GR" dirty="0" smtClean="0"/>
                <a:t>Δ</a:t>
              </a:r>
              <a:endParaRPr lang="en-US" dirty="0"/>
            </a:p>
          </p:txBody>
        </p:sp>
        <p:sp>
          <p:nvSpPr>
            <p:cNvPr id="42" name="Freeform 6"/>
            <p:cNvSpPr>
              <a:spLocks/>
            </p:cNvSpPr>
            <p:nvPr/>
          </p:nvSpPr>
          <p:spPr bwMode="auto">
            <a:xfrm>
              <a:off x="1551724"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Box 42"/>
            <p:cNvSpPr txBox="1"/>
            <p:nvPr/>
          </p:nvSpPr>
          <p:spPr>
            <a:xfrm>
              <a:off x="596204" y="4221088"/>
              <a:ext cx="2956493" cy="707886"/>
            </a:xfrm>
            <a:prstGeom prst="rect">
              <a:avLst/>
            </a:prstGeom>
            <a:noFill/>
          </p:spPr>
          <p:txBody>
            <a:bodyPr wrap="square" rtlCol="0">
              <a:spAutoFit/>
            </a:bodyPr>
            <a:lstStyle/>
            <a:p>
              <a:r>
                <a:rPr lang="de-CH" sz="2000" dirty="0" err="1" smtClean="0"/>
                <a:t>Contribution</a:t>
              </a:r>
              <a:r>
                <a:rPr lang="de-CH" sz="2000" dirty="0" smtClean="0"/>
                <a:t> </a:t>
              </a:r>
              <a:r>
                <a:rPr lang="de-CH" sz="2000" dirty="0" err="1" smtClean="0"/>
                <a:t>of</a:t>
              </a:r>
              <a:r>
                <a:rPr lang="de-CH" sz="2000" dirty="0" smtClean="0"/>
                <a:t> </a:t>
              </a:r>
              <a:r>
                <a:rPr lang="de-CH" sz="2000" dirty="0" err="1" smtClean="0"/>
                <a:t>atom</a:t>
              </a:r>
              <a:r>
                <a:rPr lang="de-CH" sz="2000" dirty="0" smtClean="0"/>
                <a:t> in </a:t>
              </a:r>
              <a:r>
                <a:rPr lang="de-CH" sz="2000" dirty="0" err="1" smtClean="0"/>
                <a:t>depth</a:t>
              </a:r>
              <a:r>
                <a:rPr lang="de-CH" sz="2000" dirty="0" smtClean="0"/>
                <a:t> d </a:t>
              </a:r>
              <a:r>
                <a:rPr lang="de-CH" sz="2000" dirty="0" err="1" smtClean="0"/>
                <a:t>to</a:t>
              </a:r>
              <a:r>
                <a:rPr lang="de-CH" sz="2000" dirty="0" smtClean="0"/>
                <a:t> PE </a:t>
              </a:r>
              <a:r>
                <a:rPr lang="de-CH" sz="2000" dirty="0" err="1" smtClean="0"/>
                <a:t>peak</a:t>
              </a:r>
              <a:r>
                <a:rPr lang="de-CH" sz="2000" dirty="0" smtClean="0"/>
                <a:t>:</a:t>
              </a:r>
              <a:endParaRPr lang="en-US" sz="2000" dirty="0"/>
            </a:p>
          </p:txBody>
        </p:sp>
        <p:cxnSp>
          <p:nvCxnSpPr>
            <p:cNvPr id="44" name="Straight Arrow Connector 43"/>
            <p:cNvCxnSpPr/>
            <p:nvPr/>
          </p:nvCxnSpPr>
          <p:spPr>
            <a:xfrm>
              <a:off x="358299"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347" y="2992221"/>
              <a:ext cx="346570" cy="461665"/>
            </a:xfrm>
            <a:prstGeom prst="rect">
              <a:avLst/>
            </a:prstGeom>
            <a:noFill/>
          </p:spPr>
          <p:txBody>
            <a:bodyPr wrap="none" rtlCol="0">
              <a:spAutoFit/>
            </a:bodyPr>
            <a:lstStyle/>
            <a:p>
              <a:r>
                <a:rPr lang="de-CH" sz="2400" dirty="0" smtClean="0"/>
                <a:t>d</a:t>
              </a:r>
              <a:endParaRPr lang="en-US" sz="2400" dirty="0"/>
            </a:p>
          </p:txBody>
        </p:sp>
        <p:cxnSp>
          <p:nvCxnSpPr>
            <p:cNvPr id="46" name="Straight Connector 45"/>
            <p:cNvCxnSpPr/>
            <p:nvPr/>
          </p:nvCxnSpPr>
          <p:spPr>
            <a:xfrm flipH="1">
              <a:off x="381917"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69" name="Oval 7168"/>
            <p:cNvSpPr/>
            <p:nvPr/>
          </p:nvSpPr>
          <p:spPr>
            <a:xfrm>
              <a:off x="1308973" y="1434744"/>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5" name="Straight Connector 7174"/>
            <p:cNvCxnSpPr/>
            <p:nvPr/>
          </p:nvCxnSpPr>
          <p:spPr>
            <a:xfrm flipV="1">
              <a:off x="1398757"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76" name="Freeform 7175"/>
            <p:cNvSpPr/>
            <p:nvPr/>
          </p:nvSpPr>
          <p:spPr>
            <a:xfrm>
              <a:off x="1415845"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TextBox 7176"/>
            <p:cNvSpPr txBox="1"/>
            <p:nvPr/>
          </p:nvSpPr>
          <p:spPr>
            <a:xfrm>
              <a:off x="1403648" y="2195572"/>
              <a:ext cx="352982" cy="400110"/>
            </a:xfrm>
            <a:prstGeom prst="rect">
              <a:avLst/>
            </a:prstGeom>
            <a:noFill/>
          </p:spPr>
          <p:txBody>
            <a:bodyPr wrap="none" rtlCol="0">
              <a:spAutoFit/>
            </a:bodyPr>
            <a:lstStyle/>
            <a:p>
              <a:r>
                <a:rPr lang="el-GR" sz="2000" i="1" dirty="0" smtClean="0"/>
                <a:t>Θ</a:t>
              </a:r>
              <a:endParaRPr lang="en-US" sz="2000" i="1"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40</a:t>
            </a:fld>
            <a:endParaRPr lang="en-US"/>
          </a:p>
        </p:txBody>
      </p:sp>
    </p:spTree>
    <p:extLst>
      <p:ext uri="{BB962C8B-B14F-4D97-AF65-F5344CB8AC3E}">
        <p14:creationId xmlns:p14="http://schemas.microsoft.com/office/powerpoint/2010/main" val="3771784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Electron</a:t>
            </a:r>
            <a:r>
              <a:rPr lang="de-CH" sz="2200" dirty="0" smtClean="0"/>
              <a:t> </a:t>
            </a:r>
            <a:r>
              <a:rPr lang="de-CH" sz="2200" dirty="0" err="1" smtClean="0"/>
              <a:t>inelastic</a:t>
            </a:r>
            <a:r>
              <a:rPr lang="de-CH" sz="2200" dirty="0" smtClean="0"/>
              <a:t> </a:t>
            </a:r>
            <a:r>
              <a:rPr lang="de-CH" sz="2200" dirty="0" err="1" smtClean="0"/>
              <a:t>mean</a:t>
            </a:r>
            <a:r>
              <a:rPr lang="de-CH" sz="2200" dirty="0" smtClean="0"/>
              <a:t> </a:t>
            </a:r>
            <a:r>
              <a:rPr lang="de-CH" sz="2200" dirty="0" err="1" smtClean="0"/>
              <a:t>free</a:t>
            </a:r>
            <a:r>
              <a:rPr lang="de-CH" sz="2200" dirty="0" smtClean="0"/>
              <a:t> </a:t>
            </a:r>
            <a:r>
              <a:rPr lang="de-CH" sz="2200" dirty="0" err="1" smtClean="0"/>
              <a:t>path</a:t>
            </a:r>
            <a:endParaRPr lang="en-US" sz="2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7" y="1412776"/>
            <a:ext cx="8820121" cy="424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1FEBC9F-D997-426C-B321-572C68DE363F}" type="slidenum">
              <a:rPr lang="en-US" smtClean="0"/>
              <a:t>41</a:t>
            </a:fld>
            <a:endParaRPr lang="en-US"/>
          </a:p>
        </p:txBody>
      </p:sp>
    </p:spTree>
    <p:extLst>
      <p:ext uri="{BB962C8B-B14F-4D97-AF65-F5344CB8AC3E}">
        <p14:creationId xmlns:p14="http://schemas.microsoft.com/office/powerpoint/2010/main" val="881048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Inelastic</a:t>
            </a:r>
            <a:r>
              <a:rPr lang="de-CH" sz="2200" dirty="0" smtClean="0"/>
              <a:t> </a:t>
            </a:r>
            <a:r>
              <a:rPr lang="de-CH" sz="2200" dirty="0" err="1" smtClean="0"/>
              <a:t>background</a:t>
            </a:r>
            <a:endParaRPr lang="en-US" sz="2200" dirty="0"/>
          </a:p>
        </p:txBody>
      </p:sp>
      <p:grpSp>
        <p:nvGrpSpPr>
          <p:cNvPr id="7197" name="Group 7196"/>
          <p:cNvGrpSpPr/>
          <p:nvPr/>
        </p:nvGrpSpPr>
        <p:grpSpPr>
          <a:xfrm>
            <a:off x="115452" y="1340768"/>
            <a:ext cx="4279077" cy="2605073"/>
            <a:chOff x="115452" y="1434744"/>
            <a:chExt cx="4279077" cy="2605073"/>
          </a:xfrm>
        </p:grpSpPr>
        <p:sp>
          <p:nvSpPr>
            <p:cNvPr id="37" name="Rectangle 3"/>
            <p:cNvSpPr>
              <a:spLocks noChangeArrowheads="1"/>
            </p:cNvSpPr>
            <p:nvPr/>
          </p:nvSpPr>
          <p:spPr bwMode="auto">
            <a:xfrm>
              <a:off x="651286" y="2867267"/>
              <a:ext cx="2931044" cy="1172550"/>
            </a:xfrm>
            <a:prstGeom prst="rect">
              <a:avLst/>
            </a:prstGeom>
            <a:solidFill>
              <a:schemeClr val="bg2">
                <a:lumMod val="75000"/>
              </a:schemeClr>
            </a:solidFill>
            <a:ln w="9525">
              <a:noFill/>
              <a:miter lim="800000"/>
              <a:headEnd/>
              <a:tailEnd/>
            </a:ln>
            <a:effectLst/>
            <a:extLst/>
          </p:spPr>
          <p:txBody>
            <a:bodyPr wrap="none"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endParaRPr lang="en-US" altLang="en-US" sz="1800">
                <a:solidFill>
                  <a:schemeClr val="tx2"/>
                </a:solidFill>
              </a:endParaRPr>
            </a:p>
          </p:txBody>
        </p:sp>
        <p:sp>
          <p:nvSpPr>
            <p:cNvPr id="38" name="Freeform 6"/>
            <p:cNvSpPr>
              <a:spLocks/>
            </p:cNvSpPr>
            <p:nvPr/>
          </p:nvSpPr>
          <p:spPr bwMode="auto">
            <a:xfrm>
              <a:off x="1591432" y="2227694"/>
              <a:ext cx="1271963" cy="1101487"/>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992">
                  <a:moveTo>
                    <a:pt x="40" y="992"/>
                  </a:moveTo>
                  <a:cubicBezTo>
                    <a:pt x="91" y="974"/>
                    <a:pt x="129" y="960"/>
                    <a:pt x="184" y="960"/>
                  </a:cubicBezTo>
                  <a:lnTo>
                    <a:pt x="0" y="816"/>
                  </a:lnTo>
                  <a:lnTo>
                    <a:pt x="240" y="720"/>
                  </a:lnTo>
                  <a:lnTo>
                    <a:pt x="144" y="672"/>
                  </a:lnTo>
                  <a:lnTo>
                    <a:pt x="576" y="624"/>
                  </a:lnTo>
                  <a:lnTo>
                    <a:pt x="624" y="720"/>
                  </a:lnTo>
                  <a:lnTo>
                    <a:pt x="1104" y="0"/>
                  </a:ln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7"/>
            <p:cNvSpPr txBox="1">
              <a:spLocks noChangeArrowheads="1"/>
            </p:cNvSpPr>
            <p:nvPr/>
          </p:nvSpPr>
          <p:spPr bwMode="auto">
            <a:xfrm>
              <a:off x="638612" y="1837954"/>
              <a:ext cx="760412" cy="36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800" b="1" dirty="0">
                  <a:solidFill>
                    <a:srgbClr val="CC0000"/>
                  </a:solidFill>
                  <a:latin typeface="Times" pitchFamily="18" charset="0"/>
                </a:rPr>
                <a:t>X-ray</a:t>
              </a:r>
            </a:p>
          </p:txBody>
        </p:sp>
        <p:sp>
          <p:nvSpPr>
            <p:cNvPr id="40" name="Text Box 8"/>
            <p:cNvSpPr txBox="1">
              <a:spLocks noChangeArrowheads="1"/>
            </p:cNvSpPr>
            <p:nvPr/>
          </p:nvSpPr>
          <p:spPr bwMode="auto">
            <a:xfrm>
              <a:off x="1956660" y="2226583"/>
              <a:ext cx="540354" cy="6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3600" b="1" dirty="0">
                  <a:solidFill>
                    <a:srgbClr val="CC0000"/>
                  </a:solidFill>
                  <a:latin typeface="Times" pitchFamily="18" charset="0"/>
                </a:rPr>
                <a:t>e</a:t>
              </a:r>
              <a:r>
                <a:rPr lang="en-US" altLang="en-US" sz="3600" b="1" baseline="30000" dirty="0">
                  <a:solidFill>
                    <a:srgbClr val="CC0000"/>
                  </a:solidFill>
                  <a:latin typeface="Times" pitchFamily="18" charset="0"/>
                </a:rPr>
                <a:t>–</a:t>
              </a:r>
              <a:endParaRPr lang="en-US" altLang="en-US" sz="1800" b="1" dirty="0">
                <a:solidFill>
                  <a:srgbClr val="CC0000"/>
                </a:solidFill>
                <a:latin typeface="Times" pitchFamily="18" charset="0"/>
              </a:endParaRPr>
            </a:p>
          </p:txBody>
        </p:sp>
        <p:sp>
          <p:nvSpPr>
            <p:cNvPr id="41" name="TextBox 40"/>
            <p:cNvSpPr txBox="1"/>
            <p:nvPr/>
          </p:nvSpPr>
          <p:spPr>
            <a:xfrm>
              <a:off x="1570562" y="1434744"/>
              <a:ext cx="1441420"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endParaRPr lang="en-US" dirty="0"/>
            </a:p>
          </p:txBody>
        </p:sp>
        <p:grpSp>
          <p:nvGrpSpPr>
            <p:cNvPr id="43" name="Group 42"/>
            <p:cNvGrpSpPr/>
            <p:nvPr/>
          </p:nvGrpSpPr>
          <p:grpSpPr>
            <a:xfrm rot="2777648">
              <a:off x="-218876" y="2465426"/>
              <a:ext cx="2052258" cy="520538"/>
              <a:chOff x="-1598984" y="5572471"/>
              <a:chExt cx="9565364" cy="1371600"/>
            </a:xfrm>
          </p:grpSpPr>
          <p:grpSp>
            <p:nvGrpSpPr>
              <p:cNvPr id="56" name="Group 55"/>
              <p:cNvGrpSpPr/>
              <p:nvPr/>
            </p:nvGrpSpPr>
            <p:grpSpPr>
              <a:xfrm>
                <a:off x="-1598984" y="5572471"/>
                <a:ext cx="8741568" cy="914403"/>
                <a:chOff x="-1598984" y="5572471"/>
                <a:chExt cx="8741568" cy="914403"/>
              </a:xfrm>
            </p:grpSpPr>
            <p:cxnSp>
              <p:nvCxnSpPr>
                <p:cNvPr id="58" name="Curved Connector 57"/>
                <p:cNvCxnSpPr/>
                <p:nvPr/>
              </p:nvCxnSpPr>
              <p:spPr>
                <a:xfrm>
                  <a:off x="2048272"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flipH="1">
                  <a:off x="2977923" y="5572473"/>
                  <a:ext cx="914398" cy="914401"/>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a:off x="39170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a:off x="57458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flipH="1">
                  <a:off x="4831432"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a:off x="-1598984" y="5572472"/>
                  <a:ext cx="914400" cy="914400"/>
                </a:xfrm>
                <a:prstGeom prst="curvedConnector3">
                  <a:avLst>
                    <a:gd name="adj1" fmla="val 47917"/>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flipH="1">
                  <a:off x="-662880"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a:off x="2042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flipH="1">
                  <a:off x="1118651" y="5572472"/>
                  <a:ext cx="914400" cy="914400"/>
                </a:xfrm>
                <a:prstGeom prst="curvedConnector3">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rot="5400000">
                  <a:off x="6228184" y="5572471"/>
                  <a:ext cx="914400" cy="914400"/>
                </a:xfrm>
                <a:prstGeom prst="arc">
                  <a:avLst>
                    <a:gd name="adj1" fmla="val 18120323"/>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Arc 56"/>
              <p:cNvSpPr/>
              <p:nvPr/>
            </p:nvSpPr>
            <p:spPr>
              <a:xfrm rot="17466985">
                <a:off x="7051980" y="6029671"/>
                <a:ext cx="914400" cy="914400"/>
              </a:xfrm>
              <a:prstGeom prst="arc">
                <a:avLst>
                  <a:gd name="adj1" fmla="val 16200000"/>
                  <a:gd name="adj2" fmla="val 20325538"/>
                </a:avLst>
              </a:prstGeom>
              <a:ln w="571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4" name="Straight Arrow Connector 43"/>
            <p:cNvCxnSpPr/>
            <p:nvPr/>
          </p:nvCxnSpPr>
          <p:spPr>
            <a:xfrm flipV="1">
              <a:off x="1510781" y="1837954"/>
              <a:ext cx="445879" cy="1372788"/>
            </a:xfrm>
            <a:prstGeom prst="straightConnector1">
              <a:avLst/>
            </a:prstGeom>
            <a:ln w="38100">
              <a:solidFill>
                <a:schemeClr val="accent3">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334846" y="3298293"/>
              <a:ext cx="288032" cy="28803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714180" y="1899088"/>
              <a:ext cx="1641796" cy="369332"/>
            </a:xfrm>
            <a:prstGeom prst="rect">
              <a:avLst/>
            </a:prstGeom>
            <a:noFill/>
          </p:spPr>
          <p:txBody>
            <a:bodyPr wrap="none" rtlCol="0">
              <a:spAutoFit/>
            </a:bodyPr>
            <a:lstStyle/>
            <a:p>
              <a:r>
                <a:rPr lang="de-CH" dirty="0" err="1" smtClean="0"/>
                <a:t>E</a:t>
              </a:r>
              <a:r>
                <a:rPr lang="de-CH" baseline="-25000" dirty="0" err="1" smtClean="0"/>
                <a:t>kin</a:t>
              </a:r>
              <a:r>
                <a:rPr lang="de-CH" baseline="-25000" dirty="0" smtClean="0"/>
                <a:t> </a:t>
              </a:r>
              <a:r>
                <a:rPr lang="de-CH" dirty="0" smtClean="0"/>
                <a:t>= h</a:t>
              </a:r>
              <a:r>
                <a:rPr lang="el-GR" dirty="0" smtClean="0"/>
                <a:t>ν</a:t>
              </a:r>
              <a:r>
                <a:rPr lang="de-CH" dirty="0" smtClean="0"/>
                <a:t>-BE-</a:t>
              </a:r>
              <a:r>
                <a:rPr lang="el-GR" dirty="0" smtClean="0"/>
                <a:t>φ</a:t>
              </a:r>
              <a:r>
                <a:rPr lang="de-CH" dirty="0" smtClean="0"/>
                <a:t>-</a:t>
              </a:r>
              <a:r>
                <a:rPr lang="el-GR" dirty="0" smtClean="0"/>
                <a:t>Δ</a:t>
              </a:r>
              <a:endParaRPr lang="en-US" dirty="0"/>
            </a:p>
          </p:txBody>
        </p:sp>
        <p:sp>
          <p:nvSpPr>
            <p:cNvPr id="47" name="Freeform 6"/>
            <p:cNvSpPr>
              <a:spLocks/>
            </p:cNvSpPr>
            <p:nvPr/>
          </p:nvSpPr>
          <p:spPr bwMode="auto">
            <a:xfrm>
              <a:off x="1631829" y="3249536"/>
              <a:ext cx="1241087" cy="504603"/>
            </a:xfrm>
            <a:custGeom>
              <a:avLst/>
              <a:gdLst>
                <a:gd name="T0" fmla="*/ 40 w 1104"/>
                <a:gd name="T1" fmla="*/ 992 h 992"/>
                <a:gd name="T2" fmla="*/ 184 w 1104"/>
                <a:gd name="T3" fmla="*/ 960 h 992"/>
                <a:gd name="T4" fmla="*/ 0 w 1104"/>
                <a:gd name="T5" fmla="*/ 816 h 992"/>
                <a:gd name="T6" fmla="*/ 240 w 1104"/>
                <a:gd name="T7" fmla="*/ 720 h 992"/>
                <a:gd name="T8" fmla="*/ 144 w 1104"/>
                <a:gd name="T9" fmla="*/ 672 h 992"/>
                <a:gd name="T10" fmla="*/ 576 w 1104"/>
                <a:gd name="T11" fmla="*/ 624 h 992"/>
                <a:gd name="T12" fmla="*/ 624 w 1104"/>
                <a:gd name="T13" fmla="*/ 720 h 992"/>
                <a:gd name="T14" fmla="*/ 1104 w 1104"/>
                <a:gd name="T15" fmla="*/ 0 h 992"/>
                <a:gd name="T16" fmla="*/ 0 60000 65536"/>
                <a:gd name="T17" fmla="*/ 0 60000 65536"/>
                <a:gd name="T18" fmla="*/ 0 60000 65536"/>
                <a:gd name="T19" fmla="*/ 0 60000 65536"/>
                <a:gd name="T20" fmla="*/ 0 60000 65536"/>
                <a:gd name="T21" fmla="*/ 0 60000 65536"/>
                <a:gd name="T22" fmla="*/ 0 60000 65536"/>
                <a:gd name="T23" fmla="*/ 0 60000 65536"/>
                <a:gd name="connsiteX0" fmla="*/ 362 w 8442"/>
                <a:gd name="connsiteY0" fmla="*/ 3710 h 3710"/>
                <a:gd name="connsiteX1" fmla="*/ 1667 w 8442"/>
                <a:gd name="connsiteY1" fmla="*/ 3387 h 3710"/>
                <a:gd name="connsiteX2" fmla="*/ 0 w 8442"/>
                <a:gd name="connsiteY2" fmla="*/ 1936 h 3710"/>
                <a:gd name="connsiteX3" fmla="*/ 2174 w 8442"/>
                <a:gd name="connsiteY3" fmla="*/ 968 h 3710"/>
                <a:gd name="connsiteX4" fmla="*/ 1304 w 8442"/>
                <a:gd name="connsiteY4" fmla="*/ 484 h 3710"/>
                <a:gd name="connsiteX5" fmla="*/ 5217 w 8442"/>
                <a:gd name="connsiteY5" fmla="*/ 0 h 3710"/>
                <a:gd name="connsiteX6" fmla="*/ 5652 w 8442"/>
                <a:gd name="connsiteY6" fmla="*/ 968 h 3710"/>
                <a:gd name="connsiteX7" fmla="*/ 8442 w 8442"/>
                <a:gd name="connsiteY7" fmla="*/ 766 h 3710"/>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6695 w 10000"/>
                <a:gd name="connsiteY6" fmla="*/ 7830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2575 w 10000"/>
                <a:gd name="connsiteY3" fmla="*/ 7830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429 w 10000"/>
                <a:gd name="connsiteY0" fmla="*/ 15221 h 15221"/>
                <a:gd name="connsiteX1" fmla="*/ 1975 w 10000"/>
                <a:gd name="connsiteY1" fmla="*/ 14350 h 15221"/>
                <a:gd name="connsiteX2" fmla="*/ 0 w 10000"/>
                <a:gd name="connsiteY2" fmla="*/ 10439 h 15221"/>
                <a:gd name="connsiteX3" fmla="*/ 3852 w 10000"/>
                <a:gd name="connsiteY3" fmla="*/ 11559 h 15221"/>
                <a:gd name="connsiteX4" fmla="*/ 1545 w 10000"/>
                <a:gd name="connsiteY4" fmla="*/ 6526 h 15221"/>
                <a:gd name="connsiteX5" fmla="*/ 5612 w 10000"/>
                <a:gd name="connsiteY5" fmla="*/ 0 h 15221"/>
                <a:gd name="connsiteX6" fmla="*/ 5276 w 10000"/>
                <a:gd name="connsiteY6" fmla="*/ 13424 h 15221"/>
                <a:gd name="connsiteX7" fmla="*/ 10000 w 10000"/>
                <a:gd name="connsiteY7" fmla="*/ 7286 h 15221"/>
                <a:gd name="connsiteX0" fmla="*/ 0 w 14680"/>
                <a:gd name="connsiteY0" fmla="*/ 4779 h 14350"/>
                <a:gd name="connsiteX1" fmla="*/ 6655 w 14680"/>
                <a:gd name="connsiteY1" fmla="*/ 14350 h 14350"/>
                <a:gd name="connsiteX2" fmla="*/ 4680 w 14680"/>
                <a:gd name="connsiteY2" fmla="*/ 10439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4350"/>
                <a:gd name="connsiteX1" fmla="*/ 6655 w 14680"/>
                <a:gd name="connsiteY1" fmla="*/ 14350 h 14350"/>
                <a:gd name="connsiteX2" fmla="*/ 4112 w 14680"/>
                <a:gd name="connsiteY2" fmla="*/ 743 h 14350"/>
                <a:gd name="connsiteX3" fmla="*/ 8532 w 14680"/>
                <a:gd name="connsiteY3" fmla="*/ 11559 h 14350"/>
                <a:gd name="connsiteX4" fmla="*/ 6225 w 14680"/>
                <a:gd name="connsiteY4" fmla="*/ 6526 h 14350"/>
                <a:gd name="connsiteX5" fmla="*/ 10292 w 14680"/>
                <a:gd name="connsiteY5" fmla="*/ 0 h 14350"/>
                <a:gd name="connsiteX6" fmla="*/ 9956 w 14680"/>
                <a:gd name="connsiteY6" fmla="*/ 13424 h 14350"/>
                <a:gd name="connsiteX7" fmla="*/ 14680 w 14680"/>
                <a:gd name="connsiteY7" fmla="*/ 7286 h 14350"/>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225 w 14680"/>
                <a:gd name="connsiteY4" fmla="*/ 6526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8532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3424"/>
                <a:gd name="connsiteX1" fmla="*/ 3533 w 14680"/>
                <a:gd name="connsiteY1" fmla="*/ 7637 h 13424"/>
                <a:gd name="connsiteX2" fmla="*/ 4112 w 14680"/>
                <a:gd name="connsiteY2" fmla="*/ 743 h 13424"/>
                <a:gd name="connsiteX3" fmla="*/ 6545 w 14680"/>
                <a:gd name="connsiteY3" fmla="*/ 11559 h 13424"/>
                <a:gd name="connsiteX4" fmla="*/ 6793 w 14680"/>
                <a:gd name="connsiteY4" fmla="*/ 559 h 13424"/>
                <a:gd name="connsiteX5" fmla="*/ 10292 w 14680"/>
                <a:gd name="connsiteY5" fmla="*/ 0 h 13424"/>
                <a:gd name="connsiteX6" fmla="*/ 9956 w 14680"/>
                <a:gd name="connsiteY6" fmla="*/ 13424 h 13424"/>
                <a:gd name="connsiteX7" fmla="*/ 14680 w 14680"/>
                <a:gd name="connsiteY7" fmla="*/ 7286 h 13424"/>
                <a:gd name="connsiteX0" fmla="*/ 0 w 14680"/>
                <a:gd name="connsiteY0" fmla="*/ 4779 h 11559"/>
                <a:gd name="connsiteX1" fmla="*/ 3533 w 14680"/>
                <a:gd name="connsiteY1" fmla="*/ 7637 h 11559"/>
                <a:gd name="connsiteX2" fmla="*/ 4112 w 14680"/>
                <a:gd name="connsiteY2" fmla="*/ 743 h 11559"/>
                <a:gd name="connsiteX3" fmla="*/ 6545 w 14680"/>
                <a:gd name="connsiteY3" fmla="*/ 11559 h 11559"/>
                <a:gd name="connsiteX4" fmla="*/ 6793 w 14680"/>
                <a:gd name="connsiteY4" fmla="*/ 559 h 11559"/>
                <a:gd name="connsiteX5" fmla="*/ 10292 w 14680"/>
                <a:gd name="connsiteY5" fmla="*/ 0 h 11559"/>
                <a:gd name="connsiteX6" fmla="*/ 8537 w 14680"/>
                <a:gd name="connsiteY6" fmla="*/ 8949 h 11559"/>
                <a:gd name="connsiteX7" fmla="*/ 14680 w 14680"/>
                <a:gd name="connsiteY7" fmla="*/ 7286 h 11559"/>
                <a:gd name="connsiteX0" fmla="*/ 0 w 11558"/>
                <a:gd name="connsiteY0" fmla="*/ 4779 h 12348"/>
                <a:gd name="connsiteX1" fmla="*/ 3533 w 11558"/>
                <a:gd name="connsiteY1" fmla="*/ 7637 h 12348"/>
                <a:gd name="connsiteX2" fmla="*/ 4112 w 11558"/>
                <a:gd name="connsiteY2" fmla="*/ 743 h 12348"/>
                <a:gd name="connsiteX3" fmla="*/ 6545 w 11558"/>
                <a:gd name="connsiteY3" fmla="*/ 11559 h 12348"/>
                <a:gd name="connsiteX4" fmla="*/ 6793 w 11558"/>
                <a:gd name="connsiteY4" fmla="*/ 559 h 12348"/>
                <a:gd name="connsiteX5" fmla="*/ 10292 w 11558"/>
                <a:gd name="connsiteY5" fmla="*/ 0 h 12348"/>
                <a:gd name="connsiteX6" fmla="*/ 8537 w 11558"/>
                <a:gd name="connsiteY6" fmla="*/ 8949 h 12348"/>
                <a:gd name="connsiteX7" fmla="*/ 11558 w 11558"/>
                <a:gd name="connsiteY7" fmla="*/ 10642 h 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8" h="12348">
                  <a:moveTo>
                    <a:pt x="0" y="4779"/>
                  </a:moveTo>
                  <a:cubicBezTo>
                    <a:pt x="547" y="4291"/>
                    <a:pt x="2942" y="7637"/>
                    <a:pt x="3533" y="7637"/>
                  </a:cubicBezTo>
                  <a:lnTo>
                    <a:pt x="4112" y="743"/>
                  </a:lnTo>
                  <a:lnTo>
                    <a:pt x="6545" y="11559"/>
                  </a:lnTo>
                  <a:cubicBezTo>
                    <a:pt x="6628" y="7892"/>
                    <a:pt x="6710" y="4226"/>
                    <a:pt x="6793" y="559"/>
                  </a:cubicBezTo>
                  <a:lnTo>
                    <a:pt x="10292" y="0"/>
                  </a:lnTo>
                  <a:lnTo>
                    <a:pt x="8537" y="8949"/>
                  </a:lnTo>
                  <a:cubicBezTo>
                    <a:pt x="10254" y="2429"/>
                    <a:pt x="9842" y="17162"/>
                    <a:pt x="11558" y="10642"/>
                  </a:cubicBezTo>
                </a:path>
              </a:pathLst>
            </a:custGeom>
            <a:noFill/>
            <a:ln w="190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9" name="Straight Arrow Connector 48"/>
            <p:cNvCxnSpPr/>
            <p:nvPr/>
          </p:nvCxnSpPr>
          <p:spPr>
            <a:xfrm>
              <a:off x="438404" y="2867267"/>
              <a:ext cx="0" cy="575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5452" y="2992221"/>
              <a:ext cx="346570" cy="461665"/>
            </a:xfrm>
            <a:prstGeom prst="rect">
              <a:avLst/>
            </a:prstGeom>
            <a:noFill/>
          </p:spPr>
          <p:txBody>
            <a:bodyPr wrap="none" rtlCol="0">
              <a:spAutoFit/>
            </a:bodyPr>
            <a:lstStyle/>
            <a:p>
              <a:r>
                <a:rPr lang="de-CH" sz="2400" dirty="0" smtClean="0"/>
                <a:t>d</a:t>
              </a:r>
              <a:endParaRPr lang="en-US" sz="2400" dirty="0"/>
            </a:p>
          </p:txBody>
        </p:sp>
        <p:cxnSp>
          <p:nvCxnSpPr>
            <p:cNvPr id="51" name="Straight Connector 50"/>
            <p:cNvCxnSpPr/>
            <p:nvPr/>
          </p:nvCxnSpPr>
          <p:spPr>
            <a:xfrm flipH="1">
              <a:off x="462022" y="3442309"/>
              <a:ext cx="10168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571662" y="1899088"/>
              <a:ext cx="1822867" cy="403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1478862" y="1949264"/>
              <a:ext cx="0" cy="15042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1495950" y="2168013"/>
              <a:ext cx="353961" cy="73742"/>
            </a:xfrm>
            <a:custGeom>
              <a:avLst/>
              <a:gdLst>
                <a:gd name="connsiteX0" fmla="*/ 0 w 353961"/>
                <a:gd name="connsiteY0" fmla="*/ 0 h 73742"/>
                <a:gd name="connsiteX1" fmla="*/ 250723 w 353961"/>
                <a:gd name="connsiteY1" fmla="*/ 29497 h 73742"/>
                <a:gd name="connsiteX2" fmla="*/ 353961 w 353961"/>
                <a:gd name="connsiteY2" fmla="*/ 73742 h 73742"/>
                <a:gd name="connsiteX3" fmla="*/ 353961 w 353961"/>
                <a:gd name="connsiteY3" fmla="*/ 73742 h 73742"/>
              </a:gdLst>
              <a:ahLst/>
              <a:cxnLst>
                <a:cxn ang="0">
                  <a:pos x="connsiteX0" y="connsiteY0"/>
                </a:cxn>
                <a:cxn ang="0">
                  <a:pos x="connsiteX1" y="connsiteY1"/>
                </a:cxn>
                <a:cxn ang="0">
                  <a:pos x="connsiteX2" y="connsiteY2"/>
                </a:cxn>
                <a:cxn ang="0">
                  <a:pos x="connsiteX3" y="connsiteY3"/>
                </a:cxn>
              </a:cxnLst>
              <a:rect l="l" t="t" r="r" b="b"/>
              <a:pathLst>
                <a:path w="353961" h="73742">
                  <a:moveTo>
                    <a:pt x="0" y="0"/>
                  </a:moveTo>
                  <a:cubicBezTo>
                    <a:pt x="95865" y="8603"/>
                    <a:pt x="191730" y="17207"/>
                    <a:pt x="250723" y="29497"/>
                  </a:cubicBezTo>
                  <a:cubicBezTo>
                    <a:pt x="309717" y="41787"/>
                    <a:pt x="353961" y="73742"/>
                    <a:pt x="353961" y="73742"/>
                  </a:cubicBezTo>
                  <a:lnTo>
                    <a:pt x="353961" y="7374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483753" y="2195572"/>
              <a:ext cx="352982" cy="400110"/>
            </a:xfrm>
            <a:prstGeom prst="rect">
              <a:avLst/>
            </a:prstGeom>
            <a:noFill/>
          </p:spPr>
          <p:txBody>
            <a:bodyPr wrap="none" rtlCol="0">
              <a:spAutoFit/>
            </a:bodyPr>
            <a:lstStyle/>
            <a:p>
              <a:r>
                <a:rPr lang="el-GR" sz="2000" i="1" dirty="0" smtClean="0"/>
                <a:t>Θ</a:t>
              </a:r>
              <a:endParaRPr lang="en-US" sz="2000" i="1" dirty="0"/>
            </a:p>
          </p:txBody>
        </p:sp>
      </p:grpSp>
      <p:sp>
        <p:nvSpPr>
          <p:cNvPr id="7172" name="TextBox 7171"/>
          <p:cNvSpPr txBox="1"/>
          <p:nvPr/>
        </p:nvSpPr>
        <p:spPr>
          <a:xfrm>
            <a:off x="4572000" y="1413450"/>
            <a:ext cx="4479590" cy="2159566"/>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en-US" dirty="0" smtClean="0"/>
              <a:t>Photoelectrons from deeper layers lose part of their energy (inelastic collisions) and are emitted with </a:t>
            </a:r>
            <a:r>
              <a:rPr lang="en-US" dirty="0"/>
              <a:t>reduced </a:t>
            </a:r>
            <a:r>
              <a:rPr lang="en-US" dirty="0" smtClean="0"/>
              <a:t>KE (&gt; BE)</a:t>
            </a:r>
            <a:endParaRPr lang="en-US" dirty="0"/>
          </a:p>
          <a:p>
            <a:pPr marL="285750" indent="-285750">
              <a:spcAft>
                <a:spcPts val="1000"/>
              </a:spcAft>
              <a:buClr>
                <a:schemeClr val="bg2">
                  <a:lumMod val="25000"/>
                </a:schemeClr>
              </a:buClr>
              <a:buFont typeface="Arial" panose="020B0604020202020204" pitchFamily="34" charset="0"/>
              <a:buChar char="•"/>
            </a:pPr>
            <a:r>
              <a:rPr lang="en-US" dirty="0" smtClean="0"/>
              <a:t>XPS </a:t>
            </a:r>
            <a:r>
              <a:rPr lang="en-US" dirty="0"/>
              <a:t>spectra show characteristic "stepped" background (intensity </a:t>
            </a:r>
            <a:r>
              <a:rPr lang="en-US" dirty="0" smtClean="0"/>
              <a:t>of background towards higher </a:t>
            </a:r>
            <a:r>
              <a:rPr lang="en-US" dirty="0"/>
              <a:t>BE of photoemission peak is always </a:t>
            </a:r>
            <a:r>
              <a:rPr lang="en-US" dirty="0" smtClean="0"/>
              <a:t>larger than towards lower BE)</a:t>
            </a:r>
            <a:endParaRPr lang="en-US" dirty="0"/>
          </a:p>
        </p:txBody>
      </p:sp>
      <p:grpSp>
        <p:nvGrpSpPr>
          <p:cNvPr id="7196" name="Group 7195"/>
          <p:cNvGrpSpPr/>
          <p:nvPr/>
        </p:nvGrpSpPr>
        <p:grpSpPr>
          <a:xfrm>
            <a:off x="3923928" y="4005064"/>
            <a:ext cx="5220072" cy="2353536"/>
            <a:chOff x="3923928" y="4335848"/>
            <a:chExt cx="5220072" cy="2353536"/>
          </a:xfrm>
        </p:grpSpPr>
        <p:grpSp>
          <p:nvGrpSpPr>
            <p:cNvPr id="7195" name="Group 7194"/>
            <p:cNvGrpSpPr/>
            <p:nvPr/>
          </p:nvGrpSpPr>
          <p:grpSpPr>
            <a:xfrm>
              <a:off x="4355976" y="4335848"/>
              <a:ext cx="4485877" cy="1687813"/>
              <a:chOff x="4550619" y="4335848"/>
              <a:chExt cx="4485877" cy="1687813"/>
            </a:xfrm>
          </p:grpSpPr>
          <p:cxnSp>
            <p:nvCxnSpPr>
              <p:cNvPr id="7176" name="Straight Connector 7175"/>
              <p:cNvCxnSpPr/>
              <p:nvPr/>
            </p:nvCxnSpPr>
            <p:spPr>
              <a:xfrm>
                <a:off x="4550619" y="6021288"/>
                <a:ext cx="4320480" cy="0"/>
              </a:xfrm>
              <a:prstGeom prst="line">
                <a:avLst/>
              </a:prstGeom>
              <a:ln w="38100"/>
            </p:spPr>
            <p:style>
              <a:lnRef idx="1">
                <a:schemeClr val="dk1"/>
              </a:lnRef>
              <a:fillRef idx="0">
                <a:schemeClr val="dk1"/>
              </a:fillRef>
              <a:effectRef idx="0">
                <a:schemeClr val="dk1"/>
              </a:effectRef>
              <a:fontRef idx="minor">
                <a:schemeClr val="tx1"/>
              </a:fontRef>
            </p:style>
          </p:cxnSp>
          <p:sp>
            <p:nvSpPr>
              <p:cNvPr id="7177" name="Rectangle 7176"/>
              <p:cNvSpPr/>
              <p:nvPr/>
            </p:nvSpPr>
            <p:spPr>
              <a:xfrm>
                <a:off x="4550619" y="5805264"/>
                <a:ext cx="4320480"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0619" y="5473240"/>
                <a:ext cx="3096344" cy="332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50619" y="5330960"/>
                <a:ext cx="2442504" cy="13626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50619" y="5233946"/>
                <a:ext cx="2376264" cy="9701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50619" y="5085184"/>
                <a:ext cx="1440160" cy="1487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79" name="Straight Connector 7178"/>
              <p:cNvCxnSpPr/>
              <p:nvPr/>
            </p:nvCxnSpPr>
            <p:spPr>
              <a:xfrm flipV="1">
                <a:off x="5990779" y="479715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26883" y="4894166"/>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993123" y="5035822"/>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658571" y="5159565"/>
                <a:ext cx="0" cy="6456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8799091" y="5584494"/>
                <a:ext cx="0" cy="2183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83624" y="5586867"/>
                <a:ext cx="0" cy="4367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658571" y="5799339"/>
                <a:ext cx="12250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6991223" y="5473240"/>
                <a:ext cx="667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990779" y="5233946"/>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926883" y="533096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550619" y="5085184"/>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190" name="TextBox 7189"/>
              <p:cNvSpPr txBox="1"/>
              <p:nvPr/>
            </p:nvSpPr>
            <p:spPr>
              <a:xfrm>
                <a:off x="8587334" y="5214424"/>
                <a:ext cx="449162" cy="400110"/>
              </a:xfrm>
              <a:prstGeom prst="rect">
                <a:avLst/>
              </a:prstGeom>
              <a:noFill/>
            </p:spPr>
            <p:txBody>
              <a:bodyPr wrap="none" rtlCol="0">
                <a:spAutoFit/>
              </a:bodyPr>
              <a:lstStyle/>
              <a:p>
                <a:r>
                  <a:rPr lang="de-CH" sz="2000" dirty="0" smtClean="0"/>
                  <a:t>3d</a:t>
                </a:r>
                <a:endParaRPr lang="en-US" sz="2000" dirty="0"/>
              </a:p>
            </p:txBody>
          </p:sp>
          <p:sp>
            <p:nvSpPr>
              <p:cNvPr id="101" name="TextBox 100"/>
              <p:cNvSpPr txBox="1"/>
              <p:nvPr/>
            </p:nvSpPr>
            <p:spPr>
              <a:xfrm>
                <a:off x="7447489" y="4685074"/>
                <a:ext cx="415498" cy="400110"/>
              </a:xfrm>
              <a:prstGeom prst="rect">
                <a:avLst/>
              </a:prstGeom>
              <a:noFill/>
            </p:spPr>
            <p:txBody>
              <a:bodyPr wrap="none" rtlCol="0">
                <a:spAutoFit/>
              </a:bodyPr>
              <a:lstStyle/>
              <a:p>
                <a:r>
                  <a:rPr lang="de-CH" sz="2000" dirty="0" smtClean="0"/>
                  <a:t>3s</a:t>
                </a:r>
                <a:endParaRPr lang="en-US" sz="2000" dirty="0"/>
              </a:p>
            </p:txBody>
          </p:sp>
          <p:sp>
            <p:nvSpPr>
              <p:cNvPr id="102" name="TextBox 101"/>
              <p:cNvSpPr txBox="1"/>
              <p:nvPr/>
            </p:nvSpPr>
            <p:spPr>
              <a:xfrm>
                <a:off x="6710859" y="4437112"/>
                <a:ext cx="449162" cy="400110"/>
              </a:xfrm>
              <a:prstGeom prst="rect">
                <a:avLst/>
              </a:prstGeom>
              <a:noFill/>
            </p:spPr>
            <p:txBody>
              <a:bodyPr wrap="none" rtlCol="0">
                <a:spAutoFit/>
              </a:bodyPr>
              <a:lstStyle/>
              <a:p>
                <a:r>
                  <a:rPr lang="de-CH" sz="2000" dirty="0" smtClean="0"/>
                  <a:t>2p</a:t>
                </a:r>
                <a:endParaRPr lang="en-US" sz="2000" dirty="0"/>
              </a:p>
            </p:txBody>
          </p:sp>
          <p:sp>
            <p:nvSpPr>
              <p:cNvPr id="103" name="TextBox 102"/>
              <p:cNvSpPr txBox="1"/>
              <p:nvPr/>
            </p:nvSpPr>
            <p:spPr>
              <a:xfrm>
                <a:off x="5766198" y="4335848"/>
                <a:ext cx="415498" cy="400110"/>
              </a:xfrm>
              <a:prstGeom prst="rect">
                <a:avLst/>
              </a:prstGeom>
              <a:noFill/>
            </p:spPr>
            <p:txBody>
              <a:bodyPr wrap="none" rtlCol="0">
                <a:spAutoFit/>
              </a:bodyPr>
              <a:lstStyle/>
              <a:p>
                <a:r>
                  <a:rPr lang="de-CH" sz="2000" dirty="0" smtClean="0"/>
                  <a:t>2s</a:t>
                </a:r>
                <a:endParaRPr lang="en-US" sz="2000" dirty="0"/>
              </a:p>
            </p:txBody>
          </p:sp>
          <p:cxnSp>
            <p:nvCxnSpPr>
              <p:cNvPr id="7174" name="Straight Connector 7173"/>
              <p:cNvCxnSpPr/>
              <p:nvPr/>
            </p:nvCxnSpPr>
            <p:spPr>
              <a:xfrm>
                <a:off x="4550619" y="4335848"/>
                <a:ext cx="0" cy="1685440"/>
              </a:xfrm>
              <a:prstGeom prst="line">
                <a:avLst/>
              </a:prstGeom>
              <a:ln w="28575"/>
            </p:spPr>
            <p:style>
              <a:lnRef idx="1">
                <a:schemeClr val="dk1"/>
              </a:lnRef>
              <a:fillRef idx="0">
                <a:schemeClr val="dk1"/>
              </a:fillRef>
              <a:effectRef idx="0">
                <a:schemeClr val="dk1"/>
              </a:effectRef>
              <a:fontRef idx="minor">
                <a:schemeClr val="tx1"/>
              </a:fontRef>
            </p:style>
          </p:cxnSp>
        </p:grpSp>
        <p:sp>
          <p:nvSpPr>
            <p:cNvPr id="7192" name="TextBox 7191"/>
            <p:cNvSpPr txBox="1"/>
            <p:nvPr/>
          </p:nvSpPr>
          <p:spPr>
            <a:xfrm>
              <a:off x="3923928" y="6043053"/>
              <a:ext cx="5220072" cy="646331"/>
            </a:xfrm>
            <a:prstGeom prst="rect">
              <a:avLst/>
            </a:prstGeom>
            <a:noFill/>
          </p:spPr>
          <p:txBody>
            <a:bodyPr wrap="square" rtlCol="0">
              <a:spAutoFit/>
            </a:bodyPr>
            <a:lstStyle/>
            <a:p>
              <a:r>
                <a:rPr lang="de-CH" dirty="0" smtClean="0"/>
                <a:t>  1000              Binding </a:t>
              </a:r>
              <a:r>
                <a:rPr lang="de-CH" dirty="0" err="1"/>
                <a:t>energy</a:t>
              </a:r>
              <a:r>
                <a:rPr lang="de-CH" dirty="0"/>
                <a:t> (eV) </a:t>
              </a:r>
              <a:r>
                <a:rPr lang="de-CH" dirty="0" smtClean="0"/>
                <a:t>	                   0</a:t>
              </a:r>
            </a:p>
            <a:p>
              <a:r>
                <a:rPr lang="de-CH" dirty="0" smtClean="0"/>
                <a:t>     0                  </a:t>
              </a:r>
              <a:r>
                <a:rPr lang="de-CH" dirty="0" err="1" smtClean="0"/>
                <a:t>Kinetic</a:t>
              </a:r>
              <a:r>
                <a:rPr lang="de-CH" dirty="0" smtClean="0"/>
                <a:t> </a:t>
              </a:r>
              <a:r>
                <a:rPr lang="de-CH" dirty="0" err="1"/>
                <a:t>energy</a:t>
              </a:r>
              <a:r>
                <a:rPr lang="de-CH" dirty="0"/>
                <a:t> (eV</a:t>
              </a:r>
              <a:r>
                <a:rPr lang="de-CH" dirty="0" smtClean="0"/>
                <a:t>)                            1000</a:t>
              </a:r>
              <a:endParaRPr lang="en-US" dirty="0"/>
            </a:p>
          </p:txBody>
        </p:sp>
      </p:grpSp>
      <p:sp>
        <p:nvSpPr>
          <p:cNvPr id="4" name="Slide Number Placeholder 3"/>
          <p:cNvSpPr>
            <a:spLocks noGrp="1"/>
          </p:cNvSpPr>
          <p:nvPr>
            <p:ph type="sldNum" sz="quarter" idx="12"/>
          </p:nvPr>
        </p:nvSpPr>
        <p:spPr/>
        <p:txBody>
          <a:bodyPr/>
          <a:lstStyle/>
          <a:p>
            <a:fld id="{51FEBC9F-D997-426C-B321-572C68DE363F}" type="slidenum">
              <a:rPr lang="en-US" smtClean="0"/>
              <a:t>42</a:t>
            </a:fld>
            <a:endParaRPr lang="en-US"/>
          </a:p>
        </p:txBody>
      </p:sp>
    </p:spTree>
    <p:extLst>
      <p:ext uri="{BB962C8B-B14F-4D97-AF65-F5344CB8AC3E}">
        <p14:creationId xmlns:p14="http://schemas.microsoft.com/office/powerpoint/2010/main" val="103235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416" y="1835532"/>
            <a:ext cx="1241237" cy="369332"/>
          </a:xfrm>
          <a:prstGeom prst="rect">
            <a:avLst/>
          </a:prstGeom>
          <a:solidFill>
            <a:schemeClr val="bg2">
              <a:lumMod val="90000"/>
            </a:schemeClr>
          </a:solidFill>
        </p:spPr>
        <p:txBody>
          <a:bodyPr wrap="none" rtlCol="0">
            <a:spAutoFit/>
          </a:bodyPr>
          <a:lstStyle/>
          <a:p>
            <a:r>
              <a:rPr lang="de-CH" dirty="0" smtClean="0"/>
              <a:t>Peak </a:t>
            </a:r>
            <a:r>
              <a:rPr lang="de-CH" dirty="0" err="1" smtClean="0"/>
              <a:t>shape</a:t>
            </a:r>
            <a:endParaRPr lang="en-US" dirty="0"/>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0" y="633413"/>
            <a:ext cx="9190038"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88640"/>
            <a:ext cx="8229600" cy="562074"/>
          </a:xfrm>
        </p:spPr>
        <p:txBody>
          <a:bodyPr>
            <a:normAutofit/>
          </a:bodyPr>
          <a:lstStyle/>
          <a:p>
            <a:r>
              <a:rPr lang="de-CH" sz="2200" dirty="0" smtClean="0"/>
              <a:t>A </a:t>
            </a:r>
            <a:r>
              <a:rPr lang="de-CH" sz="2200" dirty="0" err="1" smtClean="0"/>
              <a:t>photoelectron</a:t>
            </a:r>
            <a:r>
              <a:rPr lang="de-CH" sz="2200" dirty="0" smtClean="0"/>
              <a:t> </a:t>
            </a:r>
            <a:r>
              <a:rPr lang="de-CH" sz="2200" dirty="0" err="1" smtClean="0"/>
              <a:t>spectrum</a:t>
            </a:r>
            <a:r>
              <a:rPr lang="de-CH" sz="2200" dirty="0" smtClean="0"/>
              <a:t> in </a:t>
            </a:r>
            <a:r>
              <a:rPr lang="de-CH" sz="2200" dirty="0" err="1" smtClean="0"/>
              <a:t>more</a:t>
            </a:r>
            <a:r>
              <a:rPr lang="de-CH" sz="2200" dirty="0" smtClean="0"/>
              <a:t> </a:t>
            </a:r>
            <a:r>
              <a:rPr lang="de-CH" sz="2200" dirty="0" err="1" smtClean="0"/>
              <a:t>detail</a:t>
            </a:r>
            <a:endParaRPr lang="en-US" sz="2200" dirty="0"/>
          </a:p>
        </p:txBody>
      </p:sp>
      <p:sp>
        <p:nvSpPr>
          <p:cNvPr id="4" name="TextBox 3"/>
          <p:cNvSpPr txBox="1"/>
          <p:nvPr/>
        </p:nvSpPr>
        <p:spPr>
          <a:xfrm>
            <a:off x="2358484" y="2236222"/>
            <a:ext cx="1915845" cy="369332"/>
          </a:xfrm>
          <a:prstGeom prst="rect">
            <a:avLst/>
          </a:prstGeom>
          <a:solidFill>
            <a:schemeClr val="bg2">
              <a:lumMod val="90000"/>
            </a:schemeClr>
          </a:solidFill>
        </p:spPr>
        <p:txBody>
          <a:bodyPr wrap="none" rtlCol="0">
            <a:spAutoFit/>
          </a:bodyPr>
          <a:lstStyle/>
          <a:p>
            <a:r>
              <a:rPr lang="de-CH" dirty="0" smtClean="0"/>
              <a:t>Spin-orbit </a:t>
            </a:r>
            <a:r>
              <a:rPr lang="de-CH" dirty="0" err="1" smtClean="0"/>
              <a:t>splitting</a:t>
            </a:r>
            <a:endParaRPr lang="en-US" dirty="0"/>
          </a:p>
        </p:txBody>
      </p:sp>
      <p:sp>
        <p:nvSpPr>
          <p:cNvPr id="6" name="TextBox 5"/>
          <p:cNvSpPr txBox="1"/>
          <p:nvPr/>
        </p:nvSpPr>
        <p:spPr>
          <a:xfrm>
            <a:off x="512773" y="4964534"/>
            <a:ext cx="1907382" cy="369332"/>
          </a:xfrm>
          <a:prstGeom prst="rect">
            <a:avLst/>
          </a:prstGeom>
          <a:solidFill>
            <a:schemeClr val="bg2">
              <a:lumMod val="90000"/>
            </a:schemeClr>
          </a:solidFill>
        </p:spPr>
        <p:txBody>
          <a:bodyPr wrap="none" rtlCol="0">
            <a:spAutoFit/>
          </a:bodyPr>
          <a:lstStyle/>
          <a:p>
            <a:r>
              <a:rPr lang="de-CH" dirty="0" smtClean="0"/>
              <a:t>Background </a:t>
            </a:r>
            <a:r>
              <a:rPr lang="de-CH" dirty="0" err="1" smtClean="0"/>
              <a:t>shape</a:t>
            </a:r>
            <a:endParaRPr lang="en-US" dirty="0"/>
          </a:p>
        </p:txBody>
      </p:sp>
      <p:sp>
        <p:nvSpPr>
          <p:cNvPr id="7" name="TextBox 6"/>
          <p:cNvSpPr txBox="1"/>
          <p:nvPr/>
        </p:nvSpPr>
        <p:spPr>
          <a:xfrm>
            <a:off x="5235130" y="3864637"/>
            <a:ext cx="1334789" cy="369332"/>
          </a:xfrm>
          <a:prstGeom prst="rect">
            <a:avLst/>
          </a:prstGeom>
          <a:solidFill>
            <a:schemeClr val="bg2">
              <a:lumMod val="90000"/>
            </a:schemeClr>
          </a:solidFill>
        </p:spPr>
        <p:txBody>
          <a:bodyPr wrap="none" rtlCol="0">
            <a:spAutoFit/>
          </a:bodyPr>
          <a:lstStyle/>
          <a:p>
            <a:r>
              <a:rPr lang="de-CH" dirty="0" err="1" smtClean="0"/>
              <a:t>Auger</a:t>
            </a:r>
            <a:r>
              <a:rPr lang="de-CH" dirty="0" smtClean="0"/>
              <a:t> </a:t>
            </a:r>
            <a:r>
              <a:rPr lang="de-CH" dirty="0" err="1" smtClean="0"/>
              <a:t>peaks</a:t>
            </a:r>
            <a:endParaRPr lang="en-US" dirty="0"/>
          </a:p>
        </p:txBody>
      </p:sp>
      <p:cxnSp>
        <p:nvCxnSpPr>
          <p:cNvPr id="13" name="Straight Connector 12"/>
          <p:cNvCxnSpPr/>
          <p:nvPr/>
        </p:nvCxnSpPr>
        <p:spPr>
          <a:xfrm>
            <a:off x="5940152" y="5803201"/>
            <a:ext cx="293887" cy="41932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3695546"/>
            <a:ext cx="58855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2s</a:t>
            </a:r>
            <a:endParaRPr lang="en-US" sz="1400" b="1" dirty="0">
              <a:latin typeface="Arial" panose="020B0604020202020204" pitchFamily="34" charset="0"/>
              <a:cs typeface="Arial" panose="020B0604020202020204" pitchFamily="34" charset="0"/>
            </a:endParaRPr>
          </a:p>
        </p:txBody>
      </p:sp>
      <p:sp>
        <p:nvSpPr>
          <p:cNvPr id="15" name="TextBox 14"/>
          <p:cNvSpPr txBox="1"/>
          <p:nvPr/>
        </p:nvSpPr>
        <p:spPr>
          <a:xfrm>
            <a:off x="1259632" y="3985319"/>
            <a:ext cx="98937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Shake-</a:t>
            </a:r>
            <a:r>
              <a:rPr lang="de-CH" sz="1400" b="1" dirty="0" err="1" smtClean="0">
                <a:latin typeface="Arial" panose="020B0604020202020204" pitchFamily="34" charset="0"/>
                <a:cs typeface="Arial" panose="020B0604020202020204" pitchFamily="34" charset="0"/>
              </a:rPr>
              <a:t>up</a:t>
            </a:r>
            <a:endParaRPr lang="en-US" sz="1400" b="1" dirty="0">
              <a:latin typeface="Arial" panose="020B0604020202020204" pitchFamily="34" charset="0"/>
              <a:cs typeface="Arial" panose="020B0604020202020204" pitchFamily="34" charset="0"/>
            </a:endParaRPr>
          </a:p>
        </p:txBody>
      </p:sp>
      <p:sp>
        <p:nvSpPr>
          <p:cNvPr id="16" name="TextBox 15"/>
          <p:cNvSpPr txBox="1"/>
          <p:nvPr/>
        </p:nvSpPr>
        <p:spPr>
          <a:xfrm>
            <a:off x="1259632" y="1052736"/>
            <a:ext cx="57259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1s</a:t>
            </a:r>
            <a:endParaRPr lang="en-US" sz="1400" b="1" dirty="0">
              <a:latin typeface="Arial" panose="020B0604020202020204" pitchFamily="34" charset="0"/>
              <a:cs typeface="Arial" panose="020B0604020202020204" pitchFamily="34" charset="0"/>
            </a:endParaRPr>
          </a:p>
        </p:txBody>
      </p:sp>
      <p:sp>
        <p:nvSpPr>
          <p:cNvPr id="17" name="TextBox 16"/>
          <p:cNvSpPr txBox="1"/>
          <p:nvPr/>
        </p:nvSpPr>
        <p:spPr>
          <a:xfrm>
            <a:off x="1541119" y="3409255"/>
            <a:ext cx="766492"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2p</a:t>
            </a:r>
            <a:r>
              <a:rPr lang="de-CH" sz="1400" b="1" baseline="-25000" dirty="0" smtClean="0">
                <a:latin typeface="Arial" panose="020B0604020202020204" pitchFamily="34" charset="0"/>
                <a:cs typeface="Arial" panose="020B0604020202020204" pitchFamily="34" charset="0"/>
              </a:rPr>
              <a:t>1/2</a:t>
            </a:r>
            <a:endParaRPr lang="en-US" sz="1400" b="1" baseline="-25000" dirty="0">
              <a:latin typeface="Arial" panose="020B0604020202020204" pitchFamily="34" charset="0"/>
              <a:cs typeface="Arial" panose="020B0604020202020204" pitchFamily="34" charset="0"/>
            </a:endParaRPr>
          </a:p>
        </p:txBody>
      </p:sp>
      <p:sp>
        <p:nvSpPr>
          <p:cNvPr id="18" name="TextBox 17"/>
          <p:cNvSpPr txBox="1"/>
          <p:nvPr/>
        </p:nvSpPr>
        <p:spPr>
          <a:xfrm>
            <a:off x="2358484" y="1152194"/>
            <a:ext cx="766492"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2p</a:t>
            </a:r>
            <a:r>
              <a:rPr lang="de-CH" sz="1400" b="1" baseline="-25000" dirty="0">
                <a:latin typeface="Arial" panose="020B0604020202020204" pitchFamily="34" charset="0"/>
                <a:cs typeface="Arial" panose="020B0604020202020204" pitchFamily="34" charset="0"/>
              </a:rPr>
              <a:t>3</a:t>
            </a:r>
            <a:r>
              <a:rPr lang="de-CH" sz="1400" b="1" baseline="-25000" dirty="0" smtClean="0">
                <a:latin typeface="Arial" panose="020B0604020202020204" pitchFamily="34" charset="0"/>
                <a:cs typeface="Arial" panose="020B0604020202020204" pitchFamily="34" charset="0"/>
              </a:rPr>
              <a:t>/2</a:t>
            </a:r>
            <a:endParaRPr lang="en-US" sz="1400" b="1" baseline="-25000" dirty="0">
              <a:latin typeface="Arial" panose="020B0604020202020204" pitchFamily="34" charset="0"/>
              <a:cs typeface="Arial" panose="020B0604020202020204" pitchFamily="34" charset="0"/>
            </a:endParaRPr>
          </a:p>
        </p:txBody>
      </p:sp>
      <p:sp>
        <p:nvSpPr>
          <p:cNvPr id="19" name="TextBox 18"/>
          <p:cNvSpPr txBox="1"/>
          <p:nvPr/>
        </p:nvSpPr>
        <p:spPr>
          <a:xfrm>
            <a:off x="2789573" y="3841303"/>
            <a:ext cx="79694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LMM</a:t>
            </a:r>
            <a:endParaRPr lang="en-US" sz="1400" b="1" dirty="0">
              <a:latin typeface="Arial" panose="020B0604020202020204" pitchFamily="34" charset="0"/>
              <a:cs typeface="Arial" panose="020B0604020202020204" pitchFamily="34" charset="0"/>
            </a:endParaRPr>
          </a:p>
        </p:txBody>
      </p:sp>
      <p:sp>
        <p:nvSpPr>
          <p:cNvPr id="20" name="TextBox 19"/>
          <p:cNvSpPr txBox="1"/>
          <p:nvPr/>
        </p:nvSpPr>
        <p:spPr>
          <a:xfrm>
            <a:off x="3690131" y="3841661"/>
            <a:ext cx="1104726"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L</a:t>
            </a:r>
            <a:r>
              <a:rPr lang="de-CH" sz="1400" b="1" baseline="-25000" dirty="0" smtClean="0">
                <a:latin typeface="Arial" panose="020B0604020202020204" pitchFamily="34" charset="0"/>
                <a:cs typeface="Arial" panose="020B0604020202020204" pitchFamily="34" charset="0"/>
              </a:rPr>
              <a:t>2,3</a:t>
            </a:r>
            <a:r>
              <a:rPr lang="de-CH" sz="1400" b="1" dirty="0" smtClean="0">
                <a:latin typeface="Arial" panose="020B0604020202020204" pitchFamily="34" charset="0"/>
                <a:cs typeface="Arial" panose="020B0604020202020204" pitchFamily="34" charset="0"/>
              </a:rPr>
              <a:t>M</a:t>
            </a:r>
            <a:r>
              <a:rPr lang="de-CH" sz="1400" b="1" baseline="-25000" dirty="0" smtClean="0">
                <a:latin typeface="Arial" panose="020B0604020202020204" pitchFamily="34" charset="0"/>
                <a:cs typeface="Arial" panose="020B0604020202020204" pitchFamily="34" charset="0"/>
              </a:rPr>
              <a:t>2,3</a:t>
            </a:r>
            <a:r>
              <a:rPr lang="de-CH" sz="1400" b="1" dirty="0" smtClean="0">
                <a:latin typeface="Arial" panose="020B0604020202020204" pitchFamily="34" charset="0"/>
                <a:cs typeface="Arial" panose="020B0604020202020204" pitchFamily="34" charset="0"/>
              </a:rPr>
              <a:t>V</a:t>
            </a:r>
            <a:endParaRPr lang="en-US" sz="1400" b="1" dirty="0">
              <a:latin typeface="Arial" panose="020B0604020202020204" pitchFamily="34" charset="0"/>
              <a:cs typeface="Arial" panose="020B0604020202020204" pitchFamily="34" charset="0"/>
            </a:endParaRPr>
          </a:p>
        </p:txBody>
      </p:sp>
      <p:sp>
        <p:nvSpPr>
          <p:cNvPr id="21" name="TextBox 20"/>
          <p:cNvSpPr txBox="1"/>
          <p:nvPr/>
        </p:nvSpPr>
        <p:spPr>
          <a:xfrm>
            <a:off x="4499992" y="4273351"/>
            <a:ext cx="562975" cy="307777"/>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C</a:t>
            </a:r>
            <a:r>
              <a:rPr lang="de-CH" sz="1400" b="1" dirty="0" smtClean="0">
                <a:latin typeface="Arial" panose="020B0604020202020204" pitchFamily="34" charset="0"/>
                <a:cs typeface="Arial" panose="020B0604020202020204" pitchFamily="34" charset="0"/>
              </a:rPr>
              <a:t> 1s</a:t>
            </a:r>
            <a:endParaRPr lang="en-US" sz="1400" b="1" dirty="0">
              <a:latin typeface="Arial" panose="020B0604020202020204" pitchFamily="34" charset="0"/>
              <a:cs typeface="Arial" panose="020B0604020202020204" pitchFamily="34" charset="0"/>
            </a:endParaRPr>
          </a:p>
        </p:txBody>
      </p:sp>
      <p:sp>
        <p:nvSpPr>
          <p:cNvPr id="22" name="TextBox 21"/>
          <p:cNvSpPr txBox="1"/>
          <p:nvPr/>
        </p:nvSpPr>
        <p:spPr>
          <a:xfrm>
            <a:off x="5434504" y="4293096"/>
            <a:ext cx="721672"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KLL</a:t>
            </a:r>
            <a:endParaRPr lang="en-US" sz="1400" b="1" dirty="0">
              <a:latin typeface="Arial" panose="020B0604020202020204" pitchFamily="34" charset="0"/>
              <a:cs typeface="Arial" panose="020B0604020202020204" pitchFamily="34" charset="0"/>
            </a:endParaRPr>
          </a:p>
        </p:txBody>
      </p:sp>
      <p:sp>
        <p:nvSpPr>
          <p:cNvPr id="23" name="TextBox 22"/>
          <p:cNvSpPr txBox="1"/>
          <p:nvPr/>
        </p:nvSpPr>
        <p:spPr>
          <a:xfrm>
            <a:off x="7433996" y="5026089"/>
            <a:ext cx="588559"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3s</a:t>
            </a:r>
            <a:endParaRPr lang="en-US" sz="1400" b="1" dirty="0">
              <a:latin typeface="Arial" panose="020B0604020202020204" pitchFamily="34" charset="0"/>
              <a:cs typeface="Arial" panose="020B0604020202020204" pitchFamily="34" charset="0"/>
            </a:endParaRPr>
          </a:p>
        </p:txBody>
      </p:sp>
      <p:sp>
        <p:nvSpPr>
          <p:cNvPr id="24" name="TextBox 23"/>
          <p:cNvSpPr txBox="1"/>
          <p:nvPr/>
        </p:nvSpPr>
        <p:spPr>
          <a:xfrm>
            <a:off x="7842343" y="4689988"/>
            <a:ext cx="598177" cy="307777"/>
          </a:xfrm>
          <a:prstGeom prst="rect">
            <a:avLst/>
          </a:prstGeom>
          <a:noFill/>
        </p:spPr>
        <p:txBody>
          <a:bodyPr wrap="none" rtlCol="0">
            <a:spAutoFit/>
          </a:bodyPr>
          <a:lstStyle/>
          <a:p>
            <a:r>
              <a:rPr lang="de-CH" sz="1400" b="1" dirty="0" err="1" smtClean="0">
                <a:latin typeface="Arial" panose="020B0604020202020204" pitchFamily="34" charset="0"/>
                <a:cs typeface="Arial" panose="020B0604020202020204" pitchFamily="34" charset="0"/>
              </a:rPr>
              <a:t>Ti</a:t>
            </a:r>
            <a:r>
              <a:rPr lang="de-CH" sz="1400" b="1" dirty="0" smtClean="0">
                <a:latin typeface="Arial" panose="020B0604020202020204" pitchFamily="34" charset="0"/>
                <a:cs typeface="Arial" panose="020B0604020202020204" pitchFamily="34" charset="0"/>
              </a:rPr>
              <a:t> 3p</a:t>
            </a:r>
            <a:endParaRPr lang="en-US" sz="1400" b="1" dirty="0">
              <a:latin typeface="Arial" panose="020B0604020202020204" pitchFamily="34" charset="0"/>
              <a:cs typeface="Arial" panose="020B0604020202020204" pitchFamily="34" charset="0"/>
            </a:endParaRPr>
          </a:p>
        </p:txBody>
      </p:sp>
      <p:sp>
        <p:nvSpPr>
          <p:cNvPr id="25" name="TextBox 24"/>
          <p:cNvSpPr txBox="1"/>
          <p:nvPr/>
        </p:nvSpPr>
        <p:spPr>
          <a:xfrm>
            <a:off x="8093700" y="4941168"/>
            <a:ext cx="572593"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O 2s</a:t>
            </a:r>
            <a:endParaRPr lang="en-US" sz="1400" b="1" dirty="0">
              <a:latin typeface="Arial" panose="020B0604020202020204" pitchFamily="34" charset="0"/>
              <a:cs typeface="Arial" panose="020B0604020202020204" pitchFamily="34" charset="0"/>
            </a:endParaRPr>
          </a:p>
        </p:txBody>
      </p:sp>
      <p:sp>
        <p:nvSpPr>
          <p:cNvPr id="26" name="TextBox 25"/>
          <p:cNvSpPr txBox="1"/>
          <p:nvPr/>
        </p:nvSpPr>
        <p:spPr>
          <a:xfrm>
            <a:off x="8331643" y="5180991"/>
            <a:ext cx="434734" cy="307777"/>
          </a:xfrm>
          <a:prstGeom prst="rect">
            <a:avLst/>
          </a:prstGeom>
          <a:noFill/>
        </p:spPr>
        <p:txBody>
          <a:bodyPr wrap="none" rtlCol="0">
            <a:spAutoFit/>
          </a:bodyPr>
          <a:lstStyle/>
          <a:p>
            <a:r>
              <a:rPr lang="de-CH" sz="1400" b="1" dirty="0" smtClean="0">
                <a:latin typeface="Arial" panose="020B0604020202020204" pitchFamily="34" charset="0"/>
                <a:cs typeface="Arial" panose="020B0604020202020204" pitchFamily="34" charset="0"/>
              </a:rPr>
              <a:t>VB</a:t>
            </a:r>
            <a:endParaRPr lang="en-US" sz="1400" b="1" dirty="0">
              <a:latin typeface="Arial" panose="020B0604020202020204" pitchFamily="34" charset="0"/>
              <a:cs typeface="Arial" panose="020B0604020202020204" pitchFamily="34" charset="0"/>
            </a:endParaRPr>
          </a:p>
        </p:txBody>
      </p:sp>
      <p:cxnSp>
        <p:nvCxnSpPr>
          <p:cNvPr id="27" name="Straight Connector 26"/>
          <p:cNvCxnSpPr/>
          <p:nvPr/>
        </p:nvCxnSpPr>
        <p:spPr>
          <a:xfrm>
            <a:off x="3188047" y="4181738"/>
            <a:ext cx="159817" cy="56619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47864" y="4181738"/>
            <a:ext cx="432048" cy="69443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55219" y="4181738"/>
            <a:ext cx="87275" cy="876651"/>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351000" y="4600873"/>
            <a:ext cx="339859" cy="503228"/>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23656" y="4653136"/>
            <a:ext cx="134406" cy="225482"/>
          </a:xfrm>
          <a:prstGeom prst="line">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58062" y="1459971"/>
            <a:ext cx="1623714" cy="830997"/>
          </a:xfrm>
          <a:prstGeom prst="rect">
            <a:avLst/>
          </a:prstGeom>
          <a:noFill/>
          <a:ln w="6350">
            <a:solidFill>
              <a:srgbClr val="FF0000"/>
            </a:solidFill>
          </a:ln>
        </p:spPr>
        <p:txBody>
          <a:bodyPr wrap="none" rtlCol="0">
            <a:spAutoFit/>
          </a:bodyPr>
          <a:lstStyle/>
          <a:p>
            <a:r>
              <a:rPr lang="de-CH" sz="2400" dirty="0" smtClean="0"/>
              <a:t>TiO</a:t>
            </a:r>
            <a:r>
              <a:rPr lang="de-CH" sz="2400" baseline="-25000" dirty="0" smtClean="0"/>
              <a:t>2</a:t>
            </a:r>
            <a:r>
              <a:rPr lang="de-CH" sz="2400" dirty="0" smtClean="0"/>
              <a:t> Survey</a:t>
            </a:r>
          </a:p>
          <a:p>
            <a:r>
              <a:rPr lang="de-CH" sz="2400" dirty="0" err="1" smtClean="0"/>
              <a:t>hv</a:t>
            </a:r>
            <a:r>
              <a:rPr lang="de-CH" sz="2400" dirty="0" smtClean="0"/>
              <a:t>=730 eV</a:t>
            </a:r>
            <a:endParaRPr lang="en-US" sz="2400" dirty="0"/>
          </a:p>
        </p:txBody>
      </p:sp>
      <p:sp>
        <p:nvSpPr>
          <p:cNvPr id="33" name="TextBox 32"/>
          <p:cNvSpPr txBox="1"/>
          <p:nvPr/>
        </p:nvSpPr>
        <p:spPr>
          <a:xfrm>
            <a:off x="5690859" y="6222525"/>
            <a:ext cx="2544030" cy="369332"/>
          </a:xfrm>
          <a:prstGeom prst="rect">
            <a:avLst/>
          </a:prstGeom>
          <a:solidFill>
            <a:schemeClr val="bg2">
              <a:lumMod val="90000"/>
            </a:schemeClr>
          </a:solidFill>
        </p:spPr>
        <p:txBody>
          <a:bodyPr wrap="none" rtlCol="0">
            <a:spAutoFit/>
          </a:bodyPr>
          <a:lstStyle/>
          <a:p>
            <a:r>
              <a:rPr lang="de-CH" dirty="0" smtClean="0"/>
              <a:t>Binding </a:t>
            </a:r>
            <a:r>
              <a:rPr lang="de-CH" dirty="0" err="1" smtClean="0"/>
              <a:t>energy</a:t>
            </a:r>
            <a:r>
              <a:rPr lang="de-CH" dirty="0" smtClean="0"/>
              <a:t> </a:t>
            </a:r>
            <a:r>
              <a:rPr lang="de-CH" dirty="0" err="1" smtClean="0"/>
              <a:t>scale</a:t>
            </a:r>
            <a:r>
              <a:rPr lang="de-CH" dirty="0" smtClean="0"/>
              <a:t> (eV)</a:t>
            </a:r>
            <a:endParaRPr lang="en-US" dirty="0"/>
          </a:p>
        </p:txBody>
      </p:sp>
      <p:sp>
        <p:nvSpPr>
          <p:cNvPr id="34" name="TextBox 33"/>
          <p:cNvSpPr txBox="1"/>
          <p:nvPr/>
        </p:nvSpPr>
        <p:spPr>
          <a:xfrm>
            <a:off x="3188047" y="3495305"/>
            <a:ext cx="1334789" cy="369332"/>
          </a:xfrm>
          <a:prstGeom prst="rect">
            <a:avLst/>
          </a:prstGeom>
          <a:solidFill>
            <a:schemeClr val="bg2">
              <a:lumMod val="90000"/>
            </a:schemeClr>
          </a:solidFill>
        </p:spPr>
        <p:txBody>
          <a:bodyPr wrap="none" rtlCol="0">
            <a:spAutoFit/>
          </a:bodyPr>
          <a:lstStyle/>
          <a:p>
            <a:r>
              <a:rPr lang="de-CH" dirty="0" err="1" smtClean="0"/>
              <a:t>Auger</a:t>
            </a:r>
            <a:r>
              <a:rPr lang="de-CH" dirty="0" smtClean="0"/>
              <a:t> </a:t>
            </a:r>
            <a:r>
              <a:rPr lang="de-CH" dirty="0" err="1" smtClean="0"/>
              <a:t>peaks</a:t>
            </a:r>
            <a:endParaRPr lang="en-US" dirty="0"/>
          </a:p>
        </p:txBody>
      </p:sp>
      <p:sp>
        <p:nvSpPr>
          <p:cNvPr id="8" name="Slide Number Placeholder 7"/>
          <p:cNvSpPr>
            <a:spLocks noGrp="1"/>
          </p:cNvSpPr>
          <p:nvPr>
            <p:ph type="sldNum" sz="quarter" idx="12"/>
          </p:nvPr>
        </p:nvSpPr>
        <p:spPr/>
        <p:txBody>
          <a:bodyPr/>
          <a:lstStyle/>
          <a:p>
            <a:fld id="{51FEBC9F-D997-426C-B321-572C68DE363F}" type="slidenum">
              <a:rPr lang="en-US" smtClean="0"/>
              <a:t>43</a:t>
            </a:fld>
            <a:endParaRPr lang="en-US"/>
          </a:p>
        </p:txBody>
      </p:sp>
    </p:spTree>
    <p:extLst>
      <p:ext uri="{BB962C8B-B14F-4D97-AF65-F5344CB8AC3E}">
        <p14:creationId xmlns:p14="http://schemas.microsoft.com/office/powerpoint/2010/main" val="3004387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smtClean="0"/>
              <a:t>Spin-orbit </a:t>
            </a:r>
            <a:r>
              <a:rPr lang="de-CH" sz="2200" dirty="0" err="1" smtClean="0"/>
              <a:t>splitting</a:t>
            </a:r>
            <a:endParaRPr lang="en-US" sz="2200" dirty="0"/>
          </a:p>
        </p:txBody>
      </p:sp>
      <p:sp>
        <p:nvSpPr>
          <p:cNvPr id="3" name="TextBox 2"/>
          <p:cNvSpPr txBox="1"/>
          <p:nvPr/>
        </p:nvSpPr>
        <p:spPr>
          <a:xfrm>
            <a:off x="3491880" y="980728"/>
            <a:ext cx="5652120" cy="5570756"/>
          </a:xfrm>
          <a:prstGeom prst="rect">
            <a:avLst/>
          </a:prstGeom>
          <a:noFill/>
        </p:spPr>
        <p:txBody>
          <a:bodyPr wrap="square" rtlCol="0">
            <a:spAutoFit/>
          </a:bodyPr>
          <a:lstStyle/>
          <a:p>
            <a:pPr marL="285750" indent="-285750">
              <a:spcAft>
                <a:spcPts val="1000"/>
              </a:spcAft>
              <a:buClr>
                <a:schemeClr val="bg2">
                  <a:lumMod val="25000"/>
                </a:schemeClr>
              </a:buClr>
              <a:buFont typeface="Arial" panose="020B0604020202020204" pitchFamily="34" charset="0"/>
              <a:buChar char="•"/>
            </a:pPr>
            <a:r>
              <a:rPr lang="de-CH" dirty="0" smtClean="0"/>
              <a:t>n: </a:t>
            </a:r>
            <a:r>
              <a:rPr lang="de-CH" dirty="0" err="1" smtClean="0"/>
              <a:t>principal</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l:  orbital angular </a:t>
            </a:r>
            <a:r>
              <a:rPr lang="de-CH" dirty="0" err="1" smtClean="0"/>
              <a:t>momentum</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s: </a:t>
            </a:r>
            <a:r>
              <a:rPr lang="de-CH" dirty="0" err="1" smtClean="0"/>
              <a:t>spin</a:t>
            </a:r>
            <a:r>
              <a:rPr lang="de-CH" dirty="0" smtClean="0"/>
              <a:t> angular </a:t>
            </a:r>
            <a:r>
              <a:rPr lang="de-CH" dirty="0" err="1" smtClean="0"/>
              <a:t>momentum</a:t>
            </a:r>
            <a:r>
              <a:rPr lang="de-CH" dirty="0" smtClean="0"/>
              <a:t> </a:t>
            </a:r>
            <a:r>
              <a:rPr lang="de-CH" dirty="0" err="1" smtClean="0"/>
              <a:t>quantum</a:t>
            </a:r>
            <a:r>
              <a:rPr lang="de-CH" dirty="0" smtClean="0"/>
              <a:t> </a:t>
            </a:r>
            <a:r>
              <a:rPr lang="de-CH" dirty="0" err="1" smtClean="0"/>
              <a:t>number</a:t>
            </a:r>
            <a:r>
              <a:rPr lang="de-CH" dirty="0"/>
              <a:t/>
            </a:r>
            <a:br>
              <a:rPr lang="de-CH" dirty="0"/>
            </a:br>
            <a:r>
              <a:rPr lang="de-CH" dirty="0" smtClean="0"/>
              <a:t>j =|l ± s</a:t>
            </a:r>
            <a:r>
              <a:rPr lang="de-CH" dirty="0"/>
              <a:t>|</a:t>
            </a:r>
            <a:r>
              <a:rPr lang="de-CH" dirty="0" smtClean="0"/>
              <a:t>: total angular </a:t>
            </a:r>
            <a:r>
              <a:rPr lang="de-CH" dirty="0" err="1" smtClean="0"/>
              <a:t>momentum</a:t>
            </a:r>
            <a:r>
              <a:rPr lang="de-CH" dirty="0" smtClean="0"/>
              <a:t> </a:t>
            </a:r>
            <a:r>
              <a:rPr lang="de-CH" dirty="0" err="1" smtClean="0"/>
              <a:t>quantum</a:t>
            </a:r>
            <a:r>
              <a:rPr lang="de-CH" dirty="0" smtClean="0"/>
              <a:t> </a:t>
            </a:r>
            <a:r>
              <a:rPr lang="de-CH" dirty="0" err="1" smtClean="0"/>
              <a:t>number</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err="1" smtClean="0"/>
              <a:t>For</a:t>
            </a:r>
            <a:r>
              <a:rPr lang="de-CH" dirty="0" smtClean="0"/>
              <a:t> l = 0, </a:t>
            </a:r>
            <a:r>
              <a:rPr lang="de-CH" b="1" dirty="0" smtClean="0"/>
              <a:t>s </a:t>
            </a:r>
            <a:r>
              <a:rPr lang="de-CH" b="1" dirty="0" err="1" smtClean="0"/>
              <a:t>levels</a:t>
            </a:r>
            <a:r>
              <a:rPr lang="de-CH" b="1" dirty="0" smtClean="0"/>
              <a:t> </a:t>
            </a:r>
            <a:r>
              <a:rPr lang="de-CH" dirty="0" err="1" smtClean="0"/>
              <a:t>are</a:t>
            </a:r>
            <a:r>
              <a:rPr lang="de-CH" dirty="0" smtClean="0"/>
              <a:t> </a:t>
            </a:r>
            <a:r>
              <a:rPr lang="de-CH" dirty="0" err="1" smtClean="0"/>
              <a:t>singlets</a:t>
            </a:r>
            <a:r>
              <a:rPr lang="de-CH" dirty="0" smtClean="0"/>
              <a:t>, </a:t>
            </a:r>
            <a:r>
              <a:rPr lang="de-CH" dirty="0" err="1" smtClean="0"/>
              <a:t>no</a:t>
            </a:r>
            <a:r>
              <a:rPr lang="de-CH" dirty="0" smtClean="0"/>
              <a:t> </a:t>
            </a:r>
            <a:r>
              <a:rPr lang="de-CH" dirty="0" err="1" smtClean="0"/>
              <a:t>splitting</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err="1" smtClean="0"/>
              <a:t>For</a:t>
            </a:r>
            <a:r>
              <a:rPr lang="de-CH" dirty="0" smtClean="0"/>
              <a:t> l &gt; 0, </a:t>
            </a:r>
            <a:r>
              <a:rPr lang="de-CH" b="1" dirty="0" err="1" smtClean="0"/>
              <a:t>p,d,f</a:t>
            </a:r>
            <a:r>
              <a:rPr lang="de-CH" b="1" dirty="0" smtClean="0"/>
              <a:t> </a:t>
            </a:r>
            <a:r>
              <a:rPr lang="de-CH" b="1" dirty="0" err="1" smtClean="0"/>
              <a:t>levels</a:t>
            </a:r>
            <a:r>
              <a:rPr lang="de-CH" b="1" dirty="0" smtClean="0"/>
              <a:t> </a:t>
            </a:r>
            <a:r>
              <a:rPr lang="de-CH" dirty="0" err="1" smtClean="0"/>
              <a:t>give</a:t>
            </a:r>
            <a:r>
              <a:rPr lang="de-CH" dirty="0" smtClean="0"/>
              <a:t> </a:t>
            </a:r>
            <a:r>
              <a:rPr lang="de-CH" dirty="0" err="1" smtClean="0"/>
              <a:t>rise</a:t>
            </a:r>
            <a:r>
              <a:rPr lang="de-CH" dirty="0" smtClean="0"/>
              <a:t> </a:t>
            </a:r>
            <a:r>
              <a:rPr lang="de-CH" dirty="0" err="1" smtClean="0"/>
              <a:t>to</a:t>
            </a:r>
            <a:r>
              <a:rPr lang="de-CH" dirty="0" smtClean="0"/>
              <a:t> </a:t>
            </a:r>
            <a:r>
              <a:rPr lang="de-CH" b="1" dirty="0" err="1" smtClean="0"/>
              <a:t>doublets</a:t>
            </a:r>
            <a:r>
              <a:rPr lang="de-CH" dirty="0" smtClean="0"/>
              <a:t>. The </a:t>
            </a:r>
            <a:r>
              <a:rPr lang="de-CH" dirty="0" err="1" smtClean="0"/>
              <a:t>spin</a:t>
            </a:r>
            <a:r>
              <a:rPr lang="de-CH" dirty="0" smtClean="0"/>
              <a:t> angular </a:t>
            </a:r>
            <a:r>
              <a:rPr lang="de-CH" dirty="0" err="1" smtClean="0"/>
              <a:t>momentum</a:t>
            </a:r>
            <a:r>
              <a:rPr lang="de-CH" dirty="0" smtClean="0"/>
              <a:t> </a:t>
            </a:r>
            <a:r>
              <a:rPr lang="de-CH" dirty="0" err="1" smtClean="0"/>
              <a:t>of</a:t>
            </a:r>
            <a:r>
              <a:rPr lang="de-CH" dirty="0" smtClean="0"/>
              <a:t> </a:t>
            </a:r>
            <a:r>
              <a:rPr lang="de-CH" dirty="0" err="1" smtClean="0"/>
              <a:t>electrons</a:t>
            </a:r>
            <a:r>
              <a:rPr lang="de-CH" dirty="0" smtClean="0"/>
              <a:t> </a:t>
            </a:r>
            <a:r>
              <a:rPr lang="de-CH" dirty="0" err="1" smtClean="0"/>
              <a:t>left</a:t>
            </a:r>
            <a:r>
              <a:rPr lang="de-CH" dirty="0" smtClean="0"/>
              <a:t> in an orbital </a:t>
            </a:r>
            <a:r>
              <a:rPr lang="de-CH" dirty="0" err="1" smtClean="0"/>
              <a:t>couple</a:t>
            </a:r>
            <a:r>
              <a:rPr lang="de-CH" dirty="0" smtClean="0"/>
              <a:t> </a:t>
            </a:r>
            <a:r>
              <a:rPr lang="de-CH" dirty="0" err="1" smtClean="0"/>
              <a:t>with</a:t>
            </a:r>
            <a:r>
              <a:rPr lang="de-CH" dirty="0" smtClean="0"/>
              <a:t> </a:t>
            </a:r>
            <a:r>
              <a:rPr lang="de-CH" dirty="0" err="1" smtClean="0"/>
              <a:t>the</a:t>
            </a:r>
            <a:r>
              <a:rPr lang="de-CH" dirty="0" smtClean="0"/>
              <a:t> angular </a:t>
            </a:r>
            <a:r>
              <a:rPr lang="de-CH" dirty="0" err="1" smtClean="0"/>
              <a:t>momentum</a:t>
            </a:r>
            <a:r>
              <a:rPr lang="de-CH" dirty="0" smtClean="0"/>
              <a:t> </a:t>
            </a:r>
            <a:r>
              <a:rPr lang="de-CH" dirty="0" err="1" smtClean="0"/>
              <a:t>vector</a:t>
            </a:r>
            <a:endParaRPr lang="de-CH" dirty="0" smtClean="0"/>
          </a:p>
          <a:p>
            <a:pPr marL="285750" indent="-285750">
              <a:spcAft>
                <a:spcPts val="1000"/>
              </a:spcAft>
              <a:buClr>
                <a:schemeClr val="bg2">
                  <a:lumMod val="25000"/>
                </a:schemeClr>
              </a:buClr>
              <a:buFont typeface="Arial" panose="020B0604020202020204" pitchFamily="34" charset="0"/>
              <a:buChar char="•"/>
            </a:pPr>
            <a:r>
              <a:rPr lang="en-US" dirty="0" smtClean="0"/>
              <a:t>The degeneracy 2j + 1 determines the possibility for</a:t>
            </a:r>
            <a:r>
              <a:rPr lang="de-CH" dirty="0"/>
              <a:t> parallel </a:t>
            </a:r>
            <a:r>
              <a:rPr lang="de-CH" dirty="0" err="1" smtClean="0"/>
              <a:t>and</a:t>
            </a:r>
            <a:r>
              <a:rPr lang="de-CH" dirty="0" smtClean="0"/>
              <a:t> </a:t>
            </a:r>
            <a:r>
              <a:rPr lang="de-CH" dirty="0"/>
              <a:t>anti-parallel </a:t>
            </a:r>
            <a:r>
              <a:rPr lang="de-CH" dirty="0" err="1"/>
              <a:t>pairing</a:t>
            </a:r>
            <a:r>
              <a:rPr lang="en-US" dirty="0" smtClean="0"/>
              <a:t> </a:t>
            </a:r>
            <a:endParaRPr lang="de-CH" dirty="0" smtClean="0"/>
          </a:p>
          <a:p>
            <a:pPr marL="285750" indent="-285750">
              <a:spcAft>
                <a:spcPts val="1000"/>
              </a:spcAft>
              <a:buClr>
                <a:schemeClr val="bg2">
                  <a:lumMod val="25000"/>
                </a:schemeClr>
              </a:buClr>
              <a:buFont typeface="Arial" panose="020B0604020202020204" pitchFamily="34" charset="0"/>
              <a:buChar char="•"/>
            </a:pPr>
            <a:r>
              <a:rPr lang="de-CH" dirty="0" smtClean="0"/>
              <a:t>The </a:t>
            </a:r>
            <a:r>
              <a:rPr lang="de-CH" dirty="0" err="1" smtClean="0"/>
              <a:t>ratio</a:t>
            </a:r>
            <a:r>
              <a:rPr lang="de-CH" dirty="0" smtClean="0"/>
              <a:t> </a:t>
            </a:r>
            <a:r>
              <a:rPr lang="de-CH" dirty="0" err="1" smtClean="0"/>
              <a:t>between</a:t>
            </a:r>
            <a:r>
              <a:rPr lang="de-CH" dirty="0" smtClean="0"/>
              <a:t> </a:t>
            </a:r>
            <a:r>
              <a:rPr lang="de-CH" dirty="0" err="1" smtClean="0"/>
              <a:t>the</a:t>
            </a:r>
            <a:r>
              <a:rPr lang="de-CH" dirty="0" smtClean="0"/>
              <a:t> </a:t>
            </a:r>
            <a:r>
              <a:rPr lang="de-CH" dirty="0" err="1" smtClean="0"/>
              <a:t>degeneracies</a:t>
            </a:r>
            <a:r>
              <a:rPr lang="de-CH" dirty="0" smtClean="0"/>
              <a:t> (</a:t>
            </a:r>
            <a:r>
              <a:rPr lang="de-CH" i="1" dirty="0" smtClean="0"/>
              <a:t>R</a:t>
            </a:r>
            <a:r>
              <a:rPr lang="de-CH" dirty="0" smtClean="0"/>
              <a:t>), (2j</a:t>
            </a:r>
            <a:r>
              <a:rPr lang="de-CH" baseline="-25000" dirty="0" smtClean="0"/>
              <a:t>+</a:t>
            </a:r>
            <a:r>
              <a:rPr lang="de-CH" dirty="0" smtClean="0"/>
              <a:t>+1)/(2j</a:t>
            </a:r>
            <a:r>
              <a:rPr lang="de-CH" baseline="-25000" dirty="0" smtClean="0"/>
              <a:t>-</a:t>
            </a:r>
            <a:r>
              <a:rPr lang="de-CH" dirty="0" smtClean="0"/>
              <a:t>+1), </a:t>
            </a:r>
            <a:r>
              <a:rPr lang="de-CH" dirty="0" err="1" smtClean="0"/>
              <a:t>determines</a:t>
            </a:r>
            <a:r>
              <a:rPr lang="de-CH" dirty="0" smtClean="0"/>
              <a:t> </a:t>
            </a:r>
            <a:r>
              <a:rPr lang="de-CH" dirty="0" err="1" smtClean="0"/>
              <a:t>the</a:t>
            </a:r>
            <a:r>
              <a:rPr lang="de-CH" dirty="0" smtClean="0"/>
              <a:t> relative </a:t>
            </a:r>
            <a:r>
              <a:rPr lang="de-CH" dirty="0" err="1" smtClean="0"/>
              <a:t>peak</a:t>
            </a:r>
            <a:r>
              <a:rPr lang="de-CH" dirty="0" smtClean="0"/>
              <a:t> </a:t>
            </a:r>
            <a:r>
              <a:rPr lang="de-CH" dirty="0" err="1" smtClean="0"/>
              <a:t>ratio</a:t>
            </a:r>
            <a:r>
              <a:rPr lang="de-CH" dirty="0" smtClean="0"/>
              <a:t> </a:t>
            </a:r>
            <a:r>
              <a:rPr lang="de-CH" dirty="0" err="1" smtClean="0"/>
              <a:t>of</a:t>
            </a:r>
            <a:r>
              <a:rPr lang="de-CH" dirty="0" smtClean="0"/>
              <a:t> </a:t>
            </a:r>
            <a:r>
              <a:rPr lang="de-CH" dirty="0" err="1" smtClean="0"/>
              <a:t>the</a:t>
            </a:r>
            <a:r>
              <a:rPr lang="de-CH" dirty="0" smtClean="0"/>
              <a:t> </a:t>
            </a:r>
            <a:r>
              <a:rPr lang="de-CH" dirty="0" err="1" smtClean="0"/>
              <a:t>two</a:t>
            </a:r>
            <a:r>
              <a:rPr lang="de-CH" dirty="0" smtClean="0"/>
              <a:t> </a:t>
            </a:r>
            <a:r>
              <a:rPr lang="de-CH" dirty="0" err="1" smtClean="0"/>
              <a:t>peak</a:t>
            </a:r>
            <a:r>
              <a:rPr lang="de-CH" dirty="0" smtClean="0"/>
              <a:t> </a:t>
            </a:r>
            <a:r>
              <a:rPr lang="de-CH" dirty="0" err="1" smtClean="0"/>
              <a:t>components</a:t>
            </a:r>
            <a:r>
              <a:rPr lang="de-CH" dirty="0" smtClean="0"/>
              <a:t>.</a:t>
            </a:r>
          </a:p>
          <a:p>
            <a:pPr marL="285750" indent="-285750">
              <a:spcAft>
                <a:spcPts val="1000"/>
              </a:spcAft>
              <a:buClr>
                <a:schemeClr val="bg2">
                  <a:lumMod val="25000"/>
                </a:schemeClr>
              </a:buClr>
              <a:buFont typeface="Arial" panose="020B0604020202020204" pitchFamily="34" charset="0"/>
              <a:buChar char="•"/>
            </a:pPr>
            <a:r>
              <a:rPr lang="el-GR" dirty="0" smtClean="0"/>
              <a:t>Δ</a:t>
            </a:r>
            <a:r>
              <a:rPr lang="en-US" dirty="0" smtClean="0"/>
              <a:t>E between two components = spin orbit splitting. </a:t>
            </a:r>
          </a:p>
          <a:p>
            <a:pPr marL="285750" indent="-285750">
              <a:spcAft>
                <a:spcPts val="1000"/>
              </a:spcAft>
              <a:buClr>
                <a:schemeClr val="bg2">
                  <a:lumMod val="25000"/>
                </a:schemeClr>
              </a:buClr>
              <a:buFont typeface="Arial" panose="020B0604020202020204" pitchFamily="34" charset="0"/>
              <a:buChar char="•"/>
            </a:pPr>
            <a:r>
              <a:rPr lang="en-US" dirty="0" smtClean="0"/>
              <a:t>Magnitude of spin-orbit splitting increases with Z and decreases with distance from nucleus (same energy level, </a:t>
            </a:r>
            <a:r>
              <a:rPr lang="el-GR" dirty="0" smtClean="0"/>
              <a:t>Δ</a:t>
            </a:r>
            <a:r>
              <a:rPr lang="en-US" dirty="0" smtClean="0"/>
              <a:t>E increases with decreasing l)</a:t>
            </a:r>
          </a:p>
        </p:txBody>
      </p:sp>
      <p:sp>
        <p:nvSpPr>
          <p:cNvPr id="4" name="TextBox 3"/>
          <p:cNvSpPr txBox="1"/>
          <p:nvPr/>
        </p:nvSpPr>
        <p:spPr>
          <a:xfrm>
            <a:off x="1108899" y="3340442"/>
            <a:ext cx="1396536" cy="830997"/>
          </a:xfrm>
          <a:prstGeom prst="rect">
            <a:avLst/>
          </a:prstGeom>
          <a:noFill/>
        </p:spPr>
        <p:txBody>
          <a:bodyPr wrap="none" rtlCol="0">
            <a:spAutoFit/>
          </a:bodyPr>
          <a:lstStyle/>
          <a:p>
            <a:r>
              <a:rPr lang="de-CH" sz="4800" dirty="0" smtClean="0">
                <a:solidFill>
                  <a:schemeClr val="accent2">
                    <a:lumMod val="75000"/>
                  </a:schemeClr>
                </a:solidFill>
              </a:rPr>
              <a:t>2</a:t>
            </a:r>
            <a:r>
              <a:rPr lang="de-CH" sz="4800" dirty="0" smtClean="0">
                <a:solidFill>
                  <a:schemeClr val="accent3">
                    <a:lumMod val="75000"/>
                  </a:schemeClr>
                </a:solidFill>
              </a:rPr>
              <a:t>p</a:t>
            </a:r>
            <a:r>
              <a:rPr lang="de-CH" sz="4800" baseline="-25000" dirty="0" smtClean="0">
                <a:solidFill>
                  <a:schemeClr val="accent5">
                    <a:lumMod val="50000"/>
                  </a:schemeClr>
                </a:solidFill>
              </a:rPr>
              <a:t>3/2</a:t>
            </a:r>
            <a:endParaRPr lang="en-US" sz="4800" dirty="0">
              <a:solidFill>
                <a:schemeClr val="accent5">
                  <a:lumMod val="50000"/>
                </a:schemeClr>
              </a:solidFill>
            </a:endParaRPr>
          </a:p>
        </p:txBody>
      </p:sp>
      <p:sp>
        <p:nvSpPr>
          <p:cNvPr id="5" name="TextBox 4"/>
          <p:cNvSpPr txBox="1"/>
          <p:nvPr/>
        </p:nvSpPr>
        <p:spPr>
          <a:xfrm>
            <a:off x="1744190" y="4856966"/>
            <a:ext cx="950901" cy="707886"/>
          </a:xfrm>
          <a:prstGeom prst="rect">
            <a:avLst/>
          </a:prstGeom>
          <a:noFill/>
          <a:ln>
            <a:solidFill>
              <a:schemeClr val="accent5">
                <a:lumMod val="50000"/>
              </a:schemeClr>
            </a:solidFill>
          </a:ln>
        </p:spPr>
        <p:txBody>
          <a:bodyPr wrap="none" rtlCol="0">
            <a:spAutoFit/>
          </a:bodyPr>
          <a:lstStyle/>
          <a:p>
            <a:r>
              <a:rPr lang="de-CH" sz="2000" dirty="0">
                <a:solidFill>
                  <a:schemeClr val="accent5">
                    <a:lumMod val="50000"/>
                  </a:schemeClr>
                </a:solidFill>
              </a:rPr>
              <a:t>j </a:t>
            </a:r>
            <a:r>
              <a:rPr lang="de-CH" sz="2000" dirty="0" smtClean="0">
                <a:solidFill>
                  <a:schemeClr val="accent5">
                    <a:lumMod val="50000"/>
                  </a:schemeClr>
                </a:solidFill>
              </a:rPr>
              <a:t>= l - s</a:t>
            </a:r>
          </a:p>
          <a:p>
            <a:r>
              <a:rPr lang="de-CH" sz="2000" dirty="0">
                <a:solidFill>
                  <a:schemeClr val="accent5">
                    <a:lumMod val="50000"/>
                  </a:schemeClr>
                </a:solidFill>
              </a:rPr>
              <a:t>j </a:t>
            </a:r>
            <a:r>
              <a:rPr lang="de-CH" sz="2000" dirty="0" smtClean="0">
                <a:solidFill>
                  <a:schemeClr val="accent5">
                    <a:lumMod val="50000"/>
                  </a:schemeClr>
                </a:solidFill>
              </a:rPr>
              <a:t>= l + s </a:t>
            </a:r>
            <a:endParaRPr lang="en-US" sz="2000" dirty="0">
              <a:solidFill>
                <a:schemeClr val="accent5">
                  <a:lumMod val="50000"/>
                </a:schemeClr>
              </a:solidFill>
            </a:endParaRPr>
          </a:p>
        </p:txBody>
      </p:sp>
      <p:sp>
        <p:nvSpPr>
          <p:cNvPr id="7" name="TextBox 6"/>
          <p:cNvSpPr txBox="1"/>
          <p:nvPr/>
        </p:nvSpPr>
        <p:spPr>
          <a:xfrm>
            <a:off x="2080324" y="1556792"/>
            <a:ext cx="1050609" cy="1323439"/>
          </a:xfrm>
          <a:prstGeom prst="rect">
            <a:avLst/>
          </a:prstGeom>
          <a:noFill/>
          <a:ln>
            <a:solidFill>
              <a:schemeClr val="accent3">
                <a:lumMod val="75000"/>
              </a:schemeClr>
            </a:solidFill>
          </a:ln>
        </p:spPr>
        <p:txBody>
          <a:bodyPr wrap="none" rtlCol="0">
            <a:spAutoFit/>
          </a:bodyPr>
          <a:lstStyle/>
          <a:p>
            <a:pPr marL="354013" indent="-354013"/>
            <a:r>
              <a:rPr lang="de-CH" sz="2000" dirty="0" smtClean="0">
                <a:solidFill>
                  <a:schemeClr val="accent3">
                    <a:lumMod val="75000"/>
                  </a:schemeClr>
                </a:solidFill>
              </a:rPr>
              <a:t>l =	0 .. s</a:t>
            </a:r>
            <a:br>
              <a:rPr lang="de-CH" sz="2000" dirty="0" smtClean="0">
                <a:solidFill>
                  <a:schemeClr val="accent3">
                    <a:lumMod val="75000"/>
                  </a:schemeClr>
                </a:solidFill>
              </a:rPr>
            </a:br>
            <a:r>
              <a:rPr lang="de-CH" sz="2000" dirty="0" smtClean="0">
                <a:solidFill>
                  <a:schemeClr val="accent3">
                    <a:lumMod val="75000"/>
                  </a:schemeClr>
                </a:solidFill>
              </a:rPr>
              <a:t>1 .. p</a:t>
            </a:r>
            <a:br>
              <a:rPr lang="de-CH" sz="2000" dirty="0" smtClean="0">
                <a:solidFill>
                  <a:schemeClr val="accent3">
                    <a:lumMod val="75000"/>
                  </a:schemeClr>
                </a:solidFill>
              </a:rPr>
            </a:br>
            <a:r>
              <a:rPr lang="de-CH" sz="2000" dirty="0" smtClean="0">
                <a:solidFill>
                  <a:schemeClr val="accent3">
                    <a:lumMod val="75000"/>
                  </a:schemeClr>
                </a:solidFill>
              </a:rPr>
              <a:t>2 .. d</a:t>
            </a:r>
            <a:br>
              <a:rPr lang="de-CH" sz="2000" dirty="0" smtClean="0">
                <a:solidFill>
                  <a:schemeClr val="accent3">
                    <a:lumMod val="75000"/>
                  </a:schemeClr>
                </a:solidFill>
              </a:rPr>
            </a:br>
            <a:r>
              <a:rPr lang="de-CH" sz="2000" dirty="0" smtClean="0">
                <a:solidFill>
                  <a:schemeClr val="accent3">
                    <a:lumMod val="75000"/>
                  </a:schemeClr>
                </a:solidFill>
              </a:rPr>
              <a:t>3 .. f</a:t>
            </a:r>
          </a:p>
        </p:txBody>
      </p:sp>
      <p:sp>
        <p:nvSpPr>
          <p:cNvPr id="8" name="TextBox 7"/>
          <p:cNvSpPr txBox="1"/>
          <p:nvPr/>
        </p:nvSpPr>
        <p:spPr>
          <a:xfrm>
            <a:off x="607612" y="2939437"/>
            <a:ext cx="319318" cy="400110"/>
          </a:xfrm>
          <a:prstGeom prst="rect">
            <a:avLst/>
          </a:prstGeom>
          <a:noFill/>
          <a:ln>
            <a:solidFill>
              <a:schemeClr val="accent2">
                <a:lumMod val="75000"/>
              </a:schemeClr>
            </a:solidFill>
          </a:ln>
        </p:spPr>
        <p:txBody>
          <a:bodyPr wrap="none" rtlCol="0">
            <a:spAutoFit/>
          </a:bodyPr>
          <a:lstStyle/>
          <a:p>
            <a:r>
              <a:rPr lang="de-CH" sz="2000" dirty="0" smtClean="0">
                <a:solidFill>
                  <a:schemeClr val="accent2">
                    <a:lumMod val="75000"/>
                  </a:schemeClr>
                </a:solidFill>
              </a:rPr>
              <a:t>n</a:t>
            </a:r>
            <a:endParaRPr lang="en-US" sz="2000" dirty="0">
              <a:solidFill>
                <a:schemeClr val="accent2">
                  <a:lumMod val="75000"/>
                </a:schemeClr>
              </a:solidFill>
            </a:endParaRPr>
          </a:p>
        </p:txBody>
      </p:sp>
      <p:cxnSp>
        <p:nvCxnSpPr>
          <p:cNvPr id="10" name="Straight Arrow Connector 9"/>
          <p:cNvCxnSpPr/>
          <p:nvPr/>
        </p:nvCxnSpPr>
        <p:spPr>
          <a:xfrm>
            <a:off x="946209" y="3319193"/>
            <a:ext cx="162690" cy="177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807167" y="2880231"/>
            <a:ext cx="460578" cy="6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0"/>
          </p:cNvCxnSpPr>
          <p:nvPr/>
        </p:nvCxnSpPr>
        <p:spPr>
          <a:xfrm flipH="1" flipV="1">
            <a:off x="2080324" y="4171439"/>
            <a:ext cx="139317" cy="685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1FEBC9F-D997-426C-B321-572C68DE363F}" type="slidenum">
              <a:rPr lang="en-US" smtClean="0"/>
              <a:t>44</a:t>
            </a:fld>
            <a:endParaRPr lang="en-US"/>
          </a:p>
        </p:txBody>
      </p:sp>
    </p:spTree>
    <p:extLst>
      <p:ext uri="{BB962C8B-B14F-4D97-AF65-F5344CB8AC3E}">
        <p14:creationId xmlns:p14="http://schemas.microsoft.com/office/powerpoint/2010/main" val="2547076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Core </a:t>
            </a:r>
            <a:r>
              <a:rPr lang="de-CH" dirty="0" err="1" smtClean="0"/>
              <a:t>level</a:t>
            </a:r>
            <a:r>
              <a:rPr lang="de-CH" dirty="0" smtClean="0"/>
              <a:t> </a:t>
            </a:r>
            <a:r>
              <a:rPr lang="de-CH" dirty="0" err="1" smtClean="0"/>
              <a:t>chemical</a:t>
            </a:r>
            <a:r>
              <a:rPr lang="de-CH" dirty="0" smtClean="0"/>
              <a:t> </a:t>
            </a:r>
            <a:r>
              <a:rPr lang="de-CH" dirty="0" err="1" smtClean="0"/>
              <a:t>shifts</a:t>
            </a:r>
            <a:endParaRPr lang="en-US" dirty="0"/>
          </a:p>
        </p:txBody>
      </p:sp>
      <p:sp>
        <p:nvSpPr>
          <p:cNvPr id="3" name="Content Placeholder 2"/>
          <p:cNvSpPr>
            <a:spLocks noGrp="1"/>
          </p:cNvSpPr>
          <p:nvPr>
            <p:ph sz="half" idx="1"/>
          </p:nvPr>
        </p:nvSpPr>
        <p:spPr>
          <a:xfrm>
            <a:off x="94332" y="1629344"/>
            <a:ext cx="4405660" cy="4525963"/>
          </a:xfrm>
        </p:spPr>
        <p:txBody>
          <a:bodyPr>
            <a:normAutofit/>
          </a:bodyPr>
          <a:lstStyle/>
          <a:p>
            <a:pPr>
              <a:spcAft>
                <a:spcPts val="1000"/>
              </a:spcAft>
              <a:buClr>
                <a:schemeClr val="bg2">
                  <a:lumMod val="25000"/>
                </a:schemeClr>
              </a:buClr>
            </a:pPr>
            <a:r>
              <a:rPr lang="en-US" sz="1800" dirty="0"/>
              <a:t>Position of orbitals in atom is sensitive to </a:t>
            </a:r>
            <a:r>
              <a:rPr lang="en-US" sz="1800" dirty="0" smtClean="0"/>
              <a:t>its </a:t>
            </a:r>
            <a:r>
              <a:rPr lang="en-US" sz="1800" b="1" dirty="0" smtClean="0"/>
              <a:t>chemical environment</a:t>
            </a:r>
          </a:p>
          <a:p>
            <a:pPr>
              <a:spcAft>
                <a:spcPts val="1000"/>
              </a:spcAft>
              <a:buClr>
                <a:schemeClr val="bg2">
                  <a:lumMod val="25000"/>
                </a:schemeClr>
              </a:buClr>
            </a:pPr>
            <a:r>
              <a:rPr lang="en-US" sz="1800" b="1" dirty="0" smtClean="0"/>
              <a:t>Chemical </a:t>
            </a:r>
            <a:r>
              <a:rPr lang="en-US" sz="1800" b="1" dirty="0"/>
              <a:t>shift </a:t>
            </a:r>
            <a:r>
              <a:rPr lang="en-US" sz="1800" dirty="0"/>
              <a:t>correlated with </a:t>
            </a:r>
            <a:r>
              <a:rPr lang="en-US" sz="1800" i="1" dirty="0"/>
              <a:t>overall charge </a:t>
            </a:r>
            <a:r>
              <a:rPr lang="en-US" sz="1800" dirty="0"/>
              <a:t>on atom </a:t>
            </a:r>
            <a:r>
              <a:rPr lang="en-US" sz="1800" dirty="0" smtClean="0"/>
              <a:t>(more positive charge =  increased </a:t>
            </a:r>
            <a:r>
              <a:rPr lang="en-US" sz="1800" dirty="0"/>
              <a:t>BE)</a:t>
            </a:r>
          </a:p>
          <a:p>
            <a:pPr lvl="1">
              <a:spcAft>
                <a:spcPts val="1000"/>
              </a:spcAft>
              <a:buClr>
                <a:schemeClr val="bg2">
                  <a:lumMod val="25000"/>
                </a:schemeClr>
              </a:buClr>
              <a:buFont typeface="Wingdings" panose="05000000000000000000" pitchFamily="2" charset="2"/>
              <a:buChar char="Ø"/>
            </a:pPr>
            <a:r>
              <a:rPr lang="en-US" sz="1800" dirty="0" smtClean="0"/>
              <a:t>number </a:t>
            </a:r>
            <a:r>
              <a:rPr lang="en-US" sz="1800" dirty="0"/>
              <a:t>of substituents</a:t>
            </a:r>
          </a:p>
          <a:p>
            <a:pPr lvl="1">
              <a:spcAft>
                <a:spcPts val="1000"/>
              </a:spcAft>
              <a:buClr>
                <a:schemeClr val="bg2">
                  <a:lumMod val="25000"/>
                </a:schemeClr>
              </a:buClr>
              <a:buFont typeface="Wingdings" panose="05000000000000000000" pitchFamily="2" charset="2"/>
              <a:buChar char="Ø"/>
            </a:pPr>
            <a:r>
              <a:rPr lang="en-US" sz="1800" dirty="0" smtClean="0"/>
              <a:t>substituent </a:t>
            </a:r>
            <a:r>
              <a:rPr lang="en-US" sz="1800" dirty="0"/>
              <a:t>electronegativity</a:t>
            </a:r>
          </a:p>
          <a:p>
            <a:pPr lvl="1">
              <a:spcAft>
                <a:spcPts val="1000"/>
              </a:spcAft>
              <a:buClr>
                <a:schemeClr val="bg2">
                  <a:lumMod val="25000"/>
                </a:schemeClr>
              </a:buClr>
              <a:buFont typeface="Wingdings" panose="05000000000000000000" pitchFamily="2" charset="2"/>
              <a:buChar char="Ø"/>
            </a:pPr>
            <a:r>
              <a:rPr lang="en-US" sz="1800" dirty="0" smtClean="0"/>
              <a:t>formal </a:t>
            </a:r>
            <a:r>
              <a:rPr lang="en-US" sz="1800" dirty="0"/>
              <a:t>oxidation state </a:t>
            </a:r>
            <a:r>
              <a:rPr lang="en-US" sz="1800" dirty="0" smtClean="0"/>
              <a:t>(depending upon </a:t>
            </a:r>
            <a:r>
              <a:rPr lang="en-US" sz="1800" dirty="0" err="1" smtClean="0"/>
              <a:t>ionicity</a:t>
            </a:r>
            <a:r>
              <a:rPr lang="en-US" sz="1800" dirty="0" smtClean="0"/>
              <a:t>/</a:t>
            </a:r>
            <a:r>
              <a:rPr lang="en-US" sz="1800" dirty="0" err="1" smtClean="0"/>
              <a:t>covalency</a:t>
            </a:r>
            <a:r>
              <a:rPr lang="en-US" sz="1800" dirty="0" smtClean="0"/>
              <a:t> </a:t>
            </a:r>
            <a:r>
              <a:rPr lang="en-US" sz="1800" dirty="0"/>
              <a:t>of bonding</a:t>
            </a:r>
            <a:r>
              <a:rPr lang="en-US" sz="1800" dirty="0" smtClean="0"/>
              <a:t>)</a:t>
            </a:r>
          </a:p>
          <a:p>
            <a:pPr>
              <a:spcAft>
                <a:spcPts val="1000"/>
              </a:spcAft>
              <a:buClr>
                <a:schemeClr val="bg2">
                  <a:lumMod val="25000"/>
                </a:schemeClr>
              </a:buClr>
            </a:pPr>
            <a:r>
              <a:rPr lang="de-CH" sz="1800" dirty="0" smtClean="0"/>
              <a:t>Chemical </a:t>
            </a:r>
            <a:r>
              <a:rPr lang="de-CH" sz="1800" dirty="0" err="1" smtClean="0"/>
              <a:t>shift</a:t>
            </a:r>
            <a:r>
              <a:rPr lang="de-CH" sz="1800" dirty="0" smtClean="0"/>
              <a:t> </a:t>
            </a:r>
            <a:r>
              <a:rPr lang="de-CH" sz="1800" dirty="0" err="1" smtClean="0"/>
              <a:t>analysis</a:t>
            </a:r>
            <a:r>
              <a:rPr lang="de-CH" sz="1800" dirty="0" smtClean="0"/>
              <a:t> </a:t>
            </a:r>
            <a:r>
              <a:rPr lang="de-CH" sz="1800" dirty="0" err="1" smtClean="0"/>
              <a:t>is</a:t>
            </a:r>
            <a:r>
              <a:rPr lang="de-CH" sz="1800" dirty="0" smtClean="0"/>
              <a:t> powerful </a:t>
            </a:r>
            <a:r>
              <a:rPr lang="de-CH" sz="1800" dirty="0" err="1" smtClean="0"/>
              <a:t>tool</a:t>
            </a:r>
            <a:r>
              <a:rPr lang="de-CH" sz="1800" dirty="0" smtClean="0"/>
              <a:t> </a:t>
            </a:r>
            <a:r>
              <a:rPr lang="de-CH" sz="1800" dirty="0" err="1" smtClean="0"/>
              <a:t>for</a:t>
            </a:r>
            <a:r>
              <a:rPr lang="de-CH" sz="1800" dirty="0" smtClean="0"/>
              <a:t> </a:t>
            </a:r>
            <a:r>
              <a:rPr lang="de-CH" sz="1800" dirty="0" err="1" smtClean="0"/>
              <a:t>chemical</a:t>
            </a:r>
            <a:r>
              <a:rPr lang="de-CH" sz="1800" dirty="0" smtClean="0"/>
              <a:t> </a:t>
            </a:r>
            <a:r>
              <a:rPr lang="de-CH" sz="1800" dirty="0" err="1" smtClean="0"/>
              <a:t>composition</a:t>
            </a:r>
            <a:r>
              <a:rPr lang="de-CH" sz="1800" dirty="0" smtClean="0"/>
              <a:t>, </a:t>
            </a:r>
            <a:r>
              <a:rPr lang="de-CH" sz="1800" dirty="0" err="1" smtClean="0"/>
              <a:t>functional</a:t>
            </a:r>
            <a:r>
              <a:rPr lang="de-CH" sz="1800" dirty="0" smtClean="0"/>
              <a:t> </a:t>
            </a:r>
            <a:r>
              <a:rPr lang="de-CH" sz="1800" dirty="0" err="1" smtClean="0"/>
              <a:t>group</a:t>
            </a:r>
            <a:r>
              <a:rPr lang="de-CH" sz="1800" dirty="0" smtClean="0"/>
              <a:t> </a:t>
            </a:r>
            <a:r>
              <a:rPr lang="de-CH" sz="1800" dirty="0" err="1" smtClean="0"/>
              <a:t>and</a:t>
            </a:r>
            <a:r>
              <a:rPr lang="de-CH" sz="1800" dirty="0" smtClean="0"/>
              <a:t> </a:t>
            </a:r>
            <a:r>
              <a:rPr lang="de-CH" sz="1800" dirty="0" err="1" smtClean="0"/>
              <a:t>oxidation</a:t>
            </a:r>
            <a:r>
              <a:rPr lang="de-CH" sz="1800" dirty="0" smtClean="0"/>
              <a:t> </a:t>
            </a:r>
            <a:r>
              <a:rPr lang="de-CH" sz="1800" dirty="0" err="1" smtClean="0"/>
              <a:t>state</a:t>
            </a:r>
            <a:r>
              <a:rPr lang="de-CH" sz="1800" dirty="0" smtClean="0"/>
              <a:t> </a:t>
            </a:r>
            <a:r>
              <a:rPr lang="de-CH" sz="1800" dirty="0" err="1" smtClean="0"/>
              <a:t>analysis</a:t>
            </a:r>
            <a:endParaRPr lang="en-US" sz="1800"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3112"/>
          <a:stretch/>
        </p:blipFill>
        <p:spPr bwMode="auto">
          <a:xfrm>
            <a:off x="4788024" y="3888878"/>
            <a:ext cx="3215307" cy="296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2957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88" y="4146894"/>
            <a:ext cx="1125525" cy="50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89655" y="4998502"/>
            <a:ext cx="1104790" cy="369332"/>
          </a:xfrm>
          <a:prstGeom prst="rect">
            <a:avLst/>
          </a:prstGeom>
          <a:noFill/>
        </p:spPr>
        <p:txBody>
          <a:bodyPr wrap="none" rtlCol="0">
            <a:spAutoFit/>
          </a:bodyPr>
          <a:lstStyle/>
          <a:p>
            <a:r>
              <a:rPr lang="de-CH" dirty="0" err="1" smtClean="0"/>
              <a:t>Citric</a:t>
            </a:r>
            <a:r>
              <a:rPr lang="de-CH" dirty="0" smtClean="0"/>
              <a:t> </a:t>
            </a:r>
            <a:r>
              <a:rPr lang="de-CH" dirty="0" err="1" smtClean="0"/>
              <a:t>acid</a:t>
            </a:r>
            <a:endParaRPr lang="en-US" dirty="0"/>
          </a:p>
        </p:txBody>
      </p:sp>
      <p:sp>
        <p:nvSpPr>
          <p:cNvPr id="9" name="Slide Number Placeholder 8"/>
          <p:cNvSpPr>
            <a:spLocks noGrp="1"/>
          </p:cNvSpPr>
          <p:nvPr>
            <p:ph type="sldNum" sz="quarter" idx="12"/>
          </p:nvPr>
        </p:nvSpPr>
        <p:spPr/>
        <p:txBody>
          <a:bodyPr/>
          <a:lstStyle/>
          <a:p>
            <a:fld id="{51FEBC9F-D997-426C-B321-572C68DE363F}" type="slidenum">
              <a:rPr lang="en-US" smtClean="0"/>
              <a:t>45</a:t>
            </a:fld>
            <a:endParaRPr lang="en-US"/>
          </a:p>
        </p:txBody>
      </p:sp>
    </p:spTree>
    <p:extLst>
      <p:ext uri="{BB962C8B-B14F-4D97-AF65-F5344CB8AC3E}">
        <p14:creationId xmlns:p14="http://schemas.microsoft.com/office/powerpoint/2010/main" val="328019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CH" sz="2200" dirty="0" err="1" smtClean="0"/>
              <a:t>Secondary</a:t>
            </a:r>
            <a:r>
              <a:rPr lang="de-CH" sz="2200" dirty="0" smtClean="0"/>
              <a:t> </a:t>
            </a:r>
            <a:r>
              <a:rPr lang="de-CH" sz="2200" dirty="0" err="1" smtClean="0"/>
              <a:t>structure</a:t>
            </a:r>
            <a:r>
              <a:rPr lang="de-CH" sz="2200" dirty="0" smtClean="0"/>
              <a:t> </a:t>
            </a:r>
            <a:r>
              <a:rPr lang="de-CH" sz="2200" dirty="0" err="1" smtClean="0"/>
              <a:t>of</a:t>
            </a:r>
            <a:r>
              <a:rPr lang="de-CH" sz="2200" dirty="0" smtClean="0"/>
              <a:t> a </a:t>
            </a:r>
            <a:r>
              <a:rPr lang="de-CH" sz="2200" dirty="0" err="1" smtClean="0"/>
              <a:t>spectrum</a:t>
            </a:r>
            <a:endParaRPr lang="en-US" sz="2200" dirty="0"/>
          </a:p>
        </p:txBody>
      </p:sp>
      <p:sp>
        <p:nvSpPr>
          <p:cNvPr id="11" name="Content Placeholder 10"/>
          <p:cNvSpPr>
            <a:spLocks noGrp="1"/>
          </p:cNvSpPr>
          <p:nvPr>
            <p:ph sz="half" idx="1"/>
          </p:nvPr>
        </p:nvSpPr>
        <p:spPr>
          <a:xfrm>
            <a:off x="179512" y="1063277"/>
            <a:ext cx="4824536" cy="5615374"/>
          </a:xfrm>
        </p:spPr>
        <p:txBody>
          <a:bodyPr>
            <a:normAutofit/>
          </a:bodyPr>
          <a:lstStyle/>
          <a:p>
            <a:pPr>
              <a:buClr>
                <a:schemeClr val="bg2">
                  <a:lumMod val="25000"/>
                </a:schemeClr>
              </a:buClr>
            </a:pPr>
            <a:endParaRPr lang="en-US" sz="1800" b="1" dirty="0" smtClean="0"/>
          </a:p>
          <a:p>
            <a:pPr>
              <a:buClr>
                <a:schemeClr val="bg2">
                  <a:lumMod val="25000"/>
                </a:schemeClr>
              </a:buClr>
            </a:pPr>
            <a:endParaRPr lang="en-US" sz="1800" b="1" dirty="0"/>
          </a:p>
          <a:p>
            <a:pPr>
              <a:buClr>
                <a:schemeClr val="bg2">
                  <a:lumMod val="25000"/>
                </a:schemeClr>
              </a:buClr>
            </a:pPr>
            <a:r>
              <a:rPr lang="en-US" sz="1800" b="1" dirty="0" smtClean="0"/>
              <a:t>Shake-up</a:t>
            </a:r>
            <a:r>
              <a:rPr lang="en-US" sz="1800" dirty="0" smtClean="0"/>
              <a:t>. An electron of the VB can be excited. The </a:t>
            </a:r>
            <a:r>
              <a:rPr lang="en-US" sz="1800" dirty="0"/>
              <a:t>energy of this excitation will be deducted from the </a:t>
            </a:r>
            <a:r>
              <a:rPr lang="en-US" sz="1800" dirty="0" smtClean="0"/>
              <a:t>kinetic energy </a:t>
            </a:r>
            <a:r>
              <a:rPr lang="en-US" sz="1800" dirty="0"/>
              <a:t>of the </a:t>
            </a:r>
            <a:r>
              <a:rPr lang="en-US" sz="1800" dirty="0" smtClean="0"/>
              <a:t>photoelectron. Relevant in </a:t>
            </a:r>
            <a:r>
              <a:rPr lang="en-US" sz="1800" dirty="0"/>
              <a:t>metals, </a:t>
            </a:r>
            <a:r>
              <a:rPr lang="en-US" sz="1800" dirty="0" smtClean="0"/>
              <a:t>in </a:t>
            </a:r>
            <a:r>
              <a:rPr lang="en-US" sz="1800" dirty="0"/>
              <a:t>which the valence and </a:t>
            </a:r>
            <a:r>
              <a:rPr lang="en-US" sz="1800" dirty="0" smtClean="0"/>
              <a:t>conduction bands </a:t>
            </a:r>
            <a:r>
              <a:rPr lang="en-US" sz="1800" dirty="0"/>
              <a:t>overlap, empty states are available at very low excitation </a:t>
            </a:r>
            <a:r>
              <a:rPr lang="en-US" sz="1800" dirty="0" smtClean="0"/>
              <a:t>energies</a:t>
            </a:r>
          </a:p>
          <a:p>
            <a:pPr>
              <a:buClr>
                <a:schemeClr val="bg2">
                  <a:lumMod val="25000"/>
                </a:schemeClr>
              </a:buClr>
            </a:pPr>
            <a:endParaRPr lang="en-US" sz="1800" dirty="0" smtClean="0"/>
          </a:p>
          <a:p>
            <a:pPr>
              <a:buClr>
                <a:schemeClr val="bg2">
                  <a:lumMod val="25000"/>
                </a:schemeClr>
              </a:buClr>
            </a:pPr>
            <a:endParaRPr lang="en-US" sz="1800" dirty="0"/>
          </a:p>
          <a:p>
            <a:pPr marL="0" indent="0">
              <a:buClr>
                <a:schemeClr val="bg2">
                  <a:lumMod val="25000"/>
                </a:schemeClr>
              </a:buClr>
              <a:buNone/>
            </a:pPr>
            <a:endParaRPr lang="en-US" sz="1800" dirty="0" smtClean="0"/>
          </a:p>
          <a:p>
            <a:pPr>
              <a:buClr>
                <a:schemeClr val="bg2">
                  <a:lumMod val="25000"/>
                </a:schemeClr>
              </a:buClr>
            </a:pPr>
            <a:r>
              <a:rPr lang="en-US" sz="1800" dirty="0" smtClean="0"/>
              <a:t>Simultaneous excitation of a specific wave mode in the sample (e.g. </a:t>
            </a:r>
            <a:r>
              <a:rPr lang="en-US" sz="1800" b="1" dirty="0" smtClean="0"/>
              <a:t>surface </a:t>
            </a:r>
            <a:r>
              <a:rPr lang="en-US" sz="1800" b="1" dirty="0" err="1" smtClean="0"/>
              <a:t>plasmons</a:t>
            </a:r>
            <a:r>
              <a:rPr lang="en-US" sz="1800" dirty="0" smtClean="0"/>
              <a:t>). The kinetic energy loss is h</a:t>
            </a:r>
            <a:r>
              <a:rPr lang="el-GR" sz="1800" dirty="0" smtClean="0"/>
              <a:t>ω</a:t>
            </a:r>
            <a:r>
              <a:rPr lang="en-US" sz="1800" baseline="-25000" dirty="0" smtClean="0"/>
              <a:t>s </a:t>
            </a:r>
            <a:r>
              <a:rPr lang="en-US" sz="1800" dirty="0" smtClean="0"/>
              <a:t>(</a:t>
            </a:r>
            <a:r>
              <a:rPr lang="el-GR" sz="1800" dirty="0"/>
              <a:t>ω</a:t>
            </a:r>
            <a:r>
              <a:rPr lang="en-US" sz="1800" baseline="-25000" dirty="0" smtClean="0"/>
              <a:t>s </a:t>
            </a:r>
            <a:r>
              <a:rPr lang="en-US" sz="1800" dirty="0" smtClean="0"/>
              <a:t>is the </a:t>
            </a:r>
            <a:r>
              <a:rPr lang="en-US" sz="1800" dirty="0" err="1" smtClean="0"/>
              <a:t>plasmon</a:t>
            </a:r>
            <a:r>
              <a:rPr lang="en-US" sz="1800" dirty="0" smtClean="0"/>
              <a:t> </a:t>
            </a:r>
            <a:r>
              <a:rPr lang="en-US" sz="1800" dirty="0" err="1" smtClean="0"/>
              <a:t>frequence</a:t>
            </a:r>
            <a:r>
              <a:rPr lang="en-US" sz="1800" dirty="0" smtClean="0"/>
              <a:t>), and will repeat at multiples of </a:t>
            </a:r>
            <a:r>
              <a:rPr lang="el-GR" sz="1800" dirty="0"/>
              <a:t>ω</a:t>
            </a:r>
            <a:r>
              <a:rPr lang="en-US" sz="1800" baseline="-25000" dirty="0" smtClean="0"/>
              <a:t>s</a:t>
            </a:r>
            <a:endParaRPr lang="en-US" sz="1800" dirty="0"/>
          </a:p>
        </p:txBody>
      </p:sp>
      <p:sp>
        <p:nvSpPr>
          <p:cNvPr id="7" name="Slide Number Placeholder 6"/>
          <p:cNvSpPr>
            <a:spLocks noGrp="1"/>
          </p:cNvSpPr>
          <p:nvPr>
            <p:ph type="sldNum" sz="quarter" idx="12"/>
          </p:nvPr>
        </p:nvSpPr>
        <p:spPr/>
        <p:txBody>
          <a:bodyPr/>
          <a:lstStyle/>
          <a:p>
            <a:fld id="{51FEBC9F-D997-426C-B321-572C68DE363F}" type="slidenum">
              <a:rPr lang="en-US" smtClean="0"/>
              <a:t>46</a:t>
            </a:fld>
            <a:endParaRPr lang="en-US"/>
          </a:p>
        </p:txBody>
      </p:sp>
      <p:grpSp>
        <p:nvGrpSpPr>
          <p:cNvPr id="6" name="Group 5"/>
          <p:cNvGrpSpPr>
            <a:grpSpLocks noChangeAspect="1"/>
          </p:cNvGrpSpPr>
          <p:nvPr/>
        </p:nvGrpSpPr>
        <p:grpSpPr>
          <a:xfrm>
            <a:off x="5261141" y="1593300"/>
            <a:ext cx="3343307" cy="2267748"/>
            <a:chOff x="5152823" y="1340768"/>
            <a:chExt cx="3753937" cy="254627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823" y="1340768"/>
              <a:ext cx="3753937" cy="2546276"/>
            </a:xfrm>
            <a:prstGeom prst="rect">
              <a:avLst/>
            </a:prstGeom>
          </p:spPr>
        </p:pic>
        <p:sp>
          <p:nvSpPr>
            <p:cNvPr id="3" name="Rectangle 2"/>
            <p:cNvSpPr/>
            <p:nvPr/>
          </p:nvSpPr>
          <p:spPr>
            <a:xfrm>
              <a:off x="7236296" y="1556792"/>
              <a:ext cx="576064" cy="1656184"/>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34818" name="Picture 2" descr="Risultati immagini per plasmons in x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453" y="3861048"/>
            <a:ext cx="2824971" cy="2979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980728"/>
            <a:ext cx="8784976" cy="923330"/>
          </a:xfrm>
          <a:prstGeom prst="rect">
            <a:avLst/>
          </a:prstGeom>
          <a:noFill/>
        </p:spPr>
        <p:txBody>
          <a:bodyPr wrap="square" rtlCol="0">
            <a:spAutoFit/>
          </a:bodyPr>
          <a:lstStyle/>
          <a:p>
            <a:pPr algn="ctr"/>
            <a:r>
              <a:rPr lang="en-US" dirty="0"/>
              <a:t>Interaction of the </a:t>
            </a:r>
            <a:r>
              <a:rPr lang="en-US" dirty="0" err="1"/>
              <a:t>photoemitted</a:t>
            </a:r>
            <a:r>
              <a:rPr lang="en-US" dirty="0"/>
              <a:t> electron (along its trajectory) and the remaining electrons: </a:t>
            </a:r>
            <a:r>
              <a:rPr lang="en-US" b="1" dirty="0"/>
              <a:t>final state effects (satellite peaks)</a:t>
            </a:r>
            <a:endParaRPr lang="en-US" dirty="0"/>
          </a:p>
          <a:p>
            <a:pPr algn="ctr"/>
            <a:endParaRPr lang="de-CH" dirty="0"/>
          </a:p>
        </p:txBody>
      </p:sp>
    </p:spTree>
    <p:extLst>
      <p:ext uri="{BB962C8B-B14F-4D97-AF65-F5344CB8AC3E}">
        <p14:creationId xmlns:p14="http://schemas.microsoft.com/office/powerpoint/2010/main" val="1035459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EBC9F-D997-426C-B321-572C68DE363F}" type="slidenum">
              <a:rPr lang="en-US" smtClean="0"/>
              <a:t>47</a:t>
            </a:fld>
            <a:endParaRPr lang="en-US"/>
          </a:p>
        </p:txBody>
      </p:sp>
      <p:sp>
        <p:nvSpPr>
          <p:cNvPr id="12" name="Title 4"/>
          <p:cNvSpPr>
            <a:spLocks noGrp="1"/>
          </p:cNvSpPr>
          <p:nvPr>
            <p:ph type="title"/>
          </p:nvPr>
        </p:nvSpPr>
        <p:spPr>
          <a:xfrm>
            <a:off x="457200" y="274638"/>
            <a:ext cx="8229600" cy="562074"/>
          </a:xfrm>
        </p:spPr>
        <p:txBody>
          <a:bodyPr>
            <a:normAutofit/>
          </a:bodyPr>
          <a:lstStyle/>
          <a:p>
            <a:r>
              <a:rPr lang="de-CH" sz="2200" dirty="0" err="1" smtClean="0"/>
              <a:t>Secondary</a:t>
            </a:r>
            <a:r>
              <a:rPr lang="de-CH" sz="2200" dirty="0" smtClean="0"/>
              <a:t> </a:t>
            </a:r>
            <a:r>
              <a:rPr lang="de-CH" sz="2200" dirty="0" err="1" smtClean="0"/>
              <a:t>structure</a:t>
            </a:r>
            <a:r>
              <a:rPr lang="de-CH" sz="2200" dirty="0" smtClean="0"/>
              <a:t> </a:t>
            </a:r>
            <a:r>
              <a:rPr lang="de-CH" sz="2200" dirty="0" err="1" smtClean="0"/>
              <a:t>of</a:t>
            </a:r>
            <a:r>
              <a:rPr lang="de-CH" sz="2200" dirty="0" smtClean="0"/>
              <a:t> a </a:t>
            </a:r>
            <a:r>
              <a:rPr lang="de-CH" sz="2200" dirty="0" err="1" smtClean="0"/>
              <a:t>spectrum</a:t>
            </a:r>
            <a:endParaRPr lang="en-US" sz="2200" dirty="0"/>
          </a:p>
        </p:txBody>
      </p:sp>
      <p:sp>
        <p:nvSpPr>
          <p:cNvPr id="13" name="Content Placeholder 10"/>
          <p:cNvSpPr>
            <a:spLocks noGrp="1"/>
          </p:cNvSpPr>
          <p:nvPr>
            <p:ph sz="half" idx="1"/>
          </p:nvPr>
        </p:nvSpPr>
        <p:spPr>
          <a:xfrm>
            <a:off x="179512" y="1270010"/>
            <a:ext cx="4824536" cy="5615374"/>
          </a:xfrm>
        </p:spPr>
        <p:txBody>
          <a:bodyPr>
            <a:normAutofit/>
          </a:bodyPr>
          <a:lstStyle/>
          <a:p>
            <a:pPr>
              <a:buClr>
                <a:schemeClr val="bg2">
                  <a:lumMod val="25000"/>
                </a:schemeClr>
              </a:buClr>
            </a:pPr>
            <a:endParaRPr lang="en-US" sz="1800" b="1" dirty="0" smtClean="0"/>
          </a:p>
          <a:p>
            <a:pPr>
              <a:buClr>
                <a:schemeClr val="bg2">
                  <a:lumMod val="25000"/>
                </a:schemeClr>
              </a:buClr>
            </a:pPr>
            <a:endParaRPr lang="en-US" sz="1800" b="1" dirty="0"/>
          </a:p>
          <a:p>
            <a:pPr>
              <a:buClr>
                <a:schemeClr val="bg2">
                  <a:lumMod val="25000"/>
                </a:schemeClr>
              </a:buClr>
            </a:pPr>
            <a:r>
              <a:rPr lang="en-US" sz="1800" b="1" dirty="0" err="1" smtClean="0"/>
              <a:t>Multiplet</a:t>
            </a:r>
            <a:r>
              <a:rPr lang="en-US" sz="1800" b="1" dirty="0" smtClean="0"/>
              <a:t> </a:t>
            </a:r>
            <a:r>
              <a:rPr lang="en-US" sz="1800" b="1" dirty="0"/>
              <a:t>splitting. </a:t>
            </a:r>
            <a:r>
              <a:rPr lang="en-US" sz="1800" dirty="0" smtClean="0"/>
              <a:t>Arises </a:t>
            </a:r>
            <a:r>
              <a:rPr lang="en-US" sz="1800" dirty="0"/>
              <a:t>when an atom contains </a:t>
            </a:r>
            <a:r>
              <a:rPr lang="en-US" sz="1800" b="1" dirty="0"/>
              <a:t>unpaired electrons </a:t>
            </a:r>
            <a:r>
              <a:rPr lang="en-US" sz="1800" dirty="0"/>
              <a:t>(e.g. </a:t>
            </a:r>
            <a:r>
              <a:rPr lang="en-US" sz="1800" dirty="0" smtClean="0"/>
              <a:t>Cr</a:t>
            </a:r>
            <a:r>
              <a:rPr lang="en-US" sz="1800" baseline="30000" dirty="0" smtClean="0"/>
              <a:t>3+</a:t>
            </a:r>
            <a:r>
              <a:rPr lang="en-US" sz="1800" dirty="0" smtClean="0"/>
              <a:t>, </a:t>
            </a:r>
            <a:r>
              <a:rPr lang="en-US" sz="1800" dirty="0"/>
              <a:t>3p</a:t>
            </a:r>
            <a:r>
              <a:rPr lang="en-US" sz="1800" baseline="30000" dirty="0"/>
              <a:t>6</a:t>
            </a:r>
            <a:r>
              <a:rPr lang="en-US" sz="1800" dirty="0"/>
              <a:t>3d</a:t>
            </a:r>
            <a:r>
              <a:rPr lang="en-US" sz="1800" baseline="30000" dirty="0"/>
              <a:t>3</a:t>
            </a:r>
            <a:r>
              <a:rPr lang="en-US" sz="1800" dirty="0"/>
              <a:t>). </a:t>
            </a:r>
            <a:r>
              <a:rPr lang="en-US" sz="1800" dirty="0" smtClean="0"/>
              <a:t>During the photoemission process, there </a:t>
            </a:r>
            <a:r>
              <a:rPr lang="en-US" sz="1800" dirty="0"/>
              <a:t>can be coupling between the unpaired electron in the core </a:t>
            </a:r>
            <a:r>
              <a:rPr lang="en-US" sz="1800" dirty="0" smtClean="0"/>
              <a:t>with </a:t>
            </a:r>
            <a:r>
              <a:rPr lang="en-US" sz="1800" dirty="0"/>
              <a:t>the unpaired electrons in the outer shell. This can create a number of final states, which will be seen in the photoelectron spectrum as a multi-peak </a:t>
            </a:r>
            <a:r>
              <a:rPr lang="en-US" sz="1800" dirty="0" smtClean="0"/>
              <a:t>envelope. This creates different final states, depending on the </a:t>
            </a:r>
            <a:r>
              <a:rPr lang="en-US" sz="1800" b="1" dirty="0" smtClean="0"/>
              <a:t>orientation of the spin </a:t>
            </a:r>
            <a:r>
              <a:rPr lang="en-US" sz="1800" dirty="0" smtClean="0"/>
              <a:t>of the unpaired electrons </a:t>
            </a:r>
            <a:endParaRPr lang="en-US" sz="1800" dirty="0"/>
          </a:p>
        </p:txBody>
      </p:sp>
      <p:pic>
        <p:nvPicPr>
          <p:cNvPr id="35842" name="Picture 2" descr="https://3.bp.blogspot.com/-p2Xy9ANVoFo/UD95GB9IXxI/AAAAAAAABJ0/umKhUuXswzA/s400/chromium+oxide+with+multipl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63525"/>
            <a:ext cx="3619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68344" y="1907540"/>
            <a:ext cx="1080120" cy="369332"/>
          </a:xfrm>
          <a:prstGeom prst="rect">
            <a:avLst/>
          </a:prstGeom>
          <a:noFill/>
        </p:spPr>
        <p:txBody>
          <a:bodyPr wrap="square" rtlCol="0">
            <a:spAutoFit/>
          </a:bodyPr>
          <a:lstStyle/>
          <a:p>
            <a:r>
              <a:rPr lang="en-US" b="1" dirty="0" smtClean="0"/>
              <a:t>Cr 2p</a:t>
            </a:r>
            <a:r>
              <a:rPr lang="en-US" b="1" baseline="-25000" dirty="0" smtClean="0"/>
              <a:t>3/2</a:t>
            </a:r>
            <a:endParaRPr lang="de-CH" b="1" dirty="0"/>
          </a:p>
        </p:txBody>
      </p:sp>
    </p:spTree>
    <p:extLst>
      <p:ext uri="{BB962C8B-B14F-4D97-AF65-F5344CB8AC3E}">
        <p14:creationId xmlns:p14="http://schemas.microsoft.com/office/powerpoint/2010/main" val="2018434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2667074" y="2564904"/>
            <a:ext cx="0" cy="1854705"/>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de-CH" sz="2200" dirty="0" err="1" smtClean="0"/>
              <a:t>Estimate</a:t>
            </a:r>
            <a:r>
              <a:rPr lang="de-CH" sz="2200" dirty="0" smtClean="0"/>
              <a:t> </a:t>
            </a:r>
            <a:r>
              <a:rPr lang="de-CH" sz="2200" dirty="0" err="1" smtClean="0"/>
              <a:t>of</a:t>
            </a:r>
            <a:r>
              <a:rPr lang="de-CH" sz="2200" dirty="0" smtClean="0"/>
              <a:t> </a:t>
            </a:r>
            <a:r>
              <a:rPr lang="de-CH" sz="2200" dirty="0" err="1" smtClean="0"/>
              <a:t>the</a:t>
            </a:r>
            <a:r>
              <a:rPr lang="de-CH" sz="2200" dirty="0" smtClean="0"/>
              <a:t> </a:t>
            </a:r>
            <a:r>
              <a:rPr lang="de-CH" sz="2200" dirty="0" err="1" smtClean="0"/>
              <a:t>signal</a:t>
            </a:r>
            <a:r>
              <a:rPr lang="de-CH" sz="2200" dirty="0" smtClean="0"/>
              <a:t> </a:t>
            </a:r>
            <a:r>
              <a:rPr lang="de-CH" sz="2200" dirty="0" err="1" smtClean="0"/>
              <a:t>intensity</a:t>
            </a:r>
            <a:endParaRPr lang="en-US" sz="2200" dirty="0"/>
          </a:p>
        </p:txBody>
      </p:sp>
      <p:graphicFrame>
        <p:nvGraphicFramePr>
          <p:cNvPr id="4" name="Object 3"/>
          <p:cNvGraphicFramePr>
            <a:graphicFrameLocks noChangeAspect="1"/>
          </p:cNvGraphicFramePr>
          <p:nvPr>
            <p:extLst>
              <p:ext uri="{D42A27DB-BD31-4B8C-83A1-F6EECF244321}">
                <p14:modId xmlns:p14="http://schemas.microsoft.com/office/powerpoint/2010/main" val="2777498665"/>
              </p:ext>
            </p:extLst>
          </p:nvPr>
        </p:nvGraphicFramePr>
        <p:xfrm>
          <a:off x="394257" y="1910924"/>
          <a:ext cx="6647184" cy="738576"/>
        </p:xfrm>
        <a:graphic>
          <a:graphicData uri="http://schemas.openxmlformats.org/presentationml/2006/ole">
            <mc:AlternateContent xmlns:mc="http://schemas.openxmlformats.org/markup-compatibility/2006">
              <mc:Choice xmlns:v="urn:schemas-microsoft-com:vml" Requires="v">
                <p:oleObj spid="_x0000_s4248" name="Equation" r:id="rId4" imgW="3429000" imgH="380880" progId="Equation.3">
                  <p:embed/>
                </p:oleObj>
              </mc:Choice>
              <mc:Fallback>
                <p:oleObj name="Equation" r:id="rId4" imgW="3429000" imgH="380880" progId="Equation.3">
                  <p:embed/>
                  <p:pic>
                    <p:nvPicPr>
                      <p:cNvPr id="0" name=""/>
                      <p:cNvPicPr/>
                      <p:nvPr/>
                    </p:nvPicPr>
                    <p:blipFill>
                      <a:blip r:embed="rId5"/>
                      <a:stretch>
                        <a:fillRect/>
                      </a:stretch>
                    </p:blipFill>
                    <p:spPr>
                      <a:xfrm>
                        <a:off x="394257" y="1910924"/>
                        <a:ext cx="6647184" cy="738576"/>
                      </a:xfrm>
                      <a:prstGeom prst="rect">
                        <a:avLst/>
                      </a:prstGeom>
                    </p:spPr>
                  </p:pic>
                </p:oleObj>
              </mc:Fallback>
            </mc:AlternateContent>
          </a:graphicData>
        </a:graphic>
      </p:graphicFrame>
      <p:sp>
        <p:nvSpPr>
          <p:cNvPr id="6" name="TextBox 5"/>
          <p:cNvSpPr txBox="1"/>
          <p:nvPr/>
        </p:nvSpPr>
        <p:spPr>
          <a:xfrm>
            <a:off x="6256302" y="2867451"/>
            <a:ext cx="2670688" cy="369332"/>
          </a:xfrm>
          <a:prstGeom prst="rect">
            <a:avLst/>
          </a:prstGeom>
          <a:solidFill>
            <a:schemeClr val="bg2"/>
          </a:solidFill>
        </p:spPr>
        <p:txBody>
          <a:bodyPr wrap="square" rtlCol="0">
            <a:spAutoFit/>
          </a:bodyPr>
          <a:lstStyle/>
          <a:p>
            <a:r>
              <a:rPr lang="de-CH" dirty="0" smtClean="0"/>
              <a:t>Analyzer </a:t>
            </a:r>
            <a:r>
              <a:rPr lang="de-CH" dirty="0" err="1" smtClean="0"/>
              <a:t>transmission</a:t>
            </a:r>
            <a:endParaRPr lang="en-US" dirty="0"/>
          </a:p>
        </p:txBody>
      </p:sp>
      <p:sp>
        <p:nvSpPr>
          <p:cNvPr id="7" name="TextBox 6"/>
          <p:cNvSpPr txBox="1"/>
          <p:nvPr/>
        </p:nvSpPr>
        <p:spPr>
          <a:xfrm>
            <a:off x="5068171" y="3342183"/>
            <a:ext cx="2029082" cy="369332"/>
          </a:xfrm>
          <a:prstGeom prst="rect">
            <a:avLst/>
          </a:prstGeom>
          <a:solidFill>
            <a:schemeClr val="bg2"/>
          </a:solidFill>
        </p:spPr>
        <p:txBody>
          <a:bodyPr wrap="none" rtlCol="0">
            <a:spAutoFit/>
          </a:bodyPr>
          <a:lstStyle/>
          <a:p>
            <a:r>
              <a:rPr lang="de-CH" dirty="0" smtClean="0"/>
              <a:t>Angular </a:t>
            </a:r>
            <a:r>
              <a:rPr lang="de-CH" dirty="0" err="1" smtClean="0"/>
              <a:t>acceptance</a:t>
            </a:r>
            <a:endParaRPr lang="en-US" dirty="0"/>
          </a:p>
        </p:txBody>
      </p:sp>
      <p:sp>
        <p:nvSpPr>
          <p:cNvPr id="8" name="TextBox 7"/>
          <p:cNvSpPr txBox="1"/>
          <p:nvPr/>
        </p:nvSpPr>
        <p:spPr>
          <a:xfrm>
            <a:off x="3851920" y="3883114"/>
            <a:ext cx="4518929" cy="369332"/>
          </a:xfrm>
          <a:prstGeom prst="rect">
            <a:avLst/>
          </a:prstGeom>
          <a:solidFill>
            <a:schemeClr val="bg2"/>
          </a:solidFill>
        </p:spPr>
        <p:txBody>
          <a:bodyPr wrap="none" rtlCol="0">
            <a:spAutoFit/>
          </a:bodyPr>
          <a:lstStyle/>
          <a:p>
            <a:r>
              <a:rPr lang="de-CH" dirty="0" err="1" smtClean="0"/>
              <a:t>Attenuation</a:t>
            </a:r>
            <a:r>
              <a:rPr lang="de-CH" dirty="0" smtClean="0"/>
              <a:t> </a:t>
            </a:r>
            <a:r>
              <a:rPr lang="de-CH" dirty="0" err="1" smtClean="0"/>
              <a:t>from</a:t>
            </a:r>
            <a:r>
              <a:rPr lang="de-CH" dirty="0" smtClean="0"/>
              <a:t> </a:t>
            </a:r>
            <a:r>
              <a:rPr lang="de-CH" dirty="0" err="1" smtClean="0"/>
              <a:t>depth</a:t>
            </a:r>
            <a:r>
              <a:rPr lang="de-CH" dirty="0" smtClean="0"/>
              <a:t> d at </a:t>
            </a:r>
            <a:r>
              <a:rPr lang="de-CH" dirty="0" err="1" smtClean="0"/>
              <a:t>detection</a:t>
            </a:r>
            <a:r>
              <a:rPr lang="de-CH" dirty="0" smtClean="0"/>
              <a:t> angle </a:t>
            </a:r>
            <a:r>
              <a:rPr lang="el-GR" dirty="0" smtClean="0">
                <a:latin typeface="Arial Narrow"/>
              </a:rPr>
              <a:t>θ</a:t>
            </a:r>
            <a:endParaRPr lang="en-US" dirty="0"/>
          </a:p>
        </p:txBody>
      </p:sp>
      <p:sp>
        <p:nvSpPr>
          <p:cNvPr id="9" name="TextBox 8"/>
          <p:cNvSpPr txBox="1"/>
          <p:nvPr/>
        </p:nvSpPr>
        <p:spPr>
          <a:xfrm>
            <a:off x="2667074" y="4419609"/>
            <a:ext cx="1990545" cy="646331"/>
          </a:xfrm>
          <a:prstGeom prst="rect">
            <a:avLst/>
          </a:prstGeom>
          <a:solidFill>
            <a:schemeClr val="bg2"/>
          </a:solidFill>
        </p:spPr>
        <p:txBody>
          <a:bodyPr wrap="none" rtlCol="0">
            <a:spAutoFit/>
          </a:bodyPr>
          <a:lstStyle/>
          <a:p>
            <a:r>
              <a:rPr lang="de-CH" dirty="0" err="1" smtClean="0"/>
              <a:t>Subshell</a:t>
            </a:r>
            <a:r>
              <a:rPr lang="de-CH" dirty="0" smtClean="0"/>
              <a:t> </a:t>
            </a:r>
            <a:r>
              <a:rPr lang="de-CH" dirty="0" err="1" smtClean="0"/>
              <a:t>ionization</a:t>
            </a:r>
            <a:r>
              <a:rPr lang="de-CH" dirty="0" smtClean="0"/>
              <a:t> </a:t>
            </a:r>
            <a:br>
              <a:rPr lang="de-CH" dirty="0" smtClean="0"/>
            </a:br>
            <a:r>
              <a:rPr lang="de-CH" dirty="0" err="1" smtClean="0"/>
              <a:t>cross</a:t>
            </a:r>
            <a:r>
              <a:rPr lang="de-CH" dirty="0" smtClean="0"/>
              <a:t> </a:t>
            </a:r>
            <a:r>
              <a:rPr lang="de-CH" dirty="0" err="1" smtClean="0"/>
              <a:t>section</a:t>
            </a:r>
            <a:endParaRPr lang="en-US" dirty="0"/>
          </a:p>
        </p:txBody>
      </p:sp>
      <p:sp>
        <p:nvSpPr>
          <p:cNvPr id="11" name="TextBox 10"/>
          <p:cNvSpPr txBox="1"/>
          <p:nvPr/>
        </p:nvSpPr>
        <p:spPr>
          <a:xfrm>
            <a:off x="1115616" y="3911778"/>
            <a:ext cx="1262846" cy="369332"/>
          </a:xfrm>
          <a:prstGeom prst="rect">
            <a:avLst/>
          </a:prstGeom>
          <a:solidFill>
            <a:schemeClr val="bg2"/>
          </a:solidFill>
        </p:spPr>
        <p:txBody>
          <a:bodyPr wrap="none" rtlCol="0">
            <a:spAutoFit/>
          </a:bodyPr>
          <a:lstStyle/>
          <a:p>
            <a:r>
              <a:rPr lang="de-CH" dirty="0" smtClean="0"/>
              <a:t>Photon </a:t>
            </a:r>
            <a:r>
              <a:rPr lang="de-CH" dirty="0" err="1" smtClean="0"/>
              <a:t>flux</a:t>
            </a:r>
            <a:endParaRPr lang="en-US" dirty="0"/>
          </a:p>
        </p:txBody>
      </p:sp>
      <p:sp>
        <p:nvSpPr>
          <p:cNvPr id="12" name="TextBox 11"/>
          <p:cNvSpPr txBox="1"/>
          <p:nvPr/>
        </p:nvSpPr>
        <p:spPr>
          <a:xfrm>
            <a:off x="373088" y="1196752"/>
            <a:ext cx="5946821" cy="369332"/>
          </a:xfrm>
          <a:prstGeom prst="rect">
            <a:avLst/>
          </a:prstGeom>
          <a:noFill/>
        </p:spPr>
        <p:txBody>
          <a:bodyPr wrap="none" rtlCol="0">
            <a:spAutoFit/>
          </a:bodyPr>
          <a:lstStyle/>
          <a:p>
            <a:r>
              <a:rPr lang="de-CH" dirty="0" err="1" smtClean="0"/>
              <a:t>Contribution</a:t>
            </a:r>
            <a:r>
              <a:rPr lang="de-CH" dirty="0" smtClean="0"/>
              <a:t> </a:t>
            </a:r>
            <a:r>
              <a:rPr lang="de-CH" dirty="0" err="1" smtClean="0"/>
              <a:t>of</a:t>
            </a:r>
            <a:r>
              <a:rPr lang="de-CH" dirty="0" smtClean="0"/>
              <a:t> </a:t>
            </a:r>
            <a:r>
              <a:rPr lang="de-CH" dirty="0" err="1" smtClean="0"/>
              <a:t>element</a:t>
            </a:r>
            <a:r>
              <a:rPr lang="de-CH" dirty="0" smtClean="0"/>
              <a:t> A at </a:t>
            </a:r>
            <a:r>
              <a:rPr lang="de-CH" dirty="0" err="1" smtClean="0"/>
              <a:t>depth</a:t>
            </a:r>
            <a:r>
              <a:rPr lang="de-CH" dirty="0" smtClean="0"/>
              <a:t> d </a:t>
            </a:r>
            <a:r>
              <a:rPr lang="de-CH" dirty="0" err="1" smtClean="0"/>
              <a:t>to</a:t>
            </a:r>
            <a:r>
              <a:rPr lang="de-CH" dirty="0" smtClean="0"/>
              <a:t> </a:t>
            </a:r>
            <a:r>
              <a:rPr lang="de-CH" dirty="0" err="1" smtClean="0"/>
              <a:t>photoemission</a:t>
            </a:r>
            <a:r>
              <a:rPr lang="de-CH" dirty="0" smtClean="0"/>
              <a:t> </a:t>
            </a:r>
            <a:r>
              <a:rPr lang="de-CH" dirty="0" err="1" smtClean="0"/>
              <a:t>signal</a:t>
            </a:r>
            <a:endParaRPr lang="en-US" dirty="0"/>
          </a:p>
        </p:txBody>
      </p:sp>
      <p:cxnSp>
        <p:nvCxnSpPr>
          <p:cNvPr id="14" name="Straight Connector 13"/>
          <p:cNvCxnSpPr/>
          <p:nvPr/>
        </p:nvCxnSpPr>
        <p:spPr>
          <a:xfrm>
            <a:off x="6256302" y="2564904"/>
            <a:ext cx="0" cy="30254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63235" y="2624137"/>
            <a:ext cx="4936" cy="706537"/>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1920" y="2624137"/>
            <a:ext cx="0" cy="1272769"/>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3688" y="2564904"/>
            <a:ext cx="0" cy="315614"/>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15616" y="2564904"/>
            <a:ext cx="0" cy="1318210"/>
          </a:xfrm>
          <a:prstGeom prst="line">
            <a:avLst/>
          </a:prstGeom>
          <a:ln>
            <a:tailEnd type="diamond"/>
          </a:ln>
        </p:spPr>
        <p:style>
          <a:lnRef idx="1">
            <a:schemeClr val="accent1"/>
          </a:lnRef>
          <a:fillRef idx="0">
            <a:schemeClr val="accent1"/>
          </a:fillRef>
          <a:effectRef idx="0">
            <a:schemeClr val="accent1"/>
          </a:effectRef>
          <a:fontRef idx="minor">
            <a:schemeClr val="tx1"/>
          </a:fontRef>
        </p:style>
      </p:cxnSp>
      <p:sp>
        <p:nvSpPr>
          <p:cNvPr id="15364" name="TextBox 15363"/>
          <p:cNvSpPr txBox="1"/>
          <p:nvPr/>
        </p:nvSpPr>
        <p:spPr>
          <a:xfrm>
            <a:off x="251520" y="5325015"/>
            <a:ext cx="8703431" cy="1200329"/>
          </a:xfrm>
          <a:prstGeom prst="rect">
            <a:avLst/>
          </a:prstGeom>
          <a:noFill/>
        </p:spPr>
        <p:txBody>
          <a:bodyPr wrap="square" rtlCol="0">
            <a:spAutoFit/>
          </a:bodyPr>
          <a:lstStyle/>
          <a:p>
            <a:pPr marL="285750" indent="-285750">
              <a:buFont typeface="Arial" panose="020B0604020202020204" pitchFamily="34" charset="0"/>
              <a:buChar char="•"/>
            </a:pPr>
            <a:r>
              <a:rPr lang="de-CH" dirty="0" smtClean="0"/>
              <a:t>Cross </a:t>
            </a:r>
            <a:r>
              <a:rPr lang="de-CH" dirty="0" err="1" smtClean="0"/>
              <a:t>section</a:t>
            </a:r>
            <a:r>
              <a:rPr lang="de-CH" dirty="0" smtClean="0"/>
              <a:t> - </a:t>
            </a:r>
            <a:r>
              <a:rPr lang="el-GR" dirty="0" smtClean="0"/>
              <a:t>σ</a:t>
            </a:r>
            <a:r>
              <a:rPr lang="en-US" dirty="0" smtClean="0"/>
              <a:t>(KE)</a:t>
            </a:r>
            <a:r>
              <a:rPr lang="de-CH" dirty="0" smtClean="0"/>
              <a:t> - </a:t>
            </a:r>
            <a:r>
              <a:rPr lang="de-CH" dirty="0" err="1" smtClean="0"/>
              <a:t>is</a:t>
            </a:r>
            <a:r>
              <a:rPr lang="de-CH" dirty="0" smtClean="0"/>
              <a:t> </a:t>
            </a:r>
            <a:r>
              <a:rPr lang="de-CH" dirty="0" err="1" smtClean="0"/>
              <a:t>the</a:t>
            </a:r>
            <a:r>
              <a:rPr lang="de-CH" dirty="0" smtClean="0"/>
              <a:t> </a:t>
            </a:r>
            <a:r>
              <a:rPr lang="de-CH" dirty="0" err="1" smtClean="0"/>
              <a:t>probability</a:t>
            </a:r>
            <a:r>
              <a:rPr lang="de-CH" dirty="0" smtClean="0"/>
              <a:t> </a:t>
            </a:r>
            <a:r>
              <a:rPr lang="de-CH" dirty="0" err="1" smtClean="0"/>
              <a:t>to</a:t>
            </a:r>
            <a:r>
              <a:rPr lang="de-CH" dirty="0" smtClean="0"/>
              <a:t> </a:t>
            </a:r>
            <a:r>
              <a:rPr lang="de-CH" dirty="0" err="1" smtClean="0"/>
              <a:t>have</a:t>
            </a:r>
            <a:r>
              <a:rPr lang="de-CH" dirty="0" smtClean="0"/>
              <a:t> </a:t>
            </a:r>
            <a:r>
              <a:rPr lang="de-CH" dirty="0" err="1" smtClean="0"/>
              <a:t>the</a:t>
            </a:r>
            <a:r>
              <a:rPr lang="de-CH" dirty="0" smtClean="0"/>
              <a:t> </a:t>
            </a:r>
            <a:r>
              <a:rPr lang="de-CH" dirty="0" err="1" smtClean="0"/>
              <a:t>photoemission</a:t>
            </a:r>
            <a:r>
              <a:rPr lang="de-CH" dirty="0" smtClean="0"/>
              <a:t> </a:t>
            </a:r>
            <a:r>
              <a:rPr lang="de-CH" dirty="0" err="1" smtClean="0"/>
              <a:t>event</a:t>
            </a:r>
            <a:endParaRPr lang="de-CH" dirty="0" smtClean="0"/>
          </a:p>
          <a:p>
            <a:pPr marL="285750" indent="-285750">
              <a:buFont typeface="Arial" panose="020B0604020202020204" pitchFamily="34" charset="0"/>
              <a:buChar char="•"/>
            </a:pPr>
            <a:r>
              <a:rPr lang="de-CH" dirty="0" smtClean="0"/>
              <a:t>10</a:t>
            </a:r>
            <a:r>
              <a:rPr lang="de-CH" baseline="30000" dirty="0" smtClean="0"/>
              <a:t>15</a:t>
            </a:r>
            <a:r>
              <a:rPr lang="de-CH" dirty="0" smtClean="0"/>
              <a:t> </a:t>
            </a:r>
            <a:r>
              <a:rPr lang="de-CH" dirty="0" err="1" smtClean="0"/>
              <a:t>atoms</a:t>
            </a:r>
            <a:r>
              <a:rPr lang="de-CH" dirty="0" smtClean="0"/>
              <a:t> cm</a:t>
            </a:r>
            <a:r>
              <a:rPr lang="de-CH" baseline="30000" dirty="0" smtClean="0"/>
              <a:t>-2</a:t>
            </a:r>
            <a:r>
              <a:rPr lang="de-CH" dirty="0" smtClean="0"/>
              <a:t> (</a:t>
            </a:r>
            <a:r>
              <a:rPr lang="de-CH" dirty="0" err="1" smtClean="0"/>
              <a:t>equivalent</a:t>
            </a:r>
            <a:r>
              <a:rPr lang="de-CH" dirty="0" smtClean="0"/>
              <a:t> </a:t>
            </a:r>
            <a:r>
              <a:rPr lang="de-CH" dirty="0" err="1" smtClean="0"/>
              <a:t>to</a:t>
            </a:r>
            <a:r>
              <a:rPr lang="de-CH" dirty="0" smtClean="0"/>
              <a:t> a </a:t>
            </a:r>
            <a:r>
              <a:rPr lang="de-CH" dirty="0" err="1" smtClean="0"/>
              <a:t>monolayer</a:t>
            </a:r>
            <a:r>
              <a:rPr lang="de-CH" dirty="0" smtClean="0"/>
              <a:t>) </a:t>
            </a:r>
            <a:r>
              <a:rPr lang="de-CH" dirty="0" err="1" smtClean="0"/>
              <a:t>lead</a:t>
            </a:r>
            <a:r>
              <a:rPr lang="de-CH" dirty="0" smtClean="0"/>
              <a:t> </a:t>
            </a:r>
            <a:r>
              <a:rPr lang="de-CH" dirty="0" err="1" smtClean="0"/>
              <a:t>to</a:t>
            </a:r>
            <a:r>
              <a:rPr lang="de-CH" dirty="0" smtClean="0"/>
              <a:t> </a:t>
            </a:r>
            <a:r>
              <a:rPr lang="de-CH" dirty="0" err="1" smtClean="0"/>
              <a:t>about</a:t>
            </a:r>
            <a:r>
              <a:rPr lang="de-CH" dirty="0" smtClean="0"/>
              <a:t> 10</a:t>
            </a:r>
            <a:r>
              <a:rPr lang="de-CH" baseline="30000" dirty="0" smtClean="0"/>
              <a:t>-3</a:t>
            </a:r>
            <a:r>
              <a:rPr lang="de-CH" dirty="0" smtClean="0"/>
              <a:t> </a:t>
            </a:r>
            <a:r>
              <a:rPr lang="de-CH" dirty="0" err="1" smtClean="0"/>
              <a:t>photoelectrons</a:t>
            </a:r>
            <a:r>
              <a:rPr lang="de-CH" dirty="0" smtClean="0"/>
              <a:t> per </a:t>
            </a:r>
            <a:r>
              <a:rPr lang="de-CH" dirty="0" err="1" smtClean="0"/>
              <a:t>incident</a:t>
            </a:r>
            <a:r>
              <a:rPr lang="de-CH" dirty="0" smtClean="0"/>
              <a:t> </a:t>
            </a:r>
            <a:r>
              <a:rPr lang="de-CH" dirty="0" err="1" smtClean="0"/>
              <a:t>photon</a:t>
            </a:r>
            <a:endParaRPr lang="de-CH" dirty="0" smtClean="0"/>
          </a:p>
          <a:p>
            <a:pPr marL="285750" indent="-285750">
              <a:buFont typeface="Arial" panose="020B0604020202020204" pitchFamily="34" charset="0"/>
              <a:buChar char="•"/>
            </a:pPr>
            <a:r>
              <a:rPr lang="de-CH" dirty="0" err="1" smtClean="0"/>
              <a:t>Typical</a:t>
            </a:r>
            <a:r>
              <a:rPr lang="de-CH" dirty="0" smtClean="0"/>
              <a:t> </a:t>
            </a:r>
            <a:r>
              <a:rPr lang="de-CH" dirty="0" err="1" smtClean="0"/>
              <a:t>photon</a:t>
            </a:r>
            <a:r>
              <a:rPr lang="de-CH" dirty="0" smtClean="0"/>
              <a:t> </a:t>
            </a:r>
            <a:r>
              <a:rPr lang="de-CH" dirty="0" err="1" smtClean="0"/>
              <a:t>flux</a:t>
            </a:r>
            <a:r>
              <a:rPr lang="de-CH" dirty="0" smtClean="0"/>
              <a:t>: 10</a:t>
            </a:r>
            <a:r>
              <a:rPr lang="de-CH" baseline="30000" dirty="0" smtClean="0"/>
              <a:t>12</a:t>
            </a:r>
            <a:r>
              <a:rPr lang="de-CH" dirty="0" smtClean="0"/>
              <a:t> s</a:t>
            </a:r>
            <a:r>
              <a:rPr lang="de-CH" baseline="30000" dirty="0" smtClean="0"/>
              <a:t>-1</a:t>
            </a:r>
            <a:r>
              <a:rPr lang="de-CH" dirty="0" smtClean="0"/>
              <a:t>, </a:t>
            </a:r>
            <a:r>
              <a:rPr lang="de-CH" dirty="0" err="1" smtClean="0"/>
              <a:t>leads</a:t>
            </a:r>
            <a:r>
              <a:rPr lang="de-CH" dirty="0" smtClean="0"/>
              <a:t> </a:t>
            </a:r>
            <a:r>
              <a:rPr lang="de-CH" dirty="0" err="1" smtClean="0"/>
              <a:t>to</a:t>
            </a:r>
            <a:r>
              <a:rPr lang="de-CH" dirty="0" smtClean="0"/>
              <a:t> </a:t>
            </a:r>
            <a:r>
              <a:rPr lang="de-CH" dirty="0" err="1" smtClean="0"/>
              <a:t>about</a:t>
            </a:r>
            <a:r>
              <a:rPr lang="de-CH" dirty="0" smtClean="0"/>
              <a:t> 10</a:t>
            </a:r>
            <a:r>
              <a:rPr lang="de-CH" baseline="30000" dirty="0" smtClean="0"/>
              <a:t>9</a:t>
            </a:r>
            <a:r>
              <a:rPr lang="de-CH" dirty="0" smtClean="0"/>
              <a:t> </a:t>
            </a:r>
            <a:r>
              <a:rPr lang="de-CH" dirty="0" err="1" smtClean="0"/>
              <a:t>photoelectrons</a:t>
            </a:r>
            <a:r>
              <a:rPr lang="de-CH" dirty="0" smtClean="0"/>
              <a:t> s</a:t>
            </a:r>
            <a:r>
              <a:rPr lang="de-CH" baseline="30000" dirty="0" smtClean="0"/>
              <a:t>-1</a:t>
            </a:r>
          </a:p>
        </p:txBody>
      </p:sp>
      <p:sp>
        <p:nvSpPr>
          <p:cNvPr id="10" name="TextBox 9"/>
          <p:cNvSpPr txBox="1"/>
          <p:nvPr/>
        </p:nvSpPr>
        <p:spPr>
          <a:xfrm>
            <a:off x="1763688" y="2880518"/>
            <a:ext cx="2173544" cy="646331"/>
          </a:xfrm>
          <a:prstGeom prst="rect">
            <a:avLst/>
          </a:prstGeom>
          <a:solidFill>
            <a:schemeClr val="bg2"/>
          </a:solidFill>
        </p:spPr>
        <p:txBody>
          <a:bodyPr wrap="none" rtlCol="0">
            <a:spAutoFit/>
          </a:bodyPr>
          <a:lstStyle/>
          <a:p>
            <a:r>
              <a:rPr lang="de-CH" dirty="0" err="1" smtClean="0"/>
              <a:t>Concentration</a:t>
            </a:r>
            <a:r>
              <a:rPr lang="de-CH" dirty="0" smtClean="0"/>
              <a:t> </a:t>
            </a:r>
            <a:r>
              <a:rPr lang="de-CH" dirty="0" err="1" smtClean="0"/>
              <a:t>of</a:t>
            </a:r>
            <a:r>
              <a:rPr lang="de-CH" dirty="0" smtClean="0"/>
              <a:t> </a:t>
            </a:r>
            <a:br>
              <a:rPr lang="de-CH" dirty="0" smtClean="0"/>
            </a:br>
            <a:r>
              <a:rPr lang="de-CH" dirty="0" err="1" smtClean="0"/>
              <a:t>element</a:t>
            </a:r>
            <a:r>
              <a:rPr lang="de-CH" dirty="0" smtClean="0"/>
              <a:t> A at </a:t>
            </a:r>
            <a:r>
              <a:rPr lang="de-CH" dirty="0" err="1" smtClean="0"/>
              <a:t>depth</a:t>
            </a:r>
            <a:r>
              <a:rPr lang="de-CH" dirty="0" smtClean="0"/>
              <a:t> d</a:t>
            </a:r>
            <a:endParaRPr lang="en-US" dirty="0"/>
          </a:p>
        </p:txBody>
      </p:sp>
      <p:sp>
        <p:nvSpPr>
          <p:cNvPr id="5" name="Slide Number Placeholder 4"/>
          <p:cNvSpPr>
            <a:spLocks noGrp="1"/>
          </p:cNvSpPr>
          <p:nvPr>
            <p:ph type="sldNum" sz="quarter" idx="12"/>
          </p:nvPr>
        </p:nvSpPr>
        <p:spPr/>
        <p:txBody>
          <a:bodyPr/>
          <a:lstStyle/>
          <a:p>
            <a:fld id="{51FEBC9F-D997-426C-B321-572C68DE363F}" type="slidenum">
              <a:rPr lang="en-US" smtClean="0"/>
              <a:t>48</a:t>
            </a:fld>
            <a:endParaRPr lang="en-US"/>
          </a:p>
        </p:txBody>
      </p:sp>
    </p:spTree>
    <p:extLst>
      <p:ext uri="{BB962C8B-B14F-4D97-AF65-F5344CB8AC3E}">
        <p14:creationId xmlns:p14="http://schemas.microsoft.com/office/powerpoint/2010/main" val="494163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49</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smtClean="0"/>
              <a:t>Ambient pressure x-ray photoelectron spectroscopy</a:t>
            </a:r>
            <a:endParaRPr lang="en-US" sz="2200" dirty="0"/>
          </a:p>
        </p:txBody>
      </p:sp>
      <p:sp>
        <p:nvSpPr>
          <p:cNvPr id="10" name="TextBox 9"/>
          <p:cNvSpPr txBox="1"/>
          <p:nvPr/>
        </p:nvSpPr>
        <p:spPr>
          <a:xfrm>
            <a:off x="323528" y="872710"/>
            <a:ext cx="8496944" cy="576064"/>
          </a:xfrm>
          <a:prstGeom prst="rect">
            <a:avLst/>
          </a:prstGeom>
          <a:noFill/>
        </p:spPr>
        <p:txBody>
          <a:bodyPr wrap="square" lIns="0" tIns="0" rIns="0" bIns="0" rtlCol="0">
            <a:noAutofit/>
          </a:bodyPr>
          <a:lstStyle/>
          <a:p>
            <a:pPr algn="ctr">
              <a:lnSpc>
                <a:spcPct val="110000"/>
              </a:lnSpc>
              <a:spcBef>
                <a:spcPts val="0"/>
              </a:spcBef>
            </a:pPr>
            <a:r>
              <a:rPr lang="en-US" sz="1800" kern="1000" spc="30" dirty="0" smtClean="0">
                <a:latin typeface="+mn-lt"/>
                <a:cs typeface="Franklin Gothic Book"/>
              </a:rPr>
              <a:t>But…XPS is historically bound to high – ultra-high vacuum</a:t>
            </a:r>
          </a:p>
        </p:txBody>
      </p:sp>
      <p:sp>
        <p:nvSpPr>
          <p:cNvPr id="11" name="TextBox 10"/>
          <p:cNvSpPr txBox="1"/>
          <p:nvPr/>
        </p:nvSpPr>
        <p:spPr>
          <a:xfrm>
            <a:off x="1547664" y="1376766"/>
            <a:ext cx="2160240"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smtClean="0">
                <a:latin typeface="+mn-lt"/>
                <a:cs typeface="Franklin Gothic Book"/>
              </a:rPr>
              <a:t>Pressure gap</a:t>
            </a:r>
            <a:endParaRPr lang="de-CH" b="1" kern="1000" spc="30" dirty="0" err="1" smtClean="0">
              <a:latin typeface="+mn-lt"/>
              <a:cs typeface="Franklin Gothic Book"/>
            </a:endParaRPr>
          </a:p>
        </p:txBody>
      </p:sp>
      <p:sp>
        <p:nvSpPr>
          <p:cNvPr id="12" name="TextBox 11"/>
          <p:cNvSpPr txBox="1"/>
          <p:nvPr/>
        </p:nvSpPr>
        <p:spPr>
          <a:xfrm>
            <a:off x="5868144" y="1376766"/>
            <a:ext cx="1656184" cy="576064"/>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b="1" kern="1000" spc="30" dirty="0" smtClean="0">
                <a:latin typeface="+mn-lt"/>
                <a:cs typeface="Franklin Gothic Book"/>
              </a:rPr>
              <a:t>Material gap</a:t>
            </a:r>
            <a:endParaRPr lang="de-CH" b="1" kern="1000" spc="30" dirty="0" err="1" smtClean="0">
              <a:latin typeface="+mn-lt"/>
              <a:cs typeface="Franklin Gothic Book"/>
            </a:endParaRPr>
          </a:p>
        </p:txBody>
      </p:sp>
      <p:pic>
        <p:nvPicPr>
          <p:cNvPr id="13" name="Picture 2" descr="Risultati immagini per ion gauge ultra high vacu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08814"/>
            <a:ext cx="2448272"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361530" y="1874693"/>
            <a:ext cx="2810870" cy="1184351"/>
            <a:chOff x="5607481" y="2052423"/>
            <a:chExt cx="2810870" cy="1184351"/>
          </a:xfrm>
        </p:grpSpPr>
        <p:pic>
          <p:nvPicPr>
            <p:cNvPr id="15" name="Picture 4" descr="Risultati immagini per herringbone ST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052423"/>
              <a:ext cx="1182055" cy="11820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icryst.com/images/3wireb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481" y="2054719"/>
              <a:ext cx="1628815" cy="118205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827584" y="3320982"/>
            <a:ext cx="7992888" cy="576064"/>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APXPS has partially filled the gaps!</a:t>
            </a:r>
            <a:r>
              <a:rPr lang="en-US" kern="1000" spc="30" baseline="30000" dirty="0" smtClean="0">
                <a:latin typeface="+mn-lt"/>
                <a:cs typeface="Franklin Gothic Book"/>
              </a:rPr>
              <a:t>*</a:t>
            </a:r>
          </a:p>
        </p:txBody>
      </p:sp>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716826"/>
            <a:ext cx="2952328" cy="280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descr="Risultati immagini per ambient pressure x ray photoelectron spectros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911" y="3753030"/>
            <a:ext cx="2510225" cy="22322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940152" y="4185078"/>
            <a:ext cx="3024336" cy="1728192"/>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XPS up to 5 mbar (soft x-rays)</a:t>
            </a:r>
          </a:p>
          <a:p>
            <a:pPr algn="ctr">
              <a:lnSpc>
                <a:spcPct val="110000"/>
              </a:lnSpc>
              <a:spcBef>
                <a:spcPts val="0"/>
              </a:spcBef>
            </a:pPr>
            <a:r>
              <a:rPr lang="en-US" kern="1000" spc="30" dirty="0" smtClean="0">
                <a:latin typeface="+mn-lt"/>
                <a:cs typeface="Franklin Gothic Book"/>
              </a:rPr>
              <a:t>and 50 mbar (tender x-rays)</a:t>
            </a:r>
          </a:p>
          <a:p>
            <a:pPr algn="ctr">
              <a:lnSpc>
                <a:spcPct val="110000"/>
              </a:lnSpc>
              <a:spcBef>
                <a:spcPts val="0"/>
              </a:spcBef>
            </a:pPr>
            <a:endParaRPr lang="en-US" kern="1000" spc="30" dirty="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Possibility to investigate “real” samples (powders, semiconductors) </a:t>
            </a:r>
            <a:endParaRPr lang="de-CH" kern="1000" spc="30" dirty="0" err="1" smtClean="0">
              <a:latin typeface="+mn-lt"/>
              <a:cs typeface="Franklin Gothic Book"/>
            </a:endParaRPr>
          </a:p>
        </p:txBody>
      </p:sp>
      <p:sp>
        <p:nvSpPr>
          <p:cNvPr id="21" name="TextBox 20"/>
          <p:cNvSpPr txBox="1"/>
          <p:nvPr/>
        </p:nvSpPr>
        <p:spPr>
          <a:xfrm>
            <a:off x="179512" y="6489334"/>
            <a:ext cx="6696744" cy="252034"/>
          </a:xfrm>
          <a:prstGeom prst="rect">
            <a:avLst/>
          </a:prstGeom>
          <a:noFill/>
        </p:spPr>
        <p:txBody>
          <a:bodyPr wrap="square" lIns="0" tIns="0" rIns="0" bIns="0" rtlCol="0">
            <a:noAutofit/>
          </a:bodyPr>
          <a:lstStyle/>
          <a:p>
            <a:pPr>
              <a:lnSpc>
                <a:spcPct val="110000"/>
              </a:lnSpc>
              <a:spcBef>
                <a:spcPts val="0"/>
              </a:spcBef>
            </a:pPr>
            <a:r>
              <a:rPr lang="de-CH" sz="1000" baseline="30000" dirty="0" smtClean="0">
                <a:latin typeface="+mn-lt"/>
              </a:rPr>
              <a:t>*</a:t>
            </a:r>
            <a:r>
              <a:rPr lang="de-CH" sz="1000" dirty="0" smtClean="0">
                <a:latin typeface="+mn-lt"/>
              </a:rPr>
              <a:t>O.</a:t>
            </a:r>
            <a:r>
              <a:rPr lang="de-CH" sz="1000" dirty="0">
                <a:latin typeface="+mn-lt"/>
              </a:rPr>
              <a:t> </a:t>
            </a:r>
            <a:r>
              <a:rPr lang="de-CH" sz="1000" dirty="0" err="1">
                <a:latin typeface="+mn-lt"/>
              </a:rPr>
              <a:t>Karslıoğlu</a:t>
            </a:r>
            <a:r>
              <a:rPr lang="de-CH" sz="1000" dirty="0">
                <a:latin typeface="+mn-lt"/>
              </a:rPr>
              <a:t>, </a:t>
            </a:r>
            <a:r>
              <a:rPr lang="de-CH" sz="1000" dirty="0" smtClean="0">
                <a:latin typeface="+mn-lt"/>
              </a:rPr>
              <a:t>H.</a:t>
            </a:r>
            <a:r>
              <a:rPr lang="de-CH" sz="1000" dirty="0">
                <a:latin typeface="+mn-lt"/>
              </a:rPr>
              <a:t> </a:t>
            </a:r>
            <a:r>
              <a:rPr lang="de-CH" sz="1000" dirty="0" smtClean="0">
                <a:latin typeface="+mn-lt"/>
              </a:rPr>
              <a:t>Bluhm, in </a:t>
            </a:r>
            <a:r>
              <a:rPr lang="en-US" sz="1000" dirty="0">
                <a:latin typeface="+mn-lt"/>
              </a:rPr>
              <a:t>Operando Research in Heterogeneous </a:t>
            </a:r>
            <a:r>
              <a:rPr lang="en-US" sz="1000" dirty="0" smtClean="0">
                <a:latin typeface="+mn-lt"/>
              </a:rPr>
              <a:t>Catalysis, Vol. 114, </a:t>
            </a:r>
            <a:r>
              <a:rPr lang="en-US" sz="1000" dirty="0">
                <a:latin typeface="+mn-lt"/>
              </a:rPr>
              <a:t>Springer Series in Chemical Physics pp </a:t>
            </a:r>
            <a:r>
              <a:rPr lang="en-US" sz="1000" dirty="0" smtClean="0">
                <a:latin typeface="+mn-lt"/>
              </a:rPr>
              <a:t>31-57.</a:t>
            </a:r>
            <a:endParaRPr lang="de-CH" sz="1000" kern="1000" spc="30" dirty="0" smtClean="0">
              <a:latin typeface="+mn-lt"/>
              <a:cs typeface="Franklin Gothic Book"/>
            </a:endParaRPr>
          </a:p>
        </p:txBody>
      </p:sp>
    </p:spTree>
    <p:extLst>
      <p:ext uri="{BB962C8B-B14F-4D97-AF65-F5344CB8AC3E}">
        <p14:creationId xmlns:p14="http://schemas.microsoft.com/office/powerpoint/2010/main" val="2278057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Gas flow regimes</a:t>
            </a:r>
            <a:endParaRPr lang="de-CH" sz="2200" b="1" dirty="0"/>
          </a:p>
        </p:txBody>
      </p:sp>
      <p:sp>
        <p:nvSpPr>
          <p:cNvPr id="3" name="Rettangolo 3"/>
          <p:cNvSpPr/>
          <p:nvPr/>
        </p:nvSpPr>
        <p:spPr>
          <a:xfrm>
            <a:off x="179512" y="980728"/>
            <a:ext cx="8803912" cy="1815882"/>
          </a:xfrm>
          <a:prstGeom prst="rect">
            <a:avLst/>
          </a:prstGeom>
        </p:spPr>
        <p:txBody>
          <a:bodyPr wrap="square">
            <a:spAutoFit/>
          </a:bodyPr>
          <a:lstStyle/>
          <a:p>
            <a:pPr algn="just"/>
            <a:r>
              <a:rPr lang="en-US" sz="1600" b="1" dirty="0" smtClean="0">
                <a:latin typeface="+mj-lt"/>
              </a:rPr>
              <a:t>The </a:t>
            </a:r>
            <a:r>
              <a:rPr lang="en-US" sz="1600" b="1" dirty="0">
                <a:latin typeface="+mj-lt"/>
              </a:rPr>
              <a:t>mean free path </a:t>
            </a:r>
            <a:r>
              <a:rPr lang="en-US" sz="1600" dirty="0">
                <a:latin typeface="+mj-lt"/>
              </a:rPr>
              <a:t>is the average distance that a gas </a:t>
            </a:r>
            <a:r>
              <a:rPr lang="it-IT" sz="1600" dirty="0" err="1">
                <a:latin typeface="+mj-lt"/>
              </a:rPr>
              <a:t>molecule</a:t>
            </a:r>
            <a:r>
              <a:rPr lang="it-IT" sz="1600" dirty="0">
                <a:latin typeface="+mj-lt"/>
              </a:rPr>
              <a:t> can </a:t>
            </a:r>
            <a:r>
              <a:rPr lang="it-IT" sz="1600" dirty="0" err="1">
                <a:latin typeface="+mj-lt"/>
              </a:rPr>
              <a:t>travel</a:t>
            </a:r>
            <a:r>
              <a:rPr lang="it-IT" sz="1600" dirty="0">
                <a:latin typeface="+mj-lt"/>
              </a:rPr>
              <a:t> </a:t>
            </a:r>
            <a:r>
              <a:rPr lang="it-IT" sz="1600" dirty="0" err="1">
                <a:latin typeface="+mj-lt"/>
              </a:rPr>
              <a:t>before</a:t>
            </a:r>
            <a:r>
              <a:rPr lang="it-IT" sz="1600" dirty="0">
                <a:latin typeface="+mj-lt"/>
              </a:rPr>
              <a:t> </a:t>
            </a:r>
            <a:r>
              <a:rPr lang="it-IT" sz="1600" dirty="0" err="1">
                <a:latin typeface="+mj-lt"/>
              </a:rPr>
              <a:t>colliding</a:t>
            </a:r>
            <a:r>
              <a:rPr lang="it-IT" sz="1600" dirty="0">
                <a:latin typeface="+mj-lt"/>
              </a:rPr>
              <a:t> with </a:t>
            </a:r>
            <a:r>
              <a:rPr lang="it-IT" sz="1600" dirty="0" err="1">
                <a:latin typeface="+mj-lt"/>
              </a:rPr>
              <a:t>another</a:t>
            </a:r>
            <a:r>
              <a:rPr lang="it-IT" sz="1600" dirty="0">
                <a:latin typeface="+mj-lt"/>
              </a:rPr>
              <a:t> </a:t>
            </a:r>
            <a:r>
              <a:rPr lang="it-IT" sz="1600" dirty="0" smtClean="0">
                <a:latin typeface="+mj-lt"/>
              </a:rPr>
              <a:t> </a:t>
            </a:r>
            <a:r>
              <a:rPr lang="it-IT" sz="1600" dirty="0" err="1" smtClean="0">
                <a:latin typeface="+mj-lt"/>
              </a:rPr>
              <a:t>molecule</a:t>
            </a:r>
            <a:r>
              <a:rPr lang="it-IT" sz="1600" dirty="0" smtClean="0">
                <a:latin typeface="+mj-lt"/>
              </a:rPr>
              <a:t> and </a:t>
            </a:r>
            <a:r>
              <a:rPr lang="en-US" sz="1600" dirty="0">
                <a:latin typeface="+mj-lt"/>
              </a:rPr>
              <a:t>is determined by</a:t>
            </a:r>
            <a:r>
              <a:rPr lang="en-US" sz="1600" dirty="0" smtClean="0">
                <a:latin typeface="+mj-lt"/>
              </a:rPr>
              <a:t>:</a:t>
            </a:r>
          </a:p>
          <a:p>
            <a:pPr algn="just"/>
            <a:endParaRPr lang="en-US" sz="1600" dirty="0">
              <a:latin typeface="+mj-lt"/>
            </a:endParaRPr>
          </a:p>
          <a:p>
            <a:pPr algn="just"/>
            <a:r>
              <a:rPr lang="en-US" sz="1600" dirty="0">
                <a:latin typeface="+mj-lt"/>
              </a:rPr>
              <a:t>- Size of </a:t>
            </a:r>
            <a:r>
              <a:rPr lang="en-US" sz="1600" dirty="0" smtClean="0">
                <a:latin typeface="+mj-lt"/>
              </a:rPr>
              <a:t>molecule (2r)</a:t>
            </a:r>
            <a:endParaRPr lang="en-US" sz="1600" dirty="0">
              <a:latin typeface="+mj-lt"/>
            </a:endParaRPr>
          </a:p>
          <a:p>
            <a:pPr algn="just"/>
            <a:r>
              <a:rPr lang="en-US" sz="1600" dirty="0">
                <a:latin typeface="+mj-lt"/>
              </a:rPr>
              <a:t>- </a:t>
            </a:r>
            <a:r>
              <a:rPr lang="en-US" sz="1600" dirty="0" smtClean="0">
                <a:latin typeface="+mj-lt"/>
              </a:rPr>
              <a:t>Pressure (p)</a:t>
            </a:r>
            <a:endParaRPr lang="en-US" sz="1600" dirty="0">
              <a:latin typeface="+mj-lt"/>
            </a:endParaRPr>
          </a:p>
          <a:p>
            <a:pPr algn="just"/>
            <a:r>
              <a:rPr lang="en-US" sz="1600" dirty="0">
                <a:latin typeface="+mj-lt"/>
              </a:rPr>
              <a:t>- </a:t>
            </a:r>
            <a:r>
              <a:rPr lang="en-US" sz="1600" dirty="0" smtClean="0">
                <a:latin typeface="+mj-lt"/>
              </a:rPr>
              <a:t>Temperature (T)</a:t>
            </a:r>
            <a:endParaRPr lang="it-IT" sz="1600" dirty="0">
              <a:latin typeface="+mj-lt"/>
            </a:endParaRPr>
          </a:p>
          <a:p>
            <a:endParaRPr lang="it-IT" sz="1600" dirty="0">
              <a:latin typeface="+mj-lt"/>
            </a:endParaRPr>
          </a:p>
        </p:txBody>
      </p:sp>
      <p:grpSp>
        <p:nvGrpSpPr>
          <p:cNvPr id="20" name="Group 19"/>
          <p:cNvGrpSpPr/>
          <p:nvPr/>
        </p:nvGrpSpPr>
        <p:grpSpPr>
          <a:xfrm>
            <a:off x="3420343" y="1556792"/>
            <a:ext cx="2663825" cy="958579"/>
            <a:chOff x="4451620" y="1728191"/>
            <a:chExt cx="2663825" cy="958579"/>
          </a:xfrm>
        </p:grpSpPr>
        <p:grpSp>
          <p:nvGrpSpPr>
            <p:cNvPr id="5" name="Group 11"/>
            <p:cNvGrpSpPr>
              <a:grpSpLocks/>
            </p:cNvGrpSpPr>
            <p:nvPr/>
          </p:nvGrpSpPr>
          <p:grpSpPr bwMode="auto">
            <a:xfrm>
              <a:off x="4572000" y="1916832"/>
              <a:ext cx="2324100" cy="769938"/>
              <a:chOff x="2913" y="3154"/>
              <a:chExt cx="1464" cy="485"/>
            </a:xfrm>
          </p:grpSpPr>
          <p:sp>
            <p:nvSpPr>
              <p:cNvPr id="9" name="Text Box 12"/>
              <p:cNvSpPr txBox="1">
                <a:spLocks noChangeArrowheads="1"/>
              </p:cNvSpPr>
              <p:nvPr/>
            </p:nvSpPr>
            <p:spPr bwMode="auto">
              <a:xfrm>
                <a:off x="2913" y="3294"/>
                <a:ext cx="32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smtClean="0">
                    <a:latin typeface="+mj-lt"/>
                    <a:sym typeface="Symbol" pitchFamily="18" charset="2"/>
                  </a:rPr>
                  <a:t></a:t>
                </a:r>
                <a:r>
                  <a:rPr lang="it-IT" altLang="it-IT" sz="1600" baseline="-25000" dirty="0" smtClean="0">
                    <a:latin typeface="+mj-lt"/>
                    <a:sym typeface="Symbol" pitchFamily="18" charset="2"/>
                  </a:rPr>
                  <a:t>a</a:t>
                </a:r>
                <a:r>
                  <a:rPr lang="it-IT" altLang="it-IT" sz="1600" dirty="0" smtClean="0">
                    <a:latin typeface="+mj-lt"/>
                    <a:sym typeface="Symbol" pitchFamily="18" charset="2"/>
                  </a:rPr>
                  <a:t> </a:t>
                </a:r>
                <a:r>
                  <a:rPr lang="it-IT" altLang="it-IT" sz="1600" dirty="0">
                    <a:latin typeface="+mj-lt"/>
                    <a:sym typeface="Symbol" pitchFamily="18" charset="2"/>
                  </a:rPr>
                  <a:t>=</a:t>
                </a:r>
              </a:p>
            </p:txBody>
          </p:sp>
          <p:sp>
            <p:nvSpPr>
              <p:cNvPr id="10" name="Text Box 13"/>
              <p:cNvSpPr txBox="1">
                <a:spLocks noChangeArrowheads="1"/>
              </p:cNvSpPr>
              <p:nvPr/>
            </p:nvSpPr>
            <p:spPr bwMode="auto">
              <a:xfrm>
                <a:off x="3379" y="3158"/>
                <a:ext cx="1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k</a:t>
                </a:r>
              </a:p>
            </p:txBody>
          </p:sp>
          <p:sp>
            <p:nvSpPr>
              <p:cNvPr id="11" name="Text Box 14"/>
              <p:cNvSpPr txBox="1">
                <a:spLocks noChangeArrowheads="1"/>
              </p:cNvSpPr>
              <p:nvPr/>
            </p:nvSpPr>
            <p:spPr bwMode="auto">
              <a:xfrm>
                <a:off x="4037" y="3154"/>
                <a:ext cx="17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sym typeface="Symbol" pitchFamily="18" charset="2"/>
                  </a:rPr>
                  <a:t>T</a:t>
                </a:r>
              </a:p>
            </p:txBody>
          </p:sp>
          <p:sp>
            <p:nvSpPr>
              <p:cNvPr id="12" name="Text Box 15"/>
              <p:cNvSpPr txBox="1">
                <a:spLocks noChangeArrowheads="1"/>
              </p:cNvSpPr>
              <p:nvPr/>
            </p:nvSpPr>
            <p:spPr bwMode="auto">
              <a:xfrm>
                <a:off x="3926" y="3379"/>
                <a:ext cx="4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dirty="0">
                    <a:latin typeface="+mj-lt"/>
                    <a:cs typeface="Arial" pitchFamily="34" charset="0"/>
                    <a:sym typeface="Symbol" pitchFamily="18" charset="2"/>
                  </a:rPr>
                  <a:t>(2r)</a:t>
                </a:r>
                <a:r>
                  <a:rPr lang="it-IT" altLang="it-IT" sz="1600" baseline="30000" dirty="0">
                    <a:latin typeface="+mj-lt"/>
                    <a:cs typeface="Arial" pitchFamily="34" charset="0"/>
                    <a:sym typeface="Symbol" pitchFamily="18" charset="2"/>
                  </a:rPr>
                  <a:t>2</a:t>
                </a:r>
                <a:r>
                  <a:rPr lang="it-IT" altLang="it-IT" sz="1600" dirty="0">
                    <a:latin typeface="+mj-lt"/>
                    <a:cs typeface="Arial" pitchFamily="34" charset="0"/>
                    <a:sym typeface="Symbol" pitchFamily="18" charset="2"/>
                  </a:rPr>
                  <a:t> p</a:t>
                </a:r>
                <a:endParaRPr lang="el-GR" altLang="it-IT" sz="1600" baseline="30000" dirty="0">
                  <a:latin typeface="+mj-lt"/>
                  <a:cs typeface="Arial" pitchFamily="34" charset="0"/>
                  <a:sym typeface="Symbol" pitchFamily="18" charset="2"/>
                </a:endParaRPr>
              </a:p>
            </p:txBody>
          </p:sp>
          <p:grpSp>
            <p:nvGrpSpPr>
              <p:cNvPr id="13" name="Group 16"/>
              <p:cNvGrpSpPr>
                <a:grpSpLocks/>
              </p:cNvGrpSpPr>
              <p:nvPr/>
            </p:nvGrpSpPr>
            <p:grpSpPr bwMode="auto">
              <a:xfrm>
                <a:off x="3288" y="3426"/>
                <a:ext cx="363" cy="213"/>
                <a:chOff x="3379" y="3379"/>
                <a:chExt cx="363" cy="213"/>
              </a:xfrm>
            </p:grpSpPr>
            <p:sp>
              <p:nvSpPr>
                <p:cNvPr id="16" name="Text Box 17"/>
                <p:cNvSpPr txBox="1">
                  <a:spLocks noChangeArrowheads="1"/>
                </p:cNvSpPr>
                <p:nvPr/>
              </p:nvSpPr>
              <p:spPr bwMode="auto">
                <a:xfrm>
                  <a:off x="3379" y="3379"/>
                  <a:ext cx="3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l-GR" altLang="it-IT" sz="1600" dirty="0">
                      <a:latin typeface="+mj-lt"/>
                      <a:cs typeface="Arial" pitchFamily="34" charset="0"/>
                      <a:sym typeface="Symbol" pitchFamily="18" charset="2"/>
                    </a:rPr>
                    <a:t></a:t>
                  </a:r>
                  <a:r>
                    <a:rPr lang="it-IT" altLang="it-IT" sz="1600" dirty="0">
                      <a:latin typeface="+mj-lt"/>
                      <a:cs typeface="Arial" pitchFamily="34" charset="0"/>
                      <a:sym typeface="Symbol" pitchFamily="18" charset="2"/>
                    </a:rPr>
                    <a:t>   2</a:t>
                  </a:r>
                  <a:endParaRPr lang="el-GR" altLang="it-IT" sz="1600" dirty="0">
                    <a:latin typeface="+mj-lt"/>
                    <a:cs typeface="Arial" pitchFamily="34" charset="0"/>
                    <a:sym typeface="Symbol" pitchFamily="18" charset="2"/>
                  </a:endParaRPr>
                </a:p>
              </p:txBody>
            </p:sp>
            <p:sp>
              <p:nvSpPr>
                <p:cNvPr id="17" name="Line 18"/>
                <p:cNvSpPr>
                  <a:spLocks noChangeShapeType="1"/>
                </p:cNvSpPr>
                <p:nvPr/>
              </p:nvSpPr>
              <p:spPr bwMode="auto">
                <a:xfrm>
                  <a:off x="3515" y="3430"/>
                  <a:ext cx="45"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8" name="Line 19"/>
                <p:cNvSpPr>
                  <a:spLocks noChangeShapeType="1"/>
                </p:cNvSpPr>
                <p:nvPr/>
              </p:nvSpPr>
              <p:spPr bwMode="auto">
                <a:xfrm flipV="1">
                  <a:off x="3560" y="3385"/>
                  <a:ext cx="46"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9" name="Line 20"/>
                <p:cNvSpPr>
                  <a:spLocks noChangeShapeType="1"/>
                </p:cNvSpPr>
                <p:nvPr/>
              </p:nvSpPr>
              <p:spPr bwMode="auto">
                <a:xfrm>
                  <a:off x="3606" y="3385"/>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sp>
            <p:nvSpPr>
              <p:cNvPr id="14" name="Line 21"/>
              <p:cNvSpPr>
                <a:spLocks noChangeShapeType="1"/>
              </p:cNvSpPr>
              <p:nvPr/>
            </p:nvSpPr>
            <p:spPr bwMode="auto">
              <a:xfrm>
                <a:off x="3243"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sp>
            <p:nvSpPr>
              <p:cNvPr id="15" name="Line 22"/>
              <p:cNvSpPr>
                <a:spLocks noChangeShapeType="1"/>
              </p:cNvSpPr>
              <p:nvPr/>
            </p:nvSpPr>
            <p:spPr bwMode="auto">
              <a:xfrm>
                <a:off x="3924"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00"/>
              </a:p>
            </p:txBody>
          </p:sp>
        </p:grpSp>
        <p:grpSp>
          <p:nvGrpSpPr>
            <p:cNvPr id="6" name="Group 23"/>
            <p:cNvGrpSpPr>
              <a:grpSpLocks/>
            </p:cNvGrpSpPr>
            <p:nvPr/>
          </p:nvGrpSpPr>
          <p:grpSpPr bwMode="auto">
            <a:xfrm>
              <a:off x="4451620" y="1728191"/>
              <a:ext cx="2663825" cy="792163"/>
              <a:chOff x="2835" y="3158"/>
              <a:chExt cx="1678" cy="499"/>
            </a:xfrm>
          </p:grpSpPr>
          <p:sp>
            <p:nvSpPr>
              <p:cNvPr id="7" name="Rectangle 24"/>
              <p:cNvSpPr>
                <a:spLocks noChangeArrowheads="1"/>
              </p:cNvSpPr>
              <p:nvPr/>
            </p:nvSpPr>
            <p:spPr bwMode="auto">
              <a:xfrm>
                <a:off x="2835" y="3158"/>
                <a:ext cx="1678" cy="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it-IT" altLang="it-IT" sz="1600"/>
              </a:p>
            </p:txBody>
          </p:sp>
          <p:sp>
            <p:nvSpPr>
              <p:cNvPr id="8" name="Text Box 25"/>
              <p:cNvSpPr txBox="1">
                <a:spLocks noChangeArrowheads="1"/>
              </p:cNvSpPr>
              <p:nvPr/>
            </p:nvSpPr>
            <p:spPr bwMode="auto">
              <a:xfrm>
                <a:off x="3729" y="3363"/>
                <a:ext cx="15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600" b="1" dirty="0"/>
                  <a:t>.</a:t>
                </a:r>
              </a:p>
            </p:txBody>
          </p:sp>
        </p:grpSp>
      </p:grpSp>
      <p:pic>
        <p:nvPicPr>
          <p:cNvPr id="235" name="Picture 2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65" y="2827443"/>
            <a:ext cx="6203795" cy="3625893"/>
          </a:xfrm>
          <a:prstGeom prst="rect">
            <a:avLst/>
          </a:prstGeom>
        </p:spPr>
      </p:pic>
    </p:spTree>
    <p:extLst>
      <p:ext uri="{BB962C8B-B14F-4D97-AF65-F5344CB8AC3E}">
        <p14:creationId xmlns:p14="http://schemas.microsoft.com/office/powerpoint/2010/main" val="364624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Depth</a:t>
            </a:r>
            <a:r>
              <a:rPr lang="de-CH" sz="2200" dirty="0" smtClean="0"/>
              <a:t> </a:t>
            </a:r>
            <a:r>
              <a:rPr lang="de-CH" sz="2200" dirty="0" err="1" smtClean="0"/>
              <a:t>profile</a:t>
            </a:r>
            <a:endParaRPr lang="en-US" sz="2200" dirty="0"/>
          </a:p>
        </p:txBody>
      </p:sp>
      <p:sp>
        <p:nvSpPr>
          <p:cNvPr id="3" name="TextBox 2"/>
          <p:cNvSpPr txBox="1"/>
          <p:nvPr/>
        </p:nvSpPr>
        <p:spPr>
          <a:xfrm>
            <a:off x="251520" y="908720"/>
            <a:ext cx="8640960" cy="1200329"/>
          </a:xfrm>
          <a:prstGeom prst="rect">
            <a:avLst/>
          </a:prstGeom>
          <a:noFill/>
        </p:spPr>
        <p:txBody>
          <a:bodyPr wrap="square" rtlCol="0">
            <a:spAutoFit/>
          </a:bodyPr>
          <a:lstStyle/>
          <a:p>
            <a:pPr algn="ctr"/>
            <a:r>
              <a:rPr lang="en-US" dirty="0"/>
              <a:t>If a </a:t>
            </a:r>
            <a:r>
              <a:rPr lang="en-US" b="1" dirty="0"/>
              <a:t>tunable X-ray source </a:t>
            </a:r>
            <a:r>
              <a:rPr lang="en-US" dirty="0"/>
              <a:t>(from a synchrotron) is available, a given electronic level can be excited with </a:t>
            </a:r>
            <a:r>
              <a:rPr lang="en-US" b="1" dirty="0"/>
              <a:t>varying photon energies</a:t>
            </a:r>
            <a:r>
              <a:rPr lang="en-US" dirty="0"/>
              <a:t>, resulting in varying photoelectron kinetic </a:t>
            </a:r>
            <a:r>
              <a:rPr lang="en-US" dirty="0" smtClean="0"/>
              <a:t>energies. Since the </a:t>
            </a:r>
            <a:r>
              <a:rPr lang="en-US" b="1" dirty="0"/>
              <a:t>IMFP monotonously increases with increasing kinetic energy</a:t>
            </a:r>
            <a:r>
              <a:rPr lang="en-US" dirty="0"/>
              <a:t> above about 100 eV, XPS can be used to obtain depth profiles of elements or their chemical </a:t>
            </a:r>
            <a:r>
              <a:rPr lang="en-US" dirty="0" smtClean="0"/>
              <a:t>state. </a:t>
            </a:r>
            <a:endParaRPr lang="de-CH"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0927"/>
            <a:ext cx="4774586" cy="331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20072" y="2881774"/>
            <a:ext cx="3816424" cy="3067506"/>
          </a:xfrm>
          <a:prstGeom prst="rect">
            <a:avLst/>
          </a:prstGeom>
          <a:noFill/>
        </p:spPr>
        <p:txBody>
          <a:bodyPr wrap="square" rtlCol="0">
            <a:spAutoFit/>
          </a:bodyPr>
          <a:lstStyle/>
          <a:p>
            <a:pPr>
              <a:spcAft>
                <a:spcPts val="1000"/>
              </a:spcAft>
            </a:pPr>
            <a:r>
              <a:rPr lang="en-US" sz="1600" dirty="0" smtClean="0"/>
              <a:t>Oxidation of Au exposing a gold foil (T=373 K) to 0.3 mbar O</a:t>
            </a:r>
            <a:r>
              <a:rPr lang="en-US" sz="1600" baseline="-25000" dirty="0" smtClean="0"/>
              <a:t>3 </a:t>
            </a:r>
            <a:r>
              <a:rPr lang="en-US" sz="1600" dirty="0" smtClean="0"/>
              <a:t>(1%) in O</a:t>
            </a:r>
            <a:r>
              <a:rPr lang="en-US" sz="1600" baseline="-25000" dirty="0" smtClean="0"/>
              <a:t>2</a:t>
            </a:r>
            <a:endParaRPr lang="en-US" sz="1600" dirty="0"/>
          </a:p>
          <a:p>
            <a:pPr>
              <a:spcAft>
                <a:spcPts val="1000"/>
              </a:spcAft>
            </a:pPr>
            <a:endParaRPr lang="en-US" sz="1600" dirty="0" smtClean="0"/>
          </a:p>
          <a:p>
            <a:pPr marL="285750" indent="-285750">
              <a:spcAft>
                <a:spcPts val="1000"/>
              </a:spcAft>
              <a:buFont typeface="Arial" panose="020B0604020202020204" pitchFamily="34" charset="0"/>
              <a:buChar char="•"/>
            </a:pPr>
            <a:r>
              <a:rPr lang="en-US" sz="1600" dirty="0" smtClean="0"/>
              <a:t>New component in the Au 4f spectrum, associated with cationic gold</a:t>
            </a:r>
          </a:p>
          <a:p>
            <a:pPr marL="285750" indent="-285750">
              <a:spcAft>
                <a:spcPts val="1000"/>
              </a:spcAft>
              <a:buFont typeface="Arial" panose="020B0604020202020204" pitchFamily="34" charset="0"/>
              <a:buChar char="•"/>
            </a:pPr>
            <a:r>
              <a:rPr lang="en-US" sz="1600" dirty="0" smtClean="0"/>
              <a:t>The appearance of a O 1s peak confirms that a Au-O bond forms</a:t>
            </a:r>
          </a:p>
          <a:p>
            <a:pPr marL="285750" indent="-285750">
              <a:spcAft>
                <a:spcPts val="1000"/>
              </a:spcAft>
              <a:buFont typeface="Arial" panose="020B0604020202020204" pitchFamily="34" charset="0"/>
              <a:buChar char="•"/>
            </a:pPr>
            <a:r>
              <a:rPr lang="en-US" sz="1600" dirty="0" smtClean="0"/>
              <a:t>Au</a:t>
            </a:r>
            <a:r>
              <a:rPr lang="el-GR" sz="1600" baseline="30000" dirty="0" smtClean="0"/>
              <a:t>δ</a:t>
            </a:r>
            <a:r>
              <a:rPr lang="en-US" sz="1600" baseline="30000" dirty="0" smtClean="0"/>
              <a:t>+</a:t>
            </a:r>
            <a:r>
              <a:rPr lang="en-US" sz="1600" dirty="0" smtClean="0"/>
              <a:t> intensity is maximum at h</a:t>
            </a:r>
            <a:r>
              <a:rPr lang="el-GR" sz="1600" dirty="0" smtClean="0"/>
              <a:t>ν</a:t>
            </a:r>
            <a:r>
              <a:rPr lang="en-US" sz="1600" dirty="0" smtClean="0"/>
              <a:t>=175 eV, and decreases with increasing excitation energy (surface cationic gold)  </a:t>
            </a:r>
            <a:endParaRPr lang="de-CH" sz="1600" dirty="0"/>
          </a:p>
        </p:txBody>
      </p:sp>
      <p:cxnSp>
        <p:nvCxnSpPr>
          <p:cNvPr id="12" name="Straight Arrow Connector 11"/>
          <p:cNvCxnSpPr/>
          <p:nvPr/>
        </p:nvCxnSpPr>
        <p:spPr>
          <a:xfrm flipH="1">
            <a:off x="1691680" y="2420887"/>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71600" y="4005064"/>
            <a:ext cx="1440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71700" y="2109049"/>
            <a:ext cx="612068" cy="338554"/>
          </a:xfrm>
          <a:prstGeom prst="rect">
            <a:avLst/>
          </a:prstGeom>
          <a:noFill/>
        </p:spPr>
        <p:txBody>
          <a:bodyPr wrap="square" rtlCol="0">
            <a:spAutoFit/>
          </a:bodyPr>
          <a:lstStyle/>
          <a:p>
            <a:r>
              <a:rPr lang="en-US" sz="1600" b="1" dirty="0" smtClean="0"/>
              <a:t>Au</a:t>
            </a:r>
            <a:r>
              <a:rPr lang="en-US" sz="1600" b="1" baseline="30000" dirty="0" smtClean="0"/>
              <a:t>0</a:t>
            </a:r>
            <a:endParaRPr lang="de-CH" sz="1600" b="1" dirty="0"/>
          </a:p>
        </p:txBody>
      </p:sp>
      <p:sp>
        <p:nvSpPr>
          <p:cNvPr id="18" name="TextBox 17"/>
          <p:cNvSpPr txBox="1"/>
          <p:nvPr/>
        </p:nvSpPr>
        <p:spPr>
          <a:xfrm>
            <a:off x="683568" y="3666510"/>
            <a:ext cx="612068" cy="338554"/>
          </a:xfrm>
          <a:prstGeom prst="rect">
            <a:avLst/>
          </a:prstGeom>
          <a:noFill/>
        </p:spPr>
        <p:txBody>
          <a:bodyPr wrap="square" rtlCol="0">
            <a:spAutoFit/>
          </a:bodyPr>
          <a:lstStyle/>
          <a:p>
            <a:r>
              <a:rPr lang="en-US" sz="1600" b="1" dirty="0" err="1" smtClean="0"/>
              <a:t>Au</a:t>
            </a:r>
            <a:r>
              <a:rPr lang="en-US" sz="1600" b="1" baseline="30000" dirty="0" err="1" smtClean="0"/>
              <a:t>δ</a:t>
            </a:r>
            <a:r>
              <a:rPr lang="en-US" sz="1600" b="1" baseline="30000" dirty="0" smtClean="0"/>
              <a:t>+</a:t>
            </a:r>
            <a:endParaRPr lang="de-CH" sz="1600" b="1" dirty="0"/>
          </a:p>
        </p:txBody>
      </p:sp>
    </p:spTree>
    <p:extLst>
      <p:ext uri="{BB962C8B-B14F-4D97-AF65-F5344CB8AC3E}">
        <p14:creationId xmlns:p14="http://schemas.microsoft.com/office/powerpoint/2010/main" val="1177287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200" dirty="0" err="1" smtClean="0"/>
              <a:t>Depth</a:t>
            </a:r>
            <a:r>
              <a:rPr lang="de-CH" sz="2200" dirty="0" smtClean="0"/>
              <a:t> </a:t>
            </a:r>
            <a:r>
              <a:rPr lang="de-CH" sz="2200" dirty="0" err="1" smtClean="0"/>
              <a:t>profile</a:t>
            </a:r>
            <a:endParaRPr lang="en-US" sz="22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97360"/>
            <a:ext cx="42386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6016" y="1551270"/>
            <a:ext cx="4104456" cy="367793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1600" dirty="0" smtClean="0"/>
              <a:t>The Au</a:t>
            </a:r>
            <a:r>
              <a:rPr lang="el-GR" sz="1600" baseline="30000" dirty="0" smtClean="0"/>
              <a:t>δ</a:t>
            </a:r>
            <a:r>
              <a:rPr lang="en-US" sz="1600" baseline="30000" dirty="0" smtClean="0"/>
              <a:t>+</a:t>
            </a:r>
            <a:r>
              <a:rPr lang="en-US" sz="1600" dirty="0" smtClean="0"/>
              <a:t>/Au</a:t>
            </a:r>
            <a:r>
              <a:rPr lang="en-US" sz="1600" baseline="30000" dirty="0" smtClean="0"/>
              <a:t>0</a:t>
            </a:r>
            <a:r>
              <a:rPr lang="en-US" sz="1600" dirty="0" smtClean="0"/>
              <a:t> ratio can be plotted vs. kinetic energy (</a:t>
            </a:r>
            <a:r>
              <a:rPr lang="en-US" sz="1600" dirty="0" smtClean="0">
                <a:sym typeface="Wingdings" panose="05000000000000000000" pitchFamily="2" charset="2"/>
              </a:rPr>
              <a:t>IMFP)</a:t>
            </a:r>
          </a:p>
          <a:p>
            <a:pPr marL="285750" indent="-285750">
              <a:spcAft>
                <a:spcPts val="1000"/>
              </a:spcAft>
              <a:buFont typeface="Arial" panose="020B0604020202020204" pitchFamily="34" charset="0"/>
              <a:buChar char="•"/>
            </a:pPr>
            <a:r>
              <a:rPr lang="en-US" sz="1600" dirty="0" smtClean="0">
                <a:sym typeface="Wingdings" panose="05000000000000000000" pitchFamily="2" charset="2"/>
              </a:rPr>
              <a:t>It decreases demonstrating that the oxide stays at the surface</a:t>
            </a:r>
          </a:p>
          <a:p>
            <a:pPr marL="285750" indent="-285750">
              <a:spcAft>
                <a:spcPts val="1000"/>
              </a:spcAft>
              <a:buFont typeface="Arial" panose="020B0604020202020204" pitchFamily="34" charset="0"/>
              <a:buChar char="•"/>
            </a:pPr>
            <a:r>
              <a:rPr lang="en-US" sz="1600" dirty="0" smtClean="0">
                <a:sym typeface="Wingdings" panose="05000000000000000000" pitchFamily="2" charset="2"/>
              </a:rPr>
              <a:t>The experimental data can be fitted with a function reproducing the attenuation of the photoemission signal either in a uniform oxide layer (thickness </a:t>
            </a:r>
            <a:r>
              <a:rPr lang="en-US" sz="1600" i="1" dirty="0" smtClean="0">
                <a:sym typeface="Wingdings" panose="05000000000000000000" pitchFamily="2" charset="2"/>
              </a:rPr>
              <a:t>t – </a:t>
            </a:r>
            <a:r>
              <a:rPr lang="en-US" sz="1600" dirty="0" smtClean="0">
                <a:sym typeface="Wingdings" panose="05000000000000000000" pitchFamily="2" charset="2"/>
              </a:rPr>
              <a:t>straight line) or in patches of oxide </a:t>
            </a:r>
            <a:r>
              <a:rPr lang="en-US" sz="1600" dirty="0" err="1" smtClean="0">
                <a:sym typeface="Wingdings" panose="05000000000000000000" pitchFamily="2" charset="2"/>
              </a:rPr>
              <a:t>overlayer</a:t>
            </a:r>
            <a:r>
              <a:rPr lang="en-US" sz="1600" dirty="0" smtClean="0">
                <a:sym typeface="Wingdings" panose="05000000000000000000" pitchFamily="2" charset="2"/>
              </a:rPr>
              <a:t> (dashed line) supported on a semi-infinite metallic support</a:t>
            </a:r>
          </a:p>
          <a:p>
            <a:pPr marL="285750" indent="-285750">
              <a:spcAft>
                <a:spcPts val="1000"/>
              </a:spcAft>
              <a:buFont typeface="Arial" panose="020B0604020202020204" pitchFamily="34" charset="0"/>
              <a:buChar char="•"/>
            </a:pPr>
            <a:r>
              <a:rPr lang="en-US" sz="1600" i="1" dirty="0" smtClean="0">
                <a:sym typeface="Wingdings" panose="05000000000000000000" pitchFamily="2" charset="2"/>
              </a:rPr>
              <a:t>t</a:t>
            </a:r>
            <a:r>
              <a:rPr lang="en-US" sz="1600" dirty="0" smtClean="0">
                <a:sym typeface="Wingdings" panose="05000000000000000000" pitchFamily="2" charset="2"/>
              </a:rPr>
              <a:t>=0.3 nm suggests that a O-Au-O </a:t>
            </a:r>
            <a:r>
              <a:rPr lang="en-US" sz="1600" dirty="0" err="1" smtClean="0">
                <a:sym typeface="Wingdings" panose="05000000000000000000" pitchFamily="2" charset="2"/>
              </a:rPr>
              <a:t>trilayer</a:t>
            </a:r>
            <a:r>
              <a:rPr lang="en-US" sz="1600" dirty="0" smtClean="0">
                <a:sym typeface="Wingdings" panose="05000000000000000000" pitchFamily="2" charset="2"/>
              </a:rPr>
              <a:t> forms at the surface </a:t>
            </a:r>
            <a:endParaRPr lang="de-CH" sz="1600" dirty="0"/>
          </a:p>
        </p:txBody>
      </p:sp>
    </p:spTree>
    <p:extLst>
      <p:ext uri="{BB962C8B-B14F-4D97-AF65-F5344CB8AC3E}">
        <p14:creationId xmlns:p14="http://schemas.microsoft.com/office/powerpoint/2010/main" val="11625727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52</a:t>
            </a:fld>
            <a:endParaRPr lang="de-DE" dirty="0"/>
          </a:p>
        </p:txBody>
      </p:sp>
      <p:sp>
        <p:nvSpPr>
          <p:cNvPr id="9" name="Titel 1"/>
          <p:cNvSpPr>
            <a:spLocks noGrp="1"/>
          </p:cNvSpPr>
          <p:nvPr>
            <p:ph type="title"/>
          </p:nvPr>
        </p:nvSpPr>
        <p:spPr>
          <a:xfrm>
            <a:off x="251520" y="116632"/>
            <a:ext cx="8533705" cy="508500"/>
          </a:xfrm>
        </p:spPr>
        <p:txBody>
          <a:bodyPr/>
          <a:lstStyle/>
          <a:p>
            <a:r>
              <a:rPr lang="en-US" sz="2200" dirty="0" smtClean="0"/>
              <a:t>Characterization of the solid-gas interface (SLS-PSI)</a:t>
            </a:r>
            <a:endParaRPr lang="en-US" sz="2200" dirty="0"/>
          </a:p>
        </p:txBody>
      </p:sp>
      <p:sp>
        <p:nvSpPr>
          <p:cNvPr id="48" name="TextBox 47"/>
          <p:cNvSpPr txBox="1"/>
          <p:nvPr/>
        </p:nvSpPr>
        <p:spPr>
          <a:xfrm>
            <a:off x="251520" y="5373216"/>
            <a:ext cx="8640960" cy="676646"/>
          </a:xfrm>
          <a:prstGeom prst="rect">
            <a:avLst/>
          </a:prstGeom>
          <a:noFill/>
        </p:spPr>
        <p:txBody>
          <a:bodyPr wrap="square" lIns="0" tIns="0" rIns="0" bIns="0" rtlCol="0">
            <a:noAutofit/>
          </a:bodyPr>
          <a:lstStyle/>
          <a:p>
            <a:pPr marL="285750" indent="-285750" algn="ctr">
              <a:lnSpc>
                <a:spcPct val="120000"/>
              </a:lnSpc>
              <a:spcBef>
                <a:spcPts val="0"/>
              </a:spcBef>
              <a:buFont typeface="Arial" panose="020B0604020202020204" pitchFamily="34" charset="0"/>
              <a:buChar char="•"/>
            </a:pPr>
            <a:r>
              <a:rPr lang="en-US" sz="1600" kern="1000" spc="30" dirty="0" smtClean="0">
                <a:latin typeface="+mn-lt"/>
                <a:cs typeface="Franklin Gothic Book"/>
              </a:rPr>
              <a:t>Flow tube configuration</a:t>
            </a:r>
          </a:p>
          <a:p>
            <a:pPr marL="285750" indent="-285750" algn="ctr">
              <a:lnSpc>
                <a:spcPct val="120000"/>
              </a:lnSpc>
              <a:spcBef>
                <a:spcPts val="0"/>
              </a:spcBef>
              <a:buFont typeface="Arial" panose="020B0604020202020204" pitchFamily="34" charset="0"/>
              <a:buChar char="•"/>
            </a:pPr>
            <a:r>
              <a:rPr lang="en-US" sz="1600" kern="1000" spc="30" dirty="0" smtClean="0">
                <a:latin typeface="+mn-lt"/>
                <a:cs typeface="Franklin Gothic Book"/>
              </a:rPr>
              <a:t>Heated sample holder. Sample powder pressed, dispersed in ethanol and drop-casted on a gold foil</a:t>
            </a:r>
          </a:p>
          <a:p>
            <a:pPr algn="ctr">
              <a:lnSpc>
                <a:spcPct val="120000"/>
              </a:lnSpc>
              <a:spcBef>
                <a:spcPts val="0"/>
              </a:spcBef>
            </a:pPr>
            <a:r>
              <a:rPr lang="en-US" sz="1600" b="1" kern="1000" spc="30" dirty="0" smtClean="0">
                <a:latin typeface="+mn-lt"/>
                <a:cs typeface="Franklin Gothic Book"/>
              </a:rPr>
              <a:t>Fast heating (e.g. from RT to stable 300°C in a few seconds)</a:t>
            </a:r>
            <a:r>
              <a:rPr lang="en-US" sz="1600" kern="1000" spc="30" dirty="0" smtClean="0">
                <a:latin typeface="+mn-lt"/>
                <a:cs typeface="Franklin Gothic Book"/>
              </a:rPr>
              <a:t> </a:t>
            </a:r>
            <a:endParaRPr lang="de-CH" sz="1600" kern="1000" spc="30" dirty="0" err="1" smtClean="0">
              <a:latin typeface="+mn-lt"/>
              <a:cs typeface="Franklin Gothic Book"/>
            </a:endParaRPr>
          </a:p>
        </p:txBody>
      </p:sp>
      <p:sp>
        <p:nvSpPr>
          <p:cNvPr id="2" name="TextBox 1"/>
          <p:cNvSpPr txBox="1"/>
          <p:nvPr/>
        </p:nvSpPr>
        <p:spPr>
          <a:xfrm>
            <a:off x="2475645" y="764704"/>
            <a:ext cx="4192709" cy="540060"/>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Solid-gas interface </a:t>
            </a:r>
            <a:r>
              <a:rPr lang="en-US" b="1" kern="1000" spc="30" dirty="0" err="1" smtClean="0">
                <a:latin typeface="+mn-lt"/>
                <a:cs typeface="Franklin Gothic Book"/>
              </a:rPr>
              <a:t>endstation</a:t>
            </a:r>
            <a:r>
              <a:rPr lang="en-US" b="1" kern="1000" spc="30" dirty="0" smtClean="0">
                <a:latin typeface="+mn-lt"/>
                <a:cs typeface="Franklin Gothic Book"/>
              </a:rPr>
              <a:t> @X07DB</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4" name="TextBox 3"/>
          <p:cNvSpPr txBox="1"/>
          <p:nvPr/>
        </p:nvSpPr>
        <p:spPr>
          <a:xfrm>
            <a:off x="107504" y="6597352"/>
            <a:ext cx="5184576" cy="144016"/>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F. Orlando, et al. Top. </a:t>
            </a:r>
            <a:r>
              <a:rPr lang="en-US" sz="1000" kern="1000" spc="30" dirty="0" err="1" smtClean="0">
                <a:latin typeface="+mn-lt"/>
                <a:cs typeface="Franklin Gothic Book"/>
              </a:rPr>
              <a:t>Catal</a:t>
            </a:r>
            <a:r>
              <a:rPr lang="en-US" sz="1000" kern="1000" spc="30" dirty="0" smtClean="0">
                <a:latin typeface="+mn-lt"/>
                <a:cs typeface="Franklin Gothic Book"/>
              </a:rPr>
              <a:t>. 2016, 59, 591.</a:t>
            </a:r>
            <a:endParaRPr lang="de-CH" sz="1000" kern="1000" spc="30" dirty="0" err="1" smtClean="0">
              <a:latin typeface="+mn-lt"/>
              <a:cs typeface="Franklin Gothic Book"/>
            </a:endParaRPr>
          </a:p>
        </p:txBody>
      </p:sp>
      <p:pic>
        <p:nvPicPr>
          <p:cNvPr id="47" name="Picture 2" descr="M:\Inventor\Bilder\XPS-layout-Solid-Chamb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5139">
            <a:off x="121420" y="1548151"/>
            <a:ext cx="3586484" cy="360904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390" y="1556791"/>
            <a:ext cx="5649114" cy="3486637"/>
          </a:xfrm>
          <a:prstGeom prst="rect">
            <a:avLst/>
          </a:prstGeom>
        </p:spPr>
      </p:pic>
    </p:spTree>
    <p:extLst>
      <p:ext uri="{BB962C8B-B14F-4D97-AF65-F5344CB8AC3E}">
        <p14:creationId xmlns:p14="http://schemas.microsoft.com/office/powerpoint/2010/main" val="35576786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53</a:t>
            </a:fld>
            <a:endParaRPr lang="de-DE" dirty="0"/>
          </a:p>
        </p:txBody>
      </p:sp>
      <p:sp>
        <p:nvSpPr>
          <p:cNvPr id="9" name="Titel 1"/>
          <p:cNvSpPr>
            <a:spLocks noGrp="1"/>
          </p:cNvSpPr>
          <p:nvPr>
            <p:ph type="title"/>
          </p:nvPr>
        </p:nvSpPr>
        <p:spPr>
          <a:xfrm>
            <a:off x="323528" y="116632"/>
            <a:ext cx="8461697" cy="508500"/>
          </a:xfrm>
        </p:spPr>
        <p:txBody>
          <a:bodyPr/>
          <a:lstStyle/>
          <a:p>
            <a:r>
              <a:rPr lang="fr-FR" sz="2200" dirty="0" smtClean="0"/>
              <a:t>1) </a:t>
            </a:r>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Pt/CeO</a:t>
            </a:r>
            <a:r>
              <a:rPr lang="fr-FR" sz="2200" baseline="-25000" dirty="0"/>
              <a:t>2</a:t>
            </a:r>
          </a:p>
        </p:txBody>
      </p:sp>
      <p:sp>
        <p:nvSpPr>
          <p:cNvPr id="47" name="Foliennummernplatzhalter 2"/>
          <p:cNvSpPr txBox="1">
            <a:spLocks/>
          </p:cNvSpPr>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defPPr>
              <a:defRPr lang="de-CH"/>
            </a:defPPr>
            <a:lvl1pPr algn="l" rtl="0" eaLnBrk="0" fontAlgn="base" hangingPunct="0">
              <a:spcBef>
                <a:spcPct val="0"/>
              </a:spcBef>
              <a:spcAft>
                <a:spcPct val="0"/>
              </a:spcAft>
              <a:defRPr sz="900" kern="1200" smtClean="0">
                <a:solidFill>
                  <a:schemeClr val="tx1"/>
                </a:solidFill>
                <a:latin typeface="+mn-lt"/>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a:lstStyle>
          <a:p>
            <a:pPr algn="r">
              <a:defRPr/>
            </a:pPr>
            <a:r>
              <a:rPr lang="de-DE" smtClean="0"/>
              <a:t>Page </a:t>
            </a:r>
            <a:fld id="{EBC07571-3134-BB4B-B83F-1A9FE18D34F3}" type="slidenum">
              <a:rPr lang="de-DE" smtClean="0"/>
              <a:pPr algn="r">
                <a:defRPr/>
              </a:pPr>
              <a:t>53</a:t>
            </a:fld>
            <a:endParaRPr lang="de-DE" dirty="0"/>
          </a:p>
        </p:txBody>
      </p:sp>
      <p:sp>
        <p:nvSpPr>
          <p:cNvPr id="50" name="TextBox 49"/>
          <p:cNvSpPr txBox="1"/>
          <p:nvPr/>
        </p:nvSpPr>
        <p:spPr>
          <a:xfrm>
            <a:off x="827584" y="1052736"/>
            <a:ext cx="8136904" cy="360040"/>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Metal NPs (Pt, </a:t>
            </a:r>
            <a:r>
              <a:rPr lang="en-US" b="1" kern="1000" spc="30" dirty="0" err="1" smtClean="0">
                <a:latin typeface="+mn-lt"/>
                <a:cs typeface="Franklin Gothic Book"/>
              </a:rPr>
              <a:t>Pd</a:t>
            </a:r>
            <a:r>
              <a:rPr lang="en-US" b="1" kern="1000" spc="30" dirty="0" smtClean="0">
                <a:latin typeface="+mn-lt"/>
                <a:cs typeface="Franklin Gothic Book"/>
              </a:rPr>
              <a:t>, Au) supported on reducible oxides showed the best performance in the low temperature oxidation of carbon monoxide</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51" name="TextBox 50"/>
          <p:cNvSpPr txBox="1"/>
          <p:nvPr/>
        </p:nvSpPr>
        <p:spPr>
          <a:xfrm>
            <a:off x="4601322" y="2060848"/>
            <a:ext cx="4219150" cy="360040"/>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 For </a:t>
            </a:r>
            <a:r>
              <a:rPr lang="en-US" b="1" kern="1000" spc="30" dirty="0" smtClean="0">
                <a:latin typeface="+mn-lt"/>
                <a:cs typeface="Franklin Gothic Book"/>
              </a:rPr>
              <a:t>CeO</a:t>
            </a:r>
            <a:r>
              <a:rPr lang="en-US" b="1" kern="1000" spc="30" baseline="-25000" dirty="0" smtClean="0">
                <a:latin typeface="+mn-lt"/>
                <a:cs typeface="Franklin Gothic Book"/>
              </a:rPr>
              <a:t>2</a:t>
            </a:r>
            <a:r>
              <a:rPr lang="en-US" kern="1000" spc="30" dirty="0">
                <a:latin typeface="+mn-lt"/>
                <a:cs typeface="Franklin Gothic Book"/>
              </a:rPr>
              <a:t>:</a:t>
            </a:r>
            <a:r>
              <a:rPr lang="en-US" kern="1000" spc="30" dirty="0" smtClean="0">
                <a:latin typeface="+mn-lt"/>
                <a:cs typeface="Franklin Gothic Book"/>
              </a:rPr>
              <a:t> adsorption </a:t>
            </a:r>
            <a:r>
              <a:rPr lang="en-US" kern="1000" spc="30" dirty="0">
                <a:latin typeface="+mn-lt"/>
                <a:cs typeface="Franklin Gothic Book"/>
              </a:rPr>
              <a:t>and activation of oxygen preferentially occur on the support, whereas carbon monoxide is adsorbed and supplied by the </a:t>
            </a:r>
            <a:r>
              <a:rPr lang="en-US" kern="1000" spc="30" dirty="0" smtClean="0">
                <a:latin typeface="+mn-lt"/>
                <a:cs typeface="Franklin Gothic Book"/>
              </a:rPr>
              <a:t>metal</a:t>
            </a:r>
            <a:r>
              <a:rPr lang="en-US" kern="1000" spc="30" baseline="30000" dirty="0" smtClean="0">
                <a:latin typeface="+mn-lt"/>
                <a:cs typeface="Franklin Gothic Book"/>
              </a:rPr>
              <a:t>#</a:t>
            </a:r>
            <a:endParaRPr lang="de-CH" kern="1000" spc="30" dirty="0" err="1" smtClean="0">
              <a:latin typeface="+mn-lt"/>
              <a:cs typeface="Franklin Gothic Book"/>
            </a:endParaRPr>
          </a:p>
        </p:txBody>
      </p:sp>
      <p:sp>
        <p:nvSpPr>
          <p:cNvPr id="52" name="TextBox 51"/>
          <p:cNvSpPr txBox="1"/>
          <p:nvPr/>
        </p:nvSpPr>
        <p:spPr>
          <a:xfrm>
            <a:off x="107504" y="64533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smtClean="0">
                <a:latin typeface="+mn-lt"/>
                <a:cs typeface="Franklin Gothic Book"/>
              </a:rPr>
              <a:t>* I. X. Green, et al., Science 2011, 333, 736. M. </a:t>
            </a:r>
            <a:r>
              <a:rPr lang="en-US" sz="1000" kern="1000" spc="30" dirty="0" err="1" smtClean="0">
                <a:latin typeface="+mn-lt"/>
                <a:cs typeface="Franklin Gothic Book"/>
              </a:rPr>
              <a:t>Cargnello</a:t>
            </a:r>
            <a:r>
              <a:rPr lang="en-US" sz="1000" kern="1000" spc="30" dirty="0" smtClean="0">
                <a:latin typeface="+mn-lt"/>
                <a:cs typeface="Franklin Gothic Book"/>
              </a:rPr>
              <a:t>, et al., Science 2013, 341, 771. J. Saavedra, et al., Science 2014, 345, 1599.</a:t>
            </a:r>
            <a:endParaRPr lang="de-CH" sz="1000" kern="1000" spc="30" dirty="0" err="1" smtClean="0">
              <a:latin typeface="+mn-lt"/>
              <a:cs typeface="Franklin Gothic Book"/>
            </a:endParaRP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04" y="1772816"/>
            <a:ext cx="3401084" cy="1745462"/>
          </a:xfrm>
          <a:prstGeom prst="rect">
            <a:avLst/>
          </a:prstGeom>
        </p:spPr>
      </p:pic>
      <p:sp>
        <p:nvSpPr>
          <p:cNvPr id="54" name="TextBox 53"/>
          <p:cNvSpPr txBox="1"/>
          <p:nvPr/>
        </p:nvSpPr>
        <p:spPr>
          <a:xfrm>
            <a:off x="323528" y="3933056"/>
            <a:ext cx="8496944" cy="864096"/>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Under catalytically relevant conditions: </a:t>
            </a:r>
            <a:r>
              <a:rPr lang="en-US" b="1" kern="1000" spc="30" dirty="0" smtClean="0">
                <a:latin typeface="+mn-lt"/>
                <a:cs typeface="Franklin Gothic Book"/>
              </a:rPr>
              <a:t>rapid </a:t>
            </a:r>
            <a:r>
              <a:rPr lang="en-US" b="1" kern="1000" spc="30" dirty="0" err="1">
                <a:latin typeface="+mn-lt"/>
                <a:cs typeface="Franklin Gothic Book"/>
              </a:rPr>
              <a:t>reoxidation</a:t>
            </a:r>
            <a:r>
              <a:rPr lang="en-US" b="1" kern="1000" spc="30" dirty="0">
                <a:latin typeface="+mn-lt"/>
                <a:cs typeface="Franklin Gothic Book"/>
              </a:rPr>
              <a:t> of </a:t>
            </a:r>
            <a:r>
              <a:rPr lang="en-US" b="1" kern="1000" spc="30" dirty="0" smtClean="0">
                <a:latin typeface="+mn-lt"/>
                <a:cs typeface="Franklin Gothic Book"/>
              </a:rPr>
              <a:t>ceria.</a:t>
            </a:r>
            <a:r>
              <a:rPr lang="en-US" kern="1000" spc="30" dirty="0" smtClean="0">
                <a:latin typeface="+mn-lt"/>
                <a:cs typeface="Franklin Gothic Book"/>
              </a:rPr>
              <a:t> </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a:t>
            </a:r>
            <a:r>
              <a:rPr lang="en-US" kern="1000" spc="30" baseline="30000" dirty="0" smtClean="0">
                <a:latin typeface="+mn-lt"/>
                <a:cs typeface="Franklin Gothic Book"/>
              </a:rPr>
              <a:t>3</a:t>
            </a:r>
            <a:r>
              <a:rPr lang="en-US" kern="1000" spc="30" baseline="30000" dirty="0">
                <a:latin typeface="+mn-lt"/>
                <a:cs typeface="Franklin Gothic Book"/>
              </a:rPr>
              <a:t>+</a:t>
            </a:r>
            <a:r>
              <a:rPr lang="en-US" kern="1000" spc="30" dirty="0">
                <a:latin typeface="+mn-lt"/>
                <a:cs typeface="Franklin Gothic Book"/>
              </a:rPr>
              <a:t> generated in the catalytic cycle is difficult </a:t>
            </a:r>
            <a:r>
              <a:rPr lang="en-US" kern="1000" spc="30" dirty="0" smtClean="0">
                <a:latin typeface="+mn-lt"/>
                <a:cs typeface="Franklin Gothic Book"/>
              </a:rPr>
              <a:t>too short lived to be detected </a:t>
            </a:r>
            <a:r>
              <a:rPr lang="en-US" b="1" kern="1000" spc="30" dirty="0">
                <a:latin typeface="+mn-lt"/>
                <a:cs typeface="Franklin Gothic Book"/>
              </a:rPr>
              <a:t>under steady state conditions</a:t>
            </a:r>
            <a:r>
              <a:rPr lang="en-US" kern="1000" spc="30" dirty="0">
                <a:latin typeface="+mn-lt"/>
                <a:cs typeface="Franklin Gothic Book"/>
              </a:rPr>
              <a:t>.  </a:t>
            </a:r>
            <a:endParaRPr lang="de-CH" kern="1000" spc="30" dirty="0" err="1" smtClean="0">
              <a:latin typeface="+mn-lt"/>
              <a:cs typeface="Franklin Gothic Book"/>
            </a:endParaRPr>
          </a:p>
        </p:txBody>
      </p:sp>
      <p:sp>
        <p:nvSpPr>
          <p:cNvPr id="55" name="TextBox 54"/>
          <p:cNvSpPr txBox="1"/>
          <p:nvPr/>
        </p:nvSpPr>
        <p:spPr>
          <a:xfrm>
            <a:off x="323528" y="5445224"/>
            <a:ext cx="8568952" cy="792088"/>
          </a:xfrm>
          <a:prstGeom prst="rect">
            <a:avLst/>
          </a:prstGeom>
          <a:noFill/>
        </p:spPr>
        <p:txBody>
          <a:bodyPr wrap="square" lIns="0" tIns="0" rIns="0" bIns="0" rtlCol="0">
            <a:noAutofit/>
          </a:bodyPr>
          <a:lstStyle/>
          <a:p>
            <a:pPr algn="ctr">
              <a:lnSpc>
                <a:spcPct val="110000"/>
              </a:lnSpc>
              <a:spcBef>
                <a:spcPts val="0"/>
              </a:spcBef>
            </a:pPr>
            <a:r>
              <a:rPr lang="en-US" kern="1000" spc="30" dirty="0">
                <a:latin typeface="+mn-lt"/>
                <a:cs typeface="Franklin Gothic Book"/>
              </a:rPr>
              <a:t>Studies employing </a:t>
            </a:r>
            <a:r>
              <a:rPr lang="en-US" b="1" kern="1000" spc="30" dirty="0">
                <a:latin typeface="+mn-lt"/>
                <a:cs typeface="Franklin Gothic Book"/>
              </a:rPr>
              <a:t>time-resolved techniques </a:t>
            </a:r>
            <a:r>
              <a:rPr lang="en-US" kern="1000" spc="30" dirty="0">
                <a:latin typeface="+mn-lt"/>
                <a:cs typeface="Franklin Gothic Book"/>
              </a:rPr>
              <a:t>are required to gather more information about the evolution of the active sites and their role in the reaction mechanism</a:t>
            </a:r>
          </a:p>
          <a:p>
            <a:pPr algn="ctr">
              <a:lnSpc>
                <a:spcPct val="110000"/>
              </a:lnSpc>
              <a:spcBef>
                <a:spcPts val="0"/>
              </a:spcBef>
            </a:pPr>
            <a:endParaRPr lang="de-CH" kern="1000" spc="30" dirty="0" err="1" smtClean="0">
              <a:latin typeface="+mn-lt"/>
              <a:cs typeface="Franklin Gothic Book"/>
            </a:endParaRPr>
          </a:p>
        </p:txBody>
      </p:sp>
      <p:sp>
        <p:nvSpPr>
          <p:cNvPr id="12" name="TextBox 11"/>
          <p:cNvSpPr txBox="1"/>
          <p:nvPr/>
        </p:nvSpPr>
        <p:spPr>
          <a:xfrm>
            <a:off x="107504" y="6605736"/>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smtClean="0">
                <a:latin typeface="+mn-lt"/>
                <a:cs typeface="Franklin Gothic Book"/>
              </a:rPr>
              <a:t> R. Kopelent, et al., </a:t>
            </a:r>
            <a:r>
              <a:rPr lang="en-US" sz="1000" kern="1000" spc="30" dirty="0" err="1" smtClean="0">
                <a:latin typeface="+mn-lt"/>
                <a:cs typeface="Franklin Gothic Book"/>
              </a:rPr>
              <a:t>Angew</a:t>
            </a:r>
            <a:r>
              <a:rPr lang="en-US" sz="1000" kern="1000" spc="30" dirty="0" smtClean="0">
                <a:latin typeface="+mn-lt"/>
                <a:cs typeface="Franklin Gothic Book"/>
              </a:rPr>
              <a:t>. Chem. Int. Ed. 2015, 54, 8728.</a:t>
            </a:r>
            <a:endParaRPr lang="de-CH" sz="1000" kern="1000" spc="30" dirty="0" err="1" smtClean="0">
              <a:latin typeface="+mn-lt"/>
              <a:cs typeface="Franklin Gothic Book"/>
            </a:endParaRPr>
          </a:p>
        </p:txBody>
      </p:sp>
    </p:spTree>
    <p:extLst>
      <p:ext uri="{BB962C8B-B14F-4D97-AF65-F5344CB8AC3E}">
        <p14:creationId xmlns:p14="http://schemas.microsoft.com/office/powerpoint/2010/main" val="36397959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5"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54</a:t>
            </a:fld>
            <a:endParaRPr lang="de-DE" dirty="0"/>
          </a:p>
        </p:txBody>
      </p:sp>
      <p:sp>
        <p:nvSpPr>
          <p:cNvPr id="4" name="TextBox 3"/>
          <p:cNvSpPr txBox="1"/>
          <p:nvPr/>
        </p:nvSpPr>
        <p:spPr>
          <a:xfrm>
            <a:off x="971600" y="908720"/>
            <a:ext cx="4032448" cy="576064"/>
          </a:xfrm>
          <a:prstGeom prst="rect">
            <a:avLst/>
          </a:prstGeom>
          <a:noFill/>
        </p:spPr>
        <p:txBody>
          <a:bodyPr wrap="square" lIns="0" tIns="0" rIns="0" bIns="0" rtlCol="0">
            <a:noAutofit/>
          </a:bodyPr>
          <a:lstStyle/>
          <a:p>
            <a:pPr algn="ctr">
              <a:lnSpc>
                <a:spcPct val="110000"/>
              </a:lnSpc>
              <a:spcBef>
                <a:spcPts val="0"/>
              </a:spcBef>
            </a:pPr>
            <a:r>
              <a:rPr lang="en-US" sz="1200" kern="1000" spc="30" dirty="0" smtClean="0">
                <a:latin typeface="+mn-lt"/>
                <a:cs typeface="Franklin Gothic Book"/>
              </a:rPr>
              <a:t>Time-resolved RXES of Pt(1.5%)/CeO</a:t>
            </a:r>
            <a:r>
              <a:rPr lang="en-US" sz="1200" kern="1000" spc="30" baseline="-25000" dirty="0" smtClean="0">
                <a:latin typeface="+mn-lt"/>
                <a:cs typeface="Franklin Gothic Book"/>
              </a:rPr>
              <a:t>2</a:t>
            </a:r>
            <a:r>
              <a:rPr lang="en-US" sz="1200" kern="1000" spc="30" dirty="0" smtClean="0">
                <a:latin typeface="+mn-lt"/>
                <a:cs typeface="Franklin Gothic Book"/>
              </a:rPr>
              <a:t> (ca. 1.2 nm diameter Pt NPs on powdered ceria) – oxygen excess (1%CO, 4% O</a:t>
            </a:r>
            <a:r>
              <a:rPr lang="en-US" sz="1200" kern="1000" spc="30" baseline="-25000" dirty="0" smtClean="0">
                <a:latin typeface="+mn-lt"/>
                <a:cs typeface="Franklin Gothic Book"/>
              </a:rPr>
              <a:t>2</a:t>
            </a:r>
            <a:r>
              <a:rPr lang="en-US" sz="1200" kern="1000" spc="30" dirty="0" smtClean="0">
                <a:latin typeface="+mn-lt"/>
                <a:cs typeface="Franklin Gothic Book"/>
              </a:rPr>
              <a:t>)</a:t>
            </a:r>
            <a:r>
              <a:rPr lang="en-US" sz="1200" kern="1000" spc="30" baseline="30000" dirty="0" smtClean="0">
                <a:latin typeface="+mn-lt"/>
                <a:cs typeface="Franklin Gothic Book"/>
              </a:rPr>
              <a:t>*</a:t>
            </a:r>
            <a:r>
              <a:rPr lang="en-US" sz="1200" kern="1000" spc="30" dirty="0" smtClean="0">
                <a:latin typeface="+mn-lt"/>
                <a:cs typeface="Franklin Gothic Book"/>
              </a:rPr>
              <a:t>. Pulsed experiment: from CO+O</a:t>
            </a:r>
            <a:r>
              <a:rPr lang="en-US" sz="1200" kern="1000" spc="30" baseline="-25000" dirty="0" smtClean="0">
                <a:latin typeface="+mn-lt"/>
                <a:cs typeface="Franklin Gothic Book"/>
              </a:rPr>
              <a:t>2</a:t>
            </a:r>
            <a:r>
              <a:rPr lang="en-US" sz="1200" kern="1000" spc="30" dirty="0" smtClean="0">
                <a:latin typeface="+mn-lt"/>
                <a:cs typeface="Franklin Gothic Book"/>
              </a:rPr>
              <a:t> to </a:t>
            </a:r>
            <a:r>
              <a:rPr lang="en-US" sz="1200" kern="1000" spc="30" dirty="0" err="1" smtClean="0">
                <a:latin typeface="+mn-lt"/>
                <a:cs typeface="Franklin Gothic Book"/>
              </a:rPr>
              <a:t>CO+inert</a:t>
            </a:r>
            <a:endParaRPr lang="de-CH" sz="1200" kern="1000" spc="30" dirty="0" err="1" smtClean="0">
              <a:latin typeface="+mn-lt"/>
              <a:cs typeface="Franklin Gothic Book"/>
            </a:endParaRPr>
          </a:p>
        </p:txBody>
      </p:sp>
      <p:sp>
        <p:nvSpPr>
          <p:cNvPr id="5" name="TextBox 4"/>
          <p:cNvSpPr txBox="1"/>
          <p:nvPr/>
        </p:nvSpPr>
        <p:spPr>
          <a:xfrm>
            <a:off x="5076056" y="1124744"/>
            <a:ext cx="3960440" cy="4392488"/>
          </a:xfrm>
          <a:prstGeom prst="rect">
            <a:avLst/>
          </a:prstGeom>
          <a:noFill/>
        </p:spPr>
        <p:txBody>
          <a:bodyPr wrap="square" lIns="0" tIns="0" rIns="0" bIns="0" rtlCol="0">
            <a:noAutofit/>
          </a:bodyPr>
          <a:lstStyle/>
          <a:p>
            <a:pPr marL="285750" indent="-285750" algn="just">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The Ce</a:t>
            </a:r>
            <a:r>
              <a:rPr lang="en-US" kern="1000" spc="30" baseline="30000" dirty="0" smtClean="0">
                <a:latin typeface="+mn-lt"/>
                <a:cs typeface="Franklin Gothic Book"/>
              </a:rPr>
              <a:t>3+</a:t>
            </a:r>
            <a:r>
              <a:rPr lang="en-US" kern="1000" spc="30" dirty="0" smtClean="0">
                <a:latin typeface="+mn-lt"/>
                <a:cs typeface="Franklin Gothic Book"/>
              </a:rPr>
              <a:t> concentration increases, thus oxygen from ceria participates in the oxidation of carbon monoxide.</a:t>
            </a:r>
          </a:p>
          <a:p>
            <a:pPr algn="just">
              <a:lnSpc>
                <a:spcPct val="110000"/>
              </a:lnSpc>
              <a:spcBef>
                <a:spcPts val="0"/>
              </a:spcBef>
            </a:pPr>
            <a:endParaRPr lang="en-US" kern="1000" spc="30" dirty="0" smtClean="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The initial rate of ceria oxidation is &gt;10 times higher than that of reduction. Active Ce</a:t>
            </a:r>
            <a:r>
              <a:rPr lang="en-US" kern="1000" spc="30" baseline="30000" dirty="0" smtClean="0">
                <a:latin typeface="+mn-lt"/>
                <a:cs typeface="Franklin Gothic Book"/>
              </a:rPr>
              <a:t>3+</a:t>
            </a:r>
            <a:r>
              <a:rPr lang="en-US" kern="1000" spc="30" dirty="0" smtClean="0">
                <a:latin typeface="+mn-lt"/>
                <a:cs typeface="Franklin Gothic Book"/>
              </a:rPr>
              <a:t> is </a:t>
            </a:r>
            <a:r>
              <a:rPr lang="en-US" b="1" kern="1000" spc="30" dirty="0" smtClean="0">
                <a:latin typeface="+mn-lt"/>
                <a:cs typeface="Franklin Gothic Book"/>
              </a:rPr>
              <a:t>short lived</a:t>
            </a:r>
          </a:p>
          <a:p>
            <a:pPr marL="285750" indent="-285750" algn="just">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gn="just">
              <a:lnSpc>
                <a:spcPct val="110000"/>
              </a:lnSpc>
              <a:spcBef>
                <a:spcPts val="0"/>
              </a:spcBef>
              <a:buFont typeface="Arial" panose="020B0604020202020204" pitchFamily="34" charset="0"/>
              <a:buChar char="•"/>
            </a:pPr>
            <a:r>
              <a:rPr lang="en-US" kern="1000" spc="30" dirty="0" smtClean="0">
                <a:latin typeface="+mn-lt"/>
                <a:cs typeface="Franklin Gothic Book"/>
              </a:rPr>
              <a:t>Presence of spectator Ce</a:t>
            </a:r>
            <a:r>
              <a:rPr lang="en-US" kern="1000" spc="30" baseline="30000" dirty="0" smtClean="0">
                <a:latin typeface="+mn-lt"/>
                <a:cs typeface="Franklin Gothic Book"/>
              </a:rPr>
              <a:t>3+</a:t>
            </a:r>
            <a:r>
              <a:rPr lang="en-US" kern="1000" spc="30" dirty="0" smtClean="0">
                <a:latin typeface="+mn-lt"/>
                <a:cs typeface="Franklin Gothic Book"/>
              </a:rPr>
              <a:t> (not involved in the catalytic process) – probably formed during pretreatment of catalyst.   </a:t>
            </a:r>
            <a:endParaRPr lang="de-CH" kern="1000" spc="30" dirty="0" err="1" smtClean="0">
              <a:latin typeface="+mn-lt"/>
              <a:cs typeface="Franklin Gothic Book"/>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556792"/>
            <a:ext cx="4027486" cy="2713127"/>
          </a:xfrm>
          <a:prstGeom prst="rect">
            <a:avLst/>
          </a:prstGeom>
        </p:spPr>
      </p:pic>
      <p:sp>
        <p:nvSpPr>
          <p:cNvPr id="7" name="TextBox 6"/>
          <p:cNvSpPr txBox="1"/>
          <p:nvPr/>
        </p:nvSpPr>
        <p:spPr>
          <a:xfrm>
            <a:off x="107504" y="6525344"/>
            <a:ext cx="8712968" cy="288032"/>
          </a:xfrm>
          <a:prstGeom prst="rect">
            <a:avLst/>
          </a:prstGeom>
          <a:noFill/>
        </p:spPr>
        <p:txBody>
          <a:bodyPr wrap="square" lIns="0" tIns="0" rIns="0" bIns="0" rtlCol="0">
            <a:noAutofit/>
          </a:bodyPr>
          <a:lstStyle/>
          <a:p>
            <a:pPr>
              <a:lnSpc>
                <a:spcPct val="110000"/>
              </a:lnSpc>
              <a:spcBef>
                <a:spcPts val="0"/>
              </a:spcBef>
            </a:pPr>
            <a:r>
              <a:rPr lang="en-US" sz="1000" kern="1000" spc="30" dirty="0" smtClean="0">
                <a:latin typeface="+mn-lt"/>
                <a:cs typeface="Franklin Gothic Book"/>
              </a:rPr>
              <a:t>* R. Kopelent, et al., </a:t>
            </a:r>
            <a:r>
              <a:rPr lang="en-US" sz="1000" kern="1000" spc="30" dirty="0" err="1" smtClean="0">
                <a:latin typeface="+mn-lt"/>
                <a:cs typeface="Franklin Gothic Book"/>
              </a:rPr>
              <a:t>Angew</a:t>
            </a:r>
            <a:r>
              <a:rPr lang="en-US" sz="1000" kern="1000" spc="30" dirty="0" smtClean="0">
                <a:latin typeface="+mn-lt"/>
                <a:cs typeface="Franklin Gothic Book"/>
              </a:rPr>
              <a:t>. Chem. Int. Ed. 2015, 54, 8728.</a:t>
            </a:r>
            <a:endParaRPr lang="de-CH" sz="1000" kern="1000" spc="30" dirty="0" err="1" smtClean="0">
              <a:latin typeface="+mn-lt"/>
              <a:cs typeface="Franklin Gothic Book"/>
            </a:endParaRPr>
          </a:p>
        </p:txBody>
      </p:sp>
      <p:sp>
        <p:nvSpPr>
          <p:cNvPr id="8" name="TextBox 7"/>
          <p:cNvSpPr txBox="1"/>
          <p:nvPr/>
        </p:nvSpPr>
        <p:spPr>
          <a:xfrm>
            <a:off x="251520" y="5085184"/>
            <a:ext cx="8640960" cy="648072"/>
          </a:xfrm>
          <a:prstGeom prst="rect">
            <a:avLst/>
          </a:prstGeom>
          <a:noFill/>
        </p:spPr>
        <p:txBody>
          <a:bodyPr wrap="square" lIns="0" tIns="0" rIns="0" bIns="0" rtlCol="0">
            <a:noAutofit/>
          </a:bodyPr>
          <a:lstStyle/>
          <a:p>
            <a:pPr>
              <a:lnSpc>
                <a:spcPct val="110000"/>
              </a:lnSpc>
              <a:spcBef>
                <a:spcPts val="0"/>
              </a:spcBef>
            </a:pPr>
            <a:r>
              <a:rPr lang="en-US" b="1" kern="1000" spc="30" dirty="0" smtClean="0">
                <a:latin typeface="+mn-lt"/>
                <a:cs typeface="Franklin Gothic Book"/>
              </a:rPr>
              <a:t>OPEN ISSUES</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What is the effect of the activation in hydrogen? </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Are the active sites located at the metal/oxide interface? Exploit the surface sensitivity of XPS.</a:t>
            </a:r>
          </a:p>
          <a:p>
            <a:pPr>
              <a:lnSpc>
                <a:spcPct val="110000"/>
              </a:lnSpc>
              <a:spcBef>
                <a:spcPts val="0"/>
              </a:spcBef>
            </a:pPr>
            <a:endParaRPr lang="de-CH" kern="1000" spc="30" dirty="0" err="1" smtClean="0">
              <a:latin typeface="+mn-lt"/>
              <a:cs typeface="Franklin Gothic Book"/>
            </a:endParaRPr>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smtClean="0"/>
              <a:t>Carbon monoxide oxidation on Pt/CeO</a:t>
            </a:r>
            <a:r>
              <a:rPr lang="fr-FR" sz="2200" baseline="-25000" smtClean="0"/>
              <a:t>2</a:t>
            </a:r>
            <a:endParaRPr lang="fr-FR" sz="2200" baseline="-25000" dirty="0"/>
          </a:p>
        </p:txBody>
      </p:sp>
    </p:spTree>
    <p:extLst>
      <p:ext uri="{BB962C8B-B14F-4D97-AF65-F5344CB8AC3E}">
        <p14:creationId xmlns:p14="http://schemas.microsoft.com/office/powerpoint/2010/main" val="1524475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3707904" y="2491653"/>
            <a:ext cx="5386942" cy="3406314"/>
            <a:chOff x="1218281" y="2158568"/>
            <a:chExt cx="7247505" cy="45828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281" y="2158568"/>
              <a:ext cx="3721127" cy="45811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158568"/>
              <a:ext cx="3533746" cy="4582800"/>
            </a:xfrm>
            <a:prstGeom prst="rect">
              <a:avLst/>
            </a:prstGeom>
          </p:spPr>
        </p:pic>
      </p:grpSp>
      <p:sp>
        <p:nvSpPr>
          <p:cNvPr id="11" name="TextBox 10"/>
          <p:cNvSpPr txBox="1"/>
          <p:nvPr/>
        </p:nvSpPr>
        <p:spPr>
          <a:xfrm>
            <a:off x="971600" y="1124744"/>
            <a:ext cx="7920880" cy="792088"/>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Pressure in the flow tube stabilized (root pump) at </a:t>
            </a:r>
            <a:r>
              <a:rPr lang="en-US" b="1" kern="1000" spc="30" dirty="0" smtClean="0">
                <a:latin typeface="+mn-lt"/>
                <a:cs typeface="Franklin Gothic Book"/>
              </a:rPr>
              <a:t>1.0 mbar</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Switch on/off the oxygen while acquiring (CO:O</a:t>
            </a:r>
            <a:r>
              <a:rPr lang="en-US" kern="1000" spc="30" baseline="-25000" dirty="0" smtClean="0">
                <a:latin typeface="+mn-lt"/>
                <a:cs typeface="Franklin Gothic Book"/>
              </a:rPr>
              <a:t>2</a:t>
            </a:r>
            <a:r>
              <a:rPr lang="en-US" kern="1000" spc="30" dirty="0" smtClean="0">
                <a:latin typeface="+mn-lt"/>
                <a:cs typeface="Franklin Gothic Book"/>
              </a:rPr>
              <a:t> = 1:4)</a:t>
            </a:r>
          </a:p>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Oxygen replaced by nitrogen, same pressure and stable m/z signals in ca. 10-15 seconds</a:t>
            </a:r>
            <a:endParaRPr lang="de-CH" kern="1000" spc="30" dirty="0" err="1" smtClean="0">
              <a:latin typeface="+mn-lt"/>
              <a:cs typeface="Franklin Gothic Book"/>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2420888"/>
            <a:ext cx="2441834" cy="3625050"/>
          </a:xfrm>
          <a:prstGeom prst="rect">
            <a:avLst/>
          </a:prstGeom>
        </p:spPr>
      </p:pic>
      <p:sp>
        <p:nvSpPr>
          <p:cNvPr id="7" name="TextBox 6"/>
          <p:cNvSpPr txBox="1"/>
          <p:nvPr/>
        </p:nvSpPr>
        <p:spPr>
          <a:xfrm>
            <a:off x="1835696" y="5713804"/>
            <a:ext cx="936104" cy="235476"/>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To root pump</a:t>
            </a:r>
            <a:endParaRPr lang="de-CH" sz="1000" b="1" kern="1000" spc="30" dirty="0" err="1" smtClean="0">
              <a:latin typeface="+mn-lt"/>
              <a:cs typeface="Franklin Gothic Book"/>
            </a:endParaRPr>
          </a:p>
        </p:txBody>
      </p:sp>
      <p:sp>
        <p:nvSpPr>
          <p:cNvPr id="9" name="TextBox 8"/>
          <p:cNvSpPr txBox="1"/>
          <p:nvPr/>
        </p:nvSpPr>
        <p:spPr>
          <a:xfrm>
            <a:off x="2048501" y="2276872"/>
            <a:ext cx="795307" cy="216024"/>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Gas line</a:t>
            </a:r>
            <a:endParaRPr lang="de-CH" sz="1000" b="1" kern="1000" spc="30" dirty="0" err="1" smtClean="0">
              <a:latin typeface="+mn-lt"/>
              <a:cs typeface="Franklin Gothic Book"/>
            </a:endParaRPr>
          </a:p>
        </p:txBody>
      </p:sp>
      <p:sp>
        <p:nvSpPr>
          <p:cNvPr id="10" name="Left Brace 9"/>
          <p:cNvSpPr/>
          <p:nvPr/>
        </p:nvSpPr>
        <p:spPr bwMode="auto">
          <a:xfrm>
            <a:off x="611560" y="2996952"/>
            <a:ext cx="144016" cy="2160240"/>
          </a:xfrm>
          <a:prstGeom prst="leftBrac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2" name="TextBox 11"/>
          <p:cNvSpPr txBox="1"/>
          <p:nvPr/>
        </p:nvSpPr>
        <p:spPr>
          <a:xfrm>
            <a:off x="35496" y="4005064"/>
            <a:ext cx="576064" cy="216024"/>
          </a:xfrm>
          <a:prstGeom prst="rect">
            <a:avLst/>
          </a:prstGeom>
          <a:noFill/>
        </p:spPr>
        <p:txBody>
          <a:bodyPr wrap="square" lIns="0" tIns="0" rIns="0" bIns="0" rtlCol="0">
            <a:noAutofit/>
          </a:bodyPr>
          <a:lstStyle/>
          <a:p>
            <a:pPr>
              <a:lnSpc>
                <a:spcPct val="110000"/>
              </a:lnSpc>
              <a:spcBef>
                <a:spcPts val="0"/>
              </a:spcBef>
            </a:pPr>
            <a:r>
              <a:rPr lang="en-US" sz="1000" b="1" kern="1000" spc="30" dirty="0" smtClean="0">
                <a:latin typeface="+mn-lt"/>
                <a:cs typeface="Franklin Gothic Book"/>
              </a:rPr>
              <a:t>Flow tube</a:t>
            </a:r>
            <a:endParaRPr lang="de-CH" sz="1000" b="1" kern="1000" spc="30" dirty="0" err="1" smtClean="0">
              <a:latin typeface="+mn-lt"/>
              <a:cs typeface="Franklin Gothic Book"/>
            </a:endParaRPr>
          </a:p>
        </p:txBody>
      </p:sp>
      <p:sp>
        <p:nvSpPr>
          <p:cNvPr id="6" name="Slide Number Placeholder 5"/>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55</a:t>
            </a:fld>
            <a:endParaRPr lang="de-DE" dirty="0"/>
          </a:p>
        </p:txBody>
      </p:sp>
      <p:sp>
        <p:nvSpPr>
          <p:cNvPr id="14"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367081130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Activation of the sample in hydrogen (150°C, 1 hour, p=1.0 mbar)</a:t>
            </a:r>
            <a:r>
              <a:rPr lang="en-US" b="1" kern="1000" spc="30" baseline="30000" dirty="0">
                <a:latin typeface="+mn-lt"/>
                <a:cs typeface="Franklin Gothic Book"/>
              </a:rPr>
              <a:t>*</a:t>
            </a:r>
            <a:endParaRPr lang="de-CH" b="1" kern="1000" spc="30" dirty="0" err="1" smtClean="0">
              <a:latin typeface="+mn-lt"/>
              <a:cs typeface="Franklin Gothic Book"/>
            </a:endParaRPr>
          </a:p>
        </p:txBody>
      </p:sp>
      <p:sp>
        <p:nvSpPr>
          <p:cNvPr id="3" name="TextBox 2"/>
          <p:cNvSpPr txBox="1"/>
          <p:nvPr/>
        </p:nvSpPr>
        <p:spPr>
          <a:xfrm>
            <a:off x="4896036" y="2204864"/>
            <a:ext cx="4068452"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 3d acquired from 2.2 to 5.0 </a:t>
            </a:r>
            <a:r>
              <a:rPr lang="en-US" kern="1000" spc="30" dirty="0" err="1" smtClean="0">
                <a:latin typeface="+mn-lt"/>
                <a:cs typeface="Franklin Gothic Book"/>
              </a:rPr>
              <a:t>keV</a:t>
            </a:r>
            <a:r>
              <a:rPr lang="en-US" kern="1000" spc="30" dirty="0" smtClean="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smtClean="0">
              <a:latin typeface="+mn-lt"/>
              <a:cs typeface="Franklin Gothic Book"/>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08920"/>
            <a:ext cx="4873839" cy="3024000"/>
          </a:xfrm>
          <a:prstGeom prst="rect">
            <a:avLst/>
          </a:prstGeom>
        </p:spPr>
      </p:pic>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L. Artiglia, et al. J. Phys. Chem. Lett. 2017, 8, 102.</a:t>
            </a:r>
            <a:endParaRPr lang="de-CH" sz="1000"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56</a:t>
            </a:fld>
            <a:endParaRPr lang="de-DE" dirty="0"/>
          </a:p>
        </p:txBody>
      </p:sp>
      <p:sp>
        <p:nvSpPr>
          <p:cNvPr id="10" name="Titel 1"/>
          <p:cNvSpPr txBox="1">
            <a:spLocks/>
          </p:cNvSpPr>
          <p:nvPr/>
        </p:nvSpPr>
        <p:spPr>
          <a:xfrm>
            <a:off x="323528" y="116632"/>
            <a:ext cx="8461697" cy="50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fr-FR" sz="2200" smtClean="0"/>
              <a:t>Carbon monoxide oxidation on Pt/CeO</a:t>
            </a:r>
            <a:r>
              <a:rPr lang="fr-FR" sz="2200" baseline="-25000" smtClean="0"/>
              <a:t>2</a:t>
            </a:r>
            <a:r>
              <a:rPr lang="fr-FR" sz="2200" smtClean="0"/>
              <a:t>: experimental results</a:t>
            </a:r>
            <a:endParaRPr lang="fr-FR" sz="2200" baseline="-25000" dirty="0"/>
          </a:p>
        </p:txBody>
      </p:sp>
    </p:spTree>
    <p:extLst>
      <p:ext uri="{BB962C8B-B14F-4D97-AF65-F5344CB8AC3E}">
        <p14:creationId xmlns:p14="http://schemas.microsoft.com/office/powerpoint/2010/main" val="669500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412776"/>
            <a:ext cx="8136904" cy="432048"/>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Activation of the sample in hydrogen (150°C, 1 hour, p=1.0 mbar)</a:t>
            </a:r>
            <a:endParaRPr lang="de-CH" b="1" kern="1000" spc="30" dirty="0" err="1" smtClean="0">
              <a:latin typeface="+mn-lt"/>
              <a:cs typeface="Franklin Gothic Book"/>
            </a:endParaRPr>
          </a:p>
        </p:txBody>
      </p:sp>
      <p:sp>
        <p:nvSpPr>
          <p:cNvPr id="3" name="TextBox 2"/>
          <p:cNvSpPr txBox="1"/>
          <p:nvPr/>
        </p:nvSpPr>
        <p:spPr>
          <a:xfrm>
            <a:off x="4896036" y="2204864"/>
            <a:ext cx="4068452" cy="576064"/>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Ce 3d acquired from 2.2 to 5.0 </a:t>
            </a:r>
            <a:r>
              <a:rPr lang="en-US" kern="1000" spc="30" dirty="0" err="1" smtClean="0">
                <a:latin typeface="+mn-lt"/>
                <a:cs typeface="Franklin Gothic Book"/>
              </a:rPr>
              <a:t>keV</a:t>
            </a:r>
            <a:r>
              <a:rPr lang="en-US" kern="1000" spc="30" dirty="0" smtClean="0">
                <a:latin typeface="+mn-lt"/>
                <a:cs typeface="Franklin Gothic Book"/>
              </a:rPr>
              <a:t> photon energy range</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de-CH" kern="1000" spc="30" dirty="0" err="1" smtClean="0">
              <a:latin typeface="+mn-lt"/>
              <a:cs typeface="Franklin Gothic Book"/>
            </a:endParaRPr>
          </a:p>
        </p:txBody>
      </p:sp>
      <p:sp>
        <p:nvSpPr>
          <p:cNvPr id="7" name="TextBox 6"/>
          <p:cNvSpPr txBox="1"/>
          <p:nvPr/>
        </p:nvSpPr>
        <p:spPr>
          <a:xfrm>
            <a:off x="4896036" y="3140968"/>
            <a:ext cx="4212468" cy="266429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The peaks </a:t>
            </a:r>
            <a:r>
              <a:rPr lang="en-US" kern="1000" spc="30" dirty="0">
                <a:latin typeface="+mn-lt"/>
                <a:cs typeface="Franklin Gothic Book"/>
              </a:rPr>
              <a:t>can be separated into 5 </a:t>
            </a:r>
            <a:r>
              <a:rPr lang="en-US" i="1" kern="1000" spc="30" dirty="0">
                <a:latin typeface="+mn-lt"/>
                <a:cs typeface="Franklin Gothic Book"/>
              </a:rPr>
              <a:t>d</a:t>
            </a:r>
            <a:r>
              <a:rPr lang="en-US" kern="1000" spc="30" dirty="0">
                <a:latin typeface="+mn-lt"/>
                <a:cs typeface="Franklin Gothic Book"/>
              </a:rPr>
              <a:t> </a:t>
            </a:r>
            <a:r>
              <a:rPr lang="en-US" kern="1000" spc="30" dirty="0" smtClean="0">
                <a:latin typeface="+mn-lt"/>
                <a:cs typeface="Franklin Gothic Book"/>
              </a:rPr>
              <a:t>doublets</a:t>
            </a:r>
            <a:r>
              <a:rPr lang="en-US" kern="1000" spc="30" baseline="30000" dirty="0" smtClean="0">
                <a:latin typeface="+mn-lt"/>
                <a:cs typeface="Franklin Gothic Book"/>
              </a:rPr>
              <a:t>#</a:t>
            </a:r>
            <a:r>
              <a:rPr lang="en-US" kern="1000" spc="30" dirty="0" smtClean="0">
                <a:latin typeface="+mn-lt"/>
                <a:cs typeface="Franklin Gothic Book"/>
              </a:rPr>
              <a:t>, </a:t>
            </a:r>
            <a:r>
              <a:rPr lang="en-US" kern="1000" spc="30" dirty="0">
                <a:latin typeface="+mn-lt"/>
                <a:cs typeface="Franklin Gothic Book"/>
              </a:rPr>
              <a:t>associated to different final state </a:t>
            </a:r>
            <a:r>
              <a:rPr lang="en-US" kern="1000" spc="30" dirty="0" smtClean="0">
                <a:latin typeface="+mn-lt"/>
                <a:cs typeface="Franklin Gothic Book"/>
              </a:rPr>
              <a:t>configurations:</a:t>
            </a:r>
          </a:p>
          <a:p>
            <a:pPr>
              <a:lnSpc>
                <a:spcPct val="110000"/>
              </a:lnSpc>
              <a:spcBef>
                <a:spcPts val="0"/>
              </a:spcBef>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a:t>
            </a:r>
            <a:r>
              <a:rPr lang="en-US" kern="1000" spc="30" baseline="30000" dirty="0">
                <a:latin typeface="+mn-lt"/>
                <a:cs typeface="Franklin Gothic Book"/>
              </a:rPr>
              <a:t>0</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a:t>
            </a:r>
            <a:r>
              <a:rPr lang="en-US" kern="1000" spc="30" dirty="0">
                <a:latin typeface="+mn-lt"/>
                <a:cs typeface="Franklin Gothic Book"/>
              </a:rPr>
              <a:t> are associated to </a:t>
            </a:r>
            <a:r>
              <a:rPr lang="en-US" b="1" kern="1000" spc="30" dirty="0" smtClean="0">
                <a:latin typeface="+mn-lt"/>
                <a:cs typeface="Franklin Gothic Book"/>
              </a:rPr>
              <a:t>Ce</a:t>
            </a:r>
            <a:r>
              <a:rPr lang="en-US" b="1" kern="1000" spc="30" baseline="30000" dirty="0" smtClean="0">
                <a:latin typeface="+mn-lt"/>
                <a:cs typeface="Franklin Gothic Book"/>
              </a:rPr>
              <a:t>3+</a:t>
            </a:r>
            <a:r>
              <a:rPr lang="en-US" kern="1000" spc="30" dirty="0" smtClean="0">
                <a:latin typeface="+mn-lt"/>
                <a:cs typeface="Franklin Gothic Book"/>
              </a:rPr>
              <a:t>.</a:t>
            </a: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r>
              <a:rPr lang="en-US" kern="1000" spc="30" dirty="0">
                <a:latin typeface="+mn-lt"/>
                <a:cs typeface="Franklin Gothic Book"/>
              </a:rPr>
              <a:t>v, </a:t>
            </a:r>
            <a:r>
              <a:rPr lang="en-US" kern="1000" spc="30" dirty="0" err="1">
                <a:latin typeface="+mn-lt"/>
                <a:cs typeface="Franklin Gothic Book"/>
              </a:rPr>
              <a:t>v</a:t>
            </a:r>
            <a:r>
              <a:rPr lang="en-US" kern="1000" spc="30" baseline="30000" dirty="0" err="1">
                <a:latin typeface="+mn-lt"/>
                <a:cs typeface="Franklin Gothic Book"/>
              </a:rPr>
              <a:t>II</a:t>
            </a:r>
            <a:r>
              <a:rPr lang="en-US" kern="1000" spc="30" dirty="0">
                <a:latin typeface="+mn-lt"/>
                <a:cs typeface="Franklin Gothic Book"/>
              </a:rPr>
              <a:t> and </a:t>
            </a:r>
            <a:r>
              <a:rPr lang="en-US" kern="1000" spc="30" dirty="0" err="1">
                <a:latin typeface="+mn-lt"/>
                <a:cs typeface="Franklin Gothic Book"/>
              </a:rPr>
              <a:t>v</a:t>
            </a:r>
            <a:r>
              <a:rPr lang="en-US" kern="1000" spc="30" baseline="30000" dirty="0" err="1">
                <a:latin typeface="+mn-lt"/>
                <a:cs typeface="Franklin Gothic Book"/>
              </a:rPr>
              <a:t>III</a:t>
            </a:r>
            <a:r>
              <a:rPr lang="en-US" kern="1000" spc="30" dirty="0">
                <a:latin typeface="+mn-lt"/>
                <a:cs typeface="Franklin Gothic Book"/>
              </a:rPr>
              <a:t> are associated to </a:t>
            </a:r>
            <a:r>
              <a:rPr lang="en-US" b="1" kern="1000" spc="30" dirty="0" smtClean="0">
                <a:latin typeface="+mn-lt"/>
                <a:cs typeface="Franklin Gothic Book"/>
              </a:rPr>
              <a:t>Ce</a:t>
            </a:r>
            <a:r>
              <a:rPr lang="en-US" b="1" kern="1000" spc="30" baseline="30000" dirty="0" smtClean="0">
                <a:latin typeface="+mn-lt"/>
                <a:cs typeface="Franklin Gothic Book"/>
              </a:rPr>
              <a:t>4+</a:t>
            </a:r>
            <a:r>
              <a:rPr lang="en-US" b="1" kern="1000" spc="30" dirty="0" smtClean="0">
                <a:latin typeface="+mn-lt"/>
                <a:cs typeface="Franklin Gothic Book"/>
              </a:rPr>
              <a:t>.</a:t>
            </a: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a:latin typeface="+mn-lt"/>
              <a:cs typeface="Franklin Gothic Book"/>
            </a:endParaRPr>
          </a:p>
          <a:p>
            <a:pPr marL="285750" indent="-285750">
              <a:lnSpc>
                <a:spcPct val="110000"/>
              </a:lnSpc>
              <a:spcBef>
                <a:spcPts val="0"/>
              </a:spcBef>
              <a:buFont typeface="Arial" panose="020B0604020202020204" pitchFamily="34" charset="0"/>
              <a:buChar char="•"/>
            </a:pPr>
            <a:endParaRPr lang="en-US" kern="1000" spc="30" dirty="0" smtClean="0">
              <a:latin typeface="+mn-lt"/>
              <a:cs typeface="Franklin Gothic Book"/>
            </a:endParaRPr>
          </a:p>
          <a:p>
            <a:pPr>
              <a:lnSpc>
                <a:spcPct val="110000"/>
              </a:lnSpc>
              <a:spcBef>
                <a:spcPts val="0"/>
              </a:spcBef>
            </a:pPr>
            <a:endParaRPr lang="en-US" kern="1000" spc="30" dirty="0">
              <a:latin typeface="+mn-lt"/>
              <a:cs typeface="Franklin Gothic Book"/>
            </a:endParaRPr>
          </a:p>
          <a:p>
            <a:pPr>
              <a:lnSpc>
                <a:spcPct val="110000"/>
              </a:lnSpc>
              <a:spcBef>
                <a:spcPts val="0"/>
              </a:spcBef>
            </a:pPr>
            <a:endParaRPr lang="de-CH" kern="1000" spc="30" dirty="0" err="1" smtClean="0">
              <a:latin typeface="+mn-lt"/>
              <a:cs typeface="Franklin Gothic Book"/>
            </a:endParaRPr>
          </a:p>
        </p:txBody>
      </p:sp>
      <p:sp>
        <p:nvSpPr>
          <p:cNvPr id="11" name="TextBox 10"/>
          <p:cNvSpPr txBox="1"/>
          <p:nvPr/>
        </p:nvSpPr>
        <p:spPr>
          <a:xfrm>
            <a:off x="107504" y="6597352"/>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a:latin typeface="+mn-lt"/>
                <a:cs typeface="Franklin Gothic Book"/>
              </a:rPr>
              <a:t>#</a:t>
            </a:r>
            <a:r>
              <a:rPr lang="en-US" sz="1000" kern="1000" spc="30" dirty="0" smtClean="0">
                <a:latin typeface="+mn-lt"/>
                <a:cs typeface="Franklin Gothic Book"/>
              </a:rPr>
              <a:t>P. Burroughs</a:t>
            </a:r>
            <a:r>
              <a:rPr lang="en-US" sz="1000" kern="1000" spc="30" dirty="0">
                <a:latin typeface="+mn-lt"/>
                <a:cs typeface="Franklin Gothic Book"/>
              </a:rPr>
              <a:t>, </a:t>
            </a:r>
            <a:r>
              <a:rPr lang="en-US" sz="1000" kern="1000" spc="30" dirty="0" smtClean="0">
                <a:latin typeface="+mn-lt"/>
                <a:cs typeface="Franklin Gothic Book"/>
              </a:rPr>
              <a:t>et al. </a:t>
            </a:r>
            <a:r>
              <a:rPr lang="en-US" sz="1000" kern="1000" spc="30" dirty="0">
                <a:latin typeface="+mn-lt"/>
                <a:cs typeface="Franklin Gothic Book"/>
              </a:rPr>
              <a:t>J. Chem. Soc., Dalton Trans. 1976, 17, 1686-1698.</a:t>
            </a:r>
            <a:endParaRPr lang="de-CH" sz="1000" kern="1000" spc="30" dirty="0" err="1" smtClean="0">
              <a:latin typeface="+mn-lt"/>
              <a:cs typeface="Franklin Gothic Book"/>
            </a:endParaRPr>
          </a:p>
        </p:txBody>
      </p:sp>
      <p:sp>
        <p:nvSpPr>
          <p:cNvPr id="9" name="TextBox 8"/>
          <p:cNvSpPr txBox="1"/>
          <p:nvPr/>
        </p:nvSpPr>
        <p:spPr>
          <a:xfrm>
            <a:off x="107504" y="6381328"/>
            <a:ext cx="9073008" cy="216024"/>
          </a:xfrm>
          <a:prstGeom prst="rect">
            <a:avLst/>
          </a:prstGeom>
          <a:noFill/>
        </p:spPr>
        <p:txBody>
          <a:bodyPr wrap="square" lIns="0" tIns="0" rIns="0" bIns="0" rtlCol="0">
            <a:noAutofit/>
          </a:bodyPr>
          <a:lstStyle/>
          <a:p>
            <a:pPr>
              <a:lnSpc>
                <a:spcPct val="110000"/>
              </a:lnSpc>
              <a:spcBef>
                <a:spcPts val="0"/>
              </a:spcBef>
            </a:pPr>
            <a:r>
              <a:rPr lang="en-US" sz="1000" kern="1000" spc="30" baseline="30000" dirty="0" smtClean="0">
                <a:latin typeface="+mn-lt"/>
                <a:cs typeface="Franklin Gothic Book"/>
              </a:rPr>
              <a:t>*</a:t>
            </a:r>
            <a:r>
              <a:rPr lang="en-US" sz="1000" kern="1000" spc="30" dirty="0" smtClean="0">
                <a:latin typeface="+mn-lt"/>
                <a:cs typeface="Franklin Gothic Book"/>
              </a:rPr>
              <a:t>L. Artiglia, et al. J. Phys. Chem. Lett. 2017, 8, 102.</a:t>
            </a:r>
            <a:endParaRPr lang="de-CH" sz="1000"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57</a:t>
            </a:fld>
            <a:endParaRPr lang="de-DE"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708920"/>
            <a:ext cx="4699109" cy="3024336"/>
          </a:xfrm>
          <a:prstGeom prst="rect">
            <a:avLst/>
          </a:prstGeom>
        </p:spPr>
      </p:pic>
      <p:sp>
        <p:nvSpPr>
          <p:cNvPr id="13"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545073041"/>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556792"/>
            <a:ext cx="4176464" cy="4176464"/>
          </a:xfrm>
          <a:prstGeom prst="rect">
            <a:avLst/>
          </a:prstGeom>
        </p:spPr>
      </p:pic>
      <p:sp>
        <p:nvSpPr>
          <p:cNvPr id="5" name="TextBox 4"/>
          <p:cNvSpPr txBox="1"/>
          <p:nvPr/>
        </p:nvSpPr>
        <p:spPr>
          <a:xfrm>
            <a:off x="4788024" y="9807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Enhancement of the Ce</a:t>
            </a:r>
            <a:r>
              <a:rPr lang="en-US" kern="1000" spc="30" baseline="30000" dirty="0" smtClean="0">
                <a:latin typeface="+mn-lt"/>
                <a:cs typeface="Franklin Gothic Book"/>
              </a:rPr>
              <a:t>3+</a:t>
            </a:r>
            <a:r>
              <a:rPr lang="en-US" kern="1000" spc="30" dirty="0" smtClean="0">
                <a:latin typeface="+mn-lt"/>
                <a:cs typeface="Franklin Gothic Book"/>
              </a:rPr>
              <a:t>/Ce</a:t>
            </a:r>
            <a:r>
              <a:rPr lang="en-US" kern="1000" spc="30" baseline="30000" dirty="0" smtClean="0">
                <a:latin typeface="+mn-lt"/>
                <a:cs typeface="Franklin Gothic Book"/>
              </a:rPr>
              <a:t>4+</a:t>
            </a:r>
            <a:r>
              <a:rPr lang="en-US" kern="1000" spc="30" dirty="0" smtClean="0">
                <a:latin typeface="+mn-lt"/>
                <a:cs typeface="Franklin Gothic Book"/>
              </a:rPr>
              <a:t> ratio at low photon energy</a:t>
            </a:r>
            <a:endParaRPr lang="de-CH" kern="1000" spc="30" dirty="0" err="1" smtClean="0">
              <a:latin typeface="+mn-lt"/>
              <a:cs typeface="Franklin Gothic Book"/>
            </a:endParaRPr>
          </a:p>
        </p:txBody>
      </p:sp>
      <p:sp>
        <p:nvSpPr>
          <p:cNvPr id="10" name="Down Arrow 9"/>
          <p:cNvSpPr/>
          <p:nvPr/>
        </p:nvSpPr>
        <p:spPr bwMode="auto">
          <a:xfrm>
            <a:off x="6704012" y="162880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9" name="TextBox 8"/>
          <p:cNvSpPr txBox="1"/>
          <p:nvPr/>
        </p:nvSpPr>
        <p:spPr>
          <a:xfrm>
            <a:off x="4788024" y="2060848"/>
            <a:ext cx="4104456" cy="50405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Higher concentration of Ce</a:t>
            </a:r>
            <a:r>
              <a:rPr lang="en-US" b="1" kern="1000" spc="30" baseline="30000" dirty="0" smtClean="0">
                <a:latin typeface="+mn-lt"/>
                <a:cs typeface="Franklin Gothic Book"/>
              </a:rPr>
              <a:t>3+</a:t>
            </a:r>
            <a:r>
              <a:rPr lang="en-US" b="1" kern="1000" spc="30" dirty="0" smtClean="0">
                <a:latin typeface="+mn-lt"/>
                <a:cs typeface="Franklin Gothic Book"/>
              </a:rPr>
              <a:t> sites is found at the surface</a:t>
            </a:r>
            <a:r>
              <a:rPr lang="en-US" b="1" kern="1000" spc="30" baseline="30000" dirty="0" smtClean="0">
                <a:latin typeface="+mn-lt"/>
                <a:cs typeface="Franklin Gothic Book"/>
              </a:rPr>
              <a:t>*</a:t>
            </a:r>
            <a:endParaRPr lang="de-CH" b="1" kern="1000" spc="30" dirty="0" err="1" smtClean="0">
              <a:latin typeface="+mn-lt"/>
              <a:cs typeface="Franklin Gothic Book"/>
            </a:endParaRPr>
          </a:p>
        </p:txBody>
      </p:sp>
      <p:sp>
        <p:nvSpPr>
          <p:cNvPr id="11" name="TextBox 10"/>
          <p:cNvSpPr txBox="1"/>
          <p:nvPr/>
        </p:nvSpPr>
        <p:spPr>
          <a:xfrm>
            <a:off x="107504" y="6453336"/>
            <a:ext cx="9001000" cy="332656"/>
          </a:xfrm>
          <a:prstGeom prst="rect">
            <a:avLst/>
          </a:prstGeom>
          <a:noFill/>
        </p:spPr>
        <p:txBody>
          <a:bodyPr wrap="square" lIns="0" tIns="0" rIns="0" bIns="0" rtlCol="0">
            <a:noAutofit/>
          </a:bodyPr>
          <a:lstStyle/>
          <a:p>
            <a:r>
              <a:rPr lang="en-US" sz="1000" kern="1000" spc="30" baseline="30000" dirty="0" smtClean="0">
                <a:latin typeface="+mn-lt"/>
                <a:cs typeface="Franklin Gothic Book"/>
              </a:rPr>
              <a:t>*</a:t>
            </a:r>
            <a:r>
              <a:rPr lang="en-US" sz="1000" kern="1000" spc="30" dirty="0" smtClean="0">
                <a:latin typeface="+mn-lt"/>
                <a:cs typeface="Franklin Gothic Book"/>
              </a:rPr>
              <a:t> S. Kato, </a:t>
            </a:r>
            <a:r>
              <a:rPr lang="de-CH" sz="1000" dirty="0" err="1">
                <a:latin typeface="+mn-lt"/>
              </a:rPr>
              <a:t>Phys.Chem.Chem.Phys</a:t>
            </a:r>
            <a:r>
              <a:rPr lang="de-CH" sz="1000" dirty="0" smtClean="0">
                <a:latin typeface="+mn-lt"/>
              </a:rPr>
              <a:t>., 2015</a:t>
            </a:r>
            <a:r>
              <a:rPr lang="de-CH" sz="1000" dirty="0">
                <a:latin typeface="+mn-lt"/>
              </a:rPr>
              <a:t>, 17, </a:t>
            </a:r>
            <a:r>
              <a:rPr lang="de-CH" sz="1000" dirty="0" smtClean="0">
                <a:latin typeface="+mn-lt"/>
              </a:rPr>
              <a:t>5078.</a:t>
            </a:r>
            <a:endParaRPr lang="de-CH" sz="1000" kern="1000" spc="30" baseline="30000" dirty="0" smtClean="0">
              <a:latin typeface="+mn-lt"/>
              <a:cs typeface="Franklin Gothic Book"/>
            </a:endParaRPr>
          </a:p>
        </p:txBody>
      </p:sp>
      <p:sp>
        <p:nvSpPr>
          <p:cNvPr id="13" name="TextBox 12"/>
          <p:cNvSpPr txBox="1"/>
          <p:nvPr/>
        </p:nvSpPr>
        <p:spPr>
          <a:xfrm>
            <a:off x="4788024" y="2780928"/>
            <a:ext cx="4104456" cy="648072"/>
          </a:xfrm>
          <a:prstGeom prst="rect">
            <a:avLst/>
          </a:prstGeom>
          <a:noFill/>
        </p:spPr>
        <p:txBody>
          <a:bodyPr wrap="square" lIns="0" tIns="0" rIns="0" bIns="0" rtlCol="0">
            <a:noAutofit/>
          </a:bodyPr>
          <a:lstStyle/>
          <a:p>
            <a:pPr marL="285750" indent="-285750">
              <a:lnSpc>
                <a:spcPct val="110000"/>
              </a:lnSpc>
              <a:spcBef>
                <a:spcPts val="0"/>
              </a:spcBef>
              <a:buFont typeface="Arial" panose="020B0604020202020204" pitchFamily="34" charset="0"/>
              <a:buChar char="•"/>
            </a:pPr>
            <a:r>
              <a:rPr lang="en-US" kern="1000" spc="30" dirty="0" smtClean="0">
                <a:latin typeface="+mn-lt"/>
                <a:cs typeface="Franklin Gothic Book"/>
              </a:rPr>
              <a:t>On Pt free ceria (red dot) small amount of Ce</a:t>
            </a:r>
            <a:r>
              <a:rPr lang="en-US" kern="1000" spc="30" baseline="30000" dirty="0" smtClean="0">
                <a:latin typeface="+mn-lt"/>
                <a:cs typeface="Franklin Gothic Book"/>
              </a:rPr>
              <a:t>3+</a:t>
            </a:r>
            <a:r>
              <a:rPr lang="en-US" kern="1000" spc="30" dirty="0" smtClean="0">
                <a:latin typeface="+mn-lt"/>
                <a:cs typeface="Franklin Gothic Book"/>
              </a:rPr>
              <a:t> detected only at 2.2.kev</a:t>
            </a:r>
            <a:endParaRPr lang="de-CH" kern="1000" spc="30" dirty="0" err="1" smtClean="0">
              <a:latin typeface="+mn-lt"/>
              <a:cs typeface="Franklin Gothic Book"/>
            </a:endParaRPr>
          </a:p>
        </p:txBody>
      </p:sp>
      <p:sp>
        <p:nvSpPr>
          <p:cNvPr id="14" name="TextBox 13"/>
          <p:cNvSpPr txBox="1"/>
          <p:nvPr/>
        </p:nvSpPr>
        <p:spPr>
          <a:xfrm>
            <a:off x="4788024" y="3734900"/>
            <a:ext cx="4320480" cy="1278276"/>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Simple model (exp. distribution) used to </a:t>
            </a:r>
            <a:r>
              <a:rPr lang="en-US" kern="1000" spc="30" dirty="0">
                <a:latin typeface="+mn-lt"/>
                <a:cs typeface="Franklin Gothic Book"/>
              </a:rPr>
              <a:t>fit the experimental data and </a:t>
            </a:r>
            <a:r>
              <a:rPr lang="en-US" kern="1000" spc="30" dirty="0" smtClean="0">
                <a:latin typeface="+mn-lt"/>
                <a:cs typeface="Franklin Gothic Book"/>
              </a:rPr>
              <a:t>quantify the </a:t>
            </a:r>
            <a:r>
              <a:rPr lang="en-US" kern="1000" spc="30" dirty="0">
                <a:latin typeface="+mn-lt"/>
                <a:cs typeface="Franklin Gothic Book"/>
              </a:rPr>
              <a:t>depth of reduction of ceria on </a:t>
            </a:r>
            <a:r>
              <a:rPr lang="en-US" kern="1000" spc="30" dirty="0" smtClean="0">
                <a:latin typeface="+mn-lt"/>
                <a:cs typeface="Franklin Gothic Book"/>
              </a:rPr>
              <a:t>Pt/CeO</a:t>
            </a:r>
            <a:r>
              <a:rPr lang="en-US" kern="1000" spc="30" baseline="-25000" dirty="0" smtClean="0">
                <a:latin typeface="+mn-lt"/>
                <a:cs typeface="Franklin Gothic Book"/>
              </a:rPr>
              <a:t>2</a:t>
            </a:r>
            <a:r>
              <a:rPr lang="en-US" kern="1000" spc="30" dirty="0" smtClean="0">
                <a:latin typeface="+mn-lt"/>
                <a:cs typeface="Franklin Gothic Book"/>
              </a:rPr>
              <a:t>:</a:t>
            </a:r>
            <a:r>
              <a:rPr lang="en-US" kern="1000" spc="30" baseline="30000" dirty="0" smtClean="0">
                <a:latin typeface="+mn-lt"/>
                <a:cs typeface="Franklin Gothic Book"/>
              </a:rPr>
              <a:t>#</a:t>
            </a:r>
            <a:endParaRPr lang="de-CH" kern="1000" spc="30" dirty="0" err="1" smtClean="0">
              <a:latin typeface="+mn-lt"/>
              <a:cs typeface="Franklin Gothic Book"/>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a:p>
        </p:txBody>
      </p:sp>
      <p:graphicFrame>
        <p:nvGraphicFramePr>
          <p:cNvPr id="16" name="Object 15"/>
          <p:cNvGraphicFramePr>
            <a:graphicFrameLocks noChangeAspect="1"/>
          </p:cNvGraphicFramePr>
          <p:nvPr>
            <p:extLst>
              <p:ext uri="{D42A27DB-BD31-4B8C-83A1-F6EECF244321}">
                <p14:modId xmlns:p14="http://schemas.microsoft.com/office/powerpoint/2010/main" val="1948349677"/>
              </p:ext>
            </p:extLst>
          </p:nvPr>
        </p:nvGraphicFramePr>
        <p:xfrm>
          <a:off x="5076056" y="4869160"/>
          <a:ext cx="3080342" cy="504056"/>
        </p:xfrm>
        <a:graphic>
          <a:graphicData uri="http://schemas.openxmlformats.org/presentationml/2006/ole">
            <mc:AlternateContent xmlns:mc="http://schemas.openxmlformats.org/markup-compatibility/2006">
              <mc:Choice xmlns:v="urn:schemas-microsoft-com:vml" Requires="v">
                <p:oleObj spid="_x0000_s36889" name="Equation" r:id="rId5" imgW="2616200" imgH="431800" progId="Equation.3">
                  <p:embed/>
                </p:oleObj>
              </mc:Choice>
              <mc:Fallback>
                <p:oleObj name="Equation" r:id="rId5" imgW="2616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869160"/>
                        <a:ext cx="3080342" cy="504056"/>
                      </a:xfrm>
                      <a:prstGeom prst="rect">
                        <a:avLst/>
                      </a:prstGeom>
                      <a:noFill/>
                      <a:extLst/>
                    </p:spPr>
                  </p:pic>
                </p:oleObj>
              </mc:Fallback>
            </mc:AlternateContent>
          </a:graphicData>
        </a:graphic>
      </p:graphicFrame>
      <p:sp>
        <p:nvSpPr>
          <p:cNvPr id="17" name="TextBox 16"/>
          <p:cNvSpPr txBox="1"/>
          <p:nvPr/>
        </p:nvSpPr>
        <p:spPr>
          <a:xfrm>
            <a:off x="107504" y="6624736"/>
            <a:ext cx="9001000" cy="332656"/>
          </a:xfrm>
          <a:prstGeom prst="rect">
            <a:avLst/>
          </a:prstGeom>
          <a:noFill/>
        </p:spPr>
        <p:txBody>
          <a:bodyPr wrap="square" lIns="0" tIns="0" rIns="0" bIns="0" rtlCol="0">
            <a:noAutofit/>
          </a:bodyPr>
          <a:lstStyle/>
          <a:p>
            <a:r>
              <a:rPr lang="en-US" sz="1000" kern="1000" spc="30" baseline="30000" dirty="0">
                <a:latin typeface="+mn-lt"/>
                <a:cs typeface="Franklin Gothic Book"/>
              </a:rPr>
              <a:t>#</a:t>
            </a:r>
            <a:r>
              <a:rPr lang="en-US" sz="1000" kern="1000" spc="30" dirty="0">
                <a:latin typeface="+mn-lt"/>
                <a:cs typeface="Franklin Gothic Book"/>
              </a:rPr>
              <a:t> </a:t>
            </a:r>
            <a:r>
              <a:rPr lang="en-US" sz="1000" kern="1000" spc="30" dirty="0" smtClean="0">
                <a:latin typeface="+mn-lt"/>
                <a:cs typeface="Franklin Gothic Book"/>
              </a:rPr>
              <a:t>A. </a:t>
            </a:r>
            <a:r>
              <a:rPr lang="en-US" sz="1000" kern="1000" spc="30" dirty="0" err="1" smtClean="0">
                <a:latin typeface="+mn-lt"/>
                <a:cs typeface="Franklin Gothic Book"/>
              </a:rPr>
              <a:t>Cimino</a:t>
            </a:r>
            <a:r>
              <a:rPr lang="en-US" sz="1000" kern="1000" spc="30" dirty="0">
                <a:latin typeface="+mn-lt"/>
                <a:cs typeface="Franklin Gothic Book"/>
              </a:rPr>
              <a:t>, </a:t>
            </a:r>
            <a:r>
              <a:rPr lang="en-US" sz="1000" kern="1000" spc="30" dirty="0" smtClean="0">
                <a:latin typeface="+mn-lt"/>
                <a:cs typeface="Franklin Gothic Book"/>
              </a:rPr>
              <a:t>et al. </a:t>
            </a:r>
            <a:r>
              <a:rPr lang="en-US" sz="1000" kern="1000" spc="30" dirty="0">
                <a:latin typeface="+mn-lt"/>
                <a:cs typeface="Franklin Gothic Book"/>
              </a:rPr>
              <a:t>J. Electron </a:t>
            </a:r>
            <a:r>
              <a:rPr lang="en-US" sz="1000" kern="1000" spc="30" dirty="0" err="1">
                <a:latin typeface="+mn-lt"/>
                <a:cs typeface="Franklin Gothic Book"/>
              </a:rPr>
              <a:t>Spectrosc</a:t>
            </a:r>
            <a:r>
              <a:rPr lang="en-US" sz="1000" kern="1000" spc="30" dirty="0">
                <a:latin typeface="+mn-lt"/>
                <a:cs typeface="Franklin Gothic Book"/>
              </a:rPr>
              <a:t>. </a:t>
            </a:r>
            <a:r>
              <a:rPr lang="en-US" sz="1000" kern="1000" spc="30" dirty="0" err="1">
                <a:latin typeface="+mn-lt"/>
                <a:cs typeface="Franklin Gothic Book"/>
              </a:rPr>
              <a:t>Relat</a:t>
            </a:r>
            <a:r>
              <a:rPr lang="en-US" sz="1000" kern="1000" spc="30" dirty="0">
                <a:latin typeface="+mn-lt"/>
                <a:cs typeface="Franklin Gothic Book"/>
              </a:rPr>
              <a:t>. Phenom. 1999, 104, </a:t>
            </a:r>
            <a:r>
              <a:rPr lang="en-US" sz="1000" kern="1000" spc="30" dirty="0" smtClean="0">
                <a:latin typeface="+mn-lt"/>
                <a:cs typeface="Franklin Gothic Book"/>
              </a:rPr>
              <a:t>1.</a:t>
            </a:r>
            <a:endParaRPr lang="de-CH" sz="1000" kern="1000" spc="30" baseline="30000" dirty="0" smtClean="0">
              <a:latin typeface="+mn-lt"/>
              <a:cs typeface="Franklin Gothic Book"/>
            </a:endParaRPr>
          </a:p>
        </p:txBody>
      </p:sp>
      <p:cxnSp>
        <p:nvCxnSpPr>
          <p:cNvPr id="19" name="Straight Arrow Connector 18"/>
          <p:cNvCxnSpPr/>
          <p:nvPr/>
        </p:nvCxnSpPr>
        <p:spPr bwMode="auto">
          <a:xfrm flipH="1" flipV="1">
            <a:off x="3707904" y="3573016"/>
            <a:ext cx="1296144" cy="129614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0" name="TextBox 19"/>
          <p:cNvSpPr txBox="1"/>
          <p:nvPr/>
        </p:nvSpPr>
        <p:spPr>
          <a:xfrm>
            <a:off x="4788024" y="5463092"/>
            <a:ext cx="4320480" cy="1278276"/>
          </a:xfrm>
          <a:prstGeom prst="rect">
            <a:avLst/>
          </a:prstGeom>
          <a:noFill/>
        </p:spPr>
        <p:txBody>
          <a:bodyPr wrap="square" lIns="0" tIns="0" rIns="0" bIns="0" rtlCol="0">
            <a:noAutofit/>
          </a:bodyPr>
          <a:lstStyle/>
          <a:p>
            <a:pPr algn="ctr">
              <a:lnSpc>
                <a:spcPct val="110000"/>
              </a:lnSpc>
              <a:spcBef>
                <a:spcPts val="0"/>
              </a:spcBef>
            </a:pPr>
            <a:r>
              <a:rPr lang="en-US" b="1" i="1" kern="1000" spc="30" dirty="0" smtClean="0">
                <a:latin typeface="+mn-lt"/>
                <a:cs typeface="Franklin Gothic Book"/>
              </a:rPr>
              <a:t>t </a:t>
            </a:r>
            <a:r>
              <a:rPr lang="en-US" b="1" kern="1000" spc="30" dirty="0" smtClean="0">
                <a:latin typeface="+mn-lt"/>
                <a:cs typeface="Franklin Gothic Book"/>
              </a:rPr>
              <a:t>= </a:t>
            </a:r>
            <a:r>
              <a:rPr lang="en-US" b="1" kern="1000" spc="30" dirty="0">
                <a:latin typeface="+mn-lt"/>
                <a:cs typeface="Franklin Gothic Book"/>
              </a:rPr>
              <a:t>1.0 nm</a:t>
            </a:r>
            <a:r>
              <a:rPr lang="en-US" kern="1000" spc="30" dirty="0">
                <a:latin typeface="+mn-lt"/>
                <a:cs typeface="Franklin Gothic Book"/>
              </a:rPr>
              <a:t>: Ce</a:t>
            </a:r>
            <a:r>
              <a:rPr lang="en-US" kern="1000" spc="30" baseline="30000" dirty="0">
                <a:latin typeface="+mn-lt"/>
                <a:cs typeface="Franklin Gothic Book"/>
              </a:rPr>
              <a:t>3+ </a:t>
            </a:r>
            <a:r>
              <a:rPr lang="en-US" kern="1000" spc="30" dirty="0">
                <a:latin typeface="+mn-lt"/>
                <a:cs typeface="Franklin Gothic Book"/>
              </a:rPr>
              <a:t>sites are located in the outer layers of the ceria </a:t>
            </a:r>
            <a:r>
              <a:rPr lang="en-US" kern="1000" spc="30" dirty="0" smtClean="0">
                <a:latin typeface="+mn-lt"/>
                <a:cs typeface="Franklin Gothic Book"/>
              </a:rPr>
              <a:t>support, oxygen </a:t>
            </a:r>
            <a:r>
              <a:rPr lang="en-US" kern="1000" spc="30" dirty="0">
                <a:latin typeface="+mn-lt"/>
                <a:cs typeface="Franklin Gothic Book"/>
              </a:rPr>
              <a:t>does not diffuse from the bulk to the surface.</a:t>
            </a:r>
            <a:endParaRPr lang="de-CH" i="1"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58</a:t>
            </a:fld>
            <a:endParaRPr lang="de-DE" dirty="0"/>
          </a:p>
        </p:txBody>
      </p:sp>
      <p:sp>
        <p:nvSpPr>
          <p:cNvPr id="21"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1760164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2120" y="2259632"/>
            <a:ext cx="3240360" cy="864096"/>
          </a:xfrm>
          <a:prstGeom prst="rect">
            <a:avLst/>
          </a:prstGeom>
          <a:noFill/>
        </p:spPr>
        <p:txBody>
          <a:bodyPr wrap="square" lIns="0" tIns="0" rIns="0" bIns="0" rtlCol="0">
            <a:noAutofit/>
          </a:bodyPr>
          <a:lstStyle/>
          <a:p>
            <a:pPr algn="ctr">
              <a:lnSpc>
                <a:spcPct val="110000"/>
              </a:lnSpc>
              <a:spcBef>
                <a:spcPts val="0"/>
              </a:spcBef>
            </a:pPr>
            <a:r>
              <a:rPr lang="en-US" kern="1000" spc="30" dirty="0" smtClean="0">
                <a:latin typeface="+mn-lt"/>
                <a:cs typeface="Franklin Gothic Book"/>
              </a:rPr>
              <a:t>Fast scans (1 scan  ̴ 20’’) of the Ce 3d</a:t>
            </a:r>
            <a:r>
              <a:rPr lang="en-US" kern="1000" spc="30" baseline="-25000" dirty="0" smtClean="0">
                <a:latin typeface="+mn-lt"/>
                <a:cs typeface="Franklin Gothic Book"/>
              </a:rPr>
              <a:t>5/2</a:t>
            </a:r>
            <a:r>
              <a:rPr lang="en-US" kern="1000" spc="30" dirty="0" smtClean="0">
                <a:latin typeface="+mn-lt"/>
                <a:cs typeface="Franklin Gothic Book"/>
              </a:rPr>
              <a:t> at h</a:t>
            </a:r>
            <a:r>
              <a:rPr lang="el-GR" kern="1000" spc="30" dirty="0" smtClean="0">
                <a:latin typeface="+mn-lt"/>
                <a:cs typeface="Franklin Gothic Book"/>
              </a:rPr>
              <a:t>ν</a:t>
            </a:r>
            <a:r>
              <a:rPr lang="en-US" kern="1000" spc="30" dirty="0" smtClean="0">
                <a:latin typeface="+mn-lt"/>
                <a:cs typeface="Franklin Gothic Book"/>
              </a:rPr>
              <a:t>=2200 eV acquired immediately after switching from CO/O</a:t>
            </a:r>
            <a:r>
              <a:rPr lang="en-US" kern="1000" spc="30" baseline="-25000" dirty="0" smtClean="0">
                <a:latin typeface="+mn-lt"/>
                <a:cs typeface="Franklin Gothic Book"/>
              </a:rPr>
              <a:t>2</a:t>
            </a:r>
            <a:r>
              <a:rPr lang="en-US" kern="1000" spc="30" dirty="0" smtClean="0">
                <a:latin typeface="+mn-lt"/>
                <a:cs typeface="Franklin Gothic Book"/>
              </a:rPr>
              <a:t> to CO/N</a:t>
            </a:r>
            <a:r>
              <a:rPr lang="en-US" kern="1000" spc="30" baseline="-25000" dirty="0" smtClean="0">
                <a:latin typeface="+mn-lt"/>
                <a:cs typeface="Franklin Gothic Book"/>
              </a:rPr>
              <a:t>2</a:t>
            </a:r>
            <a:endParaRPr lang="de-CH" kern="1000" spc="30" dirty="0" err="1" smtClean="0">
              <a:latin typeface="+mn-lt"/>
              <a:cs typeface="Franklin Gothic Book"/>
            </a:endParaRPr>
          </a:p>
        </p:txBody>
      </p:sp>
      <p:sp>
        <p:nvSpPr>
          <p:cNvPr id="11" name="TextBox 10"/>
          <p:cNvSpPr txBox="1"/>
          <p:nvPr/>
        </p:nvSpPr>
        <p:spPr>
          <a:xfrm>
            <a:off x="5652120" y="4149080"/>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a:latin typeface="+mn-lt"/>
                <a:cs typeface="Franklin Gothic Book"/>
              </a:rPr>
              <a:t>T</a:t>
            </a:r>
            <a:r>
              <a:rPr lang="en-US" kern="1000" spc="30" dirty="0" smtClean="0">
                <a:latin typeface="+mn-lt"/>
                <a:cs typeface="Franklin Gothic Book"/>
              </a:rPr>
              <a:t>he 3d</a:t>
            </a:r>
            <a:r>
              <a:rPr lang="en-US" kern="1000" spc="30" baseline="-25000" dirty="0" smtClean="0">
                <a:latin typeface="+mn-lt"/>
                <a:cs typeface="Franklin Gothic Book"/>
              </a:rPr>
              <a:t>5/2</a:t>
            </a:r>
            <a:r>
              <a:rPr lang="en-US" kern="1000" spc="30" dirty="0" smtClean="0">
                <a:latin typeface="+mn-lt"/>
                <a:cs typeface="Franklin Gothic Book"/>
              </a:rPr>
              <a:t> peak shape modifies between 80 and 160 seconds</a:t>
            </a:r>
            <a:endParaRPr lang="de-CH" b="1" kern="1000" spc="30" dirty="0" err="1" smtClean="0">
              <a:latin typeface="+mn-lt"/>
              <a:cs typeface="Franklin Gothic Book"/>
            </a:endParaRPr>
          </a:p>
        </p:txBody>
      </p:sp>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59</a:t>
            </a:fld>
            <a:endParaRPr lang="de-D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357" y="2016224"/>
            <a:ext cx="2495238" cy="33843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18" y="1467544"/>
            <a:ext cx="2012006" cy="4481736"/>
          </a:xfrm>
          <a:prstGeom prst="rect">
            <a:avLst/>
          </a:prstGeom>
        </p:spPr>
      </p:pic>
      <p:sp>
        <p:nvSpPr>
          <p:cNvPr id="9"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16021092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7"/>
          <p:cNvSpPr/>
          <p:nvPr/>
        </p:nvSpPr>
        <p:spPr>
          <a:xfrm>
            <a:off x="251520" y="716503"/>
            <a:ext cx="8640960" cy="1200329"/>
          </a:xfrm>
          <a:prstGeom prst="rect">
            <a:avLst/>
          </a:prstGeom>
        </p:spPr>
        <p:txBody>
          <a:bodyPr wrap="square">
            <a:spAutoFit/>
          </a:bodyPr>
          <a:lstStyle/>
          <a:p>
            <a:pPr algn="ctr"/>
            <a:r>
              <a:rPr lang="en-US" dirty="0"/>
              <a:t>The gas in a vacuum system can be in a </a:t>
            </a:r>
            <a:r>
              <a:rPr lang="en-US" b="1" dirty="0"/>
              <a:t>viscous </a:t>
            </a:r>
            <a:r>
              <a:rPr lang="en-US" b="1" dirty="0" smtClean="0"/>
              <a:t>state</a:t>
            </a:r>
            <a:r>
              <a:rPr lang="en-US" dirty="0" smtClean="0"/>
              <a:t>, </a:t>
            </a:r>
            <a:r>
              <a:rPr lang="en-US" dirty="0"/>
              <a:t>in a </a:t>
            </a:r>
            <a:r>
              <a:rPr lang="en-US" b="1" dirty="0"/>
              <a:t>molecular state </a:t>
            </a:r>
            <a:r>
              <a:rPr lang="en-US" dirty="0" smtClean="0"/>
              <a:t>(or in </a:t>
            </a:r>
            <a:r>
              <a:rPr lang="en-US" dirty="0"/>
              <a:t>a </a:t>
            </a:r>
            <a:r>
              <a:rPr lang="en-US" dirty="0" smtClean="0"/>
              <a:t>transition state) depending on </a:t>
            </a:r>
            <a:r>
              <a:rPr lang="en-US" dirty="0"/>
              <a:t>the </a:t>
            </a:r>
            <a:r>
              <a:rPr lang="en-US" dirty="0" smtClean="0"/>
              <a:t>dimensionless </a:t>
            </a:r>
            <a:r>
              <a:rPr lang="en-US" dirty="0"/>
              <a:t>parameter know as </a:t>
            </a:r>
            <a:r>
              <a:rPr lang="en-US" dirty="0" smtClean="0"/>
              <a:t>the </a:t>
            </a:r>
            <a:r>
              <a:rPr lang="en-US" b="1" dirty="0" smtClean="0"/>
              <a:t>Knudsen </a:t>
            </a:r>
            <a:r>
              <a:rPr lang="en-US" b="1" dirty="0"/>
              <a:t>number </a:t>
            </a:r>
            <a:r>
              <a:rPr lang="en-US" dirty="0"/>
              <a:t>(</a:t>
            </a:r>
            <a:r>
              <a:rPr lang="en-US" dirty="0" err="1" smtClean="0"/>
              <a:t>K</a:t>
            </a:r>
            <a:r>
              <a:rPr lang="en-US" baseline="-25000" dirty="0" err="1" smtClean="0"/>
              <a:t>n</a:t>
            </a:r>
            <a:r>
              <a:rPr lang="en-US" dirty="0" smtClean="0"/>
              <a:t>) that is the ratio between the mean free path and the characteristic dimension of the flow channel.</a:t>
            </a:r>
            <a:endParaRPr lang="en-US" dirty="0"/>
          </a:p>
        </p:txBody>
      </p:sp>
      <p:grpSp>
        <p:nvGrpSpPr>
          <p:cNvPr id="3" name="Gruppo 24"/>
          <p:cNvGrpSpPr/>
          <p:nvPr/>
        </p:nvGrpSpPr>
        <p:grpSpPr>
          <a:xfrm>
            <a:off x="755576" y="2536533"/>
            <a:ext cx="4039469" cy="2476643"/>
            <a:chOff x="1553553" y="2924944"/>
            <a:chExt cx="6152557" cy="3848396"/>
          </a:xfrm>
        </p:grpSpPr>
        <p:pic>
          <p:nvPicPr>
            <p:cNvPr id="4" name="Picture 3" descr="C:\Users\Fara\Desktop\Cattur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18" r="-1970" b="10265"/>
            <a:stretch/>
          </p:blipFill>
          <p:spPr bwMode="auto">
            <a:xfrm>
              <a:off x="1553553" y="4447167"/>
              <a:ext cx="6152557" cy="2326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Fara\Desktop\Cattur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39"/>
            <a:stretch/>
          </p:blipFill>
          <p:spPr bwMode="auto">
            <a:xfrm>
              <a:off x="2051720" y="2924944"/>
              <a:ext cx="4918831" cy="1522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o 2"/>
          <p:cNvGrpSpPr/>
          <p:nvPr/>
        </p:nvGrpSpPr>
        <p:grpSpPr>
          <a:xfrm>
            <a:off x="5095883" y="2513162"/>
            <a:ext cx="3580573" cy="2381530"/>
            <a:chOff x="5628771" y="3861048"/>
            <a:chExt cx="3580573" cy="2381530"/>
          </a:xfrm>
        </p:grpSpPr>
        <p:grpSp>
          <p:nvGrpSpPr>
            <p:cNvPr id="7" name="Gruppo 252"/>
            <p:cNvGrpSpPr/>
            <p:nvPr/>
          </p:nvGrpSpPr>
          <p:grpSpPr>
            <a:xfrm>
              <a:off x="5921235" y="3861048"/>
              <a:ext cx="3211871" cy="1657229"/>
              <a:chOff x="1421758" y="1949167"/>
              <a:chExt cx="6507163" cy="3515152"/>
            </a:xfrm>
          </p:grpSpPr>
          <p:sp>
            <p:nvSpPr>
              <p:cNvPr id="10" name="Rectangle 4"/>
              <p:cNvSpPr>
                <a:spLocks noChangeArrowheads="1"/>
              </p:cNvSpPr>
              <p:nvPr/>
            </p:nvSpPr>
            <p:spPr bwMode="auto">
              <a:xfrm>
                <a:off x="1421758"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1" name="Rectangle 5"/>
              <p:cNvSpPr>
                <a:spLocks noChangeArrowheads="1"/>
              </p:cNvSpPr>
              <p:nvPr/>
            </p:nvSpPr>
            <p:spPr bwMode="auto">
              <a:xfrm>
                <a:off x="2411305"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2" name="Group 6"/>
              <p:cNvGrpSpPr>
                <a:grpSpLocks/>
              </p:cNvGrpSpPr>
              <p:nvPr/>
            </p:nvGrpSpPr>
            <p:grpSpPr bwMode="auto">
              <a:xfrm>
                <a:off x="2047387" y="3795309"/>
                <a:ext cx="1649245" cy="442830"/>
                <a:chOff x="1290" y="2109"/>
                <a:chExt cx="1065" cy="290"/>
              </a:xfrm>
            </p:grpSpPr>
            <p:sp>
              <p:nvSpPr>
                <p:cNvPr id="211" name="Rectangle 7"/>
                <p:cNvSpPr>
                  <a:spLocks noChangeArrowheads="1"/>
                </p:cNvSpPr>
                <p:nvPr/>
              </p:nvSpPr>
              <p:spPr bwMode="auto">
                <a:xfrm>
                  <a:off x="1291"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12" name="Line 8"/>
                <p:cNvSpPr>
                  <a:spLocks noChangeShapeType="1"/>
                </p:cNvSpPr>
                <p:nvPr/>
              </p:nvSpPr>
              <p:spPr bwMode="auto">
                <a:xfrm>
                  <a:off x="1290"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 name="Line 9"/>
                <p:cNvSpPr>
                  <a:spLocks noChangeShapeType="1"/>
                </p:cNvSpPr>
                <p:nvPr/>
              </p:nvSpPr>
              <p:spPr bwMode="auto">
                <a:xfrm flipH="1">
                  <a:off x="1292"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3" name="Oval 10"/>
              <p:cNvSpPr>
                <a:spLocks noChangeArrowheads="1"/>
              </p:cNvSpPr>
              <p:nvPr/>
            </p:nvSpPr>
            <p:spPr bwMode="auto">
              <a:xfrm>
                <a:off x="1616880" y="28287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 name="Oval 11"/>
              <p:cNvSpPr>
                <a:spLocks noChangeArrowheads="1"/>
              </p:cNvSpPr>
              <p:nvPr/>
            </p:nvSpPr>
            <p:spPr bwMode="auto">
              <a:xfrm>
                <a:off x="1723732" y="303028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 name="Oval 12"/>
              <p:cNvSpPr>
                <a:spLocks noChangeArrowheads="1"/>
              </p:cNvSpPr>
              <p:nvPr/>
            </p:nvSpPr>
            <p:spPr bwMode="auto">
              <a:xfrm>
                <a:off x="1914209" y="312190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 name="Oval 13"/>
              <p:cNvSpPr>
                <a:spLocks noChangeArrowheads="1"/>
              </p:cNvSpPr>
              <p:nvPr/>
            </p:nvSpPr>
            <p:spPr bwMode="auto">
              <a:xfrm>
                <a:off x="2062873" y="32684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 name="Oval 14"/>
              <p:cNvSpPr>
                <a:spLocks noChangeArrowheads="1"/>
              </p:cNvSpPr>
              <p:nvPr/>
            </p:nvSpPr>
            <p:spPr bwMode="auto">
              <a:xfrm>
                <a:off x="2211537"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 name="Oval 15"/>
              <p:cNvSpPr>
                <a:spLocks noChangeArrowheads="1"/>
              </p:cNvSpPr>
              <p:nvPr/>
            </p:nvSpPr>
            <p:spPr bwMode="auto">
              <a:xfrm>
                <a:off x="2360202" y="35616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 name="Oval 16"/>
              <p:cNvSpPr>
                <a:spLocks noChangeArrowheads="1"/>
              </p:cNvSpPr>
              <p:nvPr/>
            </p:nvSpPr>
            <p:spPr bwMode="auto">
              <a:xfrm>
                <a:off x="2034998"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 name="Oval 17"/>
              <p:cNvSpPr>
                <a:spLocks noChangeArrowheads="1"/>
              </p:cNvSpPr>
              <p:nvPr/>
            </p:nvSpPr>
            <p:spPr bwMode="auto">
              <a:xfrm>
                <a:off x="2183663" y="29478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1" name="Oval 18"/>
              <p:cNvSpPr>
                <a:spLocks noChangeArrowheads="1"/>
              </p:cNvSpPr>
              <p:nvPr/>
            </p:nvSpPr>
            <p:spPr bwMode="auto">
              <a:xfrm>
                <a:off x="2211537"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2" name="Oval 19"/>
              <p:cNvSpPr>
                <a:spLocks noChangeArrowheads="1"/>
              </p:cNvSpPr>
              <p:nvPr/>
            </p:nvSpPr>
            <p:spPr bwMode="auto">
              <a:xfrm>
                <a:off x="2285870"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3" name="Oval 20"/>
              <p:cNvSpPr>
                <a:spLocks noChangeArrowheads="1"/>
              </p:cNvSpPr>
              <p:nvPr/>
            </p:nvSpPr>
            <p:spPr bwMode="auto">
              <a:xfrm>
                <a:off x="2508866"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4" name="Oval 21"/>
              <p:cNvSpPr>
                <a:spLocks noChangeArrowheads="1"/>
              </p:cNvSpPr>
              <p:nvPr/>
            </p:nvSpPr>
            <p:spPr bwMode="auto">
              <a:xfrm>
                <a:off x="265753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 name="Oval 22"/>
              <p:cNvSpPr>
                <a:spLocks noChangeArrowheads="1"/>
              </p:cNvSpPr>
              <p:nvPr/>
            </p:nvSpPr>
            <p:spPr bwMode="auto">
              <a:xfrm>
                <a:off x="2211537"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 name="Oval 23"/>
              <p:cNvSpPr>
                <a:spLocks noChangeArrowheads="1"/>
              </p:cNvSpPr>
              <p:nvPr/>
            </p:nvSpPr>
            <p:spPr bwMode="auto">
              <a:xfrm>
                <a:off x="236020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 name="Oval 24"/>
              <p:cNvSpPr>
                <a:spLocks noChangeArrowheads="1"/>
              </p:cNvSpPr>
              <p:nvPr/>
            </p:nvSpPr>
            <p:spPr bwMode="auto">
              <a:xfrm>
                <a:off x="2508866"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 name="Oval 25"/>
              <p:cNvSpPr>
                <a:spLocks noChangeArrowheads="1"/>
              </p:cNvSpPr>
              <p:nvPr/>
            </p:nvSpPr>
            <p:spPr bwMode="auto">
              <a:xfrm>
                <a:off x="2759737"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 name="Oval 26"/>
              <p:cNvSpPr>
                <a:spLocks noChangeArrowheads="1"/>
              </p:cNvSpPr>
              <p:nvPr/>
            </p:nvSpPr>
            <p:spPr bwMode="auto">
              <a:xfrm>
                <a:off x="280619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 name="Oval 27"/>
              <p:cNvSpPr>
                <a:spLocks noChangeArrowheads="1"/>
              </p:cNvSpPr>
              <p:nvPr/>
            </p:nvSpPr>
            <p:spPr bwMode="auto">
              <a:xfrm>
                <a:off x="2936276" y="35250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 name="Oval 28"/>
              <p:cNvSpPr>
                <a:spLocks noChangeArrowheads="1"/>
              </p:cNvSpPr>
              <p:nvPr/>
            </p:nvSpPr>
            <p:spPr bwMode="auto">
              <a:xfrm>
                <a:off x="2508866"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 name="Oval 29"/>
              <p:cNvSpPr>
                <a:spLocks noChangeArrowheads="1"/>
              </p:cNvSpPr>
              <p:nvPr/>
            </p:nvSpPr>
            <p:spPr bwMode="auto">
              <a:xfrm>
                <a:off x="277832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 name="Oval 30"/>
              <p:cNvSpPr>
                <a:spLocks noChangeArrowheads="1"/>
              </p:cNvSpPr>
              <p:nvPr/>
            </p:nvSpPr>
            <p:spPr bwMode="auto">
              <a:xfrm>
                <a:off x="2806195"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 name="Oval 31"/>
              <p:cNvSpPr>
                <a:spLocks noChangeArrowheads="1"/>
              </p:cNvSpPr>
              <p:nvPr/>
            </p:nvSpPr>
            <p:spPr bwMode="auto">
              <a:xfrm>
                <a:off x="2954859"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 name="Oval 32"/>
              <p:cNvSpPr>
                <a:spLocks noChangeArrowheads="1"/>
              </p:cNvSpPr>
              <p:nvPr/>
            </p:nvSpPr>
            <p:spPr bwMode="auto">
              <a:xfrm>
                <a:off x="312210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 name="Oval 33"/>
              <p:cNvSpPr>
                <a:spLocks noChangeArrowheads="1"/>
              </p:cNvSpPr>
              <p:nvPr/>
            </p:nvSpPr>
            <p:spPr bwMode="auto">
              <a:xfrm>
                <a:off x="3242896" y="35433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 name="Oval 34"/>
              <p:cNvSpPr>
                <a:spLocks noChangeArrowheads="1"/>
              </p:cNvSpPr>
              <p:nvPr/>
            </p:nvSpPr>
            <p:spPr bwMode="auto">
              <a:xfrm>
                <a:off x="2954859"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 name="Oval 35"/>
              <p:cNvSpPr>
                <a:spLocks noChangeArrowheads="1"/>
              </p:cNvSpPr>
              <p:nvPr/>
            </p:nvSpPr>
            <p:spPr bwMode="auto">
              <a:xfrm>
                <a:off x="2954859"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 name="Oval 36"/>
              <p:cNvSpPr>
                <a:spLocks noChangeArrowheads="1"/>
              </p:cNvSpPr>
              <p:nvPr/>
            </p:nvSpPr>
            <p:spPr bwMode="auto">
              <a:xfrm>
                <a:off x="3233605" y="30715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 name="Oval 37"/>
              <p:cNvSpPr>
                <a:spLocks noChangeArrowheads="1"/>
              </p:cNvSpPr>
              <p:nvPr/>
            </p:nvSpPr>
            <p:spPr bwMode="auto">
              <a:xfrm>
                <a:off x="3252188"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 name="Oval 38"/>
              <p:cNvSpPr>
                <a:spLocks noChangeArrowheads="1"/>
              </p:cNvSpPr>
              <p:nvPr/>
            </p:nvSpPr>
            <p:spPr bwMode="auto">
              <a:xfrm>
                <a:off x="3400852" y="33784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 name="Oval 39"/>
              <p:cNvSpPr>
                <a:spLocks noChangeArrowheads="1"/>
              </p:cNvSpPr>
              <p:nvPr/>
            </p:nvSpPr>
            <p:spPr bwMode="auto">
              <a:xfrm>
                <a:off x="3605266" y="349754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 name="Oval 40"/>
              <p:cNvSpPr>
                <a:spLocks noChangeArrowheads="1"/>
              </p:cNvSpPr>
              <p:nvPr/>
            </p:nvSpPr>
            <p:spPr bwMode="auto">
              <a:xfrm>
                <a:off x="3103524"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 name="Oval 41"/>
              <p:cNvSpPr>
                <a:spLocks noChangeArrowheads="1"/>
              </p:cNvSpPr>
              <p:nvPr/>
            </p:nvSpPr>
            <p:spPr bwMode="auto">
              <a:xfrm>
                <a:off x="3163918"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 name="Oval 42"/>
              <p:cNvSpPr>
                <a:spLocks noChangeArrowheads="1"/>
              </p:cNvSpPr>
              <p:nvPr/>
            </p:nvSpPr>
            <p:spPr bwMode="auto">
              <a:xfrm>
                <a:off x="3400852"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6" name="Oval 43"/>
              <p:cNvSpPr>
                <a:spLocks noChangeArrowheads="1"/>
              </p:cNvSpPr>
              <p:nvPr/>
            </p:nvSpPr>
            <p:spPr bwMode="auto">
              <a:xfrm>
                <a:off x="3549517" y="32226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7" name="Oval 44"/>
              <p:cNvSpPr>
                <a:spLocks noChangeArrowheads="1"/>
              </p:cNvSpPr>
              <p:nvPr/>
            </p:nvSpPr>
            <p:spPr bwMode="auto">
              <a:xfrm>
                <a:off x="3698181"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8" name="Oval 45"/>
              <p:cNvSpPr>
                <a:spLocks noChangeArrowheads="1"/>
              </p:cNvSpPr>
              <p:nvPr/>
            </p:nvSpPr>
            <p:spPr bwMode="auto">
              <a:xfrm>
                <a:off x="3846845" y="35158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9" name="Oval 46"/>
              <p:cNvSpPr>
                <a:spLocks noChangeArrowheads="1"/>
              </p:cNvSpPr>
              <p:nvPr/>
            </p:nvSpPr>
            <p:spPr bwMode="auto">
              <a:xfrm>
                <a:off x="3391561" y="290201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0" name="Oval 47"/>
              <p:cNvSpPr>
                <a:spLocks noChangeArrowheads="1"/>
              </p:cNvSpPr>
              <p:nvPr/>
            </p:nvSpPr>
            <p:spPr bwMode="auto">
              <a:xfrm>
                <a:off x="3549517"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1" name="Oval 48"/>
              <p:cNvSpPr>
                <a:spLocks noChangeArrowheads="1"/>
              </p:cNvSpPr>
              <p:nvPr/>
            </p:nvSpPr>
            <p:spPr bwMode="auto">
              <a:xfrm>
                <a:off x="3698181"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2" name="Oval 49"/>
              <p:cNvSpPr>
                <a:spLocks noChangeArrowheads="1"/>
              </p:cNvSpPr>
              <p:nvPr/>
            </p:nvSpPr>
            <p:spPr bwMode="auto">
              <a:xfrm>
                <a:off x="3828262" y="33005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3" name="Oval 50"/>
              <p:cNvSpPr>
                <a:spLocks noChangeArrowheads="1"/>
              </p:cNvSpPr>
              <p:nvPr/>
            </p:nvSpPr>
            <p:spPr bwMode="auto">
              <a:xfrm>
                <a:off x="3995510"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4" name="Oval 51"/>
              <p:cNvSpPr>
                <a:spLocks noChangeArrowheads="1"/>
              </p:cNvSpPr>
              <p:nvPr/>
            </p:nvSpPr>
            <p:spPr bwMode="auto">
              <a:xfrm>
                <a:off x="4144174" y="350670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5" name="Oval 52"/>
              <p:cNvSpPr>
                <a:spLocks noChangeArrowheads="1"/>
              </p:cNvSpPr>
              <p:nvPr/>
            </p:nvSpPr>
            <p:spPr bwMode="auto">
              <a:xfrm>
                <a:off x="1644755" y="208659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6" name="Oval 53"/>
              <p:cNvSpPr>
                <a:spLocks noChangeArrowheads="1"/>
              </p:cNvSpPr>
              <p:nvPr/>
            </p:nvSpPr>
            <p:spPr bwMode="auto">
              <a:xfrm>
                <a:off x="1784127" y="223318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7" name="Oval 54"/>
              <p:cNvSpPr>
                <a:spLocks noChangeArrowheads="1"/>
              </p:cNvSpPr>
              <p:nvPr/>
            </p:nvSpPr>
            <p:spPr bwMode="auto">
              <a:xfrm>
                <a:off x="1858460"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8" name="Oval 55"/>
              <p:cNvSpPr>
                <a:spLocks noChangeArrowheads="1"/>
              </p:cNvSpPr>
              <p:nvPr/>
            </p:nvSpPr>
            <p:spPr bwMode="auto">
              <a:xfrm>
                <a:off x="2081456"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59" name="Oval 56"/>
              <p:cNvSpPr>
                <a:spLocks noChangeArrowheads="1"/>
              </p:cNvSpPr>
              <p:nvPr/>
            </p:nvSpPr>
            <p:spPr bwMode="auto">
              <a:xfrm>
                <a:off x="2378785" y="26729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0" name="Oval 57"/>
              <p:cNvSpPr>
                <a:spLocks noChangeArrowheads="1"/>
              </p:cNvSpPr>
              <p:nvPr/>
            </p:nvSpPr>
            <p:spPr bwMode="auto">
              <a:xfrm>
                <a:off x="2378785" y="281955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1" name="Oval 58"/>
              <p:cNvSpPr>
                <a:spLocks noChangeArrowheads="1"/>
              </p:cNvSpPr>
              <p:nvPr/>
            </p:nvSpPr>
            <p:spPr bwMode="auto">
              <a:xfrm>
                <a:off x="1932792" y="207743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2" name="Oval 59"/>
              <p:cNvSpPr>
                <a:spLocks noChangeArrowheads="1"/>
              </p:cNvSpPr>
              <p:nvPr/>
            </p:nvSpPr>
            <p:spPr bwMode="auto">
              <a:xfrm>
                <a:off x="2086102"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3" name="Oval 60"/>
              <p:cNvSpPr>
                <a:spLocks noChangeArrowheads="1"/>
              </p:cNvSpPr>
              <p:nvPr/>
            </p:nvSpPr>
            <p:spPr bwMode="auto">
              <a:xfrm>
                <a:off x="2230120" y="23660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4" name="Oval 61"/>
              <p:cNvSpPr>
                <a:spLocks noChangeArrowheads="1"/>
              </p:cNvSpPr>
              <p:nvPr/>
            </p:nvSpPr>
            <p:spPr bwMode="auto">
              <a:xfrm>
                <a:off x="2490283"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5" name="Oval 62"/>
              <p:cNvSpPr>
                <a:spLocks noChangeArrowheads="1"/>
              </p:cNvSpPr>
              <p:nvPr/>
            </p:nvSpPr>
            <p:spPr bwMode="auto">
              <a:xfrm>
                <a:off x="2592490"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6" name="Oval 63"/>
              <p:cNvSpPr>
                <a:spLocks noChangeArrowheads="1"/>
              </p:cNvSpPr>
              <p:nvPr/>
            </p:nvSpPr>
            <p:spPr bwMode="auto">
              <a:xfrm>
                <a:off x="2676114"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7" name="Oval 64"/>
              <p:cNvSpPr>
                <a:spLocks noChangeArrowheads="1"/>
              </p:cNvSpPr>
              <p:nvPr/>
            </p:nvSpPr>
            <p:spPr bwMode="auto">
              <a:xfrm>
                <a:off x="2332327" y="20682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8" name="Oval 65"/>
              <p:cNvSpPr>
                <a:spLocks noChangeArrowheads="1"/>
              </p:cNvSpPr>
              <p:nvPr/>
            </p:nvSpPr>
            <p:spPr bwMode="auto">
              <a:xfrm>
                <a:off x="2378785"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69" name="Oval 66"/>
              <p:cNvSpPr>
                <a:spLocks noChangeArrowheads="1"/>
              </p:cNvSpPr>
              <p:nvPr/>
            </p:nvSpPr>
            <p:spPr bwMode="auto">
              <a:xfrm>
                <a:off x="2527449"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0" name="Oval 67"/>
              <p:cNvSpPr>
                <a:spLocks noChangeArrowheads="1"/>
              </p:cNvSpPr>
              <p:nvPr/>
            </p:nvSpPr>
            <p:spPr bwMode="auto">
              <a:xfrm>
                <a:off x="2676114" y="25080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1" name="Oval 68"/>
              <p:cNvSpPr>
                <a:spLocks noChangeArrowheads="1"/>
              </p:cNvSpPr>
              <p:nvPr/>
            </p:nvSpPr>
            <p:spPr bwMode="auto">
              <a:xfrm>
                <a:off x="2824778"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2" name="Oval 69"/>
              <p:cNvSpPr>
                <a:spLocks noChangeArrowheads="1"/>
              </p:cNvSpPr>
              <p:nvPr/>
            </p:nvSpPr>
            <p:spPr bwMode="auto">
              <a:xfrm>
                <a:off x="2917693"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3" name="Oval 70"/>
              <p:cNvSpPr>
                <a:spLocks noChangeArrowheads="1"/>
              </p:cNvSpPr>
              <p:nvPr/>
            </p:nvSpPr>
            <p:spPr bwMode="auto">
              <a:xfrm>
                <a:off x="2434534" y="19858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4" name="Oval 71"/>
              <p:cNvSpPr>
                <a:spLocks noChangeArrowheads="1"/>
              </p:cNvSpPr>
              <p:nvPr/>
            </p:nvSpPr>
            <p:spPr bwMode="auto">
              <a:xfrm>
                <a:off x="2676114" y="22057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5" name="Oval 72"/>
              <p:cNvSpPr>
                <a:spLocks noChangeArrowheads="1"/>
              </p:cNvSpPr>
              <p:nvPr/>
            </p:nvSpPr>
            <p:spPr bwMode="auto">
              <a:xfrm>
                <a:off x="2871236"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6" name="Oval 73"/>
              <p:cNvSpPr>
                <a:spLocks noChangeArrowheads="1"/>
              </p:cNvSpPr>
              <p:nvPr/>
            </p:nvSpPr>
            <p:spPr bwMode="auto">
              <a:xfrm>
                <a:off x="2973442"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7" name="Oval 74"/>
              <p:cNvSpPr>
                <a:spLocks noChangeArrowheads="1"/>
              </p:cNvSpPr>
              <p:nvPr/>
            </p:nvSpPr>
            <p:spPr bwMode="auto">
              <a:xfrm>
                <a:off x="312210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8" name="Oval 75"/>
              <p:cNvSpPr>
                <a:spLocks noChangeArrowheads="1"/>
              </p:cNvSpPr>
              <p:nvPr/>
            </p:nvSpPr>
            <p:spPr bwMode="auto">
              <a:xfrm>
                <a:off x="3270771" y="27920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79" name="Oval 76"/>
              <p:cNvSpPr>
                <a:spLocks noChangeArrowheads="1"/>
              </p:cNvSpPr>
              <p:nvPr/>
            </p:nvSpPr>
            <p:spPr bwMode="auto">
              <a:xfrm>
                <a:off x="2611073"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0" name="Oval 77"/>
              <p:cNvSpPr>
                <a:spLocks noChangeArrowheads="1"/>
              </p:cNvSpPr>
              <p:nvPr/>
            </p:nvSpPr>
            <p:spPr bwMode="auto">
              <a:xfrm>
                <a:off x="2759737" y="20499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1" name="Oval 78"/>
              <p:cNvSpPr>
                <a:spLocks noChangeArrowheads="1"/>
              </p:cNvSpPr>
              <p:nvPr/>
            </p:nvSpPr>
            <p:spPr bwMode="auto">
              <a:xfrm>
                <a:off x="305706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2" name="Oval 79"/>
              <p:cNvSpPr>
                <a:spLocks noChangeArrowheads="1"/>
              </p:cNvSpPr>
              <p:nvPr/>
            </p:nvSpPr>
            <p:spPr bwMode="auto">
              <a:xfrm>
                <a:off x="3261479"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3" name="Oval 80"/>
              <p:cNvSpPr>
                <a:spLocks noChangeArrowheads="1"/>
              </p:cNvSpPr>
              <p:nvPr/>
            </p:nvSpPr>
            <p:spPr bwMode="auto">
              <a:xfrm>
                <a:off x="3530934"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4" name="Oval 81"/>
              <p:cNvSpPr>
                <a:spLocks noChangeArrowheads="1"/>
              </p:cNvSpPr>
              <p:nvPr/>
            </p:nvSpPr>
            <p:spPr bwMode="auto">
              <a:xfrm>
                <a:off x="3568100"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5" name="Oval 82"/>
              <p:cNvSpPr>
                <a:spLocks noChangeArrowheads="1"/>
              </p:cNvSpPr>
              <p:nvPr/>
            </p:nvSpPr>
            <p:spPr bwMode="auto">
              <a:xfrm>
                <a:off x="3122107"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6" name="Oval 83"/>
              <p:cNvSpPr>
                <a:spLocks noChangeArrowheads="1"/>
              </p:cNvSpPr>
              <p:nvPr/>
            </p:nvSpPr>
            <p:spPr bwMode="auto">
              <a:xfrm>
                <a:off x="3270771"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7" name="Oval 84"/>
              <p:cNvSpPr>
                <a:spLocks noChangeArrowheads="1"/>
              </p:cNvSpPr>
              <p:nvPr/>
            </p:nvSpPr>
            <p:spPr bwMode="auto">
              <a:xfrm>
                <a:off x="3419435"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8" name="Oval 85"/>
              <p:cNvSpPr>
                <a:spLocks noChangeArrowheads="1"/>
              </p:cNvSpPr>
              <p:nvPr/>
            </p:nvSpPr>
            <p:spPr bwMode="auto">
              <a:xfrm>
                <a:off x="3614557" y="24530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89" name="Oval 86"/>
              <p:cNvSpPr>
                <a:spLocks noChangeArrowheads="1"/>
              </p:cNvSpPr>
              <p:nvPr/>
            </p:nvSpPr>
            <p:spPr bwMode="auto">
              <a:xfrm>
                <a:off x="3716764"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0" name="Oval 87"/>
              <p:cNvSpPr>
                <a:spLocks noChangeArrowheads="1"/>
              </p:cNvSpPr>
              <p:nvPr/>
            </p:nvSpPr>
            <p:spPr bwMode="auto">
              <a:xfrm>
                <a:off x="3902595" y="283788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1" name="Oval 88"/>
              <p:cNvSpPr>
                <a:spLocks noChangeArrowheads="1"/>
              </p:cNvSpPr>
              <p:nvPr/>
            </p:nvSpPr>
            <p:spPr bwMode="auto">
              <a:xfrm>
                <a:off x="3419435" y="20316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2" name="Oval 89"/>
              <p:cNvSpPr>
                <a:spLocks noChangeArrowheads="1"/>
              </p:cNvSpPr>
              <p:nvPr/>
            </p:nvSpPr>
            <p:spPr bwMode="auto">
              <a:xfrm>
                <a:off x="3642432" y="21782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3" name="Oval 90"/>
              <p:cNvSpPr>
                <a:spLocks noChangeArrowheads="1"/>
              </p:cNvSpPr>
              <p:nvPr/>
            </p:nvSpPr>
            <p:spPr bwMode="auto">
              <a:xfrm>
                <a:off x="3716764" y="232480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4" name="Oval 91"/>
              <p:cNvSpPr>
                <a:spLocks noChangeArrowheads="1"/>
              </p:cNvSpPr>
              <p:nvPr/>
            </p:nvSpPr>
            <p:spPr bwMode="auto">
              <a:xfrm>
                <a:off x="3972281" y="24622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5" name="Oval 92"/>
              <p:cNvSpPr>
                <a:spLocks noChangeArrowheads="1"/>
              </p:cNvSpPr>
              <p:nvPr/>
            </p:nvSpPr>
            <p:spPr bwMode="auto">
              <a:xfrm>
                <a:off x="4014093"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6" name="Oval 93"/>
              <p:cNvSpPr>
                <a:spLocks noChangeArrowheads="1"/>
              </p:cNvSpPr>
              <p:nvPr/>
            </p:nvSpPr>
            <p:spPr bwMode="auto">
              <a:xfrm>
                <a:off x="4162757"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7" name="Oval 94"/>
              <p:cNvSpPr>
                <a:spLocks noChangeArrowheads="1"/>
              </p:cNvSpPr>
              <p:nvPr/>
            </p:nvSpPr>
            <p:spPr bwMode="auto">
              <a:xfrm>
                <a:off x="1514673"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8" name="Oval 95"/>
              <p:cNvSpPr>
                <a:spLocks noChangeArrowheads="1"/>
              </p:cNvSpPr>
              <p:nvPr/>
            </p:nvSpPr>
            <p:spPr bwMode="auto">
              <a:xfrm>
                <a:off x="1663338" y="259050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99" name="Oval 96"/>
              <p:cNvSpPr>
                <a:spLocks noChangeArrowheads="1"/>
              </p:cNvSpPr>
              <p:nvPr/>
            </p:nvSpPr>
            <p:spPr bwMode="auto">
              <a:xfrm>
                <a:off x="1793419"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0" name="Oval 97"/>
              <p:cNvSpPr>
                <a:spLocks noChangeArrowheads="1"/>
              </p:cNvSpPr>
              <p:nvPr/>
            </p:nvSpPr>
            <p:spPr bwMode="auto">
              <a:xfrm>
                <a:off x="1486799"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1" name="Oval 98"/>
              <p:cNvSpPr>
                <a:spLocks noChangeArrowheads="1"/>
              </p:cNvSpPr>
              <p:nvPr/>
            </p:nvSpPr>
            <p:spPr bwMode="auto">
              <a:xfrm>
                <a:off x="2397368"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2" name="Oval 99"/>
              <p:cNvSpPr>
                <a:spLocks noChangeArrowheads="1"/>
              </p:cNvSpPr>
              <p:nvPr/>
            </p:nvSpPr>
            <p:spPr bwMode="auto">
              <a:xfrm>
                <a:off x="1672629" y="237978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3" name="Oval 100"/>
              <p:cNvSpPr>
                <a:spLocks noChangeArrowheads="1"/>
              </p:cNvSpPr>
              <p:nvPr/>
            </p:nvSpPr>
            <p:spPr bwMode="auto">
              <a:xfrm>
                <a:off x="1932792"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4" name="Oval 101"/>
              <p:cNvSpPr>
                <a:spLocks noChangeArrowheads="1"/>
              </p:cNvSpPr>
              <p:nvPr/>
            </p:nvSpPr>
            <p:spPr bwMode="auto">
              <a:xfrm>
                <a:off x="2109331" y="27279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5" name="Oval 102"/>
              <p:cNvSpPr>
                <a:spLocks noChangeArrowheads="1"/>
              </p:cNvSpPr>
              <p:nvPr/>
            </p:nvSpPr>
            <p:spPr bwMode="auto">
              <a:xfrm>
                <a:off x="2527449"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6" name="Oval 103"/>
              <p:cNvSpPr>
                <a:spLocks noChangeArrowheads="1"/>
              </p:cNvSpPr>
              <p:nvPr/>
            </p:nvSpPr>
            <p:spPr bwMode="auto">
              <a:xfrm>
                <a:off x="2053582" y="235229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7" name="Oval 104"/>
              <p:cNvSpPr>
                <a:spLocks noChangeArrowheads="1"/>
              </p:cNvSpPr>
              <p:nvPr/>
            </p:nvSpPr>
            <p:spPr bwMode="auto">
              <a:xfrm>
                <a:off x="2257995"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8" name="Oval 105"/>
              <p:cNvSpPr>
                <a:spLocks noChangeArrowheads="1"/>
              </p:cNvSpPr>
              <p:nvPr/>
            </p:nvSpPr>
            <p:spPr bwMode="auto">
              <a:xfrm>
                <a:off x="2239412"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09" name="Oval 106"/>
              <p:cNvSpPr>
                <a:spLocks noChangeArrowheads="1"/>
              </p:cNvSpPr>
              <p:nvPr/>
            </p:nvSpPr>
            <p:spPr bwMode="auto">
              <a:xfrm>
                <a:off x="3716764"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0" name="Oval 107"/>
              <p:cNvSpPr>
                <a:spLocks noChangeArrowheads="1"/>
              </p:cNvSpPr>
              <p:nvPr/>
            </p:nvSpPr>
            <p:spPr bwMode="auto">
              <a:xfrm>
                <a:off x="3911886" y="30577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1" name="Oval 108"/>
              <p:cNvSpPr>
                <a:spLocks noChangeArrowheads="1"/>
              </p:cNvSpPr>
              <p:nvPr/>
            </p:nvSpPr>
            <p:spPr bwMode="auto">
              <a:xfrm>
                <a:off x="3995510"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2" name="Oval 109"/>
              <p:cNvSpPr>
                <a:spLocks noChangeArrowheads="1"/>
              </p:cNvSpPr>
              <p:nvPr/>
            </p:nvSpPr>
            <p:spPr bwMode="auto">
              <a:xfrm>
                <a:off x="3753930"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3" name="Oval 110"/>
              <p:cNvSpPr>
                <a:spLocks noChangeArrowheads="1"/>
              </p:cNvSpPr>
              <p:nvPr/>
            </p:nvSpPr>
            <p:spPr bwMode="auto">
              <a:xfrm>
                <a:off x="406055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4" name="Oval 111"/>
              <p:cNvSpPr>
                <a:spLocks noChangeArrowheads="1"/>
              </p:cNvSpPr>
              <p:nvPr/>
            </p:nvSpPr>
            <p:spPr bwMode="auto">
              <a:xfrm>
                <a:off x="4144174"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5" name="Oval 112"/>
              <p:cNvSpPr>
                <a:spLocks noChangeArrowheads="1"/>
              </p:cNvSpPr>
              <p:nvPr/>
            </p:nvSpPr>
            <p:spPr bwMode="auto">
              <a:xfrm>
                <a:off x="4162757" y="32868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6" name="Oval 113"/>
              <p:cNvSpPr>
                <a:spLocks noChangeArrowheads="1"/>
              </p:cNvSpPr>
              <p:nvPr/>
            </p:nvSpPr>
            <p:spPr bwMode="auto">
              <a:xfrm>
                <a:off x="3995510" y="22698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7" name="Oval 114"/>
              <p:cNvSpPr>
                <a:spLocks noChangeArrowheads="1"/>
              </p:cNvSpPr>
              <p:nvPr/>
            </p:nvSpPr>
            <p:spPr bwMode="auto">
              <a:xfrm>
                <a:off x="4144174" y="24164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8" name="Oval 115"/>
              <p:cNvSpPr>
                <a:spLocks noChangeArrowheads="1"/>
              </p:cNvSpPr>
              <p:nvPr/>
            </p:nvSpPr>
            <p:spPr bwMode="auto">
              <a:xfrm>
                <a:off x="3995510"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19" name="Oval 116"/>
              <p:cNvSpPr>
                <a:spLocks noChangeArrowheads="1"/>
              </p:cNvSpPr>
              <p:nvPr/>
            </p:nvSpPr>
            <p:spPr bwMode="auto">
              <a:xfrm>
                <a:off x="4144174" y="21140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0" name="Oval 117"/>
              <p:cNvSpPr>
                <a:spLocks noChangeArrowheads="1"/>
              </p:cNvSpPr>
              <p:nvPr/>
            </p:nvSpPr>
            <p:spPr bwMode="auto">
              <a:xfrm>
                <a:off x="4162757" y="226067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1" name="Oval 118"/>
              <p:cNvSpPr>
                <a:spLocks noChangeArrowheads="1"/>
              </p:cNvSpPr>
              <p:nvPr/>
            </p:nvSpPr>
            <p:spPr bwMode="auto">
              <a:xfrm>
                <a:off x="3902595" y="210492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2" name="Oval 119"/>
              <p:cNvSpPr>
                <a:spLocks noChangeArrowheads="1"/>
              </p:cNvSpPr>
              <p:nvPr/>
            </p:nvSpPr>
            <p:spPr bwMode="auto">
              <a:xfrm>
                <a:off x="1514673"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3" name="Oval 120"/>
              <p:cNvSpPr>
                <a:spLocks noChangeArrowheads="1"/>
              </p:cNvSpPr>
              <p:nvPr/>
            </p:nvSpPr>
            <p:spPr bwMode="auto">
              <a:xfrm>
                <a:off x="1533256" y="224235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4" name="Oval 121"/>
              <p:cNvSpPr>
                <a:spLocks noChangeArrowheads="1"/>
              </p:cNvSpPr>
              <p:nvPr/>
            </p:nvSpPr>
            <p:spPr bwMode="auto">
              <a:xfrm>
                <a:off x="2127914" y="35708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5" name="Oval 122"/>
              <p:cNvSpPr>
                <a:spLocks noChangeArrowheads="1"/>
              </p:cNvSpPr>
              <p:nvPr/>
            </p:nvSpPr>
            <p:spPr bwMode="auto">
              <a:xfrm>
                <a:off x="1421758"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6" name="Oval 123"/>
              <p:cNvSpPr>
                <a:spLocks noChangeArrowheads="1"/>
              </p:cNvSpPr>
              <p:nvPr/>
            </p:nvSpPr>
            <p:spPr bwMode="auto">
              <a:xfrm>
                <a:off x="1589005" y="34700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7" name="Oval 124"/>
              <p:cNvSpPr>
                <a:spLocks noChangeArrowheads="1"/>
              </p:cNvSpPr>
              <p:nvPr/>
            </p:nvSpPr>
            <p:spPr bwMode="auto">
              <a:xfrm>
                <a:off x="1686566" y="36762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8" name="Oval 125"/>
              <p:cNvSpPr>
                <a:spLocks noChangeArrowheads="1"/>
              </p:cNvSpPr>
              <p:nvPr/>
            </p:nvSpPr>
            <p:spPr bwMode="auto">
              <a:xfrm>
                <a:off x="1486799" y="202246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29" name="Oval 126"/>
              <p:cNvSpPr>
                <a:spLocks noChangeArrowheads="1"/>
              </p:cNvSpPr>
              <p:nvPr/>
            </p:nvSpPr>
            <p:spPr bwMode="auto">
              <a:xfrm>
                <a:off x="1431050"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0" name="Oval 127"/>
              <p:cNvSpPr>
                <a:spLocks noChangeArrowheads="1"/>
              </p:cNvSpPr>
              <p:nvPr/>
            </p:nvSpPr>
            <p:spPr bwMode="auto">
              <a:xfrm>
                <a:off x="1570422"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1" name="Oval 128"/>
              <p:cNvSpPr>
                <a:spLocks noChangeArrowheads="1"/>
              </p:cNvSpPr>
              <p:nvPr/>
            </p:nvSpPr>
            <p:spPr bwMode="auto">
              <a:xfrm>
                <a:off x="1719087"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2" name="Oval 129"/>
              <p:cNvSpPr>
                <a:spLocks noChangeArrowheads="1"/>
              </p:cNvSpPr>
              <p:nvPr/>
            </p:nvSpPr>
            <p:spPr bwMode="auto">
              <a:xfrm>
                <a:off x="186775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3" name="Oval 130"/>
              <p:cNvSpPr>
                <a:spLocks noChangeArrowheads="1"/>
              </p:cNvSpPr>
              <p:nvPr/>
            </p:nvSpPr>
            <p:spPr bwMode="auto">
              <a:xfrm>
                <a:off x="201641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4" name="Oval 131"/>
              <p:cNvSpPr>
                <a:spLocks noChangeArrowheads="1"/>
              </p:cNvSpPr>
              <p:nvPr/>
            </p:nvSpPr>
            <p:spPr bwMode="auto">
              <a:xfrm>
                <a:off x="157042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5" name="Oval 132"/>
              <p:cNvSpPr>
                <a:spLocks noChangeArrowheads="1"/>
              </p:cNvSpPr>
              <p:nvPr/>
            </p:nvSpPr>
            <p:spPr bwMode="auto">
              <a:xfrm>
                <a:off x="18677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6" name="Oval 133"/>
              <p:cNvSpPr>
                <a:spLocks noChangeArrowheads="1"/>
              </p:cNvSpPr>
              <p:nvPr/>
            </p:nvSpPr>
            <p:spPr bwMode="auto">
              <a:xfrm>
                <a:off x="1867751" y="32501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7" name="Oval 134"/>
              <p:cNvSpPr>
                <a:spLocks noChangeArrowheads="1"/>
              </p:cNvSpPr>
              <p:nvPr/>
            </p:nvSpPr>
            <p:spPr bwMode="auto">
              <a:xfrm>
                <a:off x="201641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8" name="Oval 135"/>
              <p:cNvSpPr>
                <a:spLocks noChangeArrowheads="1"/>
              </p:cNvSpPr>
              <p:nvPr/>
            </p:nvSpPr>
            <p:spPr bwMode="auto">
              <a:xfrm>
                <a:off x="2796903"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39" name="Oval 136"/>
              <p:cNvSpPr>
                <a:spLocks noChangeArrowheads="1"/>
              </p:cNvSpPr>
              <p:nvPr/>
            </p:nvSpPr>
            <p:spPr bwMode="auto">
              <a:xfrm>
                <a:off x="2072165"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0" name="Oval 137"/>
              <p:cNvSpPr>
                <a:spLocks noChangeArrowheads="1"/>
              </p:cNvSpPr>
              <p:nvPr/>
            </p:nvSpPr>
            <p:spPr bwMode="auto">
              <a:xfrm>
                <a:off x="1867751"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1" name="Oval 138"/>
              <p:cNvSpPr>
                <a:spLocks noChangeArrowheads="1"/>
              </p:cNvSpPr>
              <p:nvPr/>
            </p:nvSpPr>
            <p:spPr bwMode="auto">
              <a:xfrm>
                <a:off x="1886334"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2" name="Oval 139"/>
              <p:cNvSpPr>
                <a:spLocks noChangeArrowheads="1"/>
              </p:cNvSpPr>
              <p:nvPr/>
            </p:nvSpPr>
            <p:spPr bwMode="auto">
              <a:xfrm>
                <a:off x="1765544"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3" name="Oval 140"/>
              <p:cNvSpPr>
                <a:spLocks noChangeArrowheads="1"/>
              </p:cNvSpPr>
              <p:nvPr/>
            </p:nvSpPr>
            <p:spPr bwMode="auto">
              <a:xfrm>
                <a:off x="3066358"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4" name="Oval 141"/>
              <p:cNvSpPr>
                <a:spLocks noChangeArrowheads="1"/>
              </p:cNvSpPr>
              <p:nvPr/>
            </p:nvSpPr>
            <p:spPr bwMode="auto">
              <a:xfrm>
                <a:off x="1570422"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5" name="Oval 142"/>
              <p:cNvSpPr>
                <a:spLocks noChangeArrowheads="1"/>
              </p:cNvSpPr>
              <p:nvPr/>
            </p:nvSpPr>
            <p:spPr bwMode="auto">
              <a:xfrm>
                <a:off x="1468216"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6" name="Oval 143"/>
              <p:cNvSpPr>
                <a:spLocks noChangeArrowheads="1"/>
              </p:cNvSpPr>
              <p:nvPr/>
            </p:nvSpPr>
            <p:spPr bwMode="auto">
              <a:xfrm>
                <a:off x="1705149" y="32043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7" name="Oval 144"/>
              <p:cNvSpPr>
                <a:spLocks noChangeArrowheads="1"/>
              </p:cNvSpPr>
              <p:nvPr/>
            </p:nvSpPr>
            <p:spPr bwMode="auto">
              <a:xfrm>
                <a:off x="3614557"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8" name="Oval 145"/>
              <p:cNvSpPr>
                <a:spLocks noChangeArrowheads="1"/>
              </p:cNvSpPr>
              <p:nvPr/>
            </p:nvSpPr>
            <p:spPr bwMode="auto">
              <a:xfrm>
                <a:off x="2852652" y="231564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49" name="Oval 146"/>
              <p:cNvSpPr>
                <a:spLocks noChangeArrowheads="1"/>
              </p:cNvSpPr>
              <p:nvPr/>
            </p:nvSpPr>
            <p:spPr bwMode="auto">
              <a:xfrm>
                <a:off x="385613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0" name="Oval 147"/>
              <p:cNvSpPr>
                <a:spLocks noChangeArrowheads="1"/>
              </p:cNvSpPr>
              <p:nvPr/>
            </p:nvSpPr>
            <p:spPr bwMode="auto">
              <a:xfrm>
                <a:off x="3400852"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1" name="Oval 148"/>
              <p:cNvSpPr>
                <a:spLocks noChangeArrowheads="1"/>
              </p:cNvSpPr>
              <p:nvPr/>
            </p:nvSpPr>
            <p:spPr bwMode="auto">
              <a:xfrm>
                <a:off x="3995510"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2" name="Oval 149"/>
              <p:cNvSpPr>
                <a:spLocks noChangeArrowheads="1"/>
              </p:cNvSpPr>
              <p:nvPr/>
            </p:nvSpPr>
            <p:spPr bwMode="auto">
              <a:xfrm>
                <a:off x="2508866"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3" name="Oval 150"/>
              <p:cNvSpPr>
                <a:spLocks noChangeArrowheads="1"/>
              </p:cNvSpPr>
              <p:nvPr/>
            </p:nvSpPr>
            <p:spPr bwMode="auto">
              <a:xfrm>
                <a:off x="2527449" y="296614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4" name="Oval 151"/>
              <p:cNvSpPr>
                <a:spLocks noChangeArrowheads="1"/>
              </p:cNvSpPr>
              <p:nvPr/>
            </p:nvSpPr>
            <p:spPr bwMode="auto">
              <a:xfrm>
                <a:off x="2657531" y="30531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5" name="Oval 152"/>
              <p:cNvSpPr>
                <a:spLocks noChangeArrowheads="1"/>
              </p:cNvSpPr>
              <p:nvPr/>
            </p:nvSpPr>
            <p:spPr bwMode="auto">
              <a:xfrm>
                <a:off x="3410144" y="30257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6" name="Oval 153"/>
              <p:cNvSpPr>
                <a:spLocks noChangeArrowheads="1"/>
              </p:cNvSpPr>
              <p:nvPr/>
            </p:nvSpPr>
            <p:spPr bwMode="auto">
              <a:xfrm>
                <a:off x="3698181" y="321352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7" name="Oval 154"/>
              <p:cNvSpPr>
                <a:spLocks noChangeArrowheads="1"/>
              </p:cNvSpPr>
              <p:nvPr/>
            </p:nvSpPr>
            <p:spPr bwMode="auto">
              <a:xfrm>
                <a:off x="3122107"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8" name="Oval 155"/>
              <p:cNvSpPr>
                <a:spLocks noChangeArrowheads="1"/>
              </p:cNvSpPr>
              <p:nvPr/>
            </p:nvSpPr>
            <p:spPr bwMode="auto">
              <a:xfrm>
                <a:off x="3419435"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59" name="Oval 156"/>
              <p:cNvSpPr>
                <a:spLocks noChangeArrowheads="1"/>
              </p:cNvSpPr>
              <p:nvPr/>
            </p:nvSpPr>
            <p:spPr bwMode="auto">
              <a:xfrm>
                <a:off x="4153466" y="25813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0" name="Oval 157"/>
              <p:cNvSpPr>
                <a:spLocks noChangeArrowheads="1"/>
              </p:cNvSpPr>
              <p:nvPr/>
            </p:nvSpPr>
            <p:spPr bwMode="auto">
              <a:xfrm>
                <a:off x="2053582"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1" name="Oval 158"/>
              <p:cNvSpPr>
                <a:spLocks noChangeArrowheads="1"/>
              </p:cNvSpPr>
              <p:nvPr/>
            </p:nvSpPr>
            <p:spPr bwMode="auto">
              <a:xfrm>
                <a:off x="2555324" y="21232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2" name="Oval 159"/>
              <p:cNvSpPr>
                <a:spLocks noChangeArrowheads="1"/>
              </p:cNvSpPr>
              <p:nvPr/>
            </p:nvSpPr>
            <p:spPr bwMode="auto">
              <a:xfrm>
                <a:off x="3047774"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3" name="Oval 160"/>
              <p:cNvSpPr>
                <a:spLocks noChangeArrowheads="1"/>
              </p:cNvSpPr>
              <p:nvPr/>
            </p:nvSpPr>
            <p:spPr bwMode="auto">
              <a:xfrm>
                <a:off x="3447310" y="21690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4" name="Oval 161"/>
              <p:cNvSpPr>
                <a:spLocks noChangeArrowheads="1"/>
              </p:cNvSpPr>
              <p:nvPr/>
            </p:nvSpPr>
            <p:spPr bwMode="auto">
              <a:xfrm>
                <a:off x="3753930"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5" name="Oval 162"/>
              <p:cNvSpPr>
                <a:spLocks noChangeArrowheads="1"/>
              </p:cNvSpPr>
              <p:nvPr/>
            </p:nvSpPr>
            <p:spPr bwMode="auto">
              <a:xfrm>
                <a:off x="3818971" y="22240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6" name="Oval 163"/>
              <p:cNvSpPr>
                <a:spLocks noChangeArrowheads="1"/>
              </p:cNvSpPr>
              <p:nvPr/>
            </p:nvSpPr>
            <p:spPr bwMode="auto">
              <a:xfrm>
                <a:off x="2694697"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7" name="Oval 164"/>
              <p:cNvSpPr>
                <a:spLocks noChangeArrowheads="1"/>
              </p:cNvSpPr>
              <p:nvPr/>
            </p:nvSpPr>
            <p:spPr bwMode="auto">
              <a:xfrm>
                <a:off x="3382269" y="26821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8" name="Oval 165"/>
              <p:cNvSpPr>
                <a:spLocks noChangeArrowheads="1"/>
              </p:cNvSpPr>
              <p:nvPr/>
            </p:nvSpPr>
            <p:spPr bwMode="auto">
              <a:xfrm>
                <a:off x="2657531" y="334179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69" name="Oval 166"/>
              <p:cNvSpPr>
                <a:spLocks noChangeArrowheads="1"/>
              </p:cNvSpPr>
              <p:nvPr/>
            </p:nvSpPr>
            <p:spPr bwMode="auto">
              <a:xfrm>
                <a:off x="29641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0" name="Oval 167"/>
              <p:cNvSpPr>
                <a:spLocks noChangeArrowheads="1"/>
              </p:cNvSpPr>
              <p:nvPr/>
            </p:nvSpPr>
            <p:spPr bwMode="auto">
              <a:xfrm>
                <a:off x="3103524"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1" name="Oval 168"/>
              <p:cNvSpPr>
                <a:spLocks noChangeArrowheads="1"/>
              </p:cNvSpPr>
              <p:nvPr/>
            </p:nvSpPr>
            <p:spPr bwMode="auto">
              <a:xfrm>
                <a:off x="3391561" y="353419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2" name="Oval 169"/>
              <p:cNvSpPr>
                <a:spLocks noChangeArrowheads="1"/>
              </p:cNvSpPr>
              <p:nvPr/>
            </p:nvSpPr>
            <p:spPr bwMode="auto">
              <a:xfrm>
                <a:off x="354022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3" name="Oval 170"/>
              <p:cNvSpPr>
                <a:spLocks noChangeArrowheads="1"/>
              </p:cNvSpPr>
              <p:nvPr/>
            </p:nvSpPr>
            <p:spPr bwMode="auto">
              <a:xfrm>
                <a:off x="354951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4" name="Oval 171"/>
              <p:cNvSpPr>
                <a:spLocks noChangeArrowheads="1"/>
              </p:cNvSpPr>
              <p:nvPr/>
            </p:nvSpPr>
            <p:spPr bwMode="auto">
              <a:xfrm>
                <a:off x="1904917" y="227899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5" name="Oval 172"/>
              <p:cNvSpPr>
                <a:spLocks noChangeArrowheads="1"/>
              </p:cNvSpPr>
              <p:nvPr/>
            </p:nvSpPr>
            <p:spPr bwMode="auto">
              <a:xfrm>
                <a:off x="2926985" y="20133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6" name="Oval 173"/>
              <p:cNvSpPr>
                <a:spLocks noChangeArrowheads="1"/>
              </p:cNvSpPr>
              <p:nvPr/>
            </p:nvSpPr>
            <p:spPr bwMode="auto">
              <a:xfrm>
                <a:off x="3280063"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7" name="Oval 174"/>
              <p:cNvSpPr>
                <a:spLocks noChangeArrowheads="1"/>
              </p:cNvSpPr>
              <p:nvPr/>
            </p:nvSpPr>
            <p:spPr bwMode="auto">
              <a:xfrm>
                <a:off x="324289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78" name="Rectangle 175"/>
              <p:cNvSpPr>
                <a:spLocks noChangeArrowheads="1"/>
              </p:cNvSpPr>
              <p:nvPr/>
            </p:nvSpPr>
            <p:spPr bwMode="auto">
              <a:xfrm>
                <a:off x="5040806"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179" name="Rectangle 176"/>
              <p:cNvSpPr>
                <a:spLocks noChangeArrowheads="1"/>
              </p:cNvSpPr>
              <p:nvPr/>
            </p:nvSpPr>
            <p:spPr bwMode="auto">
              <a:xfrm>
                <a:off x="6030353"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180" name="Group 177"/>
              <p:cNvGrpSpPr>
                <a:grpSpLocks/>
              </p:cNvGrpSpPr>
              <p:nvPr/>
            </p:nvGrpSpPr>
            <p:grpSpPr bwMode="auto">
              <a:xfrm>
                <a:off x="5666435" y="3795309"/>
                <a:ext cx="1649245" cy="442830"/>
                <a:chOff x="3627" y="2109"/>
                <a:chExt cx="1065" cy="290"/>
              </a:xfrm>
            </p:grpSpPr>
            <p:sp>
              <p:nvSpPr>
                <p:cNvPr id="208" name="Rectangle 178"/>
                <p:cNvSpPr>
                  <a:spLocks noChangeArrowheads="1"/>
                </p:cNvSpPr>
                <p:nvPr/>
              </p:nvSpPr>
              <p:spPr bwMode="auto">
                <a:xfrm>
                  <a:off x="3628"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09" name="Line 179"/>
                <p:cNvSpPr>
                  <a:spLocks noChangeShapeType="1"/>
                </p:cNvSpPr>
                <p:nvPr/>
              </p:nvSpPr>
              <p:spPr bwMode="auto">
                <a:xfrm>
                  <a:off x="3627"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sp>
              <p:nvSpPr>
                <p:cNvPr id="210" name="Line 180"/>
                <p:cNvSpPr>
                  <a:spLocks noChangeShapeType="1"/>
                </p:cNvSpPr>
                <p:nvPr/>
              </p:nvSpPr>
              <p:spPr bwMode="auto">
                <a:xfrm flipH="1">
                  <a:off x="3629"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grpSp>
          <p:sp>
            <p:nvSpPr>
              <p:cNvPr id="181" name="Oval 181"/>
              <p:cNvSpPr>
                <a:spLocks noChangeArrowheads="1"/>
              </p:cNvSpPr>
              <p:nvPr/>
            </p:nvSpPr>
            <p:spPr bwMode="auto">
              <a:xfrm>
                <a:off x="6787612" y="19583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2" name="Oval 182"/>
              <p:cNvSpPr>
                <a:spLocks noChangeArrowheads="1"/>
              </p:cNvSpPr>
              <p:nvPr/>
            </p:nvSpPr>
            <p:spPr bwMode="auto">
              <a:xfrm>
                <a:off x="5310260" y="37082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3" name="Oval 183"/>
              <p:cNvSpPr>
                <a:spLocks noChangeArrowheads="1"/>
              </p:cNvSpPr>
              <p:nvPr/>
            </p:nvSpPr>
            <p:spPr bwMode="auto">
              <a:xfrm>
                <a:off x="5895626"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4" name="Line 184"/>
              <p:cNvSpPr>
                <a:spLocks noChangeShapeType="1"/>
              </p:cNvSpPr>
              <p:nvPr/>
            </p:nvSpPr>
            <p:spPr bwMode="auto">
              <a:xfrm>
                <a:off x="5327295" y="2199595"/>
                <a:ext cx="1635308"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5" name="Oval 185"/>
              <p:cNvSpPr>
                <a:spLocks noChangeArrowheads="1"/>
              </p:cNvSpPr>
              <p:nvPr/>
            </p:nvSpPr>
            <p:spPr bwMode="auto">
              <a:xfrm>
                <a:off x="5570423" y="22881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6" name="Line 186"/>
              <p:cNvSpPr>
                <a:spLocks noChangeShapeType="1"/>
              </p:cNvSpPr>
              <p:nvPr/>
            </p:nvSpPr>
            <p:spPr bwMode="auto">
              <a:xfrm flipH="1">
                <a:off x="7529386" y="2410321"/>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7" name="Oval 187"/>
              <p:cNvSpPr>
                <a:spLocks noChangeArrowheads="1"/>
              </p:cNvSpPr>
              <p:nvPr/>
            </p:nvSpPr>
            <p:spPr bwMode="auto">
              <a:xfrm>
                <a:off x="7679598"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88" name="Line 188"/>
              <p:cNvSpPr>
                <a:spLocks noChangeShapeType="1"/>
              </p:cNvSpPr>
              <p:nvPr/>
            </p:nvSpPr>
            <p:spPr bwMode="auto">
              <a:xfrm flipH="1">
                <a:off x="5355169" y="2025517"/>
                <a:ext cx="1421603"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9" name="Line 189"/>
              <p:cNvSpPr>
                <a:spLocks noChangeShapeType="1"/>
              </p:cNvSpPr>
              <p:nvPr/>
            </p:nvSpPr>
            <p:spPr bwMode="auto">
              <a:xfrm flipH="1" flipV="1">
                <a:off x="6423694" y="1979707"/>
                <a:ext cx="1040651" cy="116357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0" name="Oval 190"/>
              <p:cNvSpPr>
                <a:spLocks noChangeArrowheads="1"/>
              </p:cNvSpPr>
              <p:nvPr/>
            </p:nvSpPr>
            <p:spPr bwMode="auto">
              <a:xfrm>
                <a:off x="7010609"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1" name="Line 191"/>
              <p:cNvSpPr>
                <a:spLocks noChangeShapeType="1"/>
              </p:cNvSpPr>
              <p:nvPr/>
            </p:nvSpPr>
            <p:spPr bwMode="auto">
              <a:xfrm flipH="1" flipV="1">
                <a:off x="5150756" y="3161604"/>
                <a:ext cx="195122" cy="53139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2" name="Line 192"/>
              <p:cNvSpPr>
                <a:spLocks noChangeShapeType="1"/>
              </p:cNvSpPr>
              <p:nvPr/>
            </p:nvSpPr>
            <p:spPr bwMode="auto">
              <a:xfrm>
                <a:off x="6572359" y="2474455"/>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3" name="Oval 193"/>
              <p:cNvSpPr>
                <a:spLocks noChangeArrowheads="1"/>
              </p:cNvSpPr>
              <p:nvPr/>
            </p:nvSpPr>
            <p:spPr bwMode="auto">
              <a:xfrm>
                <a:off x="6796904" y="331430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4" name="Line 194"/>
              <p:cNvSpPr>
                <a:spLocks noChangeShapeType="1"/>
              </p:cNvSpPr>
              <p:nvPr/>
            </p:nvSpPr>
            <p:spPr bwMode="auto">
              <a:xfrm>
                <a:off x="1717538" y="2882163"/>
                <a:ext cx="181185" cy="5955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5" name="Line 195"/>
              <p:cNvSpPr>
                <a:spLocks noChangeShapeType="1"/>
              </p:cNvSpPr>
              <p:nvPr/>
            </p:nvSpPr>
            <p:spPr bwMode="auto">
              <a:xfrm flipH="1">
                <a:off x="2451568" y="2236243"/>
                <a:ext cx="97561" cy="132849"/>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6" name="Line 196"/>
              <p:cNvSpPr>
                <a:spLocks noChangeShapeType="1"/>
              </p:cNvSpPr>
              <p:nvPr/>
            </p:nvSpPr>
            <p:spPr bwMode="auto">
              <a:xfrm flipV="1">
                <a:off x="3255285" y="2845515"/>
                <a:ext cx="181185" cy="12368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7" name="Oval 197"/>
              <p:cNvSpPr>
                <a:spLocks noChangeArrowheads="1"/>
              </p:cNvSpPr>
              <p:nvPr/>
            </p:nvSpPr>
            <p:spPr bwMode="auto">
              <a:xfrm>
                <a:off x="3730701" y="27737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8" name="Oval 198"/>
              <p:cNvSpPr>
                <a:spLocks noChangeArrowheads="1"/>
              </p:cNvSpPr>
              <p:nvPr/>
            </p:nvSpPr>
            <p:spPr bwMode="auto">
              <a:xfrm>
                <a:off x="4023384"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199" name="Oval 199"/>
              <p:cNvSpPr>
                <a:spLocks noChangeArrowheads="1"/>
              </p:cNvSpPr>
              <p:nvPr/>
            </p:nvSpPr>
            <p:spPr bwMode="auto">
              <a:xfrm>
                <a:off x="3795742" y="24576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0" name="Oval 200"/>
              <p:cNvSpPr>
                <a:spLocks noChangeArrowheads="1"/>
              </p:cNvSpPr>
              <p:nvPr/>
            </p:nvSpPr>
            <p:spPr bwMode="auto">
              <a:xfrm>
                <a:off x="2824778" y="25172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1" name="Oval 201"/>
              <p:cNvSpPr>
                <a:spLocks noChangeArrowheads="1"/>
              </p:cNvSpPr>
              <p:nvPr/>
            </p:nvSpPr>
            <p:spPr bwMode="auto">
              <a:xfrm>
                <a:off x="2973442"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2" name="Oval 202"/>
              <p:cNvSpPr>
                <a:spLocks noChangeArrowheads="1"/>
              </p:cNvSpPr>
              <p:nvPr/>
            </p:nvSpPr>
            <p:spPr bwMode="auto">
              <a:xfrm>
                <a:off x="4144174"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3" name="Oval 203"/>
              <p:cNvSpPr>
                <a:spLocks noChangeArrowheads="1"/>
              </p:cNvSpPr>
              <p:nvPr/>
            </p:nvSpPr>
            <p:spPr bwMode="auto">
              <a:xfrm>
                <a:off x="2276578"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4" name="Oval 204"/>
              <p:cNvSpPr>
                <a:spLocks noChangeArrowheads="1"/>
              </p:cNvSpPr>
              <p:nvPr/>
            </p:nvSpPr>
            <p:spPr bwMode="auto">
              <a:xfrm>
                <a:off x="1714441" y="35021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5" name="Oval 205"/>
              <p:cNvSpPr>
                <a:spLocks noChangeArrowheads="1"/>
              </p:cNvSpPr>
              <p:nvPr/>
            </p:nvSpPr>
            <p:spPr bwMode="auto">
              <a:xfrm>
                <a:off x="2202246" y="19995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6" name="Oval 206"/>
              <p:cNvSpPr>
                <a:spLocks noChangeArrowheads="1"/>
              </p:cNvSpPr>
              <p:nvPr/>
            </p:nvSpPr>
            <p:spPr bwMode="auto">
              <a:xfrm>
                <a:off x="1793419" y="209575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07" name="Oval 207"/>
              <p:cNvSpPr>
                <a:spLocks noChangeArrowheads="1"/>
              </p:cNvSpPr>
              <p:nvPr/>
            </p:nvSpPr>
            <p:spPr bwMode="auto">
              <a:xfrm>
                <a:off x="2378785" y="23935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grpSp>
        <p:sp>
          <p:nvSpPr>
            <p:cNvPr id="8" name="Rectangle 208"/>
            <p:cNvSpPr>
              <a:spLocks noChangeArrowheads="1"/>
            </p:cNvSpPr>
            <p:nvPr/>
          </p:nvSpPr>
          <p:spPr bwMode="auto">
            <a:xfrm>
              <a:off x="5628771" y="5506479"/>
              <a:ext cx="206684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Viscous </a:t>
              </a:r>
              <a:r>
                <a:rPr lang="en-US" altLang="it-IT" sz="1400" b="1" dirty="0" smtClean="0">
                  <a:solidFill>
                    <a:srgbClr val="00279F"/>
                  </a:solidFill>
                  <a:latin typeface="+mn-lt"/>
                </a:rPr>
                <a:t>Flow</a:t>
              </a:r>
            </a:p>
            <a:p>
              <a:pPr algn="ctr">
                <a:spcBef>
                  <a:spcPct val="0"/>
                </a:spcBef>
                <a:buFontTx/>
                <a:buNone/>
              </a:pPr>
              <a:r>
                <a:rPr lang="en-US" altLang="it-IT" sz="1400" dirty="0" smtClean="0">
                  <a:solidFill>
                    <a:srgbClr val="00279F"/>
                  </a:solidFill>
                  <a:latin typeface="+mn-lt"/>
                </a:rPr>
                <a:t>(momentum transfer</a:t>
              </a:r>
            </a:p>
            <a:p>
              <a:pPr algn="ctr">
                <a:spcBef>
                  <a:spcPct val="0"/>
                </a:spcBef>
                <a:buFontTx/>
                <a:buNone/>
              </a:pPr>
              <a:r>
                <a:rPr lang="en-US" altLang="it-IT" sz="1400" dirty="0" smtClean="0">
                  <a:solidFill>
                    <a:srgbClr val="00279F"/>
                  </a:solidFill>
                  <a:latin typeface="+mn-lt"/>
                </a:rPr>
                <a:t>between molecules)</a:t>
              </a:r>
              <a:endParaRPr lang="en-US" altLang="it-IT" sz="1400" dirty="0">
                <a:solidFill>
                  <a:srgbClr val="00279F"/>
                </a:solidFill>
                <a:latin typeface="+mn-lt"/>
              </a:endParaRPr>
            </a:p>
          </p:txBody>
        </p:sp>
        <p:sp>
          <p:nvSpPr>
            <p:cNvPr id="9" name="Rectangle 209"/>
            <p:cNvSpPr>
              <a:spLocks noChangeArrowheads="1"/>
            </p:cNvSpPr>
            <p:nvPr/>
          </p:nvSpPr>
          <p:spPr bwMode="auto">
            <a:xfrm>
              <a:off x="7729771" y="5502433"/>
              <a:ext cx="1479573"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mn-lt"/>
                </a:rPr>
                <a:t>Molecular </a:t>
              </a:r>
              <a:r>
                <a:rPr lang="en-US" altLang="it-IT" sz="1400" b="1" dirty="0" smtClean="0">
                  <a:solidFill>
                    <a:srgbClr val="00279F"/>
                  </a:solidFill>
                  <a:latin typeface="+mn-lt"/>
                </a:rPr>
                <a:t>Flow</a:t>
              </a:r>
            </a:p>
            <a:p>
              <a:pPr algn="ctr">
                <a:spcBef>
                  <a:spcPct val="0"/>
                </a:spcBef>
                <a:buFontTx/>
                <a:buNone/>
              </a:pPr>
              <a:r>
                <a:rPr lang="en-US" altLang="it-IT" sz="1400" dirty="0" smtClean="0">
                  <a:solidFill>
                    <a:srgbClr val="00279F"/>
                  </a:solidFill>
                  <a:latin typeface="+mn-lt"/>
                </a:rPr>
                <a:t>(molecules move</a:t>
              </a:r>
            </a:p>
            <a:p>
              <a:pPr algn="ctr">
                <a:spcBef>
                  <a:spcPct val="0"/>
                </a:spcBef>
                <a:buFontTx/>
                <a:buNone/>
              </a:pPr>
              <a:r>
                <a:rPr lang="en-US" altLang="it-IT" sz="1400" dirty="0" smtClean="0">
                  <a:solidFill>
                    <a:srgbClr val="00279F"/>
                  </a:solidFill>
                  <a:latin typeface="+mn-lt"/>
                </a:rPr>
                <a:t>independently)</a:t>
              </a:r>
              <a:endParaRPr lang="en-US" altLang="it-IT" sz="1400" dirty="0">
                <a:solidFill>
                  <a:srgbClr val="00279F"/>
                </a:solidFill>
                <a:latin typeface="+mn-lt"/>
              </a:endParaRPr>
            </a:p>
          </p:txBody>
        </p:sp>
      </p:grpSp>
      <p:sp>
        <p:nvSpPr>
          <p:cNvPr id="214" name="Rettangolo 1"/>
          <p:cNvSpPr/>
          <p:nvPr/>
        </p:nvSpPr>
        <p:spPr>
          <a:xfrm>
            <a:off x="5561902" y="4890646"/>
            <a:ext cx="1045479" cy="338554"/>
          </a:xfrm>
          <a:prstGeom prst="rect">
            <a:avLst/>
          </a:prstGeom>
        </p:spPr>
        <p:txBody>
          <a:bodyPr wrap="none">
            <a:spAutoFit/>
          </a:bodyPr>
          <a:lstStyle/>
          <a:p>
            <a:r>
              <a:rPr lang="it-IT" altLang="it-IT" sz="1600" b="1" dirty="0" smtClean="0"/>
              <a:t>P&gt; </a:t>
            </a:r>
            <a:r>
              <a:rPr lang="it-IT" altLang="it-IT" sz="1600" b="1" dirty="0"/>
              <a:t>1 </a:t>
            </a:r>
            <a:r>
              <a:rPr lang="it-IT" altLang="it-IT" sz="1600" b="1" dirty="0" err="1"/>
              <a:t>mbar</a:t>
            </a:r>
            <a:endParaRPr lang="it-IT" sz="1600" b="1" dirty="0"/>
          </a:p>
        </p:txBody>
      </p:sp>
      <p:sp>
        <p:nvSpPr>
          <p:cNvPr id="215" name="Rettangolo 4"/>
          <p:cNvSpPr/>
          <p:nvPr/>
        </p:nvSpPr>
        <p:spPr>
          <a:xfrm>
            <a:off x="7304194" y="4886046"/>
            <a:ext cx="1213794" cy="338554"/>
          </a:xfrm>
          <a:prstGeom prst="rect">
            <a:avLst/>
          </a:prstGeom>
        </p:spPr>
        <p:txBody>
          <a:bodyPr wrap="none">
            <a:spAutoFit/>
          </a:bodyPr>
          <a:lstStyle/>
          <a:p>
            <a:r>
              <a:rPr lang="it-IT" altLang="it-IT" sz="1600" b="1" dirty="0" smtClean="0"/>
              <a:t>P&lt;10</a:t>
            </a:r>
            <a:r>
              <a:rPr lang="it-IT" altLang="it-IT" sz="1600" b="1" baseline="30000" dirty="0" smtClean="0"/>
              <a:t>-3</a:t>
            </a:r>
            <a:r>
              <a:rPr lang="it-IT" altLang="it-IT" sz="1600" b="1" dirty="0" smtClean="0"/>
              <a:t> </a:t>
            </a:r>
            <a:r>
              <a:rPr lang="it-IT" altLang="it-IT" sz="1600" b="1" dirty="0" err="1"/>
              <a:t>mbar</a:t>
            </a:r>
            <a:endParaRPr lang="it-IT" sz="1600" b="1" dirty="0"/>
          </a:p>
        </p:txBody>
      </p:sp>
    </p:spTree>
    <p:extLst>
      <p:ext uri="{BB962C8B-B14F-4D97-AF65-F5344CB8AC3E}">
        <p14:creationId xmlns:p14="http://schemas.microsoft.com/office/powerpoint/2010/main" val="840827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96136" y="1484784"/>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The Ce</a:t>
            </a:r>
            <a:r>
              <a:rPr lang="en-US" kern="1000" spc="30" baseline="30000" dirty="0" smtClean="0">
                <a:latin typeface="+mn-lt"/>
                <a:cs typeface="Franklin Gothic Book"/>
              </a:rPr>
              <a:t>3+</a:t>
            </a:r>
            <a:r>
              <a:rPr lang="en-US" kern="1000" spc="30" dirty="0" smtClean="0">
                <a:latin typeface="+mn-lt"/>
                <a:cs typeface="Franklin Gothic Book"/>
              </a:rPr>
              <a:t>/Ce</a:t>
            </a:r>
            <a:r>
              <a:rPr lang="en-US" kern="1000" spc="30" baseline="30000" dirty="0" smtClean="0">
                <a:latin typeface="+mn-lt"/>
                <a:cs typeface="Franklin Gothic Book"/>
              </a:rPr>
              <a:t>4+</a:t>
            </a:r>
            <a:r>
              <a:rPr lang="en-US" kern="1000" spc="30" dirty="0" smtClean="0">
                <a:latin typeface="+mn-lt"/>
                <a:cs typeface="Franklin Gothic Book"/>
              </a:rPr>
              <a:t> ratio increases significantly between 80 and 160 seconds </a:t>
            </a:r>
            <a:r>
              <a:rPr lang="en-US" kern="1000" spc="30" dirty="0">
                <a:latin typeface="+mn-lt"/>
                <a:cs typeface="Franklin Gothic Book"/>
              </a:rPr>
              <a:t>(</a:t>
            </a:r>
            <a:r>
              <a:rPr lang="en-US" kern="1000" spc="30" dirty="0" smtClean="0">
                <a:latin typeface="+mn-lt"/>
                <a:cs typeface="Franklin Gothic Book"/>
              </a:rPr>
              <a:t>2200 eV)</a:t>
            </a:r>
          </a:p>
          <a:p>
            <a:pPr algn="ctr">
              <a:lnSpc>
                <a:spcPct val="110000"/>
              </a:lnSpc>
              <a:spcBef>
                <a:spcPts val="0"/>
              </a:spcBef>
            </a:pPr>
            <a:endParaRPr lang="en-US" kern="1000" spc="30" dirty="0" smtClean="0">
              <a:latin typeface="+mn-lt"/>
              <a:cs typeface="Franklin Gothic Book"/>
            </a:endParaRPr>
          </a:p>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Same experiment at 3000 eV shows only </a:t>
            </a:r>
            <a:r>
              <a:rPr lang="en-US" b="1" kern="1000" spc="30" dirty="0" smtClean="0">
                <a:latin typeface="+mn-lt"/>
                <a:cs typeface="Franklin Gothic Book"/>
              </a:rPr>
              <a:t>weak positive oscillations</a:t>
            </a:r>
            <a:endParaRPr lang="de-CH" b="1" kern="1000" spc="30" dirty="0" err="1" smtClean="0">
              <a:latin typeface="+mn-lt"/>
              <a:cs typeface="Franklin Gothic Book"/>
            </a:endParaRPr>
          </a:p>
        </p:txBody>
      </p:sp>
      <p:sp>
        <p:nvSpPr>
          <p:cNvPr id="12" name="Down Arrow 11"/>
          <p:cNvSpPr/>
          <p:nvPr/>
        </p:nvSpPr>
        <p:spPr bwMode="auto">
          <a:xfrm>
            <a:off x="7301301" y="3645024"/>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4" name="TextBox 13"/>
          <p:cNvSpPr txBox="1"/>
          <p:nvPr/>
        </p:nvSpPr>
        <p:spPr>
          <a:xfrm>
            <a:off x="5796136" y="4293096"/>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Catalytically involved Ce</a:t>
            </a:r>
            <a:r>
              <a:rPr lang="en-US" b="1" kern="1000" spc="30" baseline="30000" dirty="0" smtClean="0">
                <a:latin typeface="+mn-lt"/>
                <a:cs typeface="Franklin Gothic Book"/>
              </a:rPr>
              <a:t>3+</a:t>
            </a:r>
            <a:r>
              <a:rPr lang="en-US" b="1" kern="1000" spc="30" dirty="0" smtClean="0">
                <a:latin typeface="+mn-lt"/>
                <a:cs typeface="Franklin Gothic Book"/>
              </a:rPr>
              <a:t> is at the surface</a:t>
            </a:r>
            <a:endParaRPr lang="de-CH" b="1" kern="1000" spc="30" dirty="0" err="1" smtClean="0">
              <a:latin typeface="+mn-lt"/>
              <a:cs typeface="Franklin Gothic Book"/>
            </a:endParaRPr>
          </a:p>
        </p:txBody>
      </p:sp>
      <p:sp>
        <p:nvSpPr>
          <p:cNvPr id="17" name="TextBox 16"/>
          <p:cNvSpPr txBox="1"/>
          <p:nvPr/>
        </p:nvSpPr>
        <p:spPr>
          <a:xfrm>
            <a:off x="323528" y="5661248"/>
            <a:ext cx="3240360" cy="864096"/>
          </a:xfrm>
          <a:prstGeom prst="rect">
            <a:avLst/>
          </a:prstGeom>
          <a:noFill/>
        </p:spPr>
        <p:txBody>
          <a:bodyPr wrap="square" lIns="0" tIns="0" rIns="0" bIns="0" rtlCol="0">
            <a:noAutofit/>
          </a:bodyPr>
          <a:lstStyle/>
          <a:p>
            <a:pPr marL="285750" indent="-285750" algn="ctr">
              <a:lnSpc>
                <a:spcPct val="110000"/>
              </a:lnSpc>
              <a:spcBef>
                <a:spcPts val="0"/>
              </a:spcBef>
              <a:buFont typeface="Arial" panose="020B0604020202020204" pitchFamily="34" charset="0"/>
              <a:buChar char="•"/>
            </a:pPr>
            <a:r>
              <a:rPr lang="en-US" kern="1000" spc="30" dirty="0" smtClean="0">
                <a:latin typeface="+mn-lt"/>
                <a:cs typeface="Franklin Gothic Book"/>
              </a:rPr>
              <a:t>A constant background of Ce</a:t>
            </a:r>
            <a:r>
              <a:rPr lang="en-US" kern="1000" spc="30" baseline="30000" dirty="0" smtClean="0">
                <a:latin typeface="+mn-lt"/>
                <a:cs typeface="Franklin Gothic Book"/>
              </a:rPr>
              <a:t>3+</a:t>
            </a:r>
            <a:r>
              <a:rPr lang="en-US" kern="1000" spc="30" dirty="0" smtClean="0">
                <a:latin typeface="+mn-lt"/>
                <a:cs typeface="Franklin Gothic Book"/>
              </a:rPr>
              <a:t> is visible throughout the experiment </a:t>
            </a:r>
            <a:endParaRPr lang="de-CH" kern="1000" spc="30" dirty="0" err="1" smtClean="0">
              <a:latin typeface="+mn-lt"/>
              <a:cs typeface="Franklin Gothic Book"/>
            </a:endParaRPr>
          </a:p>
        </p:txBody>
      </p:sp>
      <p:sp>
        <p:nvSpPr>
          <p:cNvPr id="18" name="Down Arrow 17"/>
          <p:cNvSpPr/>
          <p:nvPr/>
        </p:nvSpPr>
        <p:spPr bwMode="auto">
          <a:xfrm rot="16200000">
            <a:off x="3869922" y="5679250"/>
            <a:ext cx="252028" cy="43204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19" name="TextBox 18"/>
          <p:cNvSpPr txBox="1"/>
          <p:nvPr/>
        </p:nvSpPr>
        <p:spPr>
          <a:xfrm>
            <a:off x="4355976" y="5589240"/>
            <a:ext cx="3240360" cy="864096"/>
          </a:xfrm>
          <a:prstGeom prst="rect">
            <a:avLst/>
          </a:prstGeom>
          <a:noFill/>
        </p:spPr>
        <p:txBody>
          <a:bodyPr wrap="square" lIns="0" tIns="0" rIns="0" bIns="0" rtlCol="0">
            <a:noAutofit/>
          </a:bodyPr>
          <a:lstStyle/>
          <a:p>
            <a:pPr algn="ctr">
              <a:lnSpc>
                <a:spcPct val="110000"/>
              </a:lnSpc>
              <a:spcBef>
                <a:spcPts val="0"/>
              </a:spcBef>
            </a:pPr>
            <a:r>
              <a:rPr lang="en-US" b="1" kern="1000" spc="30" dirty="0" smtClean="0">
                <a:latin typeface="+mn-lt"/>
                <a:cs typeface="Franklin Gothic Book"/>
              </a:rPr>
              <a:t>Spectator sites</a:t>
            </a:r>
            <a:r>
              <a:rPr lang="en-US" kern="1000" spc="30" dirty="0" smtClean="0">
                <a:latin typeface="+mn-lt"/>
                <a:cs typeface="Franklin Gothic Book"/>
              </a:rPr>
              <a:t>: formed after the activation, do not participate in the activation of oxygen </a:t>
            </a:r>
            <a:endParaRPr lang="de-CH" kern="1000" spc="30" dirty="0" err="1" smtClean="0">
              <a:latin typeface="+mn-lt"/>
              <a:cs typeface="Franklin Gothic Book"/>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 y="1172795"/>
            <a:ext cx="5657455" cy="4128413"/>
          </a:xfrm>
          <a:prstGeom prst="rect">
            <a:avLst/>
          </a:prstGeom>
        </p:spPr>
      </p:pic>
      <p:sp>
        <p:nvSpPr>
          <p:cNvPr id="2" name="Slide Number Placeholder 1"/>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60</a:t>
            </a:fld>
            <a:endParaRPr lang="de-DE" dirty="0"/>
          </a:p>
        </p:txBody>
      </p:sp>
      <p:sp>
        <p:nvSpPr>
          <p:cNvPr id="15" name="Titel 1"/>
          <p:cNvSpPr>
            <a:spLocks noGrp="1"/>
          </p:cNvSpPr>
          <p:nvPr>
            <p:ph type="title"/>
          </p:nvPr>
        </p:nvSpPr>
        <p:spPr>
          <a:xfrm>
            <a:off x="323528" y="116632"/>
            <a:ext cx="8461697" cy="508500"/>
          </a:xfrm>
        </p:spPr>
        <p:txBody>
          <a:bodyPr/>
          <a:lstStyle/>
          <a:p>
            <a:r>
              <a:rPr lang="fr-FR" sz="2200" dirty="0" err="1" smtClean="0"/>
              <a:t>Carbon</a:t>
            </a:r>
            <a:r>
              <a:rPr lang="fr-FR" sz="2200" dirty="0" smtClean="0"/>
              <a:t> </a:t>
            </a:r>
            <a:r>
              <a:rPr lang="fr-FR" sz="2200" dirty="0" err="1"/>
              <a:t>monoxide</a:t>
            </a:r>
            <a:r>
              <a:rPr lang="fr-FR" sz="2200" dirty="0"/>
              <a:t> </a:t>
            </a:r>
            <a:r>
              <a:rPr lang="fr-FR" sz="2200" dirty="0" err="1"/>
              <a:t>oxidation</a:t>
            </a:r>
            <a:r>
              <a:rPr lang="fr-FR" sz="2200" dirty="0"/>
              <a:t> on </a:t>
            </a:r>
            <a:r>
              <a:rPr lang="fr-FR" sz="2200" dirty="0" smtClean="0"/>
              <a:t>Pt/CeO</a:t>
            </a:r>
            <a:r>
              <a:rPr lang="fr-FR" sz="2200" baseline="-25000" dirty="0" smtClean="0"/>
              <a:t>2</a:t>
            </a:r>
            <a:r>
              <a:rPr lang="fr-FR" sz="2200" dirty="0" smtClean="0"/>
              <a:t>: </a:t>
            </a:r>
            <a:r>
              <a:rPr lang="fr-FR" sz="2200" dirty="0" err="1" smtClean="0"/>
              <a:t>experimental</a:t>
            </a:r>
            <a:r>
              <a:rPr lang="fr-FR" sz="2200" dirty="0" smtClean="0"/>
              <a:t> </a:t>
            </a:r>
            <a:r>
              <a:rPr lang="fr-FR" sz="2200" dirty="0" err="1" smtClean="0"/>
              <a:t>results</a:t>
            </a:r>
            <a:endParaRPr lang="fr-FR" sz="2200" baseline="-25000" dirty="0"/>
          </a:p>
        </p:txBody>
      </p:sp>
    </p:spTree>
    <p:extLst>
      <p:ext uri="{BB962C8B-B14F-4D97-AF65-F5344CB8AC3E}">
        <p14:creationId xmlns:p14="http://schemas.microsoft.com/office/powerpoint/2010/main" val="3678183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p:bldP spid="18" grpId="0" animBg="1"/>
      <p:bldP spid="1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5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Creation of Vacuum: pumping technology</a:t>
            </a:r>
            <a:endParaRPr lang="de-CH" sz="2200" b="1" dirty="0"/>
          </a:p>
        </p:txBody>
      </p:sp>
      <p:sp>
        <p:nvSpPr>
          <p:cNvPr id="4" name="TextBox 3"/>
          <p:cNvSpPr txBox="1"/>
          <p:nvPr/>
        </p:nvSpPr>
        <p:spPr>
          <a:xfrm>
            <a:off x="251520" y="1052736"/>
            <a:ext cx="8568952" cy="4247317"/>
          </a:xfrm>
          <a:prstGeom prst="rect">
            <a:avLst/>
          </a:prstGeom>
          <a:noFill/>
        </p:spPr>
        <p:txBody>
          <a:bodyPr wrap="square" rtlCol="0">
            <a:spAutoFit/>
          </a:bodyPr>
          <a:lstStyle/>
          <a:p>
            <a:r>
              <a:rPr lang="en-US" dirty="0" smtClean="0"/>
              <a:t>1) </a:t>
            </a:r>
            <a:r>
              <a:rPr lang="en-US" b="1" dirty="0" smtClean="0"/>
              <a:t>Primary </a:t>
            </a:r>
            <a:r>
              <a:rPr lang="en-US" b="1" dirty="0"/>
              <a:t>pumping </a:t>
            </a:r>
            <a:r>
              <a:rPr lang="en-US" b="1" dirty="0" smtClean="0"/>
              <a:t>systems</a:t>
            </a:r>
            <a:r>
              <a:rPr lang="en-US" dirty="0" smtClean="0"/>
              <a:t>: </a:t>
            </a:r>
            <a:r>
              <a:rPr lang="en-US" dirty="0"/>
              <a:t>mechanical pumps that </a:t>
            </a:r>
            <a:r>
              <a:rPr lang="en-US" dirty="0" smtClean="0"/>
              <a:t>decrease </a:t>
            </a:r>
            <a:r>
              <a:rPr lang="en-US" dirty="0"/>
              <a:t>the pressure from atmospheric pressure </a:t>
            </a:r>
            <a:r>
              <a:rPr lang="en-US" dirty="0" smtClean="0"/>
              <a:t>pressures close to the ultra-high vacuum (10</a:t>
            </a:r>
            <a:r>
              <a:rPr lang="en-US" baseline="30000" dirty="0" smtClean="0"/>
              <a:t>-6</a:t>
            </a:r>
            <a:r>
              <a:rPr lang="en-US" dirty="0" smtClean="0"/>
              <a:t>-10</a:t>
            </a:r>
            <a:r>
              <a:rPr lang="en-US" baseline="30000" dirty="0" smtClean="0"/>
              <a:t>-8 </a:t>
            </a:r>
            <a:r>
              <a:rPr lang="en-US" dirty="0" smtClean="0"/>
              <a:t>mbar)</a:t>
            </a:r>
            <a:endParaRPr lang="en-US" dirty="0"/>
          </a:p>
          <a:p>
            <a:endParaRPr lang="en-US" dirty="0" smtClean="0"/>
          </a:p>
          <a:p>
            <a:r>
              <a:rPr lang="en-US" dirty="0" smtClean="0"/>
              <a:t>- Rough pumps (atmospheric pressure down to 10</a:t>
            </a:r>
            <a:r>
              <a:rPr lang="en-US" baseline="30000" dirty="0" smtClean="0"/>
              <a:t>-3</a:t>
            </a:r>
            <a:r>
              <a:rPr lang="en-US" dirty="0" smtClean="0"/>
              <a:t> mbar): membrane pumps, rotary pumps, scroll pumps, roots pumps</a:t>
            </a:r>
          </a:p>
          <a:p>
            <a:r>
              <a:rPr lang="en-US" dirty="0" smtClean="0"/>
              <a:t>- </a:t>
            </a:r>
            <a:r>
              <a:rPr lang="en-US" dirty="0" err="1" smtClean="0"/>
              <a:t>Turbomolecular</a:t>
            </a:r>
            <a:r>
              <a:rPr lang="en-US" dirty="0" smtClean="0"/>
              <a:t> Pumps (from the </a:t>
            </a:r>
            <a:r>
              <a:rPr lang="en-US" dirty="0"/>
              <a:t>mbar to about </a:t>
            </a:r>
            <a:r>
              <a:rPr lang="en-US" dirty="0" smtClean="0"/>
              <a:t>10</a:t>
            </a:r>
            <a:r>
              <a:rPr lang="en-US" baseline="30000" dirty="0" smtClean="0"/>
              <a:t>-9</a:t>
            </a:r>
            <a:r>
              <a:rPr lang="en-US" dirty="0" smtClean="0"/>
              <a:t> </a:t>
            </a:r>
            <a:r>
              <a:rPr lang="en-US" dirty="0"/>
              <a:t>mbar )</a:t>
            </a:r>
          </a:p>
          <a:p>
            <a:endParaRPr lang="en-US" dirty="0" smtClean="0"/>
          </a:p>
          <a:p>
            <a:endParaRPr lang="en-US" dirty="0"/>
          </a:p>
          <a:p>
            <a:endParaRPr lang="en-US" dirty="0" smtClean="0"/>
          </a:p>
          <a:p>
            <a:r>
              <a:rPr lang="en-US" dirty="0" smtClean="0"/>
              <a:t>2) </a:t>
            </a:r>
            <a:r>
              <a:rPr lang="en-US" b="1" dirty="0" smtClean="0"/>
              <a:t>UHV </a:t>
            </a:r>
            <a:r>
              <a:rPr lang="en-US" b="1" dirty="0"/>
              <a:t>pumping </a:t>
            </a:r>
            <a:r>
              <a:rPr lang="en-US" b="1" dirty="0" smtClean="0"/>
              <a:t>systems:</a:t>
            </a:r>
            <a:r>
              <a:rPr lang="en-US" dirty="0" smtClean="0"/>
              <a:t> pumps </a:t>
            </a:r>
            <a:r>
              <a:rPr lang="en-US" dirty="0"/>
              <a:t>that work at low pressure </a:t>
            </a:r>
            <a:r>
              <a:rPr lang="en-US" dirty="0" smtClean="0"/>
              <a:t>and, thanks to their efficiency, allow reaching/improving the ultra-high vacuum (10</a:t>
            </a:r>
            <a:r>
              <a:rPr lang="en-US" baseline="30000" dirty="0" smtClean="0"/>
              <a:t>-6</a:t>
            </a:r>
            <a:r>
              <a:rPr lang="en-US" dirty="0" smtClean="0"/>
              <a:t>-10</a:t>
            </a:r>
            <a:r>
              <a:rPr lang="en-US" baseline="30000" dirty="0" smtClean="0"/>
              <a:t>-11</a:t>
            </a:r>
            <a:r>
              <a:rPr lang="en-US" dirty="0" smtClean="0"/>
              <a:t> mbar). </a:t>
            </a:r>
          </a:p>
          <a:p>
            <a:endParaRPr lang="en-US" dirty="0"/>
          </a:p>
          <a:p>
            <a:r>
              <a:rPr lang="en-US" dirty="0" smtClean="0"/>
              <a:t>- Ion Pumps </a:t>
            </a:r>
            <a:r>
              <a:rPr lang="en-US" dirty="0"/>
              <a:t>(from 10</a:t>
            </a:r>
            <a:r>
              <a:rPr lang="en-US" baseline="30000" dirty="0"/>
              <a:t>-6</a:t>
            </a:r>
            <a:r>
              <a:rPr lang="en-US" dirty="0"/>
              <a:t> mbar to 10</a:t>
            </a:r>
            <a:r>
              <a:rPr lang="en-US" baseline="30000" dirty="0"/>
              <a:t>-11</a:t>
            </a:r>
            <a:r>
              <a:rPr lang="en-US" dirty="0"/>
              <a:t> mbar)</a:t>
            </a:r>
          </a:p>
          <a:p>
            <a:r>
              <a:rPr lang="en-US" dirty="0" smtClean="0"/>
              <a:t>- Getter </a:t>
            </a:r>
            <a:r>
              <a:rPr lang="en-US" dirty="0"/>
              <a:t>Pump</a:t>
            </a:r>
          </a:p>
          <a:p>
            <a:r>
              <a:rPr lang="en-US" dirty="0" smtClean="0"/>
              <a:t>- </a:t>
            </a:r>
            <a:r>
              <a:rPr lang="en-US" dirty="0"/>
              <a:t>Titanium Sublimation Pump </a:t>
            </a:r>
            <a:endParaRPr lang="de-CH" dirty="0"/>
          </a:p>
        </p:txBody>
      </p:sp>
    </p:spTree>
    <p:extLst>
      <p:ext uri="{BB962C8B-B14F-4D97-AF65-F5344CB8AC3E}">
        <p14:creationId xmlns:p14="http://schemas.microsoft.com/office/powerpoint/2010/main" val="1281848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Rough pumps: membrane and rotary pumps </a:t>
            </a:r>
            <a:endParaRPr lang="de-CH" sz="2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192717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95736" y="1340768"/>
            <a:ext cx="2232248" cy="338554"/>
          </a:xfrm>
          <a:prstGeom prst="rect">
            <a:avLst/>
          </a:prstGeom>
          <a:noFill/>
        </p:spPr>
        <p:txBody>
          <a:bodyPr wrap="square" rtlCol="0">
            <a:spAutoFit/>
          </a:bodyPr>
          <a:lstStyle/>
          <a:p>
            <a:pPr algn="ctr"/>
            <a:r>
              <a:rPr lang="en-US" sz="1600" b="1" dirty="0" smtClean="0"/>
              <a:t>Membrane</a:t>
            </a:r>
            <a:endParaRPr lang="de-CH" sz="1600" b="1" dirty="0"/>
          </a:p>
        </p:txBody>
      </p:sp>
      <p:sp>
        <p:nvSpPr>
          <p:cNvPr id="8" name="TextBox 7"/>
          <p:cNvSpPr txBox="1"/>
          <p:nvPr/>
        </p:nvSpPr>
        <p:spPr>
          <a:xfrm>
            <a:off x="1979712" y="1772816"/>
            <a:ext cx="2448272" cy="1077218"/>
          </a:xfrm>
          <a:prstGeom prst="rect">
            <a:avLst/>
          </a:prstGeom>
          <a:noFill/>
        </p:spPr>
        <p:txBody>
          <a:bodyPr wrap="square" rtlCol="0">
            <a:spAutoFit/>
          </a:bodyPr>
          <a:lstStyle/>
          <a:p>
            <a:pPr algn="ctr"/>
            <a:r>
              <a:rPr lang="en-US" sz="1600" dirty="0" smtClean="0"/>
              <a:t>Combined movement of a diaphragm (plastic-rubber) and suitable valves (check, butterfly, flap valves)</a:t>
            </a:r>
            <a:endParaRPr lang="de-CH" sz="1600" dirty="0"/>
          </a:p>
        </p:txBody>
      </p:sp>
      <p:sp>
        <p:nvSpPr>
          <p:cNvPr id="9" name="TextBox 8"/>
          <p:cNvSpPr txBox="1"/>
          <p:nvPr/>
        </p:nvSpPr>
        <p:spPr>
          <a:xfrm>
            <a:off x="107504" y="3919364"/>
            <a:ext cx="4320480" cy="2308324"/>
          </a:xfrm>
          <a:prstGeom prst="rect">
            <a:avLst/>
          </a:prstGeom>
          <a:noFill/>
        </p:spPr>
        <p:txBody>
          <a:bodyPr wrap="square" rtlCol="0">
            <a:spAutoFit/>
          </a:bodyPr>
          <a:lstStyle/>
          <a:p>
            <a:r>
              <a:rPr lang="en-US" sz="1600" dirty="0" smtClean="0"/>
              <a:t>Volume increased = fluid drawn into the chamber</a:t>
            </a:r>
          </a:p>
          <a:p>
            <a:r>
              <a:rPr lang="en-US" sz="1600" dirty="0" smtClean="0"/>
              <a:t>Volume decreased = fluid forced out</a:t>
            </a:r>
          </a:p>
          <a:p>
            <a:endParaRPr lang="en-US" sz="1600" dirty="0"/>
          </a:p>
          <a:p>
            <a:pPr marL="285750" indent="-285750">
              <a:buFont typeface="Arial" panose="020B0604020202020204" pitchFamily="34" charset="0"/>
              <a:buChar char="•"/>
            </a:pPr>
            <a:r>
              <a:rPr lang="en-US" sz="1600" b="1" dirty="0" smtClean="0"/>
              <a:t>Dry pumps</a:t>
            </a:r>
          </a:p>
          <a:p>
            <a:pPr marL="285750" indent="-285750">
              <a:buFont typeface="Arial" panose="020B0604020202020204" pitchFamily="34" charset="0"/>
              <a:buChar char="•"/>
            </a:pPr>
            <a:r>
              <a:rPr lang="en-US" sz="1600" dirty="0" smtClean="0"/>
              <a:t>Can handle gas and liquids</a:t>
            </a:r>
          </a:p>
          <a:p>
            <a:pPr marL="285750" indent="-285750">
              <a:buFont typeface="Arial" panose="020B0604020202020204" pitchFamily="34" charset="0"/>
              <a:buChar char="•"/>
            </a:pPr>
            <a:r>
              <a:rPr lang="en-US" sz="1600" dirty="0" smtClean="0"/>
              <a:t>The flow rate depends on the diaphragm diameter and its stroke length </a:t>
            </a:r>
          </a:p>
          <a:p>
            <a:pPr marL="285750" indent="-285750">
              <a:buFont typeface="Arial" panose="020B0604020202020204" pitchFamily="34" charset="0"/>
              <a:buChar char="•"/>
            </a:pPr>
            <a:r>
              <a:rPr lang="en-US" sz="1600" dirty="0" smtClean="0"/>
              <a:t>Ultimate vacuum is in the mbar (larger pumps can reach 10</a:t>
            </a:r>
            <a:r>
              <a:rPr lang="en-US" sz="1600" baseline="30000" dirty="0" smtClean="0"/>
              <a:t>-1</a:t>
            </a:r>
            <a:r>
              <a:rPr lang="en-US" sz="1600" dirty="0" smtClean="0"/>
              <a:t> mbar)</a:t>
            </a:r>
            <a:endParaRPr lang="de-CH" sz="1600" dirty="0"/>
          </a:p>
        </p:txBody>
      </p:sp>
      <p:sp>
        <p:nvSpPr>
          <p:cNvPr id="12" name="TextBox 11"/>
          <p:cNvSpPr txBox="1"/>
          <p:nvPr/>
        </p:nvSpPr>
        <p:spPr>
          <a:xfrm>
            <a:off x="7042836" y="1340768"/>
            <a:ext cx="2232248" cy="338554"/>
          </a:xfrm>
          <a:prstGeom prst="rect">
            <a:avLst/>
          </a:prstGeom>
          <a:noFill/>
        </p:spPr>
        <p:txBody>
          <a:bodyPr wrap="square" rtlCol="0">
            <a:spAutoFit/>
          </a:bodyPr>
          <a:lstStyle/>
          <a:p>
            <a:pPr algn="ctr"/>
            <a:r>
              <a:rPr lang="en-US" sz="1600" b="1" dirty="0" smtClean="0"/>
              <a:t>Rotary</a:t>
            </a:r>
            <a:endParaRPr lang="de-CH" sz="1600" b="1" dirty="0"/>
          </a:p>
        </p:txBody>
      </p:sp>
      <p:sp>
        <p:nvSpPr>
          <p:cNvPr id="14" name="TextBox 13"/>
          <p:cNvSpPr txBox="1"/>
          <p:nvPr/>
        </p:nvSpPr>
        <p:spPr>
          <a:xfrm>
            <a:off x="7092280" y="1772816"/>
            <a:ext cx="2057724" cy="1323439"/>
          </a:xfrm>
          <a:prstGeom prst="rect">
            <a:avLst/>
          </a:prstGeom>
          <a:noFill/>
        </p:spPr>
        <p:txBody>
          <a:bodyPr wrap="square" rtlCol="0">
            <a:spAutoFit/>
          </a:bodyPr>
          <a:lstStyle/>
          <a:p>
            <a:pPr algn="ctr"/>
            <a:r>
              <a:rPr lang="en-US" sz="1600" dirty="0" smtClean="0"/>
              <a:t>Consists </a:t>
            </a:r>
            <a:r>
              <a:rPr lang="en-US" sz="1600" dirty="0"/>
              <a:t>of vanes mounted to </a:t>
            </a:r>
            <a:r>
              <a:rPr lang="en-US" sz="1600" dirty="0" smtClean="0"/>
              <a:t>an eccentric  rotor. The vanes rotate inside a </a:t>
            </a:r>
            <a:r>
              <a:rPr lang="en-US" sz="1600" dirty="0"/>
              <a:t>cavity</a:t>
            </a:r>
            <a:endParaRPr lang="de-CH" sz="1600" dirty="0"/>
          </a:p>
        </p:txBody>
      </p:sp>
      <p:sp>
        <p:nvSpPr>
          <p:cNvPr id="15" name="TextBox 14"/>
          <p:cNvSpPr txBox="1"/>
          <p:nvPr/>
        </p:nvSpPr>
        <p:spPr>
          <a:xfrm>
            <a:off x="4644008" y="3928988"/>
            <a:ext cx="4320480" cy="2554545"/>
          </a:xfrm>
          <a:prstGeom prst="rect">
            <a:avLst/>
          </a:prstGeom>
          <a:noFill/>
        </p:spPr>
        <p:txBody>
          <a:bodyPr wrap="square" rtlCol="0">
            <a:spAutoFit/>
          </a:bodyPr>
          <a:lstStyle/>
          <a:p>
            <a:r>
              <a:rPr lang="en-US" sz="1600" dirty="0" smtClean="0"/>
              <a:t>Vanes are sealed on all edges. The rotation generates a volume expansion (gas pumping)-reduction (exhaust release)</a:t>
            </a:r>
          </a:p>
          <a:p>
            <a:endParaRPr lang="en-US" sz="1600" dirty="0"/>
          </a:p>
          <a:p>
            <a:pPr marL="285750" indent="-285750">
              <a:buFont typeface="Arial" panose="020B0604020202020204" pitchFamily="34" charset="0"/>
              <a:buChar char="•"/>
            </a:pPr>
            <a:r>
              <a:rPr lang="en-US" sz="1600" b="1" dirty="0" smtClean="0"/>
              <a:t>Oil pumps: </a:t>
            </a:r>
            <a:r>
              <a:rPr lang="en-US" sz="1600" dirty="0" smtClean="0"/>
              <a:t>oil and gas are mixed inside the pump and separated externally </a:t>
            </a:r>
            <a:endParaRPr lang="en-US" sz="1600" b="1" dirty="0" smtClean="0"/>
          </a:p>
          <a:p>
            <a:pPr marL="285750" indent="-285750">
              <a:buFont typeface="Arial" panose="020B0604020202020204" pitchFamily="34" charset="0"/>
              <a:buChar char="•"/>
            </a:pPr>
            <a:r>
              <a:rPr lang="en-US" sz="1600" dirty="0" smtClean="0"/>
              <a:t>Multiple stage pump can generate a good vacuum (down to 10</a:t>
            </a:r>
            <a:r>
              <a:rPr lang="en-US" sz="1600" baseline="30000" dirty="0" smtClean="0"/>
              <a:t>-3</a:t>
            </a:r>
            <a:r>
              <a:rPr lang="en-US" sz="1600" dirty="0" smtClean="0"/>
              <a:t> mbar)</a:t>
            </a:r>
          </a:p>
          <a:p>
            <a:pPr marL="285750" indent="-285750">
              <a:buFont typeface="Arial" panose="020B0604020202020204" pitchFamily="34" charset="0"/>
              <a:buChar char="•"/>
            </a:pPr>
            <a:r>
              <a:rPr lang="en-US" sz="1600" dirty="0" smtClean="0"/>
              <a:t>Low efficiency but possibility to pump gas, gas + dust and water</a:t>
            </a:r>
          </a:p>
        </p:txBody>
      </p:sp>
      <p:pic>
        <p:nvPicPr>
          <p:cNvPr id="10246" name="Picture 6" descr="https://vacaero.com/images/stories/vacuum-pump-practice/2014/oil-sealed-rotary-vane-p2/dd-vac-pump_l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113" y="1412776"/>
            <a:ext cx="2587183" cy="212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30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45104"/>
            <a:ext cx="8803912" cy="430887"/>
          </a:xfrm>
          <a:prstGeom prst="rect">
            <a:avLst/>
          </a:prstGeom>
          <a:noFill/>
        </p:spPr>
        <p:txBody>
          <a:bodyPr wrap="square" rtlCol="0">
            <a:spAutoFit/>
          </a:bodyPr>
          <a:lstStyle/>
          <a:p>
            <a:pPr algn="ctr"/>
            <a:r>
              <a:rPr lang="en-US" sz="2200" b="1" dirty="0" smtClean="0"/>
              <a:t>Rough pumps: scroll and roots pumps </a:t>
            </a:r>
            <a:endParaRPr lang="de-CH" sz="2200" b="1" dirty="0"/>
          </a:p>
        </p:txBody>
      </p:sp>
      <p:cxnSp>
        <p:nvCxnSpPr>
          <p:cNvPr id="5" name="Straight Connector 4"/>
          <p:cNvCxnSpPr/>
          <p:nvPr/>
        </p:nvCxnSpPr>
        <p:spPr>
          <a:xfrm>
            <a:off x="4581468" y="980728"/>
            <a:ext cx="0" cy="587727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24" y="930206"/>
            <a:ext cx="2232248" cy="338554"/>
          </a:xfrm>
          <a:prstGeom prst="rect">
            <a:avLst/>
          </a:prstGeom>
          <a:noFill/>
        </p:spPr>
        <p:txBody>
          <a:bodyPr wrap="square" rtlCol="0">
            <a:spAutoFit/>
          </a:bodyPr>
          <a:lstStyle/>
          <a:p>
            <a:pPr algn="ctr"/>
            <a:r>
              <a:rPr lang="en-US" sz="1600" b="1" dirty="0" smtClean="0"/>
              <a:t>Scroll</a:t>
            </a:r>
            <a:endParaRPr lang="de-CH" sz="1600" b="1" dirty="0"/>
          </a:p>
        </p:txBody>
      </p:sp>
      <p:sp>
        <p:nvSpPr>
          <p:cNvPr id="9" name="TextBox 8"/>
          <p:cNvSpPr txBox="1"/>
          <p:nvPr/>
        </p:nvSpPr>
        <p:spPr>
          <a:xfrm>
            <a:off x="107504" y="3919364"/>
            <a:ext cx="4320480" cy="2554545"/>
          </a:xfrm>
          <a:prstGeom prst="rect">
            <a:avLst/>
          </a:prstGeom>
          <a:noFill/>
        </p:spPr>
        <p:txBody>
          <a:bodyPr wrap="square" rtlCol="0">
            <a:spAutoFit/>
          </a:bodyPr>
          <a:lstStyle/>
          <a:p>
            <a:r>
              <a:rPr lang="en-US" sz="1600" dirty="0" smtClean="0"/>
              <a:t>One </a:t>
            </a:r>
            <a:r>
              <a:rPr lang="en-US" sz="1600" dirty="0"/>
              <a:t>of the scrolls is fixed, while the other orbits eccentrically without </a:t>
            </a:r>
            <a:r>
              <a:rPr lang="en-US" sz="1600" dirty="0" smtClean="0"/>
              <a:t>rotating. Compressing </a:t>
            </a:r>
            <a:r>
              <a:rPr lang="en-US" sz="1600" dirty="0"/>
              <a:t>pockets of fluid </a:t>
            </a:r>
            <a:r>
              <a:rPr lang="en-US" sz="1600" dirty="0" smtClean="0"/>
              <a:t>form between </a:t>
            </a:r>
            <a:r>
              <a:rPr lang="en-US" sz="1600" dirty="0"/>
              <a:t>the </a:t>
            </a:r>
            <a:r>
              <a:rPr lang="en-US" sz="1600" dirty="0" smtClean="0"/>
              <a:t>scrolls and are driven to the exhaust port</a:t>
            </a:r>
          </a:p>
          <a:p>
            <a:endParaRPr lang="en-US" sz="1600" dirty="0"/>
          </a:p>
          <a:p>
            <a:pPr marL="285750" indent="-285750">
              <a:buFont typeface="Arial" panose="020B0604020202020204" pitchFamily="34" charset="0"/>
              <a:buChar char="•"/>
            </a:pPr>
            <a:r>
              <a:rPr lang="en-US" sz="1600" b="1" dirty="0" smtClean="0"/>
              <a:t>Dry pumps</a:t>
            </a:r>
          </a:p>
          <a:p>
            <a:pPr marL="285750" indent="-285750">
              <a:buFont typeface="Arial" panose="020B0604020202020204" pitchFamily="34" charset="0"/>
              <a:buChar char="•"/>
            </a:pPr>
            <a:r>
              <a:rPr lang="en-US" sz="1600" dirty="0" smtClean="0"/>
              <a:t>High efficiency</a:t>
            </a:r>
          </a:p>
          <a:p>
            <a:pPr marL="285750" indent="-285750">
              <a:buFont typeface="Arial" panose="020B0604020202020204" pitchFamily="34" charset="0"/>
              <a:buChar char="•"/>
            </a:pPr>
            <a:r>
              <a:rPr lang="en-US" sz="1600" dirty="0" smtClean="0"/>
              <a:t>Small gas pulsation, less vibrations </a:t>
            </a:r>
          </a:p>
          <a:p>
            <a:pPr marL="285750" indent="-285750">
              <a:buFont typeface="Arial" panose="020B0604020202020204" pitchFamily="34" charset="0"/>
              <a:buChar char="•"/>
            </a:pPr>
            <a:r>
              <a:rPr lang="en-US" sz="1600" dirty="0" smtClean="0"/>
              <a:t>Difficult maintenance</a:t>
            </a:r>
          </a:p>
          <a:p>
            <a:pPr marL="285750" indent="-285750">
              <a:buFont typeface="Arial" panose="020B0604020202020204" pitchFamily="34" charset="0"/>
              <a:buChar char="•"/>
            </a:pPr>
            <a:r>
              <a:rPr lang="en-US" sz="1600" dirty="0" smtClean="0"/>
              <a:t>Ultimate vacuum is in the 10</a:t>
            </a:r>
            <a:r>
              <a:rPr lang="en-US" sz="1600" baseline="30000" dirty="0" smtClean="0"/>
              <a:t>-2</a:t>
            </a:r>
            <a:r>
              <a:rPr lang="en-US" sz="1600" dirty="0" smtClean="0"/>
              <a:t> mbar range</a:t>
            </a:r>
            <a:endParaRPr lang="de-CH" sz="1600" dirty="0"/>
          </a:p>
        </p:txBody>
      </p:sp>
      <p:sp>
        <p:nvSpPr>
          <p:cNvPr id="15" name="TextBox 14"/>
          <p:cNvSpPr txBox="1"/>
          <p:nvPr/>
        </p:nvSpPr>
        <p:spPr>
          <a:xfrm>
            <a:off x="4644008" y="4535249"/>
            <a:ext cx="4392488" cy="2062103"/>
          </a:xfrm>
          <a:prstGeom prst="rect">
            <a:avLst/>
          </a:prstGeom>
          <a:noFill/>
        </p:spPr>
        <p:txBody>
          <a:bodyPr wrap="square" rtlCol="0">
            <a:spAutoFit/>
          </a:bodyPr>
          <a:lstStyle/>
          <a:p>
            <a:r>
              <a:rPr lang="en-US" sz="1600" dirty="0" smtClean="0"/>
              <a:t>Two 8-shaped synchronously </a:t>
            </a:r>
            <a:r>
              <a:rPr lang="en-US" sz="1600" dirty="0"/>
              <a:t>counter-rotating rotors </a:t>
            </a:r>
            <a:r>
              <a:rPr lang="en-US" sz="1600" dirty="0" smtClean="0"/>
              <a:t>rotate </a:t>
            </a:r>
            <a:r>
              <a:rPr lang="en-US" sz="1600" dirty="0" err="1"/>
              <a:t>contactlessly</a:t>
            </a:r>
            <a:r>
              <a:rPr lang="en-US" sz="1600" dirty="0"/>
              <a:t> </a:t>
            </a:r>
            <a:r>
              <a:rPr lang="en-US" sz="1600" dirty="0" smtClean="0"/>
              <a:t>( small gap) in </a:t>
            </a:r>
            <a:r>
              <a:rPr lang="en-US" sz="1600" dirty="0"/>
              <a:t>a </a:t>
            </a:r>
            <a:r>
              <a:rPr lang="en-US" sz="1600" dirty="0" smtClean="0"/>
              <a:t>housing</a:t>
            </a:r>
          </a:p>
          <a:p>
            <a:endParaRPr lang="en-US" sz="1600" dirty="0"/>
          </a:p>
          <a:p>
            <a:pPr marL="285750" indent="-285750">
              <a:buFont typeface="Arial" panose="020B0604020202020204" pitchFamily="34" charset="0"/>
              <a:buChar char="•"/>
            </a:pPr>
            <a:r>
              <a:rPr lang="en-US" sz="1600" b="1" dirty="0" smtClean="0"/>
              <a:t>Dry pumps</a:t>
            </a:r>
            <a:r>
              <a:rPr lang="en-US" sz="1600" dirty="0" smtClean="0"/>
              <a:t> </a:t>
            </a:r>
            <a:endParaRPr lang="en-US" sz="1600" b="1" dirty="0" smtClean="0"/>
          </a:p>
          <a:p>
            <a:pPr marL="285750" indent="-285750">
              <a:buFont typeface="Arial" panose="020B0604020202020204" pitchFamily="34" charset="0"/>
              <a:buChar char="•"/>
            </a:pPr>
            <a:r>
              <a:rPr lang="en-US" sz="1600" dirty="0" smtClean="0"/>
              <a:t>Can generate a good vacuum (low 10</a:t>
            </a:r>
            <a:r>
              <a:rPr lang="en-US" sz="1600" baseline="30000" dirty="0" smtClean="0"/>
              <a:t>-2</a:t>
            </a:r>
            <a:r>
              <a:rPr lang="en-US" sz="1600" dirty="0" smtClean="0"/>
              <a:t> mbar)</a:t>
            </a:r>
          </a:p>
          <a:p>
            <a:pPr marL="285750" indent="-285750">
              <a:buFont typeface="Arial" panose="020B0604020202020204" pitchFamily="34" charset="0"/>
              <a:buChar char="•"/>
            </a:pPr>
            <a:r>
              <a:rPr lang="en-US" sz="1600" dirty="0" smtClean="0"/>
              <a:t>No friction in the suction chamber, operation at high speed, large flow rate</a:t>
            </a:r>
          </a:p>
          <a:p>
            <a:pPr marL="285750" indent="-285750">
              <a:buFont typeface="Arial" panose="020B0604020202020204" pitchFamily="34" charset="0"/>
              <a:buChar char="•"/>
            </a:pPr>
            <a:endParaRPr lang="en-US" sz="1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06" y="1340768"/>
            <a:ext cx="3236422" cy="2376264"/>
          </a:xfrm>
          <a:prstGeom prst="rect">
            <a:avLst/>
          </a:prstGeom>
        </p:spPr>
      </p:pic>
      <p:pic>
        <p:nvPicPr>
          <p:cNvPr id="14340" name="Picture 4" descr="Operating principle of a Roots pu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7784" y="991950"/>
            <a:ext cx="3060640" cy="34849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24128" y="930206"/>
            <a:ext cx="2232248" cy="338554"/>
          </a:xfrm>
          <a:prstGeom prst="rect">
            <a:avLst/>
          </a:prstGeom>
          <a:noFill/>
        </p:spPr>
        <p:txBody>
          <a:bodyPr wrap="square" rtlCol="0">
            <a:spAutoFit/>
          </a:bodyPr>
          <a:lstStyle/>
          <a:p>
            <a:pPr algn="ctr"/>
            <a:r>
              <a:rPr lang="en-US" sz="1600" b="1" dirty="0" smtClean="0"/>
              <a:t>Roots</a:t>
            </a:r>
            <a:endParaRPr lang="de-CH" sz="1600" b="1" dirty="0"/>
          </a:p>
        </p:txBody>
      </p:sp>
    </p:spTree>
    <p:extLst>
      <p:ext uri="{BB962C8B-B14F-4D97-AF65-F5344CB8AC3E}">
        <p14:creationId xmlns:p14="http://schemas.microsoft.com/office/powerpoint/2010/main" val="271378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7516</Words>
  <Application>Microsoft Office PowerPoint</Application>
  <PresentationFormat>On-screen Show (4:3)</PresentationFormat>
  <Paragraphs>751</Paragraphs>
  <Slides>61</Slides>
  <Notes>56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5" baseType="lpstr">
      <vt:lpstr>ＭＳ Ｐゴシック</vt:lpstr>
      <vt:lpstr>Arial</vt:lpstr>
      <vt:lpstr>Arial Narrow</vt:lpstr>
      <vt:lpstr>Calibri</vt:lpstr>
      <vt:lpstr>Cambria Math</vt:lpstr>
      <vt:lpstr>Franklin Gothic Book</vt:lpstr>
      <vt:lpstr>Rockwell</vt:lpstr>
      <vt:lpstr>Symbol</vt:lpstr>
      <vt:lpstr>Times</vt:lpstr>
      <vt:lpstr>Times New Roman</vt:lpstr>
      <vt:lpstr>Wingdings</vt:lpstr>
      <vt:lpstr>ヒラギノ角ゴ Pro W3</vt:lpstr>
      <vt:lpstr>Office Theme</vt:lpstr>
      <vt:lpstr>Equation</vt:lpstr>
      <vt:lpstr>UHV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XPS in a nut-shell</vt:lpstr>
      <vt:lpstr>This is a lab based XPS instrument</vt:lpstr>
      <vt:lpstr>Electron energy analyzer</vt:lpstr>
      <vt:lpstr>The photoemission process</vt:lpstr>
      <vt:lpstr>Fate of core hole</vt:lpstr>
      <vt:lpstr>Why is XPS surface sensitive? XPS probe depth</vt:lpstr>
      <vt:lpstr>Electron inelastic mean free path</vt:lpstr>
      <vt:lpstr>Inelastic background</vt:lpstr>
      <vt:lpstr>A photoelectron spectrum in more detail</vt:lpstr>
      <vt:lpstr>Spin-orbit splitting</vt:lpstr>
      <vt:lpstr>Core level chemical shifts</vt:lpstr>
      <vt:lpstr>Secondary structure of a spectrum</vt:lpstr>
      <vt:lpstr>Secondary structure of a spectrum</vt:lpstr>
      <vt:lpstr>Estimate of the signal intensity</vt:lpstr>
      <vt:lpstr>Ambient pressure x-ray photoelectron spectroscopy</vt:lpstr>
      <vt:lpstr>Depth profile</vt:lpstr>
      <vt:lpstr>Depth profile</vt:lpstr>
      <vt:lpstr>Characterization of the solid-gas interface (SLS-PSI)</vt:lpstr>
      <vt:lpstr>1) Carbon monoxide oxidation on Pt/CeO2</vt:lpstr>
      <vt:lpstr>PowerPoint Presentation</vt:lpstr>
      <vt:lpstr>Carbon monoxide oxidation on Pt/CeO2: experimental results</vt:lpstr>
      <vt:lpstr>PowerPoint Presentation</vt:lpstr>
      <vt:lpstr>Carbon monoxide oxidation on Pt/CeO2: experimental results</vt:lpstr>
      <vt:lpstr>Carbon monoxide oxidation on Pt/CeO2: experimental results</vt:lpstr>
      <vt:lpstr>Carbon monoxide oxidation on Pt/CeO2: experimental results</vt:lpstr>
      <vt:lpstr>Carbon monoxide oxidation on Pt/CeO2: experimental results</vt:lpstr>
      <vt:lpstr>PowerPoint Presentation</vt:lpstr>
    </vt:vector>
  </TitlesOfParts>
  <Company>PSI - Paul Scherrer 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Markus</dc:creator>
  <cp:lastModifiedBy>Artiglia Luca</cp:lastModifiedBy>
  <cp:revision>298</cp:revision>
  <dcterms:created xsi:type="dcterms:W3CDTF">2014-11-13T23:09:47Z</dcterms:created>
  <dcterms:modified xsi:type="dcterms:W3CDTF">2019-10-22T09:08:13Z</dcterms:modified>
</cp:coreProperties>
</file>