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77" r:id="rId5"/>
    <p:sldId id="259" r:id="rId6"/>
    <p:sldId id="269" r:id="rId7"/>
    <p:sldId id="260" r:id="rId8"/>
    <p:sldId id="261" r:id="rId9"/>
    <p:sldId id="262" r:id="rId10"/>
    <p:sldId id="264" r:id="rId11"/>
    <p:sldId id="265" r:id="rId12"/>
    <p:sldId id="266" r:id="rId13"/>
    <p:sldId id="278" r:id="rId14"/>
    <p:sldId id="279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13" autoAdjust="0"/>
  </p:normalViewPr>
  <p:slideViewPr>
    <p:cSldViewPr snapToGrid="0">
      <p:cViewPr varScale="1">
        <p:scale>
          <a:sx n="114" d="100"/>
          <a:sy n="114" d="100"/>
        </p:scale>
        <p:origin x="5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D219-EE3E-436F-A0F2-D195147C90D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9114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47A3-FDF0-4588-BF74-3D78421F0CC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852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3716-ECE5-49BD-9E3C-495E894731F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1917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F39A-3B23-4304-A766-B7983D1B76D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2508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D22A7-4650-49CC-AFC0-BC39C0051DA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0514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68E4-207A-4320-8B94-F23802545AD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074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7055-0FC2-454D-93A6-11142348478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9899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CF5D2-15F8-4EE4-80EB-852F713EA2A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3612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C6361-4B1F-419B-9C1E-5FB375CBDB1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478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3226-8594-4460-9C76-CDD9AAE5A90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3244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E24B-622F-43EE-BB39-137DE9CEE40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152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8A1E62-C8E7-45C9-BD62-F3E27F6FE45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.mcmaster.ca/esam/intro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www.chemistry.mcmaster.ca/aimpac/imagemap/imagemap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466850" y="360363"/>
            <a:ext cx="55197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dirty="0" err="1" smtClean="0">
                <a:latin typeface="+mj-lt"/>
              </a:rPr>
              <a:t>Teil</a:t>
            </a:r>
            <a:r>
              <a:rPr lang="en-US" altLang="de-DE" b="1" dirty="0" smtClean="0">
                <a:latin typeface="+mj-lt"/>
              </a:rPr>
              <a:t> 2: </a:t>
            </a:r>
            <a:r>
              <a:rPr lang="en-US" altLang="de-DE" b="1" dirty="0" err="1" smtClean="0">
                <a:latin typeface="+mj-lt"/>
              </a:rPr>
              <a:t>Strukturmodelle</a:t>
            </a:r>
            <a:endParaRPr lang="en-US" altLang="de-DE" b="1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dirty="0" smtClean="0">
                <a:latin typeface="+mj-lt"/>
              </a:rPr>
              <a:t>Das VSEPR (VSEPD) Model</a:t>
            </a:r>
          </a:p>
        </p:txBody>
      </p:sp>
      <p:sp>
        <p:nvSpPr>
          <p:cNvPr id="20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763148-8283-4BE5-9E25-AB82D7872B4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2" name="Textfeld 4"/>
          <p:cNvSpPr txBox="1">
            <a:spLocks noChangeArrowheads="1"/>
          </p:cNvSpPr>
          <p:nvPr/>
        </p:nvSpPr>
        <p:spPr bwMode="auto">
          <a:xfrm>
            <a:off x="3478213" y="2043113"/>
            <a:ext cx="1830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3600" b="1">
                <a:solidFill>
                  <a:srgbClr val="000000"/>
                </a:solidFill>
                <a:latin typeface="Calibri" panose="020F0502020204030204" pitchFamily="34" charset="0"/>
              </a:rPr>
              <a:t>Literatur</a:t>
            </a:r>
          </a:p>
        </p:txBody>
      </p:sp>
      <p:sp>
        <p:nvSpPr>
          <p:cNvPr id="2053" name="Textfeld 1"/>
          <p:cNvSpPr txBox="1">
            <a:spLocks noChangeArrowheads="1"/>
          </p:cNvSpPr>
          <p:nvPr/>
        </p:nvSpPr>
        <p:spPr bwMode="auto">
          <a:xfrm>
            <a:off x="292100" y="3074988"/>
            <a:ext cx="8659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>
                <a:solidFill>
                  <a:srgbClr val="000000"/>
                </a:solidFill>
              </a:rPr>
              <a:t>Catherine E. Housecroft &amp; Edwin C. Constable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</a:rPr>
              <a:t>Chemistry</a:t>
            </a:r>
            <a:r>
              <a:rPr lang="de-CH" altLang="de-DE">
                <a:solidFill>
                  <a:srgbClr val="000000"/>
                </a:solidFill>
              </a:rPr>
              <a:t> 4</a:t>
            </a:r>
            <a:r>
              <a:rPr lang="de-CH" altLang="de-DE" baseline="30000">
                <a:solidFill>
                  <a:srgbClr val="000000"/>
                </a:solidFill>
              </a:rPr>
              <a:t>th</a:t>
            </a:r>
            <a:r>
              <a:rPr lang="de-CH" altLang="de-DE">
                <a:solidFill>
                  <a:srgbClr val="000000"/>
                </a:solidFill>
              </a:rPr>
              <a:t> Edition,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>
                <a:solidFill>
                  <a:srgbClr val="000000"/>
                </a:solidFill>
              </a:rPr>
              <a:t>Kapitel 6.6 – 6.7, Seiten 225 – 232.</a:t>
            </a:r>
          </a:p>
        </p:txBody>
      </p:sp>
      <p:sp>
        <p:nvSpPr>
          <p:cNvPr id="2054" name="Textfeld 3"/>
          <p:cNvSpPr txBox="1">
            <a:spLocks noChangeArrowheads="1"/>
          </p:cNvSpPr>
          <p:nvPr/>
        </p:nvSpPr>
        <p:spPr bwMode="auto">
          <a:xfrm>
            <a:off x="2989263" y="5729288"/>
            <a:ext cx="3265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>
                <a:solidFill>
                  <a:srgbClr val="000000"/>
                </a:solidFill>
                <a:latin typeface="Calibri" panose="020F0502020204030204" pitchFamily="34" charset="0"/>
              </a:rPr>
              <a:t>hgruetzmacher@ethz.ch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37"/>
          <p:cNvGrpSpPr>
            <a:grpSpLocks/>
          </p:cNvGrpSpPr>
          <p:nvPr/>
        </p:nvGrpSpPr>
        <p:grpSpPr bwMode="auto">
          <a:xfrm>
            <a:off x="177800" y="2174875"/>
            <a:ext cx="8823325" cy="4567238"/>
            <a:chOff x="126" y="980"/>
            <a:chExt cx="5558" cy="2877"/>
          </a:xfrm>
        </p:grpSpPr>
        <p:sp>
          <p:nvSpPr>
            <p:cNvPr id="11271" name="AutoShape 2"/>
            <p:cNvSpPr>
              <a:spLocks noChangeAspect="1" noChangeArrowheads="1" noTextEdit="1"/>
            </p:cNvSpPr>
            <p:nvPr/>
          </p:nvSpPr>
          <p:spPr bwMode="auto">
            <a:xfrm>
              <a:off x="126" y="1008"/>
              <a:ext cx="5558" cy="2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1338" y="1150"/>
              <a:ext cx="4282" cy="1076"/>
              <a:chOff x="1338" y="1150"/>
              <a:chExt cx="4282" cy="1076"/>
            </a:xfrm>
          </p:grpSpPr>
          <p:sp>
            <p:nvSpPr>
              <p:cNvPr id="11604" name="Line 4"/>
              <p:cNvSpPr>
                <a:spLocks noChangeShapeType="1"/>
              </p:cNvSpPr>
              <p:nvPr/>
            </p:nvSpPr>
            <p:spPr bwMode="auto">
              <a:xfrm flipH="1" flipV="1">
                <a:off x="5026" y="2223"/>
                <a:ext cx="5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05" name="Line 5"/>
              <p:cNvSpPr>
                <a:spLocks noChangeShapeType="1"/>
              </p:cNvSpPr>
              <p:nvPr/>
            </p:nvSpPr>
            <p:spPr bwMode="auto">
              <a:xfrm flipH="1" flipV="1">
                <a:off x="4970" y="2214"/>
                <a:ext cx="56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06" name="Line 6"/>
              <p:cNvSpPr>
                <a:spLocks noChangeShapeType="1"/>
              </p:cNvSpPr>
              <p:nvPr/>
            </p:nvSpPr>
            <p:spPr bwMode="auto">
              <a:xfrm flipH="1" flipV="1">
                <a:off x="4915" y="2200"/>
                <a:ext cx="55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07" name="Line 7"/>
              <p:cNvSpPr>
                <a:spLocks noChangeShapeType="1"/>
              </p:cNvSpPr>
              <p:nvPr/>
            </p:nvSpPr>
            <p:spPr bwMode="auto">
              <a:xfrm flipH="1" flipV="1">
                <a:off x="4863" y="2180"/>
                <a:ext cx="52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08" name="Line 8"/>
              <p:cNvSpPr>
                <a:spLocks noChangeShapeType="1"/>
              </p:cNvSpPr>
              <p:nvPr/>
            </p:nvSpPr>
            <p:spPr bwMode="auto">
              <a:xfrm flipH="1" flipV="1">
                <a:off x="4812" y="2154"/>
                <a:ext cx="51" cy="2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09" name="Line 9"/>
              <p:cNvSpPr>
                <a:spLocks noChangeShapeType="1"/>
              </p:cNvSpPr>
              <p:nvPr/>
            </p:nvSpPr>
            <p:spPr bwMode="auto">
              <a:xfrm flipH="1" flipV="1">
                <a:off x="4765" y="2123"/>
                <a:ext cx="47" cy="3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0" name="Line 10"/>
              <p:cNvSpPr>
                <a:spLocks noChangeShapeType="1"/>
              </p:cNvSpPr>
              <p:nvPr/>
            </p:nvSpPr>
            <p:spPr bwMode="auto">
              <a:xfrm flipH="1" flipV="1">
                <a:off x="4721" y="2088"/>
                <a:ext cx="44" cy="3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1" name="Line 11"/>
              <p:cNvSpPr>
                <a:spLocks noChangeShapeType="1"/>
              </p:cNvSpPr>
              <p:nvPr/>
            </p:nvSpPr>
            <p:spPr bwMode="auto">
              <a:xfrm flipH="1" flipV="1">
                <a:off x="4681" y="2048"/>
                <a:ext cx="40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2" name="Line 12"/>
              <p:cNvSpPr>
                <a:spLocks noChangeShapeType="1"/>
              </p:cNvSpPr>
              <p:nvPr/>
            </p:nvSpPr>
            <p:spPr bwMode="auto">
              <a:xfrm flipH="1" flipV="1">
                <a:off x="4646" y="2004"/>
                <a:ext cx="35" cy="4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3" name="Line 13"/>
              <p:cNvSpPr>
                <a:spLocks noChangeShapeType="1"/>
              </p:cNvSpPr>
              <p:nvPr/>
            </p:nvSpPr>
            <p:spPr bwMode="auto">
              <a:xfrm flipH="1" flipV="1">
                <a:off x="4615" y="1957"/>
                <a:ext cx="31" cy="4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4" name="Line 14"/>
              <p:cNvSpPr>
                <a:spLocks noChangeShapeType="1"/>
              </p:cNvSpPr>
              <p:nvPr/>
            </p:nvSpPr>
            <p:spPr bwMode="auto">
              <a:xfrm flipH="1" flipV="1">
                <a:off x="4590" y="1907"/>
                <a:ext cx="25" cy="5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5" name="Line 15"/>
              <p:cNvSpPr>
                <a:spLocks noChangeShapeType="1"/>
              </p:cNvSpPr>
              <p:nvPr/>
            </p:nvSpPr>
            <p:spPr bwMode="auto">
              <a:xfrm flipH="1" flipV="1">
                <a:off x="4570" y="1854"/>
                <a:ext cx="20" cy="5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6" name="Line 16"/>
              <p:cNvSpPr>
                <a:spLocks noChangeShapeType="1"/>
              </p:cNvSpPr>
              <p:nvPr/>
            </p:nvSpPr>
            <p:spPr bwMode="auto">
              <a:xfrm flipH="1" flipV="1">
                <a:off x="4555" y="1800"/>
                <a:ext cx="15" cy="5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7" name="Line 17"/>
              <p:cNvSpPr>
                <a:spLocks noChangeShapeType="1"/>
              </p:cNvSpPr>
              <p:nvPr/>
            </p:nvSpPr>
            <p:spPr bwMode="auto">
              <a:xfrm flipH="1" flipV="1">
                <a:off x="4546" y="1744"/>
                <a:ext cx="9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8" name="Line 18"/>
              <p:cNvSpPr>
                <a:spLocks noChangeShapeType="1"/>
              </p:cNvSpPr>
              <p:nvPr/>
            </p:nvSpPr>
            <p:spPr bwMode="auto">
              <a:xfrm flipH="1" flipV="1">
                <a:off x="4543" y="1688"/>
                <a:ext cx="3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19" name="Line 19"/>
              <p:cNvSpPr>
                <a:spLocks noChangeShapeType="1"/>
              </p:cNvSpPr>
              <p:nvPr/>
            </p:nvSpPr>
            <p:spPr bwMode="auto">
              <a:xfrm flipV="1">
                <a:off x="4543" y="1632"/>
                <a:ext cx="3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0" name="Line 20"/>
              <p:cNvSpPr>
                <a:spLocks noChangeShapeType="1"/>
              </p:cNvSpPr>
              <p:nvPr/>
            </p:nvSpPr>
            <p:spPr bwMode="auto">
              <a:xfrm flipV="1">
                <a:off x="4546" y="1576"/>
                <a:ext cx="9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1" name="Line 21"/>
              <p:cNvSpPr>
                <a:spLocks noChangeShapeType="1"/>
              </p:cNvSpPr>
              <p:nvPr/>
            </p:nvSpPr>
            <p:spPr bwMode="auto">
              <a:xfrm flipV="1">
                <a:off x="4555" y="1522"/>
                <a:ext cx="15" cy="5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2" name="Line 22"/>
              <p:cNvSpPr>
                <a:spLocks noChangeShapeType="1"/>
              </p:cNvSpPr>
              <p:nvPr/>
            </p:nvSpPr>
            <p:spPr bwMode="auto">
              <a:xfrm flipV="1">
                <a:off x="4570" y="1469"/>
                <a:ext cx="20" cy="5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3" name="Line 23"/>
              <p:cNvSpPr>
                <a:spLocks noChangeShapeType="1"/>
              </p:cNvSpPr>
              <p:nvPr/>
            </p:nvSpPr>
            <p:spPr bwMode="auto">
              <a:xfrm flipV="1">
                <a:off x="4590" y="1419"/>
                <a:ext cx="25" cy="5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4" name="Line 24"/>
              <p:cNvSpPr>
                <a:spLocks noChangeShapeType="1"/>
              </p:cNvSpPr>
              <p:nvPr/>
            </p:nvSpPr>
            <p:spPr bwMode="auto">
              <a:xfrm flipV="1">
                <a:off x="4615" y="1372"/>
                <a:ext cx="31" cy="4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5" name="Line 25"/>
              <p:cNvSpPr>
                <a:spLocks noChangeShapeType="1"/>
              </p:cNvSpPr>
              <p:nvPr/>
            </p:nvSpPr>
            <p:spPr bwMode="auto">
              <a:xfrm flipV="1">
                <a:off x="4646" y="1328"/>
                <a:ext cx="35" cy="4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6" name="Line 26"/>
              <p:cNvSpPr>
                <a:spLocks noChangeShapeType="1"/>
              </p:cNvSpPr>
              <p:nvPr/>
            </p:nvSpPr>
            <p:spPr bwMode="auto">
              <a:xfrm flipV="1">
                <a:off x="4681" y="1288"/>
                <a:ext cx="40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7" name="Line 27"/>
              <p:cNvSpPr>
                <a:spLocks noChangeShapeType="1"/>
              </p:cNvSpPr>
              <p:nvPr/>
            </p:nvSpPr>
            <p:spPr bwMode="auto">
              <a:xfrm flipV="1">
                <a:off x="4721" y="1252"/>
                <a:ext cx="44" cy="3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8" name="Line 28"/>
              <p:cNvSpPr>
                <a:spLocks noChangeShapeType="1"/>
              </p:cNvSpPr>
              <p:nvPr/>
            </p:nvSpPr>
            <p:spPr bwMode="auto">
              <a:xfrm flipV="1">
                <a:off x="4765" y="1222"/>
                <a:ext cx="47" cy="3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29" name="Line 29"/>
              <p:cNvSpPr>
                <a:spLocks noChangeShapeType="1"/>
              </p:cNvSpPr>
              <p:nvPr/>
            </p:nvSpPr>
            <p:spPr bwMode="auto">
              <a:xfrm flipV="1">
                <a:off x="4812" y="1196"/>
                <a:ext cx="51" cy="2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0" name="Line 30"/>
              <p:cNvSpPr>
                <a:spLocks noChangeShapeType="1"/>
              </p:cNvSpPr>
              <p:nvPr/>
            </p:nvSpPr>
            <p:spPr bwMode="auto">
              <a:xfrm flipV="1">
                <a:off x="4863" y="1176"/>
                <a:ext cx="52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1" name="Line 31"/>
              <p:cNvSpPr>
                <a:spLocks noChangeShapeType="1"/>
              </p:cNvSpPr>
              <p:nvPr/>
            </p:nvSpPr>
            <p:spPr bwMode="auto">
              <a:xfrm flipV="1">
                <a:off x="4915" y="1161"/>
                <a:ext cx="55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2" name="Line 32"/>
              <p:cNvSpPr>
                <a:spLocks noChangeShapeType="1"/>
              </p:cNvSpPr>
              <p:nvPr/>
            </p:nvSpPr>
            <p:spPr bwMode="auto">
              <a:xfrm flipV="1">
                <a:off x="4970" y="1153"/>
                <a:ext cx="56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3" name="Line 33"/>
              <p:cNvSpPr>
                <a:spLocks noChangeShapeType="1"/>
              </p:cNvSpPr>
              <p:nvPr/>
            </p:nvSpPr>
            <p:spPr bwMode="auto">
              <a:xfrm flipV="1">
                <a:off x="5026" y="1150"/>
                <a:ext cx="5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4" name="Line 34"/>
              <p:cNvSpPr>
                <a:spLocks noChangeShapeType="1"/>
              </p:cNvSpPr>
              <p:nvPr/>
            </p:nvSpPr>
            <p:spPr bwMode="auto">
              <a:xfrm>
                <a:off x="5082" y="1150"/>
                <a:ext cx="5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5" name="Line 35"/>
              <p:cNvSpPr>
                <a:spLocks noChangeShapeType="1"/>
              </p:cNvSpPr>
              <p:nvPr/>
            </p:nvSpPr>
            <p:spPr bwMode="auto">
              <a:xfrm>
                <a:off x="5138" y="1153"/>
                <a:ext cx="56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6" name="Line 36"/>
              <p:cNvSpPr>
                <a:spLocks noChangeShapeType="1"/>
              </p:cNvSpPr>
              <p:nvPr/>
            </p:nvSpPr>
            <p:spPr bwMode="auto">
              <a:xfrm>
                <a:off x="5194" y="1161"/>
                <a:ext cx="5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7" name="Line 37"/>
              <p:cNvSpPr>
                <a:spLocks noChangeShapeType="1"/>
              </p:cNvSpPr>
              <p:nvPr/>
            </p:nvSpPr>
            <p:spPr bwMode="auto">
              <a:xfrm>
                <a:off x="5248" y="1176"/>
                <a:ext cx="53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8" name="Line 38"/>
              <p:cNvSpPr>
                <a:spLocks noChangeShapeType="1"/>
              </p:cNvSpPr>
              <p:nvPr/>
            </p:nvSpPr>
            <p:spPr bwMode="auto">
              <a:xfrm>
                <a:off x="5301" y="1196"/>
                <a:ext cx="50" cy="2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39" name="Line 39"/>
              <p:cNvSpPr>
                <a:spLocks noChangeShapeType="1"/>
              </p:cNvSpPr>
              <p:nvPr/>
            </p:nvSpPr>
            <p:spPr bwMode="auto">
              <a:xfrm>
                <a:off x="5351" y="1222"/>
                <a:ext cx="48" cy="3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0" name="Line 40"/>
              <p:cNvSpPr>
                <a:spLocks noChangeShapeType="1"/>
              </p:cNvSpPr>
              <p:nvPr/>
            </p:nvSpPr>
            <p:spPr bwMode="auto">
              <a:xfrm>
                <a:off x="5399" y="1252"/>
                <a:ext cx="43" cy="3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1" name="Line 41"/>
              <p:cNvSpPr>
                <a:spLocks noChangeShapeType="1"/>
              </p:cNvSpPr>
              <p:nvPr/>
            </p:nvSpPr>
            <p:spPr bwMode="auto">
              <a:xfrm>
                <a:off x="5442" y="1288"/>
                <a:ext cx="40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2" name="Line 42"/>
              <p:cNvSpPr>
                <a:spLocks noChangeShapeType="1"/>
              </p:cNvSpPr>
              <p:nvPr/>
            </p:nvSpPr>
            <p:spPr bwMode="auto">
              <a:xfrm>
                <a:off x="5482" y="1328"/>
                <a:ext cx="36" cy="4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3" name="Line 43"/>
              <p:cNvSpPr>
                <a:spLocks noChangeShapeType="1"/>
              </p:cNvSpPr>
              <p:nvPr/>
            </p:nvSpPr>
            <p:spPr bwMode="auto">
              <a:xfrm>
                <a:off x="5518" y="1372"/>
                <a:ext cx="30" cy="4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4" name="Line 44"/>
              <p:cNvSpPr>
                <a:spLocks noChangeShapeType="1"/>
              </p:cNvSpPr>
              <p:nvPr/>
            </p:nvSpPr>
            <p:spPr bwMode="auto">
              <a:xfrm>
                <a:off x="5548" y="1419"/>
                <a:ext cx="26" cy="5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5" name="Line 45"/>
              <p:cNvSpPr>
                <a:spLocks noChangeShapeType="1"/>
              </p:cNvSpPr>
              <p:nvPr/>
            </p:nvSpPr>
            <p:spPr bwMode="auto">
              <a:xfrm>
                <a:off x="5574" y="1469"/>
                <a:ext cx="20" cy="5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6" name="Line 46"/>
              <p:cNvSpPr>
                <a:spLocks noChangeShapeType="1"/>
              </p:cNvSpPr>
              <p:nvPr/>
            </p:nvSpPr>
            <p:spPr bwMode="auto">
              <a:xfrm>
                <a:off x="5594" y="1522"/>
                <a:ext cx="14" cy="5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7" name="Line 47"/>
              <p:cNvSpPr>
                <a:spLocks noChangeShapeType="1"/>
              </p:cNvSpPr>
              <p:nvPr/>
            </p:nvSpPr>
            <p:spPr bwMode="auto">
              <a:xfrm>
                <a:off x="5608" y="1576"/>
                <a:ext cx="9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8" name="Line 48"/>
              <p:cNvSpPr>
                <a:spLocks noChangeShapeType="1"/>
              </p:cNvSpPr>
              <p:nvPr/>
            </p:nvSpPr>
            <p:spPr bwMode="auto">
              <a:xfrm>
                <a:off x="5617" y="1632"/>
                <a:ext cx="3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49" name="Line 49"/>
              <p:cNvSpPr>
                <a:spLocks noChangeShapeType="1"/>
              </p:cNvSpPr>
              <p:nvPr/>
            </p:nvSpPr>
            <p:spPr bwMode="auto">
              <a:xfrm flipH="1">
                <a:off x="5617" y="1688"/>
                <a:ext cx="3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0" name="Line 50"/>
              <p:cNvSpPr>
                <a:spLocks noChangeShapeType="1"/>
              </p:cNvSpPr>
              <p:nvPr/>
            </p:nvSpPr>
            <p:spPr bwMode="auto">
              <a:xfrm flipH="1">
                <a:off x="5608" y="1744"/>
                <a:ext cx="9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1" name="Line 51"/>
              <p:cNvSpPr>
                <a:spLocks noChangeShapeType="1"/>
              </p:cNvSpPr>
              <p:nvPr/>
            </p:nvSpPr>
            <p:spPr bwMode="auto">
              <a:xfrm flipH="1">
                <a:off x="5594" y="1800"/>
                <a:ext cx="14" cy="5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2" name="Line 52"/>
              <p:cNvSpPr>
                <a:spLocks noChangeShapeType="1"/>
              </p:cNvSpPr>
              <p:nvPr/>
            </p:nvSpPr>
            <p:spPr bwMode="auto">
              <a:xfrm flipH="1">
                <a:off x="5574" y="1854"/>
                <a:ext cx="20" cy="5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3" name="Line 53"/>
              <p:cNvSpPr>
                <a:spLocks noChangeShapeType="1"/>
              </p:cNvSpPr>
              <p:nvPr/>
            </p:nvSpPr>
            <p:spPr bwMode="auto">
              <a:xfrm flipH="1">
                <a:off x="5548" y="1907"/>
                <a:ext cx="26" cy="5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4" name="Line 54"/>
              <p:cNvSpPr>
                <a:spLocks noChangeShapeType="1"/>
              </p:cNvSpPr>
              <p:nvPr/>
            </p:nvSpPr>
            <p:spPr bwMode="auto">
              <a:xfrm flipH="1">
                <a:off x="5518" y="1957"/>
                <a:ext cx="30" cy="4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5" name="Line 55"/>
              <p:cNvSpPr>
                <a:spLocks noChangeShapeType="1"/>
              </p:cNvSpPr>
              <p:nvPr/>
            </p:nvSpPr>
            <p:spPr bwMode="auto">
              <a:xfrm flipH="1">
                <a:off x="5482" y="2004"/>
                <a:ext cx="36" cy="4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6" name="Line 56"/>
              <p:cNvSpPr>
                <a:spLocks noChangeShapeType="1"/>
              </p:cNvSpPr>
              <p:nvPr/>
            </p:nvSpPr>
            <p:spPr bwMode="auto">
              <a:xfrm flipH="1">
                <a:off x="5442" y="2048"/>
                <a:ext cx="40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7" name="Line 57"/>
              <p:cNvSpPr>
                <a:spLocks noChangeShapeType="1"/>
              </p:cNvSpPr>
              <p:nvPr/>
            </p:nvSpPr>
            <p:spPr bwMode="auto">
              <a:xfrm flipH="1">
                <a:off x="5399" y="2088"/>
                <a:ext cx="43" cy="3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8" name="Line 58"/>
              <p:cNvSpPr>
                <a:spLocks noChangeShapeType="1"/>
              </p:cNvSpPr>
              <p:nvPr/>
            </p:nvSpPr>
            <p:spPr bwMode="auto">
              <a:xfrm flipH="1">
                <a:off x="5351" y="2123"/>
                <a:ext cx="48" cy="3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59" name="Line 59"/>
              <p:cNvSpPr>
                <a:spLocks noChangeShapeType="1"/>
              </p:cNvSpPr>
              <p:nvPr/>
            </p:nvSpPr>
            <p:spPr bwMode="auto">
              <a:xfrm flipH="1">
                <a:off x="5301" y="2154"/>
                <a:ext cx="50" cy="2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0" name="Line 60"/>
              <p:cNvSpPr>
                <a:spLocks noChangeShapeType="1"/>
              </p:cNvSpPr>
              <p:nvPr/>
            </p:nvSpPr>
            <p:spPr bwMode="auto">
              <a:xfrm flipH="1">
                <a:off x="5248" y="2180"/>
                <a:ext cx="53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1" name="Line 61"/>
              <p:cNvSpPr>
                <a:spLocks noChangeShapeType="1"/>
              </p:cNvSpPr>
              <p:nvPr/>
            </p:nvSpPr>
            <p:spPr bwMode="auto">
              <a:xfrm flipH="1">
                <a:off x="5194" y="2200"/>
                <a:ext cx="54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2" name="Line 62"/>
              <p:cNvSpPr>
                <a:spLocks noChangeShapeType="1"/>
              </p:cNvSpPr>
              <p:nvPr/>
            </p:nvSpPr>
            <p:spPr bwMode="auto">
              <a:xfrm flipH="1">
                <a:off x="5138" y="2214"/>
                <a:ext cx="56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3" name="Line 63"/>
              <p:cNvSpPr>
                <a:spLocks noChangeShapeType="1"/>
              </p:cNvSpPr>
              <p:nvPr/>
            </p:nvSpPr>
            <p:spPr bwMode="auto">
              <a:xfrm flipH="1">
                <a:off x="5082" y="2223"/>
                <a:ext cx="5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4" name="Line 64"/>
              <p:cNvSpPr>
                <a:spLocks noChangeShapeType="1"/>
              </p:cNvSpPr>
              <p:nvPr/>
            </p:nvSpPr>
            <p:spPr bwMode="auto">
              <a:xfrm flipH="1">
                <a:off x="5458" y="1499"/>
                <a:ext cx="2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5" name="Line 65"/>
              <p:cNvSpPr>
                <a:spLocks noChangeShapeType="1"/>
              </p:cNvSpPr>
              <p:nvPr/>
            </p:nvSpPr>
            <p:spPr bwMode="auto">
              <a:xfrm flipH="1">
                <a:off x="5431" y="1513"/>
                <a:ext cx="27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6" name="Line 66"/>
              <p:cNvSpPr>
                <a:spLocks noChangeShapeType="1"/>
              </p:cNvSpPr>
              <p:nvPr/>
            </p:nvSpPr>
            <p:spPr bwMode="auto">
              <a:xfrm flipH="1">
                <a:off x="5400" y="1525"/>
                <a:ext cx="3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7" name="Line 67"/>
              <p:cNvSpPr>
                <a:spLocks noChangeShapeType="1"/>
              </p:cNvSpPr>
              <p:nvPr/>
            </p:nvSpPr>
            <p:spPr bwMode="auto">
              <a:xfrm flipH="1">
                <a:off x="5366" y="1537"/>
                <a:ext cx="3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8" name="Line 68"/>
              <p:cNvSpPr>
                <a:spLocks noChangeShapeType="1"/>
              </p:cNvSpPr>
              <p:nvPr/>
            </p:nvSpPr>
            <p:spPr bwMode="auto">
              <a:xfrm flipH="1">
                <a:off x="5328" y="1547"/>
                <a:ext cx="38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69" name="Line 69"/>
              <p:cNvSpPr>
                <a:spLocks noChangeShapeType="1"/>
              </p:cNvSpPr>
              <p:nvPr/>
            </p:nvSpPr>
            <p:spPr bwMode="auto">
              <a:xfrm flipH="1">
                <a:off x="5288" y="1557"/>
                <a:ext cx="40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0" name="Line 70"/>
              <p:cNvSpPr>
                <a:spLocks noChangeShapeType="1"/>
              </p:cNvSpPr>
              <p:nvPr/>
            </p:nvSpPr>
            <p:spPr bwMode="auto">
              <a:xfrm flipH="1">
                <a:off x="5246" y="1564"/>
                <a:ext cx="42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1" name="Line 71"/>
              <p:cNvSpPr>
                <a:spLocks noChangeShapeType="1"/>
              </p:cNvSpPr>
              <p:nvPr/>
            </p:nvSpPr>
            <p:spPr bwMode="auto">
              <a:xfrm flipH="1">
                <a:off x="5202" y="1571"/>
                <a:ext cx="44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2" name="Line 72"/>
              <p:cNvSpPr>
                <a:spLocks noChangeShapeType="1"/>
              </p:cNvSpPr>
              <p:nvPr/>
            </p:nvSpPr>
            <p:spPr bwMode="auto">
              <a:xfrm flipH="1">
                <a:off x="5156" y="1576"/>
                <a:ext cx="4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3" name="Line 73"/>
              <p:cNvSpPr>
                <a:spLocks noChangeShapeType="1"/>
              </p:cNvSpPr>
              <p:nvPr/>
            </p:nvSpPr>
            <p:spPr bwMode="auto">
              <a:xfrm flipH="1">
                <a:off x="5110" y="1579"/>
                <a:ext cx="46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4" name="Line 74"/>
              <p:cNvSpPr>
                <a:spLocks noChangeShapeType="1"/>
              </p:cNvSpPr>
              <p:nvPr/>
            </p:nvSpPr>
            <p:spPr bwMode="auto">
              <a:xfrm flipH="1">
                <a:off x="5064" y="1581"/>
                <a:ext cx="46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5" name="Line 75"/>
              <p:cNvSpPr>
                <a:spLocks noChangeShapeType="1"/>
              </p:cNvSpPr>
              <p:nvPr/>
            </p:nvSpPr>
            <p:spPr bwMode="auto">
              <a:xfrm flipH="1" flipV="1">
                <a:off x="5017" y="1579"/>
                <a:ext cx="47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6" name="Line 76"/>
              <p:cNvSpPr>
                <a:spLocks noChangeShapeType="1"/>
              </p:cNvSpPr>
              <p:nvPr/>
            </p:nvSpPr>
            <p:spPr bwMode="auto">
              <a:xfrm flipH="1" flipV="1">
                <a:off x="4971" y="1577"/>
                <a:ext cx="46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7" name="Line 77"/>
              <p:cNvSpPr>
                <a:spLocks noChangeShapeType="1"/>
              </p:cNvSpPr>
              <p:nvPr/>
            </p:nvSpPr>
            <p:spPr bwMode="auto">
              <a:xfrm flipH="1" flipV="1">
                <a:off x="4927" y="1572"/>
                <a:ext cx="44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8" name="Line 78"/>
              <p:cNvSpPr>
                <a:spLocks noChangeShapeType="1"/>
              </p:cNvSpPr>
              <p:nvPr/>
            </p:nvSpPr>
            <p:spPr bwMode="auto">
              <a:xfrm flipH="1" flipV="1">
                <a:off x="4884" y="1565"/>
                <a:ext cx="43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79" name="Line 79"/>
              <p:cNvSpPr>
                <a:spLocks noChangeShapeType="1"/>
              </p:cNvSpPr>
              <p:nvPr/>
            </p:nvSpPr>
            <p:spPr bwMode="auto">
              <a:xfrm flipH="1" flipV="1">
                <a:off x="4844" y="1558"/>
                <a:ext cx="40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0" name="Line 80"/>
              <p:cNvSpPr>
                <a:spLocks noChangeShapeType="1"/>
              </p:cNvSpPr>
              <p:nvPr/>
            </p:nvSpPr>
            <p:spPr bwMode="auto">
              <a:xfrm flipH="1" flipV="1">
                <a:off x="4806" y="1549"/>
                <a:ext cx="38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1" name="Line 81"/>
              <p:cNvSpPr>
                <a:spLocks noChangeShapeType="1"/>
              </p:cNvSpPr>
              <p:nvPr/>
            </p:nvSpPr>
            <p:spPr bwMode="auto">
              <a:xfrm flipH="1" flipV="1">
                <a:off x="4771" y="1539"/>
                <a:ext cx="35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2" name="Line 82"/>
              <p:cNvSpPr>
                <a:spLocks noChangeShapeType="1"/>
              </p:cNvSpPr>
              <p:nvPr/>
            </p:nvSpPr>
            <p:spPr bwMode="auto">
              <a:xfrm flipH="1" flipV="1">
                <a:off x="4740" y="1527"/>
                <a:ext cx="3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3" name="Line 83"/>
              <p:cNvSpPr>
                <a:spLocks noChangeShapeType="1"/>
              </p:cNvSpPr>
              <p:nvPr/>
            </p:nvSpPr>
            <p:spPr bwMode="auto">
              <a:xfrm flipH="1" flipV="1">
                <a:off x="4712" y="1515"/>
                <a:ext cx="28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4" name="Line 84"/>
              <p:cNvSpPr>
                <a:spLocks noChangeShapeType="1"/>
              </p:cNvSpPr>
              <p:nvPr/>
            </p:nvSpPr>
            <p:spPr bwMode="auto">
              <a:xfrm flipH="1" flipV="1">
                <a:off x="4688" y="1501"/>
                <a:ext cx="24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5" name="Line 85"/>
              <p:cNvSpPr>
                <a:spLocks noChangeShapeType="1"/>
              </p:cNvSpPr>
              <p:nvPr/>
            </p:nvSpPr>
            <p:spPr bwMode="auto">
              <a:xfrm flipH="1" flipV="1">
                <a:off x="4669" y="1487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6" name="Line 86"/>
              <p:cNvSpPr>
                <a:spLocks noChangeShapeType="1"/>
              </p:cNvSpPr>
              <p:nvPr/>
            </p:nvSpPr>
            <p:spPr bwMode="auto">
              <a:xfrm flipH="1" flipV="1">
                <a:off x="4654" y="1473"/>
                <a:ext cx="15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7" name="Line 87"/>
              <p:cNvSpPr>
                <a:spLocks noChangeShapeType="1"/>
              </p:cNvSpPr>
              <p:nvPr/>
            </p:nvSpPr>
            <p:spPr bwMode="auto">
              <a:xfrm flipH="1" flipV="1">
                <a:off x="4644" y="1457"/>
                <a:ext cx="10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8" name="Line 88"/>
              <p:cNvSpPr>
                <a:spLocks noChangeShapeType="1"/>
              </p:cNvSpPr>
              <p:nvPr/>
            </p:nvSpPr>
            <p:spPr bwMode="auto">
              <a:xfrm flipH="1" flipV="1">
                <a:off x="4639" y="1442"/>
                <a:ext cx="5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89" name="Line 89"/>
              <p:cNvSpPr>
                <a:spLocks noChangeShapeType="1"/>
              </p:cNvSpPr>
              <p:nvPr/>
            </p:nvSpPr>
            <p:spPr bwMode="auto">
              <a:xfrm flipH="1" flipV="1">
                <a:off x="4639" y="1426"/>
                <a:ext cx="1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0" name="Line 90"/>
              <p:cNvSpPr>
                <a:spLocks noChangeShapeType="1"/>
              </p:cNvSpPr>
              <p:nvPr/>
            </p:nvSpPr>
            <p:spPr bwMode="auto">
              <a:xfrm flipV="1">
                <a:off x="4639" y="1411"/>
                <a:ext cx="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1" name="Line 91"/>
              <p:cNvSpPr>
                <a:spLocks noChangeShapeType="1"/>
              </p:cNvSpPr>
              <p:nvPr/>
            </p:nvSpPr>
            <p:spPr bwMode="auto">
              <a:xfrm flipV="1">
                <a:off x="4643" y="1396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2" name="Line 92"/>
              <p:cNvSpPr>
                <a:spLocks noChangeShapeType="1"/>
              </p:cNvSpPr>
              <p:nvPr/>
            </p:nvSpPr>
            <p:spPr bwMode="auto">
              <a:xfrm flipV="1">
                <a:off x="4653" y="1381"/>
                <a:ext cx="1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3" name="Line 93"/>
              <p:cNvSpPr>
                <a:spLocks noChangeShapeType="1"/>
              </p:cNvSpPr>
              <p:nvPr/>
            </p:nvSpPr>
            <p:spPr bwMode="auto">
              <a:xfrm flipV="1">
                <a:off x="4667" y="1367"/>
                <a:ext cx="18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4" name="Line 94"/>
              <p:cNvSpPr>
                <a:spLocks noChangeShapeType="1"/>
              </p:cNvSpPr>
              <p:nvPr/>
            </p:nvSpPr>
            <p:spPr bwMode="auto">
              <a:xfrm flipV="1">
                <a:off x="4685" y="1353"/>
                <a:ext cx="2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5" name="Line 95"/>
              <p:cNvSpPr>
                <a:spLocks noChangeShapeType="1"/>
              </p:cNvSpPr>
              <p:nvPr/>
            </p:nvSpPr>
            <p:spPr bwMode="auto">
              <a:xfrm flipV="1">
                <a:off x="4708" y="1341"/>
                <a:ext cx="27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6" name="Line 96"/>
              <p:cNvSpPr>
                <a:spLocks noChangeShapeType="1"/>
              </p:cNvSpPr>
              <p:nvPr/>
            </p:nvSpPr>
            <p:spPr bwMode="auto">
              <a:xfrm flipV="1">
                <a:off x="4735" y="1329"/>
                <a:ext cx="3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7" name="Line 97"/>
              <p:cNvSpPr>
                <a:spLocks noChangeShapeType="1"/>
              </p:cNvSpPr>
              <p:nvPr/>
            </p:nvSpPr>
            <p:spPr bwMode="auto">
              <a:xfrm flipV="1">
                <a:off x="4766" y="1318"/>
                <a:ext cx="35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8" name="Line 98"/>
              <p:cNvSpPr>
                <a:spLocks noChangeShapeType="1"/>
              </p:cNvSpPr>
              <p:nvPr/>
            </p:nvSpPr>
            <p:spPr bwMode="auto">
              <a:xfrm flipV="1">
                <a:off x="4801" y="1309"/>
                <a:ext cx="37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699" name="Line 99"/>
              <p:cNvSpPr>
                <a:spLocks noChangeShapeType="1"/>
              </p:cNvSpPr>
              <p:nvPr/>
            </p:nvSpPr>
            <p:spPr bwMode="auto">
              <a:xfrm flipV="1">
                <a:off x="4838" y="1301"/>
                <a:ext cx="40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0" name="Line 100"/>
              <p:cNvSpPr>
                <a:spLocks noChangeShapeType="1"/>
              </p:cNvSpPr>
              <p:nvPr/>
            </p:nvSpPr>
            <p:spPr bwMode="auto">
              <a:xfrm flipV="1">
                <a:off x="4878" y="1295"/>
                <a:ext cx="43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1" name="Line 101"/>
              <p:cNvSpPr>
                <a:spLocks noChangeShapeType="1"/>
              </p:cNvSpPr>
              <p:nvPr/>
            </p:nvSpPr>
            <p:spPr bwMode="auto">
              <a:xfrm flipV="1">
                <a:off x="4921" y="1290"/>
                <a:ext cx="44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2" name="Line 102"/>
              <p:cNvSpPr>
                <a:spLocks noChangeShapeType="1"/>
              </p:cNvSpPr>
              <p:nvPr/>
            </p:nvSpPr>
            <p:spPr bwMode="auto">
              <a:xfrm flipV="1">
                <a:off x="4965" y="1287"/>
                <a:ext cx="45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3" name="Line 103"/>
              <p:cNvSpPr>
                <a:spLocks noChangeShapeType="1"/>
              </p:cNvSpPr>
              <p:nvPr/>
            </p:nvSpPr>
            <p:spPr bwMode="auto">
              <a:xfrm flipV="1">
                <a:off x="5010" y="1285"/>
                <a:ext cx="47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4" name="Line 104"/>
              <p:cNvSpPr>
                <a:spLocks noChangeShapeType="1"/>
              </p:cNvSpPr>
              <p:nvPr/>
            </p:nvSpPr>
            <p:spPr bwMode="auto">
              <a:xfrm>
                <a:off x="5057" y="1285"/>
                <a:ext cx="46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5" name="Line 105"/>
              <p:cNvSpPr>
                <a:spLocks noChangeShapeType="1"/>
              </p:cNvSpPr>
              <p:nvPr/>
            </p:nvSpPr>
            <p:spPr bwMode="auto">
              <a:xfrm>
                <a:off x="5103" y="1285"/>
                <a:ext cx="47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6" name="Line 106"/>
              <p:cNvSpPr>
                <a:spLocks noChangeShapeType="1"/>
              </p:cNvSpPr>
              <p:nvPr/>
            </p:nvSpPr>
            <p:spPr bwMode="auto">
              <a:xfrm>
                <a:off x="5150" y="1286"/>
                <a:ext cx="45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7" name="Line 107"/>
              <p:cNvSpPr>
                <a:spLocks noChangeShapeType="1"/>
              </p:cNvSpPr>
              <p:nvPr/>
            </p:nvSpPr>
            <p:spPr bwMode="auto">
              <a:xfrm>
                <a:off x="5195" y="1289"/>
                <a:ext cx="45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8" name="Line 108"/>
              <p:cNvSpPr>
                <a:spLocks noChangeShapeType="1"/>
              </p:cNvSpPr>
              <p:nvPr/>
            </p:nvSpPr>
            <p:spPr bwMode="auto">
              <a:xfrm>
                <a:off x="5240" y="1294"/>
                <a:ext cx="42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09" name="Line 109"/>
              <p:cNvSpPr>
                <a:spLocks noChangeShapeType="1"/>
              </p:cNvSpPr>
              <p:nvPr/>
            </p:nvSpPr>
            <p:spPr bwMode="auto">
              <a:xfrm>
                <a:off x="5282" y="1300"/>
                <a:ext cx="41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0" name="Line 110"/>
              <p:cNvSpPr>
                <a:spLocks noChangeShapeType="1"/>
              </p:cNvSpPr>
              <p:nvPr/>
            </p:nvSpPr>
            <p:spPr bwMode="auto">
              <a:xfrm>
                <a:off x="5323" y="1308"/>
                <a:ext cx="38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1" name="Line 111"/>
              <p:cNvSpPr>
                <a:spLocks noChangeShapeType="1"/>
              </p:cNvSpPr>
              <p:nvPr/>
            </p:nvSpPr>
            <p:spPr bwMode="auto">
              <a:xfrm>
                <a:off x="5361" y="1317"/>
                <a:ext cx="35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2" name="Line 112"/>
              <p:cNvSpPr>
                <a:spLocks noChangeShapeType="1"/>
              </p:cNvSpPr>
              <p:nvPr/>
            </p:nvSpPr>
            <p:spPr bwMode="auto">
              <a:xfrm>
                <a:off x="5396" y="1327"/>
                <a:ext cx="3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3" name="Line 113"/>
              <p:cNvSpPr>
                <a:spLocks noChangeShapeType="1"/>
              </p:cNvSpPr>
              <p:nvPr/>
            </p:nvSpPr>
            <p:spPr bwMode="auto">
              <a:xfrm>
                <a:off x="5427" y="1339"/>
                <a:ext cx="28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4" name="Line 114"/>
              <p:cNvSpPr>
                <a:spLocks noChangeShapeType="1"/>
              </p:cNvSpPr>
              <p:nvPr/>
            </p:nvSpPr>
            <p:spPr bwMode="auto">
              <a:xfrm>
                <a:off x="5455" y="1351"/>
                <a:ext cx="2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5" name="Line 115"/>
              <p:cNvSpPr>
                <a:spLocks noChangeShapeType="1"/>
              </p:cNvSpPr>
              <p:nvPr/>
            </p:nvSpPr>
            <p:spPr bwMode="auto">
              <a:xfrm>
                <a:off x="5478" y="1365"/>
                <a:ext cx="20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6" name="Line 116"/>
              <p:cNvSpPr>
                <a:spLocks noChangeShapeType="1"/>
              </p:cNvSpPr>
              <p:nvPr/>
            </p:nvSpPr>
            <p:spPr bwMode="auto">
              <a:xfrm>
                <a:off x="5498" y="1379"/>
                <a:ext cx="14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7" name="Line 117"/>
              <p:cNvSpPr>
                <a:spLocks noChangeShapeType="1"/>
              </p:cNvSpPr>
              <p:nvPr/>
            </p:nvSpPr>
            <p:spPr bwMode="auto">
              <a:xfrm>
                <a:off x="5512" y="1393"/>
                <a:ext cx="10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8" name="Line 118"/>
              <p:cNvSpPr>
                <a:spLocks noChangeShapeType="1"/>
              </p:cNvSpPr>
              <p:nvPr/>
            </p:nvSpPr>
            <p:spPr bwMode="auto">
              <a:xfrm>
                <a:off x="5522" y="1409"/>
                <a:ext cx="6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19" name="Line 119"/>
              <p:cNvSpPr>
                <a:spLocks noChangeShapeType="1"/>
              </p:cNvSpPr>
              <p:nvPr/>
            </p:nvSpPr>
            <p:spPr bwMode="auto">
              <a:xfrm>
                <a:off x="5528" y="1424"/>
                <a:ext cx="1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0" name="Line 120"/>
              <p:cNvSpPr>
                <a:spLocks noChangeShapeType="1"/>
              </p:cNvSpPr>
              <p:nvPr/>
            </p:nvSpPr>
            <p:spPr bwMode="auto">
              <a:xfrm flipH="1">
                <a:off x="5524" y="1440"/>
                <a:ext cx="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1" name="Line 121"/>
              <p:cNvSpPr>
                <a:spLocks noChangeShapeType="1"/>
              </p:cNvSpPr>
              <p:nvPr/>
            </p:nvSpPr>
            <p:spPr bwMode="auto">
              <a:xfrm flipH="1">
                <a:off x="5514" y="1455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2" name="Line 122"/>
              <p:cNvSpPr>
                <a:spLocks noChangeShapeType="1"/>
              </p:cNvSpPr>
              <p:nvPr/>
            </p:nvSpPr>
            <p:spPr bwMode="auto">
              <a:xfrm flipH="1">
                <a:off x="5500" y="1470"/>
                <a:ext cx="1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3" name="Line 123"/>
              <p:cNvSpPr>
                <a:spLocks noChangeShapeType="1"/>
              </p:cNvSpPr>
              <p:nvPr/>
            </p:nvSpPr>
            <p:spPr bwMode="auto">
              <a:xfrm flipH="1">
                <a:off x="5481" y="1485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4" name="Line 124"/>
              <p:cNvSpPr>
                <a:spLocks noChangeShapeType="1"/>
              </p:cNvSpPr>
              <p:nvPr/>
            </p:nvSpPr>
            <p:spPr bwMode="auto">
              <a:xfrm flipH="1">
                <a:off x="5458" y="2013"/>
                <a:ext cx="23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5" name="Line 125"/>
              <p:cNvSpPr>
                <a:spLocks noChangeShapeType="1"/>
              </p:cNvSpPr>
              <p:nvPr/>
            </p:nvSpPr>
            <p:spPr bwMode="auto">
              <a:xfrm flipH="1">
                <a:off x="5431" y="2026"/>
                <a:ext cx="27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6" name="Line 126"/>
              <p:cNvSpPr>
                <a:spLocks noChangeShapeType="1"/>
              </p:cNvSpPr>
              <p:nvPr/>
            </p:nvSpPr>
            <p:spPr bwMode="auto">
              <a:xfrm flipH="1">
                <a:off x="5400" y="2039"/>
                <a:ext cx="31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7" name="Line 127"/>
              <p:cNvSpPr>
                <a:spLocks noChangeShapeType="1"/>
              </p:cNvSpPr>
              <p:nvPr/>
            </p:nvSpPr>
            <p:spPr bwMode="auto">
              <a:xfrm flipH="1">
                <a:off x="5366" y="2050"/>
                <a:ext cx="34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8" name="Line 128"/>
              <p:cNvSpPr>
                <a:spLocks noChangeShapeType="1"/>
              </p:cNvSpPr>
              <p:nvPr/>
            </p:nvSpPr>
            <p:spPr bwMode="auto">
              <a:xfrm flipH="1">
                <a:off x="5328" y="2061"/>
                <a:ext cx="38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29" name="Line 129"/>
              <p:cNvSpPr>
                <a:spLocks noChangeShapeType="1"/>
              </p:cNvSpPr>
              <p:nvPr/>
            </p:nvSpPr>
            <p:spPr bwMode="auto">
              <a:xfrm flipH="1">
                <a:off x="5288" y="2070"/>
                <a:ext cx="40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0" name="Line 130"/>
              <p:cNvSpPr>
                <a:spLocks noChangeShapeType="1"/>
              </p:cNvSpPr>
              <p:nvPr/>
            </p:nvSpPr>
            <p:spPr bwMode="auto">
              <a:xfrm flipH="1">
                <a:off x="5246" y="2078"/>
                <a:ext cx="42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1" name="Line 131"/>
              <p:cNvSpPr>
                <a:spLocks noChangeShapeType="1"/>
              </p:cNvSpPr>
              <p:nvPr/>
            </p:nvSpPr>
            <p:spPr bwMode="auto">
              <a:xfrm flipH="1">
                <a:off x="5202" y="2084"/>
                <a:ext cx="44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2" name="Line 132"/>
              <p:cNvSpPr>
                <a:spLocks noChangeShapeType="1"/>
              </p:cNvSpPr>
              <p:nvPr/>
            </p:nvSpPr>
            <p:spPr bwMode="auto">
              <a:xfrm flipH="1">
                <a:off x="5156" y="2089"/>
                <a:ext cx="4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3" name="Line 133"/>
              <p:cNvSpPr>
                <a:spLocks noChangeShapeType="1"/>
              </p:cNvSpPr>
              <p:nvPr/>
            </p:nvSpPr>
            <p:spPr bwMode="auto">
              <a:xfrm flipH="1">
                <a:off x="5110" y="2092"/>
                <a:ext cx="46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4" name="Line 134"/>
              <p:cNvSpPr>
                <a:spLocks noChangeShapeType="1"/>
              </p:cNvSpPr>
              <p:nvPr/>
            </p:nvSpPr>
            <p:spPr bwMode="auto">
              <a:xfrm flipH="1">
                <a:off x="5064" y="2094"/>
                <a:ext cx="46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5" name="Line 135"/>
              <p:cNvSpPr>
                <a:spLocks noChangeShapeType="1"/>
              </p:cNvSpPr>
              <p:nvPr/>
            </p:nvSpPr>
            <p:spPr bwMode="auto">
              <a:xfrm flipH="1" flipV="1">
                <a:off x="5017" y="2093"/>
                <a:ext cx="47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6" name="Line 136"/>
              <p:cNvSpPr>
                <a:spLocks noChangeShapeType="1"/>
              </p:cNvSpPr>
              <p:nvPr/>
            </p:nvSpPr>
            <p:spPr bwMode="auto">
              <a:xfrm flipH="1" flipV="1">
                <a:off x="4971" y="2090"/>
                <a:ext cx="46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7" name="Line 137"/>
              <p:cNvSpPr>
                <a:spLocks noChangeShapeType="1"/>
              </p:cNvSpPr>
              <p:nvPr/>
            </p:nvSpPr>
            <p:spPr bwMode="auto">
              <a:xfrm flipH="1" flipV="1">
                <a:off x="4927" y="2085"/>
                <a:ext cx="44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8" name="Line 138"/>
              <p:cNvSpPr>
                <a:spLocks noChangeShapeType="1"/>
              </p:cNvSpPr>
              <p:nvPr/>
            </p:nvSpPr>
            <p:spPr bwMode="auto">
              <a:xfrm flipH="1" flipV="1">
                <a:off x="4884" y="2079"/>
                <a:ext cx="43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39" name="Line 139"/>
              <p:cNvSpPr>
                <a:spLocks noChangeShapeType="1"/>
              </p:cNvSpPr>
              <p:nvPr/>
            </p:nvSpPr>
            <p:spPr bwMode="auto">
              <a:xfrm flipH="1" flipV="1">
                <a:off x="4844" y="2071"/>
                <a:ext cx="40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0" name="Line 140"/>
              <p:cNvSpPr>
                <a:spLocks noChangeShapeType="1"/>
              </p:cNvSpPr>
              <p:nvPr/>
            </p:nvSpPr>
            <p:spPr bwMode="auto">
              <a:xfrm flipH="1" flipV="1">
                <a:off x="4806" y="2062"/>
                <a:ext cx="38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1" name="Line 141"/>
              <p:cNvSpPr>
                <a:spLocks noChangeShapeType="1"/>
              </p:cNvSpPr>
              <p:nvPr/>
            </p:nvSpPr>
            <p:spPr bwMode="auto">
              <a:xfrm flipH="1" flipV="1">
                <a:off x="4771" y="2052"/>
                <a:ext cx="35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2" name="Line 142"/>
              <p:cNvSpPr>
                <a:spLocks noChangeShapeType="1"/>
              </p:cNvSpPr>
              <p:nvPr/>
            </p:nvSpPr>
            <p:spPr bwMode="auto">
              <a:xfrm flipH="1" flipV="1">
                <a:off x="4740" y="2040"/>
                <a:ext cx="3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3" name="Line 143"/>
              <p:cNvSpPr>
                <a:spLocks noChangeShapeType="1"/>
              </p:cNvSpPr>
              <p:nvPr/>
            </p:nvSpPr>
            <p:spPr bwMode="auto">
              <a:xfrm flipH="1" flipV="1">
                <a:off x="4712" y="2028"/>
                <a:ext cx="28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4" name="Line 144"/>
              <p:cNvSpPr>
                <a:spLocks noChangeShapeType="1"/>
              </p:cNvSpPr>
              <p:nvPr/>
            </p:nvSpPr>
            <p:spPr bwMode="auto">
              <a:xfrm flipH="1" flipV="1">
                <a:off x="4688" y="2015"/>
                <a:ext cx="24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5" name="Line 145"/>
              <p:cNvSpPr>
                <a:spLocks noChangeShapeType="1"/>
              </p:cNvSpPr>
              <p:nvPr/>
            </p:nvSpPr>
            <p:spPr bwMode="auto">
              <a:xfrm flipH="1" flipV="1">
                <a:off x="4669" y="2001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6" name="Line 146"/>
              <p:cNvSpPr>
                <a:spLocks noChangeShapeType="1"/>
              </p:cNvSpPr>
              <p:nvPr/>
            </p:nvSpPr>
            <p:spPr bwMode="auto">
              <a:xfrm flipH="1" flipV="1">
                <a:off x="4654" y="1986"/>
                <a:ext cx="15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7" name="Line 147"/>
              <p:cNvSpPr>
                <a:spLocks noChangeShapeType="1"/>
              </p:cNvSpPr>
              <p:nvPr/>
            </p:nvSpPr>
            <p:spPr bwMode="auto">
              <a:xfrm flipH="1" flipV="1">
                <a:off x="4644" y="1971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8" name="Line 148"/>
              <p:cNvSpPr>
                <a:spLocks noChangeShapeType="1"/>
              </p:cNvSpPr>
              <p:nvPr/>
            </p:nvSpPr>
            <p:spPr bwMode="auto">
              <a:xfrm flipH="1" flipV="1">
                <a:off x="4639" y="1955"/>
                <a:ext cx="5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49" name="Line 149"/>
              <p:cNvSpPr>
                <a:spLocks noChangeShapeType="1"/>
              </p:cNvSpPr>
              <p:nvPr/>
            </p:nvSpPr>
            <p:spPr bwMode="auto">
              <a:xfrm flipH="1" flipV="1">
                <a:off x="4639" y="1940"/>
                <a:ext cx="1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0" name="Line 150"/>
              <p:cNvSpPr>
                <a:spLocks noChangeShapeType="1"/>
              </p:cNvSpPr>
              <p:nvPr/>
            </p:nvSpPr>
            <p:spPr bwMode="auto">
              <a:xfrm flipV="1">
                <a:off x="4639" y="1924"/>
                <a:ext cx="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1" name="Line 151"/>
              <p:cNvSpPr>
                <a:spLocks noChangeShapeType="1"/>
              </p:cNvSpPr>
              <p:nvPr/>
            </p:nvSpPr>
            <p:spPr bwMode="auto">
              <a:xfrm flipV="1">
                <a:off x="4643" y="1909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2" name="Line 152"/>
              <p:cNvSpPr>
                <a:spLocks noChangeShapeType="1"/>
              </p:cNvSpPr>
              <p:nvPr/>
            </p:nvSpPr>
            <p:spPr bwMode="auto">
              <a:xfrm flipV="1">
                <a:off x="4653" y="1894"/>
                <a:ext cx="1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3" name="Line 153"/>
              <p:cNvSpPr>
                <a:spLocks noChangeShapeType="1"/>
              </p:cNvSpPr>
              <p:nvPr/>
            </p:nvSpPr>
            <p:spPr bwMode="auto">
              <a:xfrm flipV="1">
                <a:off x="4667" y="1880"/>
                <a:ext cx="18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4" name="Line 154"/>
              <p:cNvSpPr>
                <a:spLocks noChangeShapeType="1"/>
              </p:cNvSpPr>
              <p:nvPr/>
            </p:nvSpPr>
            <p:spPr bwMode="auto">
              <a:xfrm flipV="1">
                <a:off x="4685" y="1866"/>
                <a:ext cx="2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5" name="Line 155"/>
              <p:cNvSpPr>
                <a:spLocks noChangeShapeType="1"/>
              </p:cNvSpPr>
              <p:nvPr/>
            </p:nvSpPr>
            <p:spPr bwMode="auto">
              <a:xfrm flipV="1">
                <a:off x="4708" y="1854"/>
                <a:ext cx="27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6" name="Line 156"/>
              <p:cNvSpPr>
                <a:spLocks noChangeShapeType="1"/>
              </p:cNvSpPr>
              <p:nvPr/>
            </p:nvSpPr>
            <p:spPr bwMode="auto">
              <a:xfrm flipV="1">
                <a:off x="4735" y="1842"/>
                <a:ext cx="3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7" name="Line 157"/>
              <p:cNvSpPr>
                <a:spLocks noChangeShapeType="1"/>
              </p:cNvSpPr>
              <p:nvPr/>
            </p:nvSpPr>
            <p:spPr bwMode="auto">
              <a:xfrm flipV="1">
                <a:off x="4766" y="1832"/>
                <a:ext cx="35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8" name="Line 158"/>
              <p:cNvSpPr>
                <a:spLocks noChangeShapeType="1"/>
              </p:cNvSpPr>
              <p:nvPr/>
            </p:nvSpPr>
            <p:spPr bwMode="auto">
              <a:xfrm flipV="1">
                <a:off x="4801" y="1822"/>
                <a:ext cx="37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59" name="Line 159"/>
              <p:cNvSpPr>
                <a:spLocks noChangeShapeType="1"/>
              </p:cNvSpPr>
              <p:nvPr/>
            </p:nvSpPr>
            <p:spPr bwMode="auto">
              <a:xfrm flipV="1">
                <a:off x="4838" y="1815"/>
                <a:ext cx="40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0" name="Line 160"/>
              <p:cNvSpPr>
                <a:spLocks noChangeShapeType="1"/>
              </p:cNvSpPr>
              <p:nvPr/>
            </p:nvSpPr>
            <p:spPr bwMode="auto">
              <a:xfrm flipV="1">
                <a:off x="4878" y="1808"/>
                <a:ext cx="43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1" name="Line 161"/>
              <p:cNvSpPr>
                <a:spLocks noChangeShapeType="1"/>
              </p:cNvSpPr>
              <p:nvPr/>
            </p:nvSpPr>
            <p:spPr bwMode="auto">
              <a:xfrm flipV="1">
                <a:off x="4921" y="1803"/>
                <a:ext cx="44" cy="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2" name="Line 162"/>
              <p:cNvSpPr>
                <a:spLocks noChangeShapeType="1"/>
              </p:cNvSpPr>
              <p:nvPr/>
            </p:nvSpPr>
            <p:spPr bwMode="auto">
              <a:xfrm flipV="1">
                <a:off x="4965" y="1800"/>
                <a:ext cx="45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3" name="Line 163"/>
              <p:cNvSpPr>
                <a:spLocks noChangeShapeType="1"/>
              </p:cNvSpPr>
              <p:nvPr/>
            </p:nvSpPr>
            <p:spPr bwMode="auto">
              <a:xfrm flipV="1">
                <a:off x="5010" y="1798"/>
                <a:ext cx="47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4" name="Line 164"/>
              <p:cNvSpPr>
                <a:spLocks noChangeShapeType="1"/>
              </p:cNvSpPr>
              <p:nvPr/>
            </p:nvSpPr>
            <p:spPr bwMode="auto">
              <a:xfrm>
                <a:off x="5057" y="1798"/>
                <a:ext cx="46" cy="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5" name="Line 165"/>
              <p:cNvSpPr>
                <a:spLocks noChangeShapeType="1"/>
              </p:cNvSpPr>
              <p:nvPr/>
            </p:nvSpPr>
            <p:spPr bwMode="auto">
              <a:xfrm>
                <a:off x="5103" y="1798"/>
                <a:ext cx="47" cy="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6" name="Line 166"/>
              <p:cNvSpPr>
                <a:spLocks noChangeShapeType="1"/>
              </p:cNvSpPr>
              <p:nvPr/>
            </p:nvSpPr>
            <p:spPr bwMode="auto">
              <a:xfrm>
                <a:off x="5150" y="1800"/>
                <a:ext cx="45" cy="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7" name="Line 167"/>
              <p:cNvSpPr>
                <a:spLocks noChangeShapeType="1"/>
              </p:cNvSpPr>
              <p:nvPr/>
            </p:nvSpPr>
            <p:spPr bwMode="auto">
              <a:xfrm>
                <a:off x="5195" y="1803"/>
                <a:ext cx="45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8" name="Line 168"/>
              <p:cNvSpPr>
                <a:spLocks noChangeShapeType="1"/>
              </p:cNvSpPr>
              <p:nvPr/>
            </p:nvSpPr>
            <p:spPr bwMode="auto">
              <a:xfrm>
                <a:off x="5240" y="1807"/>
                <a:ext cx="42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69" name="Line 169"/>
              <p:cNvSpPr>
                <a:spLocks noChangeShapeType="1"/>
              </p:cNvSpPr>
              <p:nvPr/>
            </p:nvSpPr>
            <p:spPr bwMode="auto">
              <a:xfrm>
                <a:off x="5282" y="1814"/>
                <a:ext cx="41" cy="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0" name="Line 170"/>
              <p:cNvSpPr>
                <a:spLocks noChangeShapeType="1"/>
              </p:cNvSpPr>
              <p:nvPr/>
            </p:nvSpPr>
            <p:spPr bwMode="auto">
              <a:xfrm>
                <a:off x="5323" y="1821"/>
                <a:ext cx="38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1" name="Line 171"/>
              <p:cNvSpPr>
                <a:spLocks noChangeShapeType="1"/>
              </p:cNvSpPr>
              <p:nvPr/>
            </p:nvSpPr>
            <p:spPr bwMode="auto">
              <a:xfrm>
                <a:off x="5361" y="1830"/>
                <a:ext cx="35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2" name="Line 172"/>
              <p:cNvSpPr>
                <a:spLocks noChangeShapeType="1"/>
              </p:cNvSpPr>
              <p:nvPr/>
            </p:nvSpPr>
            <p:spPr bwMode="auto">
              <a:xfrm>
                <a:off x="5396" y="1841"/>
                <a:ext cx="31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3" name="Line 173"/>
              <p:cNvSpPr>
                <a:spLocks noChangeShapeType="1"/>
              </p:cNvSpPr>
              <p:nvPr/>
            </p:nvSpPr>
            <p:spPr bwMode="auto">
              <a:xfrm>
                <a:off x="5427" y="1852"/>
                <a:ext cx="28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4" name="Line 174"/>
              <p:cNvSpPr>
                <a:spLocks noChangeShapeType="1"/>
              </p:cNvSpPr>
              <p:nvPr/>
            </p:nvSpPr>
            <p:spPr bwMode="auto">
              <a:xfrm>
                <a:off x="5455" y="1865"/>
                <a:ext cx="23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5" name="Line 175"/>
              <p:cNvSpPr>
                <a:spLocks noChangeShapeType="1"/>
              </p:cNvSpPr>
              <p:nvPr/>
            </p:nvSpPr>
            <p:spPr bwMode="auto">
              <a:xfrm>
                <a:off x="5478" y="1878"/>
                <a:ext cx="20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6" name="Line 176"/>
              <p:cNvSpPr>
                <a:spLocks noChangeShapeType="1"/>
              </p:cNvSpPr>
              <p:nvPr/>
            </p:nvSpPr>
            <p:spPr bwMode="auto">
              <a:xfrm>
                <a:off x="5498" y="1892"/>
                <a:ext cx="1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7" name="Line 177"/>
              <p:cNvSpPr>
                <a:spLocks noChangeShapeType="1"/>
              </p:cNvSpPr>
              <p:nvPr/>
            </p:nvSpPr>
            <p:spPr bwMode="auto">
              <a:xfrm>
                <a:off x="5512" y="1907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8" name="Line 178"/>
              <p:cNvSpPr>
                <a:spLocks noChangeShapeType="1"/>
              </p:cNvSpPr>
              <p:nvPr/>
            </p:nvSpPr>
            <p:spPr bwMode="auto">
              <a:xfrm>
                <a:off x="5522" y="1922"/>
                <a:ext cx="6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79" name="Line 179"/>
              <p:cNvSpPr>
                <a:spLocks noChangeShapeType="1"/>
              </p:cNvSpPr>
              <p:nvPr/>
            </p:nvSpPr>
            <p:spPr bwMode="auto">
              <a:xfrm>
                <a:off x="5528" y="1938"/>
                <a:ext cx="1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80" name="Line 180"/>
              <p:cNvSpPr>
                <a:spLocks noChangeShapeType="1"/>
              </p:cNvSpPr>
              <p:nvPr/>
            </p:nvSpPr>
            <p:spPr bwMode="auto">
              <a:xfrm flipH="1">
                <a:off x="5524" y="1953"/>
                <a:ext cx="4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81" name="Line 181"/>
              <p:cNvSpPr>
                <a:spLocks noChangeShapeType="1"/>
              </p:cNvSpPr>
              <p:nvPr/>
            </p:nvSpPr>
            <p:spPr bwMode="auto">
              <a:xfrm flipH="1">
                <a:off x="5514" y="1968"/>
                <a:ext cx="10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82" name="Line 182"/>
              <p:cNvSpPr>
                <a:spLocks noChangeShapeType="1"/>
              </p:cNvSpPr>
              <p:nvPr/>
            </p:nvSpPr>
            <p:spPr bwMode="auto">
              <a:xfrm flipH="1">
                <a:off x="5500" y="1984"/>
                <a:ext cx="14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83" name="Line 183"/>
              <p:cNvSpPr>
                <a:spLocks noChangeShapeType="1"/>
              </p:cNvSpPr>
              <p:nvPr/>
            </p:nvSpPr>
            <p:spPr bwMode="auto">
              <a:xfrm flipH="1">
                <a:off x="5481" y="1998"/>
                <a:ext cx="19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84" name="Rectangle 184"/>
              <p:cNvSpPr>
                <a:spLocks noChangeArrowheads="1"/>
              </p:cNvSpPr>
              <p:nvPr/>
            </p:nvSpPr>
            <p:spPr bwMode="auto">
              <a:xfrm>
                <a:off x="5000" y="1566"/>
                <a:ext cx="16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 b="1">
                    <a:solidFill>
                      <a:srgbClr val="000000"/>
                    </a:solidFill>
                  </a:rPr>
                  <a:t>A</a:t>
                </a:r>
                <a:endParaRPr lang="en-US" altLang="de-DE"/>
              </a:p>
            </p:txBody>
          </p:sp>
          <p:sp>
            <p:nvSpPr>
              <p:cNvPr id="11785" name="Rectangle 185"/>
              <p:cNvSpPr>
                <a:spLocks noChangeArrowheads="1"/>
              </p:cNvSpPr>
              <p:nvPr/>
            </p:nvSpPr>
            <p:spPr bwMode="auto">
              <a:xfrm>
                <a:off x="1338" y="1566"/>
                <a:ext cx="16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 b="1">
                    <a:solidFill>
                      <a:srgbClr val="000000"/>
                    </a:solidFill>
                  </a:rPr>
                  <a:t>A</a:t>
                </a:r>
                <a:endParaRPr lang="en-US" altLang="de-DE"/>
              </a:p>
            </p:txBody>
          </p:sp>
          <p:sp>
            <p:nvSpPr>
              <p:cNvPr id="11786" name="Rectangle 186"/>
              <p:cNvSpPr>
                <a:spLocks noChangeArrowheads="1"/>
              </p:cNvSpPr>
              <p:nvPr/>
            </p:nvSpPr>
            <p:spPr bwMode="auto">
              <a:xfrm>
                <a:off x="1569" y="1566"/>
                <a:ext cx="135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>
                    <a:solidFill>
                      <a:srgbClr val="000000"/>
                    </a:solidFill>
                  </a:rPr>
                  <a:t>+</a:t>
                </a:r>
                <a:endParaRPr lang="en-US" altLang="de-DE"/>
              </a:p>
            </p:txBody>
          </p:sp>
          <p:sp>
            <p:nvSpPr>
              <p:cNvPr id="11787" name="Rectangle 187"/>
              <p:cNvSpPr>
                <a:spLocks noChangeArrowheads="1"/>
              </p:cNvSpPr>
              <p:nvPr/>
            </p:nvSpPr>
            <p:spPr bwMode="auto">
              <a:xfrm>
                <a:off x="3204" y="1871"/>
                <a:ext cx="146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de-DE"/>
              </a:p>
            </p:txBody>
          </p:sp>
          <p:sp>
            <p:nvSpPr>
              <p:cNvPr id="11788" name="Rectangle 188"/>
              <p:cNvSpPr>
                <a:spLocks noChangeArrowheads="1"/>
              </p:cNvSpPr>
              <p:nvPr/>
            </p:nvSpPr>
            <p:spPr bwMode="auto">
              <a:xfrm>
                <a:off x="3608" y="1688"/>
                <a:ext cx="146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de-DE"/>
              </a:p>
            </p:txBody>
          </p:sp>
          <p:sp>
            <p:nvSpPr>
              <p:cNvPr id="11789" name="Freeform 189"/>
              <p:cNvSpPr>
                <a:spLocks/>
              </p:cNvSpPr>
              <p:nvPr/>
            </p:nvSpPr>
            <p:spPr bwMode="auto">
              <a:xfrm>
                <a:off x="3554" y="1865"/>
                <a:ext cx="40" cy="34"/>
              </a:xfrm>
              <a:custGeom>
                <a:avLst/>
                <a:gdLst>
                  <a:gd name="T0" fmla="*/ 0 w 120"/>
                  <a:gd name="T1" fmla="*/ 0 h 101"/>
                  <a:gd name="T2" fmla="*/ 0 w 120"/>
                  <a:gd name="T3" fmla="*/ 0 h 101"/>
                  <a:gd name="T4" fmla="*/ 0 w 120"/>
                  <a:gd name="T5" fmla="*/ 0 h 101"/>
                  <a:gd name="T6" fmla="*/ 0 w 120"/>
                  <a:gd name="T7" fmla="*/ 0 h 101"/>
                  <a:gd name="T8" fmla="*/ 0 w 120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01"/>
                  <a:gd name="T17" fmla="*/ 120 w 120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01">
                    <a:moveTo>
                      <a:pt x="94" y="0"/>
                    </a:moveTo>
                    <a:lnTo>
                      <a:pt x="120" y="58"/>
                    </a:lnTo>
                    <a:lnTo>
                      <a:pt x="26" y="101"/>
                    </a:lnTo>
                    <a:lnTo>
                      <a:pt x="0" y="4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0" name="Freeform 190"/>
              <p:cNvSpPr>
                <a:spLocks/>
              </p:cNvSpPr>
              <p:nvPr/>
            </p:nvSpPr>
            <p:spPr bwMode="auto">
              <a:xfrm>
                <a:off x="3491" y="1893"/>
                <a:ext cx="41" cy="34"/>
              </a:xfrm>
              <a:custGeom>
                <a:avLst/>
                <a:gdLst>
                  <a:gd name="T0" fmla="*/ 0 w 122"/>
                  <a:gd name="T1" fmla="*/ 0 h 102"/>
                  <a:gd name="T2" fmla="*/ 0 w 122"/>
                  <a:gd name="T3" fmla="*/ 0 h 102"/>
                  <a:gd name="T4" fmla="*/ 0 w 122"/>
                  <a:gd name="T5" fmla="*/ 0 h 102"/>
                  <a:gd name="T6" fmla="*/ 0 w 122"/>
                  <a:gd name="T7" fmla="*/ 0 h 102"/>
                  <a:gd name="T8" fmla="*/ 0 w 122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2"/>
                  <a:gd name="T16" fmla="*/ 0 h 102"/>
                  <a:gd name="T17" fmla="*/ 122 w 122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2" h="102">
                    <a:moveTo>
                      <a:pt x="96" y="0"/>
                    </a:moveTo>
                    <a:lnTo>
                      <a:pt x="122" y="58"/>
                    </a:lnTo>
                    <a:lnTo>
                      <a:pt x="27" y="102"/>
                    </a:lnTo>
                    <a:lnTo>
                      <a:pt x="0" y="43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1" name="Freeform 191"/>
              <p:cNvSpPr>
                <a:spLocks/>
              </p:cNvSpPr>
              <p:nvPr/>
            </p:nvSpPr>
            <p:spPr bwMode="auto">
              <a:xfrm>
                <a:off x="3428" y="1922"/>
                <a:ext cx="41" cy="34"/>
              </a:xfrm>
              <a:custGeom>
                <a:avLst/>
                <a:gdLst>
                  <a:gd name="T0" fmla="*/ 0 w 121"/>
                  <a:gd name="T1" fmla="*/ 0 h 102"/>
                  <a:gd name="T2" fmla="*/ 0 w 121"/>
                  <a:gd name="T3" fmla="*/ 0 h 102"/>
                  <a:gd name="T4" fmla="*/ 0 w 121"/>
                  <a:gd name="T5" fmla="*/ 0 h 102"/>
                  <a:gd name="T6" fmla="*/ 0 w 121"/>
                  <a:gd name="T7" fmla="*/ 0 h 102"/>
                  <a:gd name="T8" fmla="*/ 0 w 12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02"/>
                  <a:gd name="T17" fmla="*/ 121 w 12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02">
                    <a:moveTo>
                      <a:pt x="94" y="0"/>
                    </a:moveTo>
                    <a:lnTo>
                      <a:pt x="121" y="60"/>
                    </a:lnTo>
                    <a:lnTo>
                      <a:pt x="27" y="102"/>
                    </a:lnTo>
                    <a:lnTo>
                      <a:pt x="0" y="43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2" name="Freeform 192"/>
              <p:cNvSpPr>
                <a:spLocks/>
              </p:cNvSpPr>
              <p:nvPr/>
            </p:nvSpPr>
            <p:spPr bwMode="auto">
              <a:xfrm>
                <a:off x="3366" y="1950"/>
                <a:ext cx="40" cy="34"/>
              </a:xfrm>
              <a:custGeom>
                <a:avLst/>
                <a:gdLst>
                  <a:gd name="T0" fmla="*/ 0 w 121"/>
                  <a:gd name="T1" fmla="*/ 0 h 101"/>
                  <a:gd name="T2" fmla="*/ 0 w 121"/>
                  <a:gd name="T3" fmla="*/ 0 h 101"/>
                  <a:gd name="T4" fmla="*/ 0 w 121"/>
                  <a:gd name="T5" fmla="*/ 0 h 101"/>
                  <a:gd name="T6" fmla="*/ 0 w 121"/>
                  <a:gd name="T7" fmla="*/ 0 h 101"/>
                  <a:gd name="T8" fmla="*/ 0 w 121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101"/>
                  <a:gd name="T17" fmla="*/ 121 w 121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101">
                    <a:moveTo>
                      <a:pt x="94" y="0"/>
                    </a:moveTo>
                    <a:lnTo>
                      <a:pt x="121" y="59"/>
                    </a:lnTo>
                    <a:lnTo>
                      <a:pt x="27" y="101"/>
                    </a:lnTo>
                    <a:lnTo>
                      <a:pt x="0" y="4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3" name="Rectangle 193"/>
              <p:cNvSpPr>
                <a:spLocks noChangeArrowheads="1"/>
              </p:cNvSpPr>
              <p:nvPr/>
            </p:nvSpPr>
            <p:spPr bwMode="auto">
              <a:xfrm>
                <a:off x="2961" y="1650"/>
                <a:ext cx="146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de-DE"/>
              </a:p>
            </p:txBody>
          </p:sp>
          <p:sp>
            <p:nvSpPr>
              <p:cNvPr id="11794" name="Freeform 194"/>
              <p:cNvSpPr>
                <a:spLocks/>
              </p:cNvSpPr>
              <p:nvPr/>
            </p:nvSpPr>
            <p:spPr bwMode="auto">
              <a:xfrm>
                <a:off x="3547" y="1814"/>
                <a:ext cx="44" cy="24"/>
              </a:xfrm>
              <a:custGeom>
                <a:avLst/>
                <a:gdLst>
                  <a:gd name="T0" fmla="*/ 0 w 130"/>
                  <a:gd name="T1" fmla="*/ 0 h 72"/>
                  <a:gd name="T2" fmla="*/ 0 w 130"/>
                  <a:gd name="T3" fmla="*/ 0 h 72"/>
                  <a:gd name="T4" fmla="*/ 0 w 130"/>
                  <a:gd name="T5" fmla="*/ 0 h 72"/>
                  <a:gd name="T6" fmla="*/ 0 w 130"/>
                  <a:gd name="T7" fmla="*/ 0 h 72"/>
                  <a:gd name="T8" fmla="*/ 0 w 13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72"/>
                  <a:gd name="T17" fmla="*/ 130 w 13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72">
                    <a:moveTo>
                      <a:pt x="130" y="8"/>
                    </a:moveTo>
                    <a:lnTo>
                      <a:pt x="126" y="72"/>
                    </a:lnTo>
                    <a:lnTo>
                      <a:pt x="0" y="64"/>
                    </a:lnTo>
                    <a:lnTo>
                      <a:pt x="4" y="0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5" name="Freeform 195"/>
              <p:cNvSpPr>
                <a:spLocks/>
              </p:cNvSpPr>
              <p:nvPr/>
            </p:nvSpPr>
            <p:spPr bwMode="auto">
              <a:xfrm>
                <a:off x="3463" y="1810"/>
                <a:ext cx="44" cy="24"/>
              </a:xfrm>
              <a:custGeom>
                <a:avLst/>
                <a:gdLst>
                  <a:gd name="T0" fmla="*/ 0 w 131"/>
                  <a:gd name="T1" fmla="*/ 0 h 72"/>
                  <a:gd name="T2" fmla="*/ 0 w 131"/>
                  <a:gd name="T3" fmla="*/ 0 h 72"/>
                  <a:gd name="T4" fmla="*/ 0 w 131"/>
                  <a:gd name="T5" fmla="*/ 0 h 72"/>
                  <a:gd name="T6" fmla="*/ 0 w 131"/>
                  <a:gd name="T7" fmla="*/ 0 h 72"/>
                  <a:gd name="T8" fmla="*/ 0 w 13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72"/>
                  <a:gd name="T17" fmla="*/ 131 w 13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72">
                    <a:moveTo>
                      <a:pt x="131" y="6"/>
                    </a:moveTo>
                    <a:lnTo>
                      <a:pt x="126" y="72"/>
                    </a:lnTo>
                    <a:lnTo>
                      <a:pt x="0" y="64"/>
                    </a:lnTo>
                    <a:lnTo>
                      <a:pt x="5" y="0"/>
                    </a:lnTo>
                    <a:lnTo>
                      <a:pt x="1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6" name="Freeform 196"/>
              <p:cNvSpPr>
                <a:spLocks/>
              </p:cNvSpPr>
              <p:nvPr/>
            </p:nvSpPr>
            <p:spPr bwMode="auto">
              <a:xfrm>
                <a:off x="3379" y="1805"/>
                <a:ext cx="44" cy="24"/>
              </a:xfrm>
              <a:custGeom>
                <a:avLst/>
                <a:gdLst>
                  <a:gd name="T0" fmla="*/ 0 w 130"/>
                  <a:gd name="T1" fmla="*/ 0 h 72"/>
                  <a:gd name="T2" fmla="*/ 0 w 130"/>
                  <a:gd name="T3" fmla="*/ 0 h 72"/>
                  <a:gd name="T4" fmla="*/ 0 w 130"/>
                  <a:gd name="T5" fmla="*/ 0 h 72"/>
                  <a:gd name="T6" fmla="*/ 0 w 130"/>
                  <a:gd name="T7" fmla="*/ 0 h 72"/>
                  <a:gd name="T8" fmla="*/ 0 w 13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72"/>
                  <a:gd name="T17" fmla="*/ 130 w 13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72">
                    <a:moveTo>
                      <a:pt x="130" y="7"/>
                    </a:moveTo>
                    <a:lnTo>
                      <a:pt x="125" y="72"/>
                    </a:lnTo>
                    <a:lnTo>
                      <a:pt x="0" y="64"/>
                    </a:lnTo>
                    <a:lnTo>
                      <a:pt x="3" y="0"/>
                    </a:lnTo>
                    <a:lnTo>
                      <a:pt x="13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7" name="Freeform 197"/>
              <p:cNvSpPr>
                <a:spLocks/>
              </p:cNvSpPr>
              <p:nvPr/>
            </p:nvSpPr>
            <p:spPr bwMode="auto">
              <a:xfrm>
                <a:off x="3295" y="1800"/>
                <a:ext cx="43" cy="24"/>
              </a:xfrm>
              <a:custGeom>
                <a:avLst/>
                <a:gdLst>
                  <a:gd name="T0" fmla="*/ 0 w 129"/>
                  <a:gd name="T1" fmla="*/ 0 h 72"/>
                  <a:gd name="T2" fmla="*/ 0 w 129"/>
                  <a:gd name="T3" fmla="*/ 0 h 72"/>
                  <a:gd name="T4" fmla="*/ 0 w 129"/>
                  <a:gd name="T5" fmla="*/ 0 h 72"/>
                  <a:gd name="T6" fmla="*/ 0 w 129"/>
                  <a:gd name="T7" fmla="*/ 0 h 72"/>
                  <a:gd name="T8" fmla="*/ 0 w 129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72"/>
                  <a:gd name="T17" fmla="*/ 129 w 129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72">
                    <a:moveTo>
                      <a:pt x="129" y="7"/>
                    </a:moveTo>
                    <a:lnTo>
                      <a:pt x="126" y="72"/>
                    </a:lnTo>
                    <a:lnTo>
                      <a:pt x="0" y="64"/>
                    </a:lnTo>
                    <a:lnTo>
                      <a:pt x="3" y="0"/>
                    </a:lnTo>
                    <a:lnTo>
                      <a:pt x="129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8" name="Freeform 198"/>
              <p:cNvSpPr>
                <a:spLocks/>
              </p:cNvSpPr>
              <p:nvPr/>
            </p:nvSpPr>
            <p:spPr bwMode="auto">
              <a:xfrm>
                <a:off x="3211" y="1795"/>
                <a:ext cx="43" cy="24"/>
              </a:xfrm>
              <a:custGeom>
                <a:avLst/>
                <a:gdLst>
                  <a:gd name="T0" fmla="*/ 0 w 130"/>
                  <a:gd name="T1" fmla="*/ 0 h 70"/>
                  <a:gd name="T2" fmla="*/ 0 w 130"/>
                  <a:gd name="T3" fmla="*/ 0 h 70"/>
                  <a:gd name="T4" fmla="*/ 0 w 130"/>
                  <a:gd name="T5" fmla="*/ 0 h 70"/>
                  <a:gd name="T6" fmla="*/ 0 w 130"/>
                  <a:gd name="T7" fmla="*/ 0 h 70"/>
                  <a:gd name="T8" fmla="*/ 0 w 130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70"/>
                  <a:gd name="T17" fmla="*/ 130 w 13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70">
                    <a:moveTo>
                      <a:pt x="130" y="6"/>
                    </a:moveTo>
                    <a:lnTo>
                      <a:pt x="127" y="70"/>
                    </a:lnTo>
                    <a:lnTo>
                      <a:pt x="0" y="64"/>
                    </a:lnTo>
                    <a:lnTo>
                      <a:pt x="4" y="0"/>
                    </a:lnTo>
                    <a:lnTo>
                      <a:pt x="13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799" name="Freeform 199"/>
              <p:cNvSpPr>
                <a:spLocks/>
              </p:cNvSpPr>
              <p:nvPr/>
            </p:nvSpPr>
            <p:spPr bwMode="auto">
              <a:xfrm>
                <a:off x="3127" y="1790"/>
                <a:ext cx="43" cy="24"/>
              </a:xfrm>
              <a:custGeom>
                <a:avLst/>
                <a:gdLst>
                  <a:gd name="T0" fmla="*/ 0 w 130"/>
                  <a:gd name="T1" fmla="*/ 0 h 72"/>
                  <a:gd name="T2" fmla="*/ 0 w 130"/>
                  <a:gd name="T3" fmla="*/ 0 h 72"/>
                  <a:gd name="T4" fmla="*/ 0 w 130"/>
                  <a:gd name="T5" fmla="*/ 0 h 72"/>
                  <a:gd name="T6" fmla="*/ 0 w 130"/>
                  <a:gd name="T7" fmla="*/ 0 h 72"/>
                  <a:gd name="T8" fmla="*/ 0 w 13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72"/>
                  <a:gd name="T17" fmla="*/ 130 w 13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72">
                    <a:moveTo>
                      <a:pt x="130" y="8"/>
                    </a:moveTo>
                    <a:lnTo>
                      <a:pt x="126" y="72"/>
                    </a:lnTo>
                    <a:lnTo>
                      <a:pt x="0" y="65"/>
                    </a:lnTo>
                    <a:lnTo>
                      <a:pt x="3" y="0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00" name="Freeform 200"/>
              <p:cNvSpPr>
                <a:spLocks/>
              </p:cNvSpPr>
              <p:nvPr/>
            </p:nvSpPr>
            <p:spPr bwMode="auto">
              <a:xfrm>
                <a:off x="3120" y="1872"/>
                <a:ext cx="34" cy="33"/>
              </a:xfrm>
              <a:custGeom>
                <a:avLst/>
                <a:gdLst>
                  <a:gd name="T0" fmla="*/ 0 w 101"/>
                  <a:gd name="T1" fmla="*/ 0 h 100"/>
                  <a:gd name="T2" fmla="*/ 0 w 101"/>
                  <a:gd name="T3" fmla="*/ 0 h 100"/>
                  <a:gd name="T4" fmla="*/ 0 w 101"/>
                  <a:gd name="T5" fmla="*/ 0 h 100"/>
                  <a:gd name="T6" fmla="*/ 0 w 101"/>
                  <a:gd name="T7" fmla="*/ 0 h 100"/>
                  <a:gd name="T8" fmla="*/ 0 w 101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00"/>
                  <a:gd name="T17" fmla="*/ 101 w 101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00">
                    <a:moveTo>
                      <a:pt x="0" y="47"/>
                    </a:moveTo>
                    <a:lnTo>
                      <a:pt x="43" y="0"/>
                    </a:lnTo>
                    <a:lnTo>
                      <a:pt x="101" y="53"/>
                    </a:lnTo>
                    <a:lnTo>
                      <a:pt x="58" y="10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01" name="Freeform 201"/>
              <p:cNvSpPr>
                <a:spLocks/>
              </p:cNvSpPr>
              <p:nvPr/>
            </p:nvSpPr>
            <p:spPr bwMode="auto">
              <a:xfrm>
                <a:off x="3159" y="1907"/>
                <a:ext cx="34" cy="33"/>
              </a:xfrm>
              <a:custGeom>
                <a:avLst/>
                <a:gdLst>
                  <a:gd name="T0" fmla="*/ 0 w 102"/>
                  <a:gd name="T1" fmla="*/ 0 h 100"/>
                  <a:gd name="T2" fmla="*/ 0 w 102"/>
                  <a:gd name="T3" fmla="*/ 0 h 100"/>
                  <a:gd name="T4" fmla="*/ 0 w 102"/>
                  <a:gd name="T5" fmla="*/ 0 h 100"/>
                  <a:gd name="T6" fmla="*/ 0 w 102"/>
                  <a:gd name="T7" fmla="*/ 0 h 100"/>
                  <a:gd name="T8" fmla="*/ 0 w 102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0"/>
                  <a:gd name="T17" fmla="*/ 102 w 102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0">
                    <a:moveTo>
                      <a:pt x="0" y="48"/>
                    </a:moveTo>
                    <a:lnTo>
                      <a:pt x="45" y="0"/>
                    </a:lnTo>
                    <a:lnTo>
                      <a:pt x="102" y="53"/>
                    </a:lnTo>
                    <a:lnTo>
                      <a:pt x="59" y="10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1802" name="Rectangle 202"/>
              <p:cNvSpPr>
                <a:spLocks noChangeArrowheads="1"/>
              </p:cNvSpPr>
              <p:nvPr/>
            </p:nvSpPr>
            <p:spPr bwMode="auto">
              <a:xfrm>
                <a:off x="3319" y="1302"/>
                <a:ext cx="146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29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a</a:t>
                </a:r>
                <a:endParaRPr lang="en-US" altLang="de-DE"/>
              </a:p>
            </p:txBody>
          </p:sp>
          <p:sp>
            <p:nvSpPr>
              <p:cNvPr id="11803" name="Freeform 203"/>
              <p:cNvSpPr>
                <a:spLocks/>
              </p:cNvSpPr>
              <p:nvPr/>
            </p:nvSpPr>
            <p:spPr bwMode="auto">
              <a:xfrm>
                <a:off x="3120" y="1674"/>
                <a:ext cx="40" cy="40"/>
              </a:xfrm>
              <a:custGeom>
                <a:avLst/>
                <a:gdLst>
                  <a:gd name="T0" fmla="*/ 0 w 120"/>
                  <a:gd name="T1" fmla="*/ 0 h 118"/>
                  <a:gd name="T2" fmla="*/ 0 w 120"/>
                  <a:gd name="T3" fmla="*/ 0 h 118"/>
                  <a:gd name="T4" fmla="*/ 0 w 120"/>
                  <a:gd name="T5" fmla="*/ 0 h 118"/>
                  <a:gd name="T6" fmla="*/ 0 w 120"/>
                  <a:gd name="T7" fmla="*/ 0 h 118"/>
                  <a:gd name="T8" fmla="*/ 0 w 120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118"/>
                  <a:gd name="T17" fmla="*/ 120 w 120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118">
                    <a:moveTo>
                      <a:pt x="46" y="118"/>
                    </a:moveTo>
                    <a:lnTo>
                      <a:pt x="0" y="72"/>
                    </a:lnTo>
                    <a:lnTo>
                      <a:pt x="74" y="0"/>
                    </a:lnTo>
                    <a:lnTo>
                      <a:pt x="120" y="46"/>
                    </a:lnTo>
                    <a:lnTo>
                      <a:pt x="46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11273" name="Freeform 204"/>
            <p:cNvSpPr>
              <a:spLocks/>
            </p:cNvSpPr>
            <p:nvPr/>
          </p:nvSpPr>
          <p:spPr bwMode="auto">
            <a:xfrm>
              <a:off x="3169" y="1626"/>
              <a:ext cx="40" cy="39"/>
            </a:xfrm>
            <a:custGeom>
              <a:avLst/>
              <a:gdLst>
                <a:gd name="T0" fmla="*/ 0 w 120"/>
                <a:gd name="T1" fmla="*/ 0 h 118"/>
                <a:gd name="T2" fmla="*/ 0 w 120"/>
                <a:gd name="T3" fmla="*/ 0 h 118"/>
                <a:gd name="T4" fmla="*/ 0 w 120"/>
                <a:gd name="T5" fmla="*/ 0 h 118"/>
                <a:gd name="T6" fmla="*/ 0 w 120"/>
                <a:gd name="T7" fmla="*/ 0 h 118"/>
                <a:gd name="T8" fmla="*/ 0 w 120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18"/>
                <a:gd name="T17" fmla="*/ 120 w 120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18">
                  <a:moveTo>
                    <a:pt x="46" y="118"/>
                  </a:moveTo>
                  <a:lnTo>
                    <a:pt x="0" y="73"/>
                  </a:lnTo>
                  <a:lnTo>
                    <a:pt x="75" y="0"/>
                  </a:lnTo>
                  <a:lnTo>
                    <a:pt x="120" y="46"/>
                  </a:lnTo>
                  <a:lnTo>
                    <a:pt x="46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4" name="Freeform 205"/>
            <p:cNvSpPr>
              <a:spLocks/>
            </p:cNvSpPr>
            <p:nvPr/>
          </p:nvSpPr>
          <p:spPr bwMode="auto">
            <a:xfrm>
              <a:off x="3219" y="1578"/>
              <a:ext cx="40" cy="39"/>
            </a:xfrm>
            <a:custGeom>
              <a:avLst/>
              <a:gdLst>
                <a:gd name="T0" fmla="*/ 0 w 119"/>
                <a:gd name="T1" fmla="*/ 0 h 118"/>
                <a:gd name="T2" fmla="*/ 0 w 119"/>
                <a:gd name="T3" fmla="*/ 0 h 118"/>
                <a:gd name="T4" fmla="*/ 0 w 119"/>
                <a:gd name="T5" fmla="*/ 0 h 118"/>
                <a:gd name="T6" fmla="*/ 0 w 119"/>
                <a:gd name="T7" fmla="*/ 0 h 118"/>
                <a:gd name="T8" fmla="*/ 0 w 119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8"/>
                <a:gd name="T17" fmla="*/ 119 w 11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8">
                  <a:moveTo>
                    <a:pt x="45" y="118"/>
                  </a:moveTo>
                  <a:lnTo>
                    <a:pt x="0" y="72"/>
                  </a:lnTo>
                  <a:lnTo>
                    <a:pt x="74" y="0"/>
                  </a:lnTo>
                  <a:lnTo>
                    <a:pt x="119" y="47"/>
                  </a:lnTo>
                  <a:lnTo>
                    <a:pt x="45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5" name="Freeform 206"/>
            <p:cNvSpPr>
              <a:spLocks/>
            </p:cNvSpPr>
            <p:nvPr/>
          </p:nvSpPr>
          <p:spPr bwMode="auto">
            <a:xfrm>
              <a:off x="3268" y="1530"/>
              <a:ext cx="40" cy="39"/>
            </a:xfrm>
            <a:custGeom>
              <a:avLst/>
              <a:gdLst>
                <a:gd name="T0" fmla="*/ 0 w 119"/>
                <a:gd name="T1" fmla="*/ 0 h 119"/>
                <a:gd name="T2" fmla="*/ 0 w 119"/>
                <a:gd name="T3" fmla="*/ 0 h 119"/>
                <a:gd name="T4" fmla="*/ 0 w 119"/>
                <a:gd name="T5" fmla="*/ 0 h 119"/>
                <a:gd name="T6" fmla="*/ 0 w 119"/>
                <a:gd name="T7" fmla="*/ 0 h 119"/>
                <a:gd name="T8" fmla="*/ 0 w 119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119"/>
                <a:gd name="T17" fmla="*/ 119 w 11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119">
                  <a:moveTo>
                    <a:pt x="45" y="119"/>
                  </a:moveTo>
                  <a:lnTo>
                    <a:pt x="0" y="73"/>
                  </a:lnTo>
                  <a:lnTo>
                    <a:pt x="74" y="0"/>
                  </a:lnTo>
                  <a:lnTo>
                    <a:pt x="119" y="47"/>
                  </a:lnTo>
                  <a:lnTo>
                    <a:pt x="45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6" name="Freeform 207"/>
            <p:cNvSpPr>
              <a:spLocks/>
            </p:cNvSpPr>
            <p:nvPr/>
          </p:nvSpPr>
          <p:spPr bwMode="auto">
            <a:xfrm>
              <a:off x="3464" y="1548"/>
              <a:ext cx="43" cy="47"/>
            </a:xfrm>
            <a:custGeom>
              <a:avLst/>
              <a:gdLst>
                <a:gd name="T0" fmla="*/ 0 w 129"/>
                <a:gd name="T1" fmla="*/ 0 h 142"/>
                <a:gd name="T2" fmla="*/ 0 w 129"/>
                <a:gd name="T3" fmla="*/ 0 h 142"/>
                <a:gd name="T4" fmla="*/ 0 w 129"/>
                <a:gd name="T5" fmla="*/ 0 h 142"/>
                <a:gd name="T6" fmla="*/ 0 w 129"/>
                <a:gd name="T7" fmla="*/ 0 h 142"/>
                <a:gd name="T8" fmla="*/ 0 w 129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42"/>
                <a:gd name="T17" fmla="*/ 129 w 12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42">
                  <a:moveTo>
                    <a:pt x="0" y="39"/>
                  </a:moveTo>
                  <a:lnTo>
                    <a:pt x="52" y="0"/>
                  </a:lnTo>
                  <a:lnTo>
                    <a:pt x="129" y="103"/>
                  </a:lnTo>
                  <a:lnTo>
                    <a:pt x="77" y="14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7" name="Freeform 208"/>
            <p:cNvSpPr>
              <a:spLocks/>
            </p:cNvSpPr>
            <p:nvPr/>
          </p:nvSpPr>
          <p:spPr bwMode="auto">
            <a:xfrm>
              <a:off x="3516" y="1617"/>
              <a:ext cx="43" cy="47"/>
            </a:xfrm>
            <a:custGeom>
              <a:avLst/>
              <a:gdLst>
                <a:gd name="T0" fmla="*/ 0 w 128"/>
                <a:gd name="T1" fmla="*/ 0 h 142"/>
                <a:gd name="T2" fmla="*/ 0 w 128"/>
                <a:gd name="T3" fmla="*/ 0 h 142"/>
                <a:gd name="T4" fmla="*/ 0 w 128"/>
                <a:gd name="T5" fmla="*/ 0 h 142"/>
                <a:gd name="T6" fmla="*/ 0 w 128"/>
                <a:gd name="T7" fmla="*/ 0 h 142"/>
                <a:gd name="T8" fmla="*/ 0 w 128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42"/>
                <a:gd name="T17" fmla="*/ 128 w 12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42">
                  <a:moveTo>
                    <a:pt x="0" y="39"/>
                  </a:moveTo>
                  <a:lnTo>
                    <a:pt x="51" y="0"/>
                  </a:lnTo>
                  <a:lnTo>
                    <a:pt x="128" y="103"/>
                  </a:lnTo>
                  <a:lnTo>
                    <a:pt x="77" y="14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8" name="Freeform 209"/>
            <p:cNvSpPr>
              <a:spLocks/>
            </p:cNvSpPr>
            <p:nvPr/>
          </p:nvSpPr>
          <p:spPr bwMode="auto">
            <a:xfrm>
              <a:off x="3568" y="1686"/>
              <a:ext cx="43" cy="47"/>
            </a:xfrm>
            <a:custGeom>
              <a:avLst/>
              <a:gdLst>
                <a:gd name="T0" fmla="*/ 0 w 129"/>
                <a:gd name="T1" fmla="*/ 0 h 142"/>
                <a:gd name="T2" fmla="*/ 0 w 129"/>
                <a:gd name="T3" fmla="*/ 0 h 142"/>
                <a:gd name="T4" fmla="*/ 0 w 129"/>
                <a:gd name="T5" fmla="*/ 0 h 142"/>
                <a:gd name="T6" fmla="*/ 0 w 129"/>
                <a:gd name="T7" fmla="*/ 0 h 142"/>
                <a:gd name="T8" fmla="*/ 0 w 129"/>
                <a:gd name="T9" fmla="*/ 0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42"/>
                <a:gd name="T17" fmla="*/ 129 w 129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42">
                  <a:moveTo>
                    <a:pt x="0" y="39"/>
                  </a:moveTo>
                  <a:lnTo>
                    <a:pt x="52" y="0"/>
                  </a:lnTo>
                  <a:lnTo>
                    <a:pt x="129" y="103"/>
                  </a:lnTo>
                  <a:lnTo>
                    <a:pt x="77" y="14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79" name="Freeform 210"/>
            <p:cNvSpPr>
              <a:spLocks/>
            </p:cNvSpPr>
            <p:nvPr/>
          </p:nvSpPr>
          <p:spPr bwMode="auto">
            <a:xfrm>
              <a:off x="3289" y="1868"/>
              <a:ext cx="29" cy="44"/>
            </a:xfrm>
            <a:custGeom>
              <a:avLst/>
              <a:gdLst>
                <a:gd name="T0" fmla="*/ 0 w 87"/>
                <a:gd name="T1" fmla="*/ 0 h 130"/>
                <a:gd name="T2" fmla="*/ 0 w 87"/>
                <a:gd name="T3" fmla="*/ 0 h 130"/>
                <a:gd name="T4" fmla="*/ 0 w 87"/>
                <a:gd name="T5" fmla="*/ 0 h 130"/>
                <a:gd name="T6" fmla="*/ 0 w 87"/>
                <a:gd name="T7" fmla="*/ 0 h 130"/>
                <a:gd name="T8" fmla="*/ 0 w 87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0"/>
                <a:gd name="T17" fmla="*/ 87 w 87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0">
                  <a:moveTo>
                    <a:pt x="64" y="130"/>
                  </a:moveTo>
                  <a:lnTo>
                    <a:pt x="0" y="118"/>
                  </a:lnTo>
                  <a:lnTo>
                    <a:pt x="24" y="0"/>
                  </a:lnTo>
                  <a:lnTo>
                    <a:pt x="87" y="12"/>
                  </a:lnTo>
                  <a:lnTo>
                    <a:pt x="64" y="1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0" name="Freeform 211"/>
            <p:cNvSpPr>
              <a:spLocks/>
            </p:cNvSpPr>
            <p:nvPr/>
          </p:nvSpPr>
          <p:spPr bwMode="auto">
            <a:xfrm>
              <a:off x="3305" y="1789"/>
              <a:ext cx="29" cy="44"/>
            </a:xfrm>
            <a:custGeom>
              <a:avLst/>
              <a:gdLst>
                <a:gd name="T0" fmla="*/ 0 w 87"/>
                <a:gd name="T1" fmla="*/ 0 h 131"/>
                <a:gd name="T2" fmla="*/ 0 w 87"/>
                <a:gd name="T3" fmla="*/ 0 h 131"/>
                <a:gd name="T4" fmla="*/ 0 w 87"/>
                <a:gd name="T5" fmla="*/ 0 h 131"/>
                <a:gd name="T6" fmla="*/ 0 w 87"/>
                <a:gd name="T7" fmla="*/ 0 h 131"/>
                <a:gd name="T8" fmla="*/ 0 w 87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1"/>
                <a:gd name="T17" fmla="*/ 87 w 87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1">
                  <a:moveTo>
                    <a:pt x="63" y="131"/>
                  </a:moveTo>
                  <a:lnTo>
                    <a:pt x="0" y="119"/>
                  </a:lnTo>
                  <a:lnTo>
                    <a:pt x="24" y="0"/>
                  </a:lnTo>
                  <a:lnTo>
                    <a:pt x="87" y="13"/>
                  </a:lnTo>
                  <a:lnTo>
                    <a:pt x="63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1" name="Freeform 212"/>
            <p:cNvSpPr>
              <a:spLocks/>
            </p:cNvSpPr>
            <p:nvPr/>
          </p:nvSpPr>
          <p:spPr bwMode="auto">
            <a:xfrm>
              <a:off x="3321" y="1710"/>
              <a:ext cx="29" cy="44"/>
            </a:xfrm>
            <a:custGeom>
              <a:avLst/>
              <a:gdLst>
                <a:gd name="T0" fmla="*/ 0 w 88"/>
                <a:gd name="T1" fmla="*/ 0 h 132"/>
                <a:gd name="T2" fmla="*/ 0 w 88"/>
                <a:gd name="T3" fmla="*/ 0 h 132"/>
                <a:gd name="T4" fmla="*/ 0 w 88"/>
                <a:gd name="T5" fmla="*/ 0 h 132"/>
                <a:gd name="T6" fmla="*/ 0 w 88"/>
                <a:gd name="T7" fmla="*/ 0 h 132"/>
                <a:gd name="T8" fmla="*/ 0 w 88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32"/>
                <a:gd name="T17" fmla="*/ 88 w 88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32">
                  <a:moveTo>
                    <a:pt x="63" y="132"/>
                  </a:moveTo>
                  <a:lnTo>
                    <a:pt x="0" y="118"/>
                  </a:lnTo>
                  <a:lnTo>
                    <a:pt x="24" y="0"/>
                  </a:lnTo>
                  <a:lnTo>
                    <a:pt x="88" y="13"/>
                  </a:lnTo>
                  <a:lnTo>
                    <a:pt x="63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2" name="Freeform 213"/>
            <p:cNvSpPr>
              <a:spLocks/>
            </p:cNvSpPr>
            <p:nvPr/>
          </p:nvSpPr>
          <p:spPr bwMode="auto">
            <a:xfrm>
              <a:off x="3337" y="1631"/>
              <a:ext cx="29" cy="44"/>
            </a:xfrm>
            <a:custGeom>
              <a:avLst/>
              <a:gdLst>
                <a:gd name="T0" fmla="*/ 0 w 87"/>
                <a:gd name="T1" fmla="*/ 0 h 132"/>
                <a:gd name="T2" fmla="*/ 0 w 87"/>
                <a:gd name="T3" fmla="*/ 0 h 132"/>
                <a:gd name="T4" fmla="*/ 0 w 87"/>
                <a:gd name="T5" fmla="*/ 0 h 132"/>
                <a:gd name="T6" fmla="*/ 0 w 87"/>
                <a:gd name="T7" fmla="*/ 0 h 132"/>
                <a:gd name="T8" fmla="*/ 0 w 8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32"/>
                <a:gd name="T17" fmla="*/ 87 w 87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32">
                  <a:moveTo>
                    <a:pt x="63" y="132"/>
                  </a:moveTo>
                  <a:lnTo>
                    <a:pt x="0" y="119"/>
                  </a:lnTo>
                  <a:lnTo>
                    <a:pt x="23" y="0"/>
                  </a:lnTo>
                  <a:lnTo>
                    <a:pt x="87" y="13"/>
                  </a:lnTo>
                  <a:lnTo>
                    <a:pt x="63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3" name="Freeform 214"/>
            <p:cNvSpPr>
              <a:spLocks/>
            </p:cNvSpPr>
            <p:nvPr/>
          </p:nvSpPr>
          <p:spPr bwMode="auto">
            <a:xfrm>
              <a:off x="3353" y="1552"/>
              <a:ext cx="29" cy="44"/>
            </a:xfrm>
            <a:custGeom>
              <a:avLst/>
              <a:gdLst>
                <a:gd name="T0" fmla="*/ 0 w 88"/>
                <a:gd name="T1" fmla="*/ 0 h 130"/>
                <a:gd name="T2" fmla="*/ 0 w 88"/>
                <a:gd name="T3" fmla="*/ 0 h 130"/>
                <a:gd name="T4" fmla="*/ 0 w 88"/>
                <a:gd name="T5" fmla="*/ 0 h 130"/>
                <a:gd name="T6" fmla="*/ 0 w 88"/>
                <a:gd name="T7" fmla="*/ 0 h 130"/>
                <a:gd name="T8" fmla="*/ 0 w 88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30"/>
                <a:gd name="T17" fmla="*/ 88 w 88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30">
                  <a:moveTo>
                    <a:pt x="63" y="130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88" y="12"/>
                  </a:lnTo>
                  <a:lnTo>
                    <a:pt x="63" y="1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4" name="Rectangle 215"/>
            <p:cNvSpPr>
              <a:spLocks noChangeArrowheads="1"/>
            </p:cNvSpPr>
            <p:nvPr/>
          </p:nvSpPr>
          <p:spPr bwMode="auto">
            <a:xfrm>
              <a:off x="2109" y="1220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285" name="Rectangle 216"/>
            <p:cNvSpPr>
              <a:spLocks noChangeArrowheads="1"/>
            </p:cNvSpPr>
            <p:nvPr/>
          </p:nvSpPr>
          <p:spPr bwMode="auto">
            <a:xfrm>
              <a:off x="2492" y="1445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286" name="Freeform 217"/>
            <p:cNvSpPr>
              <a:spLocks/>
            </p:cNvSpPr>
            <p:nvPr/>
          </p:nvSpPr>
          <p:spPr bwMode="auto">
            <a:xfrm>
              <a:off x="2444" y="1518"/>
              <a:ext cx="45" cy="38"/>
            </a:xfrm>
            <a:custGeom>
              <a:avLst/>
              <a:gdLst>
                <a:gd name="T0" fmla="*/ 0 w 134"/>
                <a:gd name="T1" fmla="*/ 0 h 115"/>
                <a:gd name="T2" fmla="*/ 0 w 134"/>
                <a:gd name="T3" fmla="*/ 0 h 115"/>
                <a:gd name="T4" fmla="*/ 0 w 134"/>
                <a:gd name="T5" fmla="*/ 0 h 115"/>
                <a:gd name="T6" fmla="*/ 0 w 134"/>
                <a:gd name="T7" fmla="*/ 0 h 115"/>
                <a:gd name="T8" fmla="*/ 0 w 134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15"/>
                <a:gd name="T17" fmla="*/ 134 w 134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15">
                  <a:moveTo>
                    <a:pt x="134" y="59"/>
                  </a:moveTo>
                  <a:lnTo>
                    <a:pt x="102" y="115"/>
                  </a:lnTo>
                  <a:lnTo>
                    <a:pt x="0" y="55"/>
                  </a:lnTo>
                  <a:lnTo>
                    <a:pt x="33" y="0"/>
                  </a:lnTo>
                  <a:lnTo>
                    <a:pt x="134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7" name="Freeform 218"/>
            <p:cNvSpPr>
              <a:spLocks/>
            </p:cNvSpPr>
            <p:nvPr/>
          </p:nvSpPr>
          <p:spPr bwMode="auto">
            <a:xfrm>
              <a:off x="2376" y="1478"/>
              <a:ext cx="45" cy="38"/>
            </a:xfrm>
            <a:custGeom>
              <a:avLst/>
              <a:gdLst>
                <a:gd name="T0" fmla="*/ 0 w 135"/>
                <a:gd name="T1" fmla="*/ 0 h 115"/>
                <a:gd name="T2" fmla="*/ 0 w 135"/>
                <a:gd name="T3" fmla="*/ 0 h 115"/>
                <a:gd name="T4" fmla="*/ 0 w 135"/>
                <a:gd name="T5" fmla="*/ 0 h 115"/>
                <a:gd name="T6" fmla="*/ 0 w 135"/>
                <a:gd name="T7" fmla="*/ 0 h 115"/>
                <a:gd name="T8" fmla="*/ 0 w 135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15"/>
                <a:gd name="T17" fmla="*/ 135 w 13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15">
                  <a:moveTo>
                    <a:pt x="135" y="60"/>
                  </a:moveTo>
                  <a:lnTo>
                    <a:pt x="102" y="115"/>
                  </a:lnTo>
                  <a:lnTo>
                    <a:pt x="0" y="57"/>
                  </a:lnTo>
                  <a:lnTo>
                    <a:pt x="33" y="0"/>
                  </a:lnTo>
                  <a:lnTo>
                    <a:pt x="13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8" name="Freeform 219"/>
            <p:cNvSpPr>
              <a:spLocks/>
            </p:cNvSpPr>
            <p:nvPr/>
          </p:nvSpPr>
          <p:spPr bwMode="auto">
            <a:xfrm>
              <a:off x="2309" y="1438"/>
              <a:ext cx="45" cy="39"/>
            </a:xfrm>
            <a:custGeom>
              <a:avLst/>
              <a:gdLst>
                <a:gd name="T0" fmla="*/ 0 w 134"/>
                <a:gd name="T1" fmla="*/ 0 h 116"/>
                <a:gd name="T2" fmla="*/ 0 w 134"/>
                <a:gd name="T3" fmla="*/ 0 h 116"/>
                <a:gd name="T4" fmla="*/ 0 w 134"/>
                <a:gd name="T5" fmla="*/ 0 h 116"/>
                <a:gd name="T6" fmla="*/ 0 w 134"/>
                <a:gd name="T7" fmla="*/ 0 h 116"/>
                <a:gd name="T8" fmla="*/ 0 w 134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16"/>
                <a:gd name="T17" fmla="*/ 134 w 134"/>
                <a:gd name="T18" fmla="*/ 116 h 1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16">
                  <a:moveTo>
                    <a:pt x="134" y="60"/>
                  </a:moveTo>
                  <a:lnTo>
                    <a:pt x="102" y="116"/>
                  </a:lnTo>
                  <a:lnTo>
                    <a:pt x="0" y="56"/>
                  </a:lnTo>
                  <a:lnTo>
                    <a:pt x="32" y="0"/>
                  </a:lnTo>
                  <a:lnTo>
                    <a:pt x="13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89" name="Freeform 220"/>
            <p:cNvSpPr>
              <a:spLocks/>
            </p:cNvSpPr>
            <p:nvPr/>
          </p:nvSpPr>
          <p:spPr bwMode="auto">
            <a:xfrm>
              <a:off x="2241" y="1398"/>
              <a:ext cx="45" cy="39"/>
            </a:xfrm>
            <a:custGeom>
              <a:avLst/>
              <a:gdLst>
                <a:gd name="T0" fmla="*/ 0 w 135"/>
                <a:gd name="T1" fmla="*/ 0 h 117"/>
                <a:gd name="T2" fmla="*/ 0 w 135"/>
                <a:gd name="T3" fmla="*/ 0 h 117"/>
                <a:gd name="T4" fmla="*/ 0 w 135"/>
                <a:gd name="T5" fmla="*/ 0 h 117"/>
                <a:gd name="T6" fmla="*/ 0 w 135"/>
                <a:gd name="T7" fmla="*/ 0 h 117"/>
                <a:gd name="T8" fmla="*/ 0 w 135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117"/>
                <a:gd name="T17" fmla="*/ 135 w 135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117">
                  <a:moveTo>
                    <a:pt x="135" y="60"/>
                  </a:moveTo>
                  <a:lnTo>
                    <a:pt x="102" y="117"/>
                  </a:lnTo>
                  <a:lnTo>
                    <a:pt x="0" y="57"/>
                  </a:lnTo>
                  <a:lnTo>
                    <a:pt x="33" y="0"/>
                  </a:lnTo>
                  <a:lnTo>
                    <a:pt x="13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0" name="Rectangle 221"/>
            <p:cNvSpPr>
              <a:spLocks noChangeArrowheads="1"/>
            </p:cNvSpPr>
            <p:nvPr/>
          </p:nvSpPr>
          <p:spPr bwMode="auto">
            <a:xfrm>
              <a:off x="1845" y="1413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291" name="Freeform 222"/>
            <p:cNvSpPr>
              <a:spLocks/>
            </p:cNvSpPr>
            <p:nvPr/>
          </p:nvSpPr>
          <p:spPr bwMode="auto">
            <a:xfrm>
              <a:off x="2445" y="1574"/>
              <a:ext cx="39" cy="23"/>
            </a:xfrm>
            <a:custGeom>
              <a:avLst/>
              <a:gdLst>
                <a:gd name="T0" fmla="*/ 0 w 118"/>
                <a:gd name="T1" fmla="*/ 0 h 70"/>
                <a:gd name="T2" fmla="*/ 0 w 118"/>
                <a:gd name="T3" fmla="*/ 0 h 70"/>
                <a:gd name="T4" fmla="*/ 0 w 118"/>
                <a:gd name="T5" fmla="*/ 0 h 70"/>
                <a:gd name="T6" fmla="*/ 0 w 118"/>
                <a:gd name="T7" fmla="*/ 0 h 70"/>
                <a:gd name="T8" fmla="*/ 0 w 118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70"/>
                <a:gd name="T17" fmla="*/ 118 w 118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70">
                  <a:moveTo>
                    <a:pt x="118" y="5"/>
                  </a:moveTo>
                  <a:lnTo>
                    <a:pt x="115" y="70"/>
                  </a:lnTo>
                  <a:lnTo>
                    <a:pt x="0" y="64"/>
                  </a:lnTo>
                  <a:lnTo>
                    <a:pt x="2" y="0"/>
                  </a:lnTo>
                  <a:lnTo>
                    <a:pt x="11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2" name="Freeform 223"/>
            <p:cNvSpPr>
              <a:spLocks/>
            </p:cNvSpPr>
            <p:nvPr/>
          </p:nvSpPr>
          <p:spPr bwMode="auto">
            <a:xfrm>
              <a:off x="2367" y="1570"/>
              <a:ext cx="40" cy="24"/>
            </a:xfrm>
            <a:custGeom>
              <a:avLst/>
              <a:gdLst>
                <a:gd name="T0" fmla="*/ 0 w 119"/>
                <a:gd name="T1" fmla="*/ 0 h 71"/>
                <a:gd name="T2" fmla="*/ 0 w 119"/>
                <a:gd name="T3" fmla="*/ 0 h 71"/>
                <a:gd name="T4" fmla="*/ 0 w 119"/>
                <a:gd name="T5" fmla="*/ 0 h 71"/>
                <a:gd name="T6" fmla="*/ 0 w 119"/>
                <a:gd name="T7" fmla="*/ 0 h 71"/>
                <a:gd name="T8" fmla="*/ 0 w 119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71"/>
                <a:gd name="T17" fmla="*/ 119 w 11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71">
                  <a:moveTo>
                    <a:pt x="119" y="6"/>
                  </a:moveTo>
                  <a:lnTo>
                    <a:pt x="116" y="71"/>
                  </a:lnTo>
                  <a:lnTo>
                    <a:pt x="0" y="65"/>
                  </a:lnTo>
                  <a:lnTo>
                    <a:pt x="3" y="0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3" name="Freeform 224"/>
            <p:cNvSpPr>
              <a:spLocks/>
            </p:cNvSpPr>
            <p:nvPr/>
          </p:nvSpPr>
          <p:spPr bwMode="auto">
            <a:xfrm>
              <a:off x="2290" y="1566"/>
              <a:ext cx="40" cy="24"/>
            </a:xfrm>
            <a:custGeom>
              <a:avLst/>
              <a:gdLst>
                <a:gd name="T0" fmla="*/ 0 w 120"/>
                <a:gd name="T1" fmla="*/ 0 h 70"/>
                <a:gd name="T2" fmla="*/ 0 w 120"/>
                <a:gd name="T3" fmla="*/ 0 h 70"/>
                <a:gd name="T4" fmla="*/ 0 w 120"/>
                <a:gd name="T5" fmla="*/ 0 h 70"/>
                <a:gd name="T6" fmla="*/ 0 w 120"/>
                <a:gd name="T7" fmla="*/ 0 h 70"/>
                <a:gd name="T8" fmla="*/ 0 w 12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0"/>
                <a:gd name="T17" fmla="*/ 120 w 12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0">
                  <a:moveTo>
                    <a:pt x="120" y="5"/>
                  </a:moveTo>
                  <a:lnTo>
                    <a:pt x="117" y="70"/>
                  </a:lnTo>
                  <a:lnTo>
                    <a:pt x="0" y="65"/>
                  </a:lnTo>
                  <a:lnTo>
                    <a:pt x="4" y="0"/>
                  </a:lnTo>
                  <a:lnTo>
                    <a:pt x="12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4" name="Freeform 225"/>
            <p:cNvSpPr>
              <a:spLocks/>
            </p:cNvSpPr>
            <p:nvPr/>
          </p:nvSpPr>
          <p:spPr bwMode="auto">
            <a:xfrm>
              <a:off x="2213" y="1563"/>
              <a:ext cx="40" cy="23"/>
            </a:xfrm>
            <a:custGeom>
              <a:avLst/>
              <a:gdLst>
                <a:gd name="T0" fmla="*/ 0 w 120"/>
                <a:gd name="T1" fmla="*/ 0 h 70"/>
                <a:gd name="T2" fmla="*/ 0 w 120"/>
                <a:gd name="T3" fmla="*/ 0 h 70"/>
                <a:gd name="T4" fmla="*/ 0 w 120"/>
                <a:gd name="T5" fmla="*/ 0 h 70"/>
                <a:gd name="T6" fmla="*/ 0 w 120"/>
                <a:gd name="T7" fmla="*/ 0 h 70"/>
                <a:gd name="T8" fmla="*/ 0 w 12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0"/>
                <a:gd name="T17" fmla="*/ 120 w 12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0">
                  <a:moveTo>
                    <a:pt x="120" y="5"/>
                  </a:moveTo>
                  <a:lnTo>
                    <a:pt x="116" y="70"/>
                  </a:lnTo>
                  <a:lnTo>
                    <a:pt x="0" y="64"/>
                  </a:lnTo>
                  <a:lnTo>
                    <a:pt x="3" y="0"/>
                  </a:lnTo>
                  <a:lnTo>
                    <a:pt x="12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5" name="Freeform 226"/>
            <p:cNvSpPr>
              <a:spLocks/>
            </p:cNvSpPr>
            <p:nvPr/>
          </p:nvSpPr>
          <p:spPr bwMode="auto">
            <a:xfrm>
              <a:off x="2136" y="1559"/>
              <a:ext cx="39" cy="23"/>
            </a:xfrm>
            <a:custGeom>
              <a:avLst/>
              <a:gdLst>
                <a:gd name="T0" fmla="*/ 0 w 118"/>
                <a:gd name="T1" fmla="*/ 0 h 69"/>
                <a:gd name="T2" fmla="*/ 0 w 118"/>
                <a:gd name="T3" fmla="*/ 0 h 69"/>
                <a:gd name="T4" fmla="*/ 0 w 118"/>
                <a:gd name="T5" fmla="*/ 0 h 69"/>
                <a:gd name="T6" fmla="*/ 0 w 118"/>
                <a:gd name="T7" fmla="*/ 0 h 69"/>
                <a:gd name="T8" fmla="*/ 0 w 118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69"/>
                <a:gd name="T17" fmla="*/ 118 w 11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69">
                  <a:moveTo>
                    <a:pt x="118" y="5"/>
                  </a:moveTo>
                  <a:lnTo>
                    <a:pt x="116" y="69"/>
                  </a:lnTo>
                  <a:lnTo>
                    <a:pt x="0" y="64"/>
                  </a:lnTo>
                  <a:lnTo>
                    <a:pt x="3" y="0"/>
                  </a:lnTo>
                  <a:lnTo>
                    <a:pt x="11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6" name="Freeform 227"/>
            <p:cNvSpPr>
              <a:spLocks/>
            </p:cNvSpPr>
            <p:nvPr/>
          </p:nvSpPr>
          <p:spPr bwMode="auto">
            <a:xfrm>
              <a:off x="2059" y="1555"/>
              <a:ext cx="39" cy="23"/>
            </a:xfrm>
            <a:custGeom>
              <a:avLst/>
              <a:gdLst>
                <a:gd name="T0" fmla="*/ 0 w 119"/>
                <a:gd name="T1" fmla="*/ 0 h 70"/>
                <a:gd name="T2" fmla="*/ 0 w 119"/>
                <a:gd name="T3" fmla="*/ 0 h 70"/>
                <a:gd name="T4" fmla="*/ 0 w 119"/>
                <a:gd name="T5" fmla="*/ 0 h 70"/>
                <a:gd name="T6" fmla="*/ 0 w 119"/>
                <a:gd name="T7" fmla="*/ 0 h 70"/>
                <a:gd name="T8" fmla="*/ 0 w 11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70"/>
                <a:gd name="T17" fmla="*/ 119 w 11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70">
                  <a:moveTo>
                    <a:pt x="119" y="6"/>
                  </a:moveTo>
                  <a:lnTo>
                    <a:pt x="117" y="70"/>
                  </a:lnTo>
                  <a:lnTo>
                    <a:pt x="0" y="65"/>
                  </a:lnTo>
                  <a:lnTo>
                    <a:pt x="4" y="0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7" name="Freeform 228"/>
            <p:cNvSpPr>
              <a:spLocks/>
            </p:cNvSpPr>
            <p:nvPr/>
          </p:nvSpPr>
          <p:spPr bwMode="auto">
            <a:xfrm>
              <a:off x="1982" y="1551"/>
              <a:ext cx="39" cy="24"/>
            </a:xfrm>
            <a:custGeom>
              <a:avLst/>
              <a:gdLst>
                <a:gd name="T0" fmla="*/ 0 w 119"/>
                <a:gd name="T1" fmla="*/ 0 h 70"/>
                <a:gd name="T2" fmla="*/ 0 w 119"/>
                <a:gd name="T3" fmla="*/ 0 h 70"/>
                <a:gd name="T4" fmla="*/ 0 w 119"/>
                <a:gd name="T5" fmla="*/ 0 h 70"/>
                <a:gd name="T6" fmla="*/ 0 w 119"/>
                <a:gd name="T7" fmla="*/ 0 h 70"/>
                <a:gd name="T8" fmla="*/ 0 w 119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70"/>
                <a:gd name="T17" fmla="*/ 119 w 119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70">
                  <a:moveTo>
                    <a:pt x="119" y="6"/>
                  </a:moveTo>
                  <a:lnTo>
                    <a:pt x="115" y="70"/>
                  </a:lnTo>
                  <a:lnTo>
                    <a:pt x="0" y="65"/>
                  </a:lnTo>
                  <a:lnTo>
                    <a:pt x="4" y="0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8" name="Freeform 229"/>
            <p:cNvSpPr>
              <a:spLocks/>
            </p:cNvSpPr>
            <p:nvPr/>
          </p:nvSpPr>
          <p:spPr bwMode="auto">
            <a:xfrm>
              <a:off x="1976" y="1479"/>
              <a:ext cx="36" cy="35"/>
            </a:xfrm>
            <a:custGeom>
              <a:avLst/>
              <a:gdLst>
                <a:gd name="T0" fmla="*/ 0 w 109"/>
                <a:gd name="T1" fmla="*/ 0 h 104"/>
                <a:gd name="T2" fmla="*/ 0 w 109"/>
                <a:gd name="T3" fmla="*/ 0 h 104"/>
                <a:gd name="T4" fmla="*/ 0 w 109"/>
                <a:gd name="T5" fmla="*/ 0 h 104"/>
                <a:gd name="T6" fmla="*/ 0 w 109"/>
                <a:gd name="T7" fmla="*/ 0 h 104"/>
                <a:gd name="T8" fmla="*/ 0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37" y="104"/>
                  </a:moveTo>
                  <a:lnTo>
                    <a:pt x="0" y="52"/>
                  </a:lnTo>
                  <a:lnTo>
                    <a:pt x="70" y="0"/>
                  </a:lnTo>
                  <a:lnTo>
                    <a:pt x="109" y="52"/>
                  </a:lnTo>
                  <a:lnTo>
                    <a:pt x="37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299" name="Freeform 230"/>
            <p:cNvSpPr>
              <a:spLocks/>
            </p:cNvSpPr>
            <p:nvPr/>
          </p:nvSpPr>
          <p:spPr bwMode="auto">
            <a:xfrm>
              <a:off x="2023" y="1445"/>
              <a:ext cx="37" cy="34"/>
            </a:xfrm>
            <a:custGeom>
              <a:avLst/>
              <a:gdLst>
                <a:gd name="T0" fmla="*/ 0 w 109"/>
                <a:gd name="T1" fmla="*/ 0 h 104"/>
                <a:gd name="T2" fmla="*/ 0 w 109"/>
                <a:gd name="T3" fmla="*/ 0 h 104"/>
                <a:gd name="T4" fmla="*/ 0 w 109"/>
                <a:gd name="T5" fmla="*/ 0 h 104"/>
                <a:gd name="T6" fmla="*/ 0 w 109"/>
                <a:gd name="T7" fmla="*/ 0 h 104"/>
                <a:gd name="T8" fmla="*/ 0 w 10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4"/>
                <a:gd name="T17" fmla="*/ 109 w 10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4">
                  <a:moveTo>
                    <a:pt x="38" y="104"/>
                  </a:moveTo>
                  <a:lnTo>
                    <a:pt x="0" y="52"/>
                  </a:lnTo>
                  <a:lnTo>
                    <a:pt x="71" y="0"/>
                  </a:lnTo>
                  <a:lnTo>
                    <a:pt x="109" y="52"/>
                  </a:lnTo>
                  <a:lnTo>
                    <a:pt x="38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0" name="Freeform 231"/>
            <p:cNvSpPr>
              <a:spLocks/>
            </p:cNvSpPr>
            <p:nvPr/>
          </p:nvSpPr>
          <p:spPr bwMode="auto">
            <a:xfrm>
              <a:off x="2071" y="1410"/>
              <a:ext cx="36" cy="35"/>
            </a:xfrm>
            <a:custGeom>
              <a:avLst/>
              <a:gdLst>
                <a:gd name="T0" fmla="*/ 0 w 109"/>
                <a:gd name="T1" fmla="*/ 0 h 105"/>
                <a:gd name="T2" fmla="*/ 0 w 109"/>
                <a:gd name="T3" fmla="*/ 0 h 105"/>
                <a:gd name="T4" fmla="*/ 0 w 109"/>
                <a:gd name="T5" fmla="*/ 0 h 105"/>
                <a:gd name="T6" fmla="*/ 0 w 109"/>
                <a:gd name="T7" fmla="*/ 0 h 105"/>
                <a:gd name="T8" fmla="*/ 0 w 109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05"/>
                <a:gd name="T17" fmla="*/ 109 w 109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05">
                  <a:moveTo>
                    <a:pt x="39" y="105"/>
                  </a:moveTo>
                  <a:lnTo>
                    <a:pt x="0" y="52"/>
                  </a:lnTo>
                  <a:lnTo>
                    <a:pt x="71" y="0"/>
                  </a:lnTo>
                  <a:lnTo>
                    <a:pt x="109" y="53"/>
                  </a:lnTo>
                  <a:lnTo>
                    <a:pt x="39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1" name="Rectangle 232"/>
            <p:cNvSpPr>
              <a:spLocks noChangeArrowheads="1"/>
            </p:cNvSpPr>
            <p:nvPr/>
          </p:nvSpPr>
          <p:spPr bwMode="auto">
            <a:xfrm>
              <a:off x="2164" y="1797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302" name="Freeform 233"/>
            <p:cNvSpPr>
              <a:spLocks/>
            </p:cNvSpPr>
            <p:nvPr/>
          </p:nvSpPr>
          <p:spPr bwMode="auto">
            <a:xfrm>
              <a:off x="1974" y="1639"/>
              <a:ext cx="41" cy="44"/>
            </a:xfrm>
            <a:custGeom>
              <a:avLst/>
              <a:gdLst>
                <a:gd name="T0" fmla="*/ 0 w 124"/>
                <a:gd name="T1" fmla="*/ 0 h 130"/>
                <a:gd name="T2" fmla="*/ 0 w 124"/>
                <a:gd name="T3" fmla="*/ 0 h 130"/>
                <a:gd name="T4" fmla="*/ 0 w 124"/>
                <a:gd name="T5" fmla="*/ 0 h 130"/>
                <a:gd name="T6" fmla="*/ 0 w 124"/>
                <a:gd name="T7" fmla="*/ 0 h 130"/>
                <a:gd name="T8" fmla="*/ 0 w 124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30"/>
                <a:gd name="T17" fmla="*/ 124 w 124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30">
                  <a:moveTo>
                    <a:pt x="0" y="42"/>
                  </a:moveTo>
                  <a:lnTo>
                    <a:pt x="50" y="0"/>
                  </a:lnTo>
                  <a:lnTo>
                    <a:pt x="124" y="89"/>
                  </a:lnTo>
                  <a:lnTo>
                    <a:pt x="74" y="13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3" name="Freeform 234"/>
            <p:cNvSpPr>
              <a:spLocks/>
            </p:cNvSpPr>
            <p:nvPr/>
          </p:nvSpPr>
          <p:spPr bwMode="auto">
            <a:xfrm>
              <a:off x="2023" y="1699"/>
              <a:ext cx="42" cy="43"/>
            </a:xfrm>
            <a:custGeom>
              <a:avLst/>
              <a:gdLst>
                <a:gd name="T0" fmla="*/ 0 w 124"/>
                <a:gd name="T1" fmla="*/ 0 h 130"/>
                <a:gd name="T2" fmla="*/ 0 w 124"/>
                <a:gd name="T3" fmla="*/ 0 h 130"/>
                <a:gd name="T4" fmla="*/ 0 w 124"/>
                <a:gd name="T5" fmla="*/ 0 h 130"/>
                <a:gd name="T6" fmla="*/ 0 w 124"/>
                <a:gd name="T7" fmla="*/ 0 h 130"/>
                <a:gd name="T8" fmla="*/ 0 w 124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30"/>
                <a:gd name="T17" fmla="*/ 124 w 124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30">
                  <a:moveTo>
                    <a:pt x="0" y="41"/>
                  </a:moveTo>
                  <a:lnTo>
                    <a:pt x="50" y="0"/>
                  </a:lnTo>
                  <a:lnTo>
                    <a:pt x="124" y="88"/>
                  </a:lnTo>
                  <a:lnTo>
                    <a:pt x="74" y="13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4" name="Freeform 235"/>
            <p:cNvSpPr>
              <a:spLocks/>
            </p:cNvSpPr>
            <p:nvPr/>
          </p:nvSpPr>
          <p:spPr bwMode="auto">
            <a:xfrm>
              <a:off x="2073" y="1758"/>
              <a:ext cx="41" cy="44"/>
            </a:xfrm>
            <a:custGeom>
              <a:avLst/>
              <a:gdLst>
                <a:gd name="T0" fmla="*/ 0 w 123"/>
                <a:gd name="T1" fmla="*/ 0 h 130"/>
                <a:gd name="T2" fmla="*/ 0 w 123"/>
                <a:gd name="T3" fmla="*/ 0 h 130"/>
                <a:gd name="T4" fmla="*/ 0 w 123"/>
                <a:gd name="T5" fmla="*/ 0 h 130"/>
                <a:gd name="T6" fmla="*/ 0 w 123"/>
                <a:gd name="T7" fmla="*/ 0 h 130"/>
                <a:gd name="T8" fmla="*/ 0 w 123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30"/>
                <a:gd name="T17" fmla="*/ 123 w 123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30">
                  <a:moveTo>
                    <a:pt x="0" y="41"/>
                  </a:moveTo>
                  <a:lnTo>
                    <a:pt x="49" y="0"/>
                  </a:lnTo>
                  <a:lnTo>
                    <a:pt x="123" y="90"/>
                  </a:lnTo>
                  <a:lnTo>
                    <a:pt x="74" y="13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5" name="Freeform 236"/>
            <p:cNvSpPr>
              <a:spLocks/>
            </p:cNvSpPr>
            <p:nvPr/>
          </p:nvSpPr>
          <p:spPr bwMode="auto">
            <a:xfrm>
              <a:off x="2122" y="1818"/>
              <a:ext cx="42" cy="43"/>
            </a:xfrm>
            <a:custGeom>
              <a:avLst/>
              <a:gdLst>
                <a:gd name="T0" fmla="*/ 0 w 124"/>
                <a:gd name="T1" fmla="*/ 0 h 131"/>
                <a:gd name="T2" fmla="*/ 0 w 124"/>
                <a:gd name="T3" fmla="*/ 0 h 131"/>
                <a:gd name="T4" fmla="*/ 0 w 124"/>
                <a:gd name="T5" fmla="*/ 0 h 131"/>
                <a:gd name="T6" fmla="*/ 0 w 124"/>
                <a:gd name="T7" fmla="*/ 0 h 131"/>
                <a:gd name="T8" fmla="*/ 0 w 124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31"/>
                <a:gd name="T17" fmla="*/ 124 w 124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31">
                  <a:moveTo>
                    <a:pt x="0" y="42"/>
                  </a:moveTo>
                  <a:lnTo>
                    <a:pt x="50" y="0"/>
                  </a:lnTo>
                  <a:lnTo>
                    <a:pt x="124" y="90"/>
                  </a:lnTo>
                  <a:lnTo>
                    <a:pt x="74" y="13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6" name="Freeform 237"/>
            <p:cNvSpPr>
              <a:spLocks/>
            </p:cNvSpPr>
            <p:nvPr/>
          </p:nvSpPr>
          <p:spPr bwMode="auto">
            <a:xfrm>
              <a:off x="2293" y="1829"/>
              <a:ext cx="42" cy="43"/>
            </a:xfrm>
            <a:custGeom>
              <a:avLst/>
              <a:gdLst>
                <a:gd name="T0" fmla="*/ 0 w 126"/>
                <a:gd name="T1" fmla="*/ 0 h 129"/>
                <a:gd name="T2" fmla="*/ 0 w 126"/>
                <a:gd name="T3" fmla="*/ 0 h 129"/>
                <a:gd name="T4" fmla="*/ 0 w 126"/>
                <a:gd name="T5" fmla="*/ 0 h 129"/>
                <a:gd name="T6" fmla="*/ 0 w 126"/>
                <a:gd name="T7" fmla="*/ 0 h 129"/>
                <a:gd name="T8" fmla="*/ 0 w 126"/>
                <a:gd name="T9" fmla="*/ 0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9"/>
                <a:gd name="T17" fmla="*/ 126 w 126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9">
                  <a:moveTo>
                    <a:pt x="48" y="129"/>
                  </a:moveTo>
                  <a:lnTo>
                    <a:pt x="0" y="84"/>
                  </a:lnTo>
                  <a:lnTo>
                    <a:pt x="79" y="0"/>
                  </a:lnTo>
                  <a:lnTo>
                    <a:pt x="126" y="44"/>
                  </a:lnTo>
                  <a:lnTo>
                    <a:pt x="48" y="1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7" name="Freeform 238"/>
            <p:cNvSpPr>
              <a:spLocks/>
            </p:cNvSpPr>
            <p:nvPr/>
          </p:nvSpPr>
          <p:spPr bwMode="auto">
            <a:xfrm>
              <a:off x="2345" y="1773"/>
              <a:ext cx="42" cy="42"/>
            </a:xfrm>
            <a:custGeom>
              <a:avLst/>
              <a:gdLst>
                <a:gd name="T0" fmla="*/ 0 w 125"/>
                <a:gd name="T1" fmla="*/ 0 h 128"/>
                <a:gd name="T2" fmla="*/ 0 w 125"/>
                <a:gd name="T3" fmla="*/ 0 h 128"/>
                <a:gd name="T4" fmla="*/ 0 w 125"/>
                <a:gd name="T5" fmla="*/ 0 h 128"/>
                <a:gd name="T6" fmla="*/ 0 w 125"/>
                <a:gd name="T7" fmla="*/ 0 h 128"/>
                <a:gd name="T8" fmla="*/ 0 w 125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8"/>
                <a:gd name="T17" fmla="*/ 125 w 12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8">
                  <a:moveTo>
                    <a:pt x="47" y="128"/>
                  </a:moveTo>
                  <a:lnTo>
                    <a:pt x="0" y="84"/>
                  </a:lnTo>
                  <a:lnTo>
                    <a:pt x="78" y="0"/>
                  </a:lnTo>
                  <a:lnTo>
                    <a:pt x="125" y="44"/>
                  </a:lnTo>
                  <a:lnTo>
                    <a:pt x="47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8" name="Freeform 239"/>
            <p:cNvSpPr>
              <a:spLocks/>
            </p:cNvSpPr>
            <p:nvPr/>
          </p:nvSpPr>
          <p:spPr bwMode="auto">
            <a:xfrm>
              <a:off x="2397" y="1717"/>
              <a:ext cx="42" cy="42"/>
            </a:xfrm>
            <a:custGeom>
              <a:avLst/>
              <a:gdLst>
                <a:gd name="T0" fmla="*/ 0 w 125"/>
                <a:gd name="T1" fmla="*/ 0 h 128"/>
                <a:gd name="T2" fmla="*/ 0 w 125"/>
                <a:gd name="T3" fmla="*/ 0 h 128"/>
                <a:gd name="T4" fmla="*/ 0 w 125"/>
                <a:gd name="T5" fmla="*/ 0 h 128"/>
                <a:gd name="T6" fmla="*/ 0 w 125"/>
                <a:gd name="T7" fmla="*/ 0 h 128"/>
                <a:gd name="T8" fmla="*/ 0 w 125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8"/>
                <a:gd name="T17" fmla="*/ 125 w 12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8">
                  <a:moveTo>
                    <a:pt x="48" y="128"/>
                  </a:moveTo>
                  <a:lnTo>
                    <a:pt x="0" y="84"/>
                  </a:lnTo>
                  <a:lnTo>
                    <a:pt x="79" y="0"/>
                  </a:lnTo>
                  <a:lnTo>
                    <a:pt x="125" y="44"/>
                  </a:lnTo>
                  <a:lnTo>
                    <a:pt x="48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09" name="Freeform 240"/>
            <p:cNvSpPr>
              <a:spLocks/>
            </p:cNvSpPr>
            <p:nvPr/>
          </p:nvSpPr>
          <p:spPr bwMode="auto">
            <a:xfrm>
              <a:off x="2449" y="1661"/>
              <a:ext cx="43" cy="42"/>
            </a:xfrm>
            <a:custGeom>
              <a:avLst/>
              <a:gdLst>
                <a:gd name="T0" fmla="*/ 0 w 127"/>
                <a:gd name="T1" fmla="*/ 0 h 127"/>
                <a:gd name="T2" fmla="*/ 0 w 127"/>
                <a:gd name="T3" fmla="*/ 0 h 127"/>
                <a:gd name="T4" fmla="*/ 0 w 127"/>
                <a:gd name="T5" fmla="*/ 0 h 127"/>
                <a:gd name="T6" fmla="*/ 0 w 127"/>
                <a:gd name="T7" fmla="*/ 0 h 127"/>
                <a:gd name="T8" fmla="*/ 0 w 127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7"/>
                <a:gd name="T17" fmla="*/ 127 w 127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7">
                  <a:moveTo>
                    <a:pt x="48" y="127"/>
                  </a:moveTo>
                  <a:lnTo>
                    <a:pt x="0" y="84"/>
                  </a:lnTo>
                  <a:lnTo>
                    <a:pt x="79" y="0"/>
                  </a:lnTo>
                  <a:lnTo>
                    <a:pt x="127" y="43"/>
                  </a:lnTo>
                  <a:lnTo>
                    <a:pt x="48" y="1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0" name="Freeform 241"/>
            <p:cNvSpPr>
              <a:spLocks/>
            </p:cNvSpPr>
            <p:nvPr/>
          </p:nvSpPr>
          <p:spPr bwMode="auto">
            <a:xfrm>
              <a:off x="2173" y="1470"/>
              <a:ext cx="25" cy="43"/>
            </a:xfrm>
            <a:custGeom>
              <a:avLst/>
              <a:gdLst>
                <a:gd name="T0" fmla="*/ 0 w 77"/>
                <a:gd name="T1" fmla="*/ 0 h 127"/>
                <a:gd name="T2" fmla="*/ 0 w 77"/>
                <a:gd name="T3" fmla="*/ 0 h 127"/>
                <a:gd name="T4" fmla="*/ 0 w 77"/>
                <a:gd name="T5" fmla="*/ 0 h 127"/>
                <a:gd name="T6" fmla="*/ 0 w 77"/>
                <a:gd name="T7" fmla="*/ 0 h 127"/>
                <a:gd name="T8" fmla="*/ 0 w 77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7"/>
                <a:gd name="T17" fmla="*/ 77 w 77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7">
                  <a:moveTo>
                    <a:pt x="0" y="6"/>
                  </a:moveTo>
                  <a:lnTo>
                    <a:pt x="66" y="0"/>
                  </a:lnTo>
                  <a:lnTo>
                    <a:pt x="77" y="122"/>
                  </a:lnTo>
                  <a:lnTo>
                    <a:pt x="13" y="12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1" name="Freeform 242"/>
            <p:cNvSpPr>
              <a:spLocks/>
            </p:cNvSpPr>
            <p:nvPr/>
          </p:nvSpPr>
          <p:spPr bwMode="auto">
            <a:xfrm>
              <a:off x="2181" y="1551"/>
              <a:ext cx="25" cy="43"/>
            </a:xfrm>
            <a:custGeom>
              <a:avLst/>
              <a:gdLst>
                <a:gd name="T0" fmla="*/ 0 w 76"/>
                <a:gd name="T1" fmla="*/ 0 h 128"/>
                <a:gd name="T2" fmla="*/ 0 w 76"/>
                <a:gd name="T3" fmla="*/ 0 h 128"/>
                <a:gd name="T4" fmla="*/ 0 w 76"/>
                <a:gd name="T5" fmla="*/ 0 h 128"/>
                <a:gd name="T6" fmla="*/ 0 w 76"/>
                <a:gd name="T7" fmla="*/ 0 h 128"/>
                <a:gd name="T8" fmla="*/ 0 w 76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128"/>
                <a:gd name="T17" fmla="*/ 76 w 76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128">
                  <a:moveTo>
                    <a:pt x="0" y="6"/>
                  </a:moveTo>
                  <a:lnTo>
                    <a:pt x="64" y="0"/>
                  </a:lnTo>
                  <a:lnTo>
                    <a:pt x="76" y="121"/>
                  </a:lnTo>
                  <a:lnTo>
                    <a:pt x="11" y="1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2" name="Freeform 243"/>
            <p:cNvSpPr>
              <a:spLocks/>
            </p:cNvSpPr>
            <p:nvPr/>
          </p:nvSpPr>
          <p:spPr bwMode="auto">
            <a:xfrm>
              <a:off x="2188" y="1632"/>
              <a:ext cx="25" cy="43"/>
            </a:xfrm>
            <a:custGeom>
              <a:avLst/>
              <a:gdLst>
                <a:gd name="T0" fmla="*/ 0 w 75"/>
                <a:gd name="T1" fmla="*/ 0 h 128"/>
                <a:gd name="T2" fmla="*/ 0 w 75"/>
                <a:gd name="T3" fmla="*/ 0 h 128"/>
                <a:gd name="T4" fmla="*/ 0 w 75"/>
                <a:gd name="T5" fmla="*/ 0 h 128"/>
                <a:gd name="T6" fmla="*/ 0 w 75"/>
                <a:gd name="T7" fmla="*/ 0 h 128"/>
                <a:gd name="T8" fmla="*/ 0 w 75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28"/>
                <a:gd name="T17" fmla="*/ 75 w 7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28">
                  <a:moveTo>
                    <a:pt x="0" y="6"/>
                  </a:moveTo>
                  <a:lnTo>
                    <a:pt x="64" y="0"/>
                  </a:lnTo>
                  <a:lnTo>
                    <a:pt x="75" y="121"/>
                  </a:lnTo>
                  <a:lnTo>
                    <a:pt x="11" y="1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3" name="Freeform 244"/>
            <p:cNvSpPr>
              <a:spLocks/>
            </p:cNvSpPr>
            <p:nvPr/>
          </p:nvSpPr>
          <p:spPr bwMode="auto">
            <a:xfrm>
              <a:off x="2196" y="1713"/>
              <a:ext cx="25" cy="43"/>
            </a:xfrm>
            <a:custGeom>
              <a:avLst/>
              <a:gdLst>
                <a:gd name="T0" fmla="*/ 0 w 75"/>
                <a:gd name="T1" fmla="*/ 0 h 127"/>
                <a:gd name="T2" fmla="*/ 0 w 75"/>
                <a:gd name="T3" fmla="*/ 0 h 127"/>
                <a:gd name="T4" fmla="*/ 0 w 75"/>
                <a:gd name="T5" fmla="*/ 0 h 127"/>
                <a:gd name="T6" fmla="*/ 0 w 75"/>
                <a:gd name="T7" fmla="*/ 0 h 127"/>
                <a:gd name="T8" fmla="*/ 0 w 75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27"/>
                <a:gd name="T17" fmla="*/ 75 w 75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27">
                  <a:moveTo>
                    <a:pt x="0" y="7"/>
                  </a:moveTo>
                  <a:lnTo>
                    <a:pt x="64" y="0"/>
                  </a:lnTo>
                  <a:lnTo>
                    <a:pt x="75" y="122"/>
                  </a:lnTo>
                  <a:lnTo>
                    <a:pt x="11" y="12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4" name="Freeform 245"/>
            <p:cNvSpPr>
              <a:spLocks/>
            </p:cNvSpPr>
            <p:nvPr/>
          </p:nvSpPr>
          <p:spPr bwMode="auto">
            <a:xfrm>
              <a:off x="2203" y="1794"/>
              <a:ext cx="26" cy="43"/>
            </a:xfrm>
            <a:custGeom>
              <a:avLst/>
              <a:gdLst>
                <a:gd name="T0" fmla="*/ 0 w 77"/>
                <a:gd name="T1" fmla="*/ 0 h 128"/>
                <a:gd name="T2" fmla="*/ 0 w 77"/>
                <a:gd name="T3" fmla="*/ 0 h 128"/>
                <a:gd name="T4" fmla="*/ 0 w 77"/>
                <a:gd name="T5" fmla="*/ 0 h 128"/>
                <a:gd name="T6" fmla="*/ 0 w 77"/>
                <a:gd name="T7" fmla="*/ 0 h 128"/>
                <a:gd name="T8" fmla="*/ 0 w 77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28"/>
                <a:gd name="T17" fmla="*/ 77 w 77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28">
                  <a:moveTo>
                    <a:pt x="0" y="6"/>
                  </a:moveTo>
                  <a:lnTo>
                    <a:pt x="64" y="0"/>
                  </a:lnTo>
                  <a:lnTo>
                    <a:pt x="77" y="122"/>
                  </a:lnTo>
                  <a:lnTo>
                    <a:pt x="12" y="12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5" name="Rectangle 246"/>
            <p:cNvSpPr>
              <a:spLocks noChangeArrowheads="1"/>
            </p:cNvSpPr>
            <p:nvPr/>
          </p:nvSpPr>
          <p:spPr bwMode="auto">
            <a:xfrm>
              <a:off x="2801" y="1557"/>
              <a:ext cx="13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+</a:t>
              </a:r>
              <a:endParaRPr lang="en-US" altLang="de-DE"/>
            </a:p>
          </p:txBody>
        </p:sp>
        <p:sp>
          <p:nvSpPr>
            <p:cNvPr id="11316" name="Rectangle 247"/>
            <p:cNvSpPr>
              <a:spLocks noChangeArrowheads="1"/>
            </p:cNvSpPr>
            <p:nvPr/>
          </p:nvSpPr>
          <p:spPr bwMode="auto">
            <a:xfrm>
              <a:off x="3897" y="1677"/>
              <a:ext cx="364" cy="2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317" name="Freeform 248"/>
            <p:cNvSpPr>
              <a:spLocks/>
            </p:cNvSpPr>
            <p:nvPr/>
          </p:nvSpPr>
          <p:spPr bwMode="auto">
            <a:xfrm>
              <a:off x="4193" y="1648"/>
              <a:ext cx="135" cy="80"/>
            </a:xfrm>
            <a:custGeom>
              <a:avLst/>
              <a:gdLst>
                <a:gd name="T0" fmla="*/ 0 w 404"/>
                <a:gd name="T1" fmla="*/ 0 h 242"/>
                <a:gd name="T2" fmla="*/ 0 w 404"/>
                <a:gd name="T3" fmla="*/ 0 h 242"/>
                <a:gd name="T4" fmla="*/ 0 w 404"/>
                <a:gd name="T5" fmla="*/ 0 h 242"/>
                <a:gd name="T6" fmla="*/ 0 w 404"/>
                <a:gd name="T7" fmla="*/ 0 h 2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4"/>
                <a:gd name="T13" fmla="*/ 0 h 242"/>
                <a:gd name="T14" fmla="*/ 404 w 404"/>
                <a:gd name="T15" fmla="*/ 242 h 2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4" h="242">
                  <a:moveTo>
                    <a:pt x="0" y="242"/>
                  </a:moveTo>
                  <a:lnTo>
                    <a:pt x="404" y="121"/>
                  </a:lnTo>
                  <a:lnTo>
                    <a:pt x="0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18" name="Rectangle 249"/>
            <p:cNvSpPr>
              <a:spLocks noChangeArrowheads="1"/>
            </p:cNvSpPr>
            <p:nvPr/>
          </p:nvSpPr>
          <p:spPr bwMode="auto">
            <a:xfrm>
              <a:off x="374" y="1566"/>
              <a:ext cx="60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Atom:</a:t>
              </a:r>
              <a:endParaRPr lang="en-US" altLang="de-DE"/>
            </a:p>
          </p:txBody>
        </p:sp>
        <p:sp>
          <p:nvSpPr>
            <p:cNvPr id="11319" name="Rectangle 250"/>
            <p:cNvSpPr>
              <a:spLocks noChangeArrowheads="1"/>
            </p:cNvSpPr>
            <p:nvPr/>
          </p:nvSpPr>
          <p:spPr bwMode="auto">
            <a:xfrm>
              <a:off x="140" y="2966"/>
              <a:ext cx="800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Molekül</a:t>
              </a:r>
              <a:endParaRPr lang="en-US" altLang="de-DE"/>
            </a:p>
          </p:txBody>
        </p:sp>
        <p:sp>
          <p:nvSpPr>
            <p:cNvPr id="11320" name="Rectangle 251"/>
            <p:cNvSpPr>
              <a:spLocks noChangeArrowheads="1"/>
            </p:cNvSpPr>
            <p:nvPr/>
          </p:nvSpPr>
          <p:spPr bwMode="auto">
            <a:xfrm>
              <a:off x="904" y="2964"/>
              <a:ext cx="12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 :</a:t>
              </a:r>
              <a:endParaRPr lang="en-US" altLang="de-DE"/>
            </a:p>
          </p:txBody>
        </p:sp>
        <p:sp>
          <p:nvSpPr>
            <p:cNvPr id="11321" name="Rectangle 252"/>
            <p:cNvSpPr>
              <a:spLocks noChangeArrowheads="1"/>
            </p:cNvSpPr>
            <p:nvPr/>
          </p:nvSpPr>
          <p:spPr bwMode="auto">
            <a:xfrm>
              <a:off x="1353" y="1889"/>
              <a:ext cx="13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+</a:t>
              </a:r>
              <a:endParaRPr lang="en-US" altLang="de-DE"/>
            </a:p>
          </p:txBody>
        </p:sp>
        <p:sp>
          <p:nvSpPr>
            <p:cNvPr id="11322" name="Rectangle 253"/>
            <p:cNvSpPr>
              <a:spLocks noChangeArrowheads="1"/>
            </p:cNvSpPr>
            <p:nvPr/>
          </p:nvSpPr>
          <p:spPr bwMode="auto">
            <a:xfrm>
              <a:off x="1359" y="2105"/>
              <a:ext cx="12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2</a:t>
              </a:r>
              <a:endParaRPr lang="en-US" altLang="de-DE"/>
            </a:p>
          </p:txBody>
        </p:sp>
        <p:sp>
          <p:nvSpPr>
            <p:cNvPr id="11323" name="Rectangle 254"/>
            <p:cNvSpPr>
              <a:spLocks noChangeArrowheads="1"/>
            </p:cNvSpPr>
            <p:nvPr/>
          </p:nvSpPr>
          <p:spPr bwMode="auto">
            <a:xfrm>
              <a:off x="1559" y="2105"/>
              <a:ext cx="15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X</a:t>
              </a:r>
              <a:endParaRPr lang="en-US" altLang="de-DE"/>
            </a:p>
          </p:txBody>
        </p:sp>
        <p:sp>
          <p:nvSpPr>
            <p:cNvPr id="11324" name="Rectangle 255"/>
            <p:cNvSpPr>
              <a:spLocks noChangeArrowheads="1"/>
            </p:cNvSpPr>
            <p:nvPr/>
          </p:nvSpPr>
          <p:spPr bwMode="auto">
            <a:xfrm>
              <a:off x="1338" y="3073"/>
              <a:ext cx="16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A</a:t>
              </a:r>
              <a:endParaRPr lang="en-US" altLang="de-DE"/>
            </a:p>
          </p:txBody>
        </p:sp>
        <p:sp>
          <p:nvSpPr>
            <p:cNvPr id="11325" name="Rectangle 256"/>
            <p:cNvSpPr>
              <a:spLocks noChangeArrowheads="1"/>
            </p:cNvSpPr>
            <p:nvPr/>
          </p:nvSpPr>
          <p:spPr bwMode="auto">
            <a:xfrm>
              <a:off x="1667" y="3289"/>
              <a:ext cx="15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X</a:t>
              </a:r>
              <a:endParaRPr lang="en-US" altLang="de-DE"/>
            </a:p>
          </p:txBody>
        </p:sp>
        <p:sp>
          <p:nvSpPr>
            <p:cNvPr id="11326" name="Freeform 257"/>
            <p:cNvSpPr>
              <a:spLocks/>
            </p:cNvSpPr>
            <p:nvPr/>
          </p:nvSpPr>
          <p:spPr bwMode="auto">
            <a:xfrm>
              <a:off x="1511" y="3252"/>
              <a:ext cx="140" cy="102"/>
            </a:xfrm>
            <a:custGeom>
              <a:avLst/>
              <a:gdLst>
                <a:gd name="T0" fmla="*/ 0 w 419"/>
                <a:gd name="T1" fmla="*/ 0 h 308"/>
                <a:gd name="T2" fmla="*/ 0 w 419"/>
                <a:gd name="T3" fmla="*/ 0 h 308"/>
                <a:gd name="T4" fmla="*/ 0 w 419"/>
                <a:gd name="T5" fmla="*/ 0 h 308"/>
                <a:gd name="T6" fmla="*/ 0 w 419"/>
                <a:gd name="T7" fmla="*/ 0 h 308"/>
                <a:gd name="T8" fmla="*/ 0 w 419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308"/>
                <a:gd name="T17" fmla="*/ 419 w 419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308">
                  <a:moveTo>
                    <a:pt x="37" y="0"/>
                  </a:moveTo>
                  <a:lnTo>
                    <a:pt x="0" y="53"/>
                  </a:lnTo>
                  <a:lnTo>
                    <a:pt x="383" y="308"/>
                  </a:lnTo>
                  <a:lnTo>
                    <a:pt x="419" y="25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27" name="Rectangle 258"/>
            <p:cNvSpPr>
              <a:spLocks noChangeArrowheads="1"/>
            </p:cNvSpPr>
            <p:nvPr/>
          </p:nvSpPr>
          <p:spPr bwMode="auto">
            <a:xfrm>
              <a:off x="1020" y="3289"/>
              <a:ext cx="15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X</a:t>
              </a:r>
              <a:endParaRPr lang="en-US" altLang="de-DE"/>
            </a:p>
          </p:txBody>
        </p:sp>
        <p:sp>
          <p:nvSpPr>
            <p:cNvPr id="11328" name="Freeform 259"/>
            <p:cNvSpPr>
              <a:spLocks/>
            </p:cNvSpPr>
            <p:nvPr/>
          </p:nvSpPr>
          <p:spPr bwMode="auto">
            <a:xfrm>
              <a:off x="1188" y="3252"/>
              <a:ext cx="140" cy="102"/>
            </a:xfrm>
            <a:custGeom>
              <a:avLst/>
              <a:gdLst>
                <a:gd name="T0" fmla="*/ 0 w 418"/>
                <a:gd name="T1" fmla="*/ 0 h 308"/>
                <a:gd name="T2" fmla="*/ 0 w 418"/>
                <a:gd name="T3" fmla="*/ 0 h 308"/>
                <a:gd name="T4" fmla="*/ 0 w 418"/>
                <a:gd name="T5" fmla="*/ 0 h 308"/>
                <a:gd name="T6" fmla="*/ 0 w 418"/>
                <a:gd name="T7" fmla="*/ 0 h 308"/>
                <a:gd name="T8" fmla="*/ 0 w 418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308"/>
                <a:gd name="T17" fmla="*/ 418 w 418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308">
                  <a:moveTo>
                    <a:pt x="418" y="53"/>
                  </a:moveTo>
                  <a:lnTo>
                    <a:pt x="383" y="0"/>
                  </a:lnTo>
                  <a:lnTo>
                    <a:pt x="0" y="254"/>
                  </a:lnTo>
                  <a:lnTo>
                    <a:pt x="36" y="308"/>
                  </a:lnTo>
                  <a:lnTo>
                    <a:pt x="41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29" name="Rectangle 260"/>
            <p:cNvSpPr>
              <a:spLocks noChangeArrowheads="1"/>
            </p:cNvSpPr>
            <p:nvPr/>
          </p:nvSpPr>
          <p:spPr bwMode="auto">
            <a:xfrm>
              <a:off x="1409" y="2442"/>
              <a:ext cx="22" cy="4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330" name="Freeform 261"/>
            <p:cNvSpPr>
              <a:spLocks/>
            </p:cNvSpPr>
            <p:nvPr/>
          </p:nvSpPr>
          <p:spPr bwMode="auto">
            <a:xfrm>
              <a:off x="1379" y="2845"/>
              <a:ext cx="81" cy="135"/>
            </a:xfrm>
            <a:custGeom>
              <a:avLst/>
              <a:gdLst>
                <a:gd name="T0" fmla="*/ 0 w 243"/>
                <a:gd name="T1" fmla="*/ 0 h 404"/>
                <a:gd name="T2" fmla="*/ 0 w 243"/>
                <a:gd name="T3" fmla="*/ 0 h 404"/>
                <a:gd name="T4" fmla="*/ 0 w 243"/>
                <a:gd name="T5" fmla="*/ 0 h 404"/>
                <a:gd name="T6" fmla="*/ 0 w 243"/>
                <a:gd name="T7" fmla="*/ 0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404"/>
                <a:gd name="T14" fmla="*/ 243 w 243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404">
                  <a:moveTo>
                    <a:pt x="0" y="0"/>
                  </a:moveTo>
                  <a:lnTo>
                    <a:pt x="121" y="404"/>
                  </a:lnTo>
                  <a:lnTo>
                    <a:pt x="2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331" name="Line 262"/>
            <p:cNvSpPr>
              <a:spLocks noChangeShapeType="1"/>
            </p:cNvSpPr>
            <p:nvPr/>
          </p:nvSpPr>
          <p:spPr bwMode="auto">
            <a:xfrm flipH="1">
              <a:off x="4870" y="3153"/>
              <a:ext cx="24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2" name="Line 263"/>
            <p:cNvSpPr>
              <a:spLocks noChangeShapeType="1"/>
            </p:cNvSpPr>
            <p:nvPr/>
          </p:nvSpPr>
          <p:spPr bwMode="auto">
            <a:xfrm flipH="1">
              <a:off x="4844" y="3175"/>
              <a:ext cx="2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3" name="Line 264"/>
            <p:cNvSpPr>
              <a:spLocks noChangeShapeType="1"/>
            </p:cNvSpPr>
            <p:nvPr/>
          </p:nvSpPr>
          <p:spPr bwMode="auto">
            <a:xfrm flipH="1">
              <a:off x="4817" y="3193"/>
              <a:ext cx="27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4" name="Line 265"/>
            <p:cNvSpPr>
              <a:spLocks noChangeShapeType="1"/>
            </p:cNvSpPr>
            <p:nvPr/>
          </p:nvSpPr>
          <p:spPr bwMode="auto">
            <a:xfrm flipH="1">
              <a:off x="4788" y="3209"/>
              <a:ext cx="29" cy="1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5" name="Line 266"/>
            <p:cNvSpPr>
              <a:spLocks noChangeShapeType="1"/>
            </p:cNvSpPr>
            <p:nvPr/>
          </p:nvSpPr>
          <p:spPr bwMode="auto">
            <a:xfrm flipH="1">
              <a:off x="4757" y="3222"/>
              <a:ext cx="3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6" name="Line 267"/>
            <p:cNvSpPr>
              <a:spLocks noChangeShapeType="1"/>
            </p:cNvSpPr>
            <p:nvPr/>
          </p:nvSpPr>
          <p:spPr bwMode="auto">
            <a:xfrm flipH="1">
              <a:off x="4726" y="3232"/>
              <a:ext cx="31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7" name="Line 268"/>
            <p:cNvSpPr>
              <a:spLocks noChangeShapeType="1"/>
            </p:cNvSpPr>
            <p:nvPr/>
          </p:nvSpPr>
          <p:spPr bwMode="auto">
            <a:xfrm flipH="1">
              <a:off x="4694" y="3239"/>
              <a:ext cx="32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8" name="Line 269"/>
            <p:cNvSpPr>
              <a:spLocks noChangeShapeType="1"/>
            </p:cNvSpPr>
            <p:nvPr/>
          </p:nvSpPr>
          <p:spPr bwMode="auto">
            <a:xfrm flipH="1">
              <a:off x="4662" y="3242"/>
              <a:ext cx="3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39" name="Line 270"/>
            <p:cNvSpPr>
              <a:spLocks noChangeShapeType="1"/>
            </p:cNvSpPr>
            <p:nvPr/>
          </p:nvSpPr>
          <p:spPr bwMode="auto">
            <a:xfrm flipH="1" flipV="1">
              <a:off x="4631" y="3239"/>
              <a:ext cx="31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0" name="Line 271"/>
            <p:cNvSpPr>
              <a:spLocks noChangeShapeType="1"/>
            </p:cNvSpPr>
            <p:nvPr/>
          </p:nvSpPr>
          <p:spPr bwMode="auto">
            <a:xfrm flipH="1" flipV="1">
              <a:off x="4600" y="3232"/>
              <a:ext cx="31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1" name="Line 272"/>
            <p:cNvSpPr>
              <a:spLocks noChangeShapeType="1"/>
            </p:cNvSpPr>
            <p:nvPr/>
          </p:nvSpPr>
          <p:spPr bwMode="auto">
            <a:xfrm flipH="1" flipV="1">
              <a:off x="4569" y="3222"/>
              <a:ext cx="3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2" name="Line 273"/>
            <p:cNvSpPr>
              <a:spLocks noChangeShapeType="1"/>
            </p:cNvSpPr>
            <p:nvPr/>
          </p:nvSpPr>
          <p:spPr bwMode="auto">
            <a:xfrm flipH="1" flipV="1">
              <a:off x="4540" y="3209"/>
              <a:ext cx="29" cy="1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3" name="Line 274"/>
            <p:cNvSpPr>
              <a:spLocks noChangeShapeType="1"/>
            </p:cNvSpPr>
            <p:nvPr/>
          </p:nvSpPr>
          <p:spPr bwMode="auto">
            <a:xfrm flipH="1" flipV="1">
              <a:off x="4512" y="3193"/>
              <a:ext cx="2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4" name="Line 275"/>
            <p:cNvSpPr>
              <a:spLocks noChangeShapeType="1"/>
            </p:cNvSpPr>
            <p:nvPr/>
          </p:nvSpPr>
          <p:spPr bwMode="auto">
            <a:xfrm flipH="1" flipV="1">
              <a:off x="4487" y="3175"/>
              <a:ext cx="25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5" name="Line 276"/>
            <p:cNvSpPr>
              <a:spLocks noChangeShapeType="1"/>
            </p:cNvSpPr>
            <p:nvPr/>
          </p:nvSpPr>
          <p:spPr bwMode="auto">
            <a:xfrm flipH="1" flipV="1">
              <a:off x="4463" y="3153"/>
              <a:ext cx="24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6" name="Line 277"/>
            <p:cNvSpPr>
              <a:spLocks noChangeShapeType="1"/>
            </p:cNvSpPr>
            <p:nvPr/>
          </p:nvSpPr>
          <p:spPr bwMode="auto">
            <a:xfrm flipH="1" flipV="1">
              <a:off x="4442" y="3130"/>
              <a:ext cx="21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7" name="Line 278"/>
            <p:cNvSpPr>
              <a:spLocks noChangeShapeType="1"/>
            </p:cNvSpPr>
            <p:nvPr/>
          </p:nvSpPr>
          <p:spPr bwMode="auto">
            <a:xfrm flipH="1" flipV="1">
              <a:off x="4423" y="3104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8" name="Line 279"/>
            <p:cNvSpPr>
              <a:spLocks noChangeShapeType="1"/>
            </p:cNvSpPr>
            <p:nvPr/>
          </p:nvSpPr>
          <p:spPr bwMode="auto">
            <a:xfrm flipH="1" flipV="1">
              <a:off x="4407" y="3076"/>
              <a:ext cx="16" cy="2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49" name="Line 280"/>
            <p:cNvSpPr>
              <a:spLocks noChangeShapeType="1"/>
            </p:cNvSpPr>
            <p:nvPr/>
          </p:nvSpPr>
          <p:spPr bwMode="auto">
            <a:xfrm flipH="1" flipV="1">
              <a:off x="4394" y="3047"/>
              <a:ext cx="13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0" name="Line 281"/>
            <p:cNvSpPr>
              <a:spLocks noChangeShapeType="1"/>
            </p:cNvSpPr>
            <p:nvPr/>
          </p:nvSpPr>
          <p:spPr bwMode="auto">
            <a:xfrm flipH="1" flipV="1">
              <a:off x="4384" y="3017"/>
              <a:ext cx="10" cy="3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1" name="Line 282"/>
            <p:cNvSpPr>
              <a:spLocks noChangeShapeType="1"/>
            </p:cNvSpPr>
            <p:nvPr/>
          </p:nvSpPr>
          <p:spPr bwMode="auto">
            <a:xfrm flipH="1" flipV="1">
              <a:off x="4377" y="2985"/>
              <a:ext cx="7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2" name="Line 283"/>
            <p:cNvSpPr>
              <a:spLocks noChangeShapeType="1"/>
            </p:cNvSpPr>
            <p:nvPr/>
          </p:nvSpPr>
          <p:spPr bwMode="auto">
            <a:xfrm flipH="1" flipV="1">
              <a:off x="4374" y="2954"/>
              <a:ext cx="3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3" name="Line 284"/>
            <p:cNvSpPr>
              <a:spLocks noChangeShapeType="1"/>
            </p:cNvSpPr>
            <p:nvPr/>
          </p:nvSpPr>
          <p:spPr bwMode="auto">
            <a:xfrm flipV="1">
              <a:off x="4374" y="2922"/>
              <a:ext cx="1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4" name="Line 285"/>
            <p:cNvSpPr>
              <a:spLocks noChangeShapeType="1"/>
            </p:cNvSpPr>
            <p:nvPr/>
          </p:nvSpPr>
          <p:spPr bwMode="auto">
            <a:xfrm flipV="1">
              <a:off x="4374" y="2890"/>
              <a:ext cx="3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5" name="Line 286"/>
            <p:cNvSpPr>
              <a:spLocks noChangeShapeType="1"/>
            </p:cNvSpPr>
            <p:nvPr/>
          </p:nvSpPr>
          <p:spPr bwMode="auto">
            <a:xfrm flipV="1">
              <a:off x="4377" y="2859"/>
              <a:ext cx="7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6" name="Line 287"/>
            <p:cNvSpPr>
              <a:spLocks noChangeShapeType="1"/>
            </p:cNvSpPr>
            <p:nvPr/>
          </p:nvSpPr>
          <p:spPr bwMode="auto">
            <a:xfrm flipV="1">
              <a:off x="4384" y="2829"/>
              <a:ext cx="10" cy="3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7" name="Line 288"/>
            <p:cNvSpPr>
              <a:spLocks noChangeShapeType="1"/>
            </p:cNvSpPr>
            <p:nvPr/>
          </p:nvSpPr>
          <p:spPr bwMode="auto">
            <a:xfrm flipV="1">
              <a:off x="4394" y="2800"/>
              <a:ext cx="13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8" name="Line 289"/>
            <p:cNvSpPr>
              <a:spLocks noChangeShapeType="1"/>
            </p:cNvSpPr>
            <p:nvPr/>
          </p:nvSpPr>
          <p:spPr bwMode="auto">
            <a:xfrm flipV="1">
              <a:off x="4407" y="2772"/>
              <a:ext cx="16" cy="2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59" name="Line 290"/>
            <p:cNvSpPr>
              <a:spLocks noChangeShapeType="1"/>
            </p:cNvSpPr>
            <p:nvPr/>
          </p:nvSpPr>
          <p:spPr bwMode="auto">
            <a:xfrm flipV="1">
              <a:off x="4423" y="2746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0" name="Line 291"/>
            <p:cNvSpPr>
              <a:spLocks noChangeShapeType="1"/>
            </p:cNvSpPr>
            <p:nvPr/>
          </p:nvSpPr>
          <p:spPr bwMode="auto">
            <a:xfrm flipV="1">
              <a:off x="4442" y="2722"/>
              <a:ext cx="21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1" name="Line 292"/>
            <p:cNvSpPr>
              <a:spLocks noChangeShapeType="1"/>
            </p:cNvSpPr>
            <p:nvPr/>
          </p:nvSpPr>
          <p:spPr bwMode="auto">
            <a:xfrm flipV="1">
              <a:off x="4463" y="2701"/>
              <a:ext cx="24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2" name="Line 293"/>
            <p:cNvSpPr>
              <a:spLocks noChangeShapeType="1"/>
            </p:cNvSpPr>
            <p:nvPr/>
          </p:nvSpPr>
          <p:spPr bwMode="auto">
            <a:xfrm flipV="1">
              <a:off x="4487" y="2682"/>
              <a:ext cx="25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3" name="Line 294"/>
            <p:cNvSpPr>
              <a:spLocks noChangeShapeType="1"/>
            </p:cNvSpPr>
            <p:nvPr/>
          </p:nvSpPr>
          <p:spPr bwMode="auto">
            <a:xfrm flipV="1">
              <a:off x="4512" y="2666"/>
              <a:ext cx="2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4" name="Line 295"/>
            <p:cNvSpPr>
              <a:spLocks noChangeShapeType="1"/>
            </p:cNvSpPr>
            <p:nvPr/>
          </p:nvSpPr>
          <p:spPr bwMode="auto">
            <a:xfrm flipV="1">
              <a:off x="4540" y="2654"/>
              <a:ext cx="29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5" name="Line 296"/>
            <p:cNvSpPr>
              <a:spLocks noChangeShapeType="1"/>
            </p:cNvSpPr>
            <p:nvPr/>
          </p:nvSpPr>
          <p:spPr bwMode="auto">
            <a:xfrm flipV="1">
              <a:off x="4569" y="2644"/>
              <a:ext cx="3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6" name="Line 297"/>
            <p:cNvSpPr>
              <a:spLocks noChangeShapeType="1"/>
            </p:cNvSpPr>
            <p:nvPr/>
          </p:nvSpPr>
          <p:spPr bwMode="auto">
            <a:xfrm flipV="1">
              <a:off x="4600" y="2637"/>
              <a:ext cx="31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7" name="Line 298"/>
            <p:cNvSpPr>
              <a:spLocks noChangeShapeType="1"/>
            </p:cNvSpPr>
            <p:nvPr/>
          </p:nvSpPr>
          <p:spPr bwMode="auto">
            <a:xfrm flipV="1">
              <a:off x="4631" y="2634"/>
              <a:ext cx="31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8" name="Line 299"/>
            <p:cNvSpPr>
              <a:spLocks noChangeShapeType="1"/>
            </p:cNvSpPr>
            <p:nvPr/>
          </p:nvSpPr>
          <p:spPr bwMode="auto">
            <a:xfrm>
              <a:off x="4662" y="2634"/>
              <a:ext cx="3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69" name="Line 300"/>
            <p:cNvSpPr>
              <a:spLocks noChangeShapeType="1"/>
            </p:cNvSpPr>
            <p:nvPr/>
          </p:nvSpPr>
          <p:spPr bwMode="auto">
            <a:xfrm>
              <a:off x="4694" y="2634"/>
              <a:ext cx="32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0" name="Line 301"/>
            <p:cNvSpPr>
              <a:spLocks noChangeShapeType="1"/>
            </p:cNvSpPr>
            <p:nvPr/>
          </p:nvSpPr>
          <p:spPr bwMode="auto">
            <a:xfrm>
              <a:off x="4726" y="2637"/>
              <a:ext cx="31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1" name="Line 302"/>
            <p:cNvSpPr>
              <a:spLocks noChangeShapeType="1"/>
            </p:cNvSpPr>
            <p:nvPr/>
          </p:nvSpPr>
          <p:spPr bwMode="auto">
            <a:xfrm>
              <a:off x="4757" y="2644"/>
              <a:ext cx="3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2" name="Line 303"/>
            <p:cNvSpPr>
              <a:spLocks noChangeShapeType="1"/>
            </p:cNvSpPr>
            <p:nvPr/>
          </p:nvSpPr>
          <p:spPr bwMode="auto">
            <a:xfrm>
              <a:off x="4788" y="2654"/>
              <a:ext cx="29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3" name="Line 304"/>
            <p:cNvSpPr>
              <a:spLocks noChangeShapeType="1"/>
            </p:cNvSpPr>
            <p:nvPr/>
          </p:nvSpPr>
          <p:spPr bwMode="auto">
            <a:xfrm>
              <a:off x="4817" y="2666"/>
              <a:ext cx="27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4" name="Line 305"/>
            <p:cNvSpPr>
              <a:spLocks noChangeShapeType="1"/>
            </p:cNvSpPr>
            <p:nvPr/>
          </p:nvSpPr>
          <p:spPr bwMode="auto">
            <a:xfrm>
              <a:off x="4844" y="2682"/>
              <a:ext cx="26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5" name="Line 306"/>
            <p:cNvSpPr>
              <a:spLocks noChangeShapeType="1"/>
            </p:cNvSpPr>
            <p:nvPr/>
          </p:nvSpPr>
          <p:spPr bwMode="auto">
            <a:xfrm>
              <a:off x="4870" y="2701"/>
              <a:ext cx="24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6" name="Line 307"/>
            <p:cNvSpPr>
              <a:spLocks noChangeShapeType="1"/>
            </p:cNvSpPr>
            <p:nvPr/>
          </p:nvSpPr>
          <p:spPr bwMode="auto">
            <a:xfrm>
              <a:off x="4894" y="2722"/>
              <a:ext cx="21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7" name="Line 308"/>
            <p:cNvSpPr>
              <a:spLocks noChangeShapeType="1"/>
            </p:cNvSpPr>
            <p:nvPr/>
          </p:nvSpPr>
          <p:spPr bwMode="auto">
            <a:xfrm>
              <a:off x="4915" y="2746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8" name="Line 309"/>
            <p:cNvSpPr>
              <a:spLocks noChangeShapeType="1"/>
            </p:cNvSpPr>
            <p:nvPr/>
          </p:nvSpPr>
          <p:spPr bwMode="auto">
            <a:xfrm>
              <a:off x="4934" y="2772"/>
              <a:ext cx="16" cy="2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79" name="Line 310"/>
            <p:cNvSpPr>
              <a:spLocks noChangeShapeType="1"/>
            </p:cNvSpPr>
            <p:nvPr/>
          </p:nvSpPr>
          <p:spPr bwMode="auto">
            <a:xfrm>
              <a:off x="4950" y="2800"/>
              <a:ext cx="13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0" name="Line 311"/>
            <p:cNvSpPr>
              <a:spLocks noChangeShapeType="1"/>
            </p:cNvSpPr>
            <p:nvPr/>
          </p:nvSpPr>
          <p:spPr bwMode="auto">
            <a:xfrm>
              <a:off x="4963" y="2829"/>
              <a:ext cx="9" cy="3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1" name="Line 312"/>
            <p:cNvSpPr>
              <a:spLocks noChangeShapeType="1"/>
            </p:cNvSpPr>
            <p:nvPr/>
          </p:nvSpPr>
          <p:spPr bwMode="auto">
            <a:xfrm>
              <a:off x="4972" y="2859"/>
              <a:ext cx="7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2" name="Line 313"/>
            <p:cNvSpPr>
              <a:spLocks noChangeShapeType="1"/>
            </p:cNvSpPr>
            <p:nvPr/>
          </p:nvSpPr>
          <p:spPr bwMode="auto">
            <a:xfrm>
              <a:off x="4979" y="2890"/>
              <a:ext cx="3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3" name="Line 314"/>
            <p:cNvSpPr>
              <a:spLocks noChangeShapeType="1"/>
            </p:cNvSpPr>
            <p:nvPr/>
          </p:nvSpPr>
          <p:spPr bwMode="auto">
            <a:xfrm>
              <a:off x="4982" y="2922"/>
              <a:ext cx="1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4" name="Line 315"/>
            <p:cNvSpPr>
              <a:spLocks noChangeShapeType="1"/>
            </p:cNvSpPr>
            <p:nvPr/>
          </p:nvSpPr>
          <p:spPr bwMode="auto">
            <a:xfrm flipH="1">
              <a:off x="4979" y="2954"/>
              <a:ext cx="3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5" name="Line 316"/>
            <p:cNvSpPr>
              <a:spLocks noChangeShapeType="1"/>
            </p:cNvSpPr>
            <p:nvPr/>
          </p:nvSpPr>
          <p:spPr bwMode="auto">
            <a:xfrm flipH="1">
              <a:off x="4972" y="2985"/>
              <a:ext cx="7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6" name="Line 317"/>
            <p:cNvSpPr>
              <a:spLocks noChangeShapeType="1"/>
            </p:cNvSpPr>
            <p:nvPr/>
          </p:nvSpPr>
          <p:spPr bwMode="auto">
            <a:xfrm flipH="1">
              <a:off x="4963" y="3017"/>
              <a:ext cx="9" cy="3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7" name="Line 318"/>
            <p:cNvSpPr>
              <a:spLocks noChangeShapeType="1"/>
            </p:cNvSpPr>
            <p:nvPr/>
          </p:nvSpPr>
          <p:spPr bwMode="auto">
            <a:xfrm flipH="1">
              <a:off x="4950" y="3047"/>
              <a:ext cx="13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8" name="Line 319"/>
            <p:cNvSpPr>
              <a:spLocks noChangeShapeType="1"/>
            </p:cNvSpPr>
            <p:nvPr/>
          </p:nvSpPr>
          <p:spPr bwMode="auto">
            <a:xfrm flipH="1">
              <a:off x="4934" y="3076"/>
              <a:ext cx="16" cy="2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89" name="Line 320"/>
            <p:cNvSpPr>
              <a:spLocks noChangeShapeType="1"/>
            </p:cNvSpPr>
            <p:nvPr/>
          </p:nvSpPr>
          <p:spPr bwMode="auto">
            <a:xfrm flipH="1">
              <a:off x="4915" y="3104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0" name="Line 321"/>
            <p:cNvSpPr>
              <a:spLocks noChangeShapeType="1"/>
            </p:cNvSpPr>
            <p:nvPr/>
          </p:nvSpPr>
          <p:spPr bwMode="auto">
            <a:xfrm flipH="1">
              <a:off x="4894" y="3130"/>
              <a:ext cx="21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1" name="Line 322"/>
            <p:cNvSpPr>
              <a:spLocks noChangeShapeType="1"/>
            </p:cNvSpPr>
            <p:nvPr/>
          </p:nvSpPr>
          <p:spPr bwMode="auto">
            <a:xfrm flipH="1">
              <a:off x="4271" y="3507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2" name="Line 323"/>
            <p:cNvSpPr>
              <a:spLocks noChangeShapeType="1"/>
            </p:cNvSpPr>
            <p:nvPr/>
          </p:nvSpPr>
          <p:spPr bwMode="auto">
            <a:xfrm flipH="1">
              <a:off x="4252" y="3523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3" name="Line 324"/>
            <p:cNvSpPr>
              <a:spLocks noChangeShapeType="1"/>
            </p:cNvSpPr>
            <p:nvPr/>
          </p:nvSpPr>
          <p:spPr bwMode="auto">
            <a:xfrm flipH="1">
              <a:off x="4231" y="3537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4" name="Line 325"/>
            <p:cNvSpPr>
              <a:spLocks noChangeShapeType="1"/>
            </p:cNvSpPr>
            <p:nvPr/>
          </p:nvSpPr>
          <p:spPr bwMode="auto">
            <a:xfrm flipH="1">
              <a:off x="4209" y="3549"/>
              <a:ext cx="22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5" name="Line 326"/>
            <p:cNvSpPr>
              <a:spLocks noChangeShapeType="1"/>
            </p:cNvSpPr>
            <p:nvPr/>
          </p:nvSpPr>
          <p:spPr bwMode="auto">
            <a:xfrm flipH="1">
              <a:off x="4187" y="3559"/>
              <a:ext cx="22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6" name="Line 327"/>
            <p:cNvSpPr>
              <a:spLocks noChangeShapeType="1"/>
            </p:cNvSpPr>
            <p:nvPr/>
          </p:nvSpPr>
          <p:spPr bwMode="auto">
            <a:xfrm flipH="1">
              <a:off x="4163" y="3566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7" name="Line 328"/>
            <p:cNvSpPr>
              <a:spLocks noChangeShapeType="1"/>
            </p:cNvSpPr>
            <p:nvPr/>
          </p:nvSpPr>
          <p:spPr bwMode="auto">
            <a:xfrm flipH="1">
              <a:off x="4140" y="3571"/>
              <a:ext cx="23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8" name="Line 329"/>
            <p:cNvSpPr>
              <a:spLocks noChangeShapeType="1"/>
            </p:cNvSpPr>
            <p:nvPr/>
          </p:nvSpPr>
          <p:spPr bwMode="auto">
            <a:xfrm flipH="1">
              <a:off x="4116" y="3574"/>
              <a:ext cx="24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399" name="Line 330"/>
            <p:cNvSpPr>
              <a:spLocks noChangeShapeType="1"/>
            </p:cNvSpPr>
            <p:nvPr/>
          </p:nvSpPr>
          <p:spPr bwMode="auto">
            <a:xfrm flipH="1" flipV="1">
              <a:off x="4092" y="3571"/>
              <a:ext cx="24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0" name="Line 331"/>
            <p:cNvSpPr>
              <a:spLocks noChangeShapeType="1"/>
            </p:cNvSpPr>
            <p:nvPr/>
          </p:nvSpPr>
          <p:spPr bwMode="auto">
            <a:xfrm flipH="1" flipV="1">
              <a:off x="4068" y="3566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1" name="Line 332"/>
            <p:cNvSpPr>
              <a:spLocks noChangeShapeType="1"/>
            </p:cNvSpPr>
            <p:nvPr/>
          </p:nvSpPr>
          <p:spPr bwMode="auto">
            <a:xfrm flipH="1" flipV="1">
              <a:off x="4046" y="3559"/>
              <a:ext cx="22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2" name="Line 333"/>
            <p:cNvSpPr>
              <a:spLocks noChangeShapeType="1"/>
            </p:cNvSpPr>
            <p:nvPr/>
          </p:nvSpPr>
          <p:spPr bwMode="auto">
            <a:xfrm flipH="1" flipV="1">
              <a:off x="4024" y="3549"/>
              <a:ext cx="22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3" name="Line 334"/>
            <p:cNvSpPr>
              <a:spLocks noChangeShapeType="1"/>
            </p:cNvSpPr>
            <p:nvPr/>
          </p:nvSpPr>
          <p:spPr bwMode="auto">
            <a:xfrm flipH="1" flipV="1">
              <a:off x="4003" y="3537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4" name="Line 335"/>
            <p:cNvSpPr>
              <a:spLocks noChangeShapeType="1"/>
            </p:cNvSpPr>
            <p:nvPr/>
          </p:nvSpPr>
          <p:spPr bwMode="auto">
            <a:xfrm flipH="1" flipV="1">
              <a:off x="3984" y="3523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5" name="Line 336"/>
            <p:cNvSpPr>
              <a:spLocks noChangeShapeType="1"/>
            </p:cNvSpPr>
            <p:nvPr/>
          </p:nvSpPr>
          <p:spPr bwMode="auto">
            <a:xfrm flipH="1" flipV="1">
              <a:off x="3966" y="3507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6" name="Line 337"/>
            <p:cNvSpPr>
              <a:spLocks noChangeShapeType="1"/>
            </p:cNvSpPr>
            <p:nvPr/>
          </p:nvSpPr>
          <p:spPr bwMode="auto">
            <a:xfrm flipH="1" flipV="1">
              <a:off x="3950" y="3489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7" name="Line 338"/>
            <p:cNvSpPr>
              <a:spLocks noChangeShapeType="1"/>
            </p:cNvSpPr>
            <p:nvPr/>
          </p:nvSpPr>
          <p:spPr bwMode="auto">
            <a:xfrm flipH="1" flipV="1">
              <a:off x="3936" y="3470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8" name="Line 339"/>
            <p:cNvSpPr>
              <a:spLocks noChangeShapeType="1"/>
            </p:cNvSpPr>
            <p:nvPr/>
          </p:nvSpPr>
          <p:spPr bwMode="auto">
            <a:xfrm flipH="1" flipV="1">
              <a:off x="3924" y="3449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09" name="Line 340"/>
            <p:cNvSpPr>
              <a:spLocks noChangeShapeType="1"/>
            </p:cNvSpPr>
            <p:nvPr/>
          </p:nvSpPr>
          <p:spPr bwMode="auto">
            <a:xfrm flipH="1" flipV="1">
              <a:off x="3914" y="3427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0" name="Line 341"/>
            <p:cNvSpPr>
              <a:spLocks noChangeShapeType="1"/>
            </p:cNvSpPr>
            <p:nvPr/>
          </p:nvSpPr>
          <p:spPr bwMode="auto">
            <a:xfrm flipH="1" flipV="1">
              <a:off x="3907" y="3405"/>
              <a:ext cx="7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1" name="Line 342"/>
            <p:cNvSpPr>
              <a:spLocks noChangeShapeType="1"/>
            </p:cNvSpPr>
            <p:nvPr/>
          </p:nvSpPr>
          <p:spPr bwMode="auto">
            <a:xfrm flipH="1" flipV="1">
              <a:off x="3902" y="3381"/>
              <a:ext cx="5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2" name="Line 343"/>
            <p:cNvSpPr>
              <a:spLocks noChangeShapeType="1"/>
            </p:cNvSpPr>
            <p:nvPr/>
          </p:nvSpPr>
          <p:spPr bwMode="auto">
            <a:xfrm flipH="1" flipV="1">
              <a:off x="3899" y="3357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3" name="Line 344"/>
            <p:cNvSpPr>
              <a:spLocks noChangeShapeType="1"/>
            </p:cNvSpPr>
            <p:nvPr/>
          </p:nvSpPr>
          <p:spPr bwMode="auto">
            <a:xfrm flipV="1">
              <a:off x="3899" y="3334"/>
              <a:ext cx="1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4" name="Line 345"/>
            <p:cNvSpPr>
              <a:spLocks noChangeShapeType="1"/>
            </p:cNvSpPr>
            <p:nvPr/>
          </p:nvSpPr>
          <p:spPr bwMode="auto">
            <a:xfrm flipV="1">
              <a:off x="3899" y="3310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5" name="Line 346"/>
            <p:cNvSpPr>
              <a:spLocks noChangeShapeType="1"/>
            </p:cNvSpPr>
            <p:nvPr/>
          </p:nvSpPr>
          <p:spPr bwMode="auto">
            <a:xfrm flipV="1">
              <a:off x="3902" y="3287"/>
              <a:ext cx="5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6" name="Line 347"/>
            <p:cNvSpPr>
              <a:spLocks noChangeShapeType="1"/>
            </p:cNvSpPr>
            <p:nvPr/>
          </p:nvSpPr>
          <p:spPr bwMode="auto">
            <a:xfrm flipV="1">
              <a:off x="3907" y="3264"/>
              <a:ext cx="7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7" name="Line 348"/>
            <p:cNvSpPr>
              <a:spLocks noChangeShapeType="1"/>
            </p:cNvSpPr>
            <p:nvPr/>
          </p:nvSpPr>
          <p:spPr bwMode="auto">
            <a:xfrm flipV="1">
              <a:off x="3914" y="3242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8" name="Line 349"/>
            <p:cNvSpPr>
              <a:spLocks noChangeShapeType="1"/>
            </p:cNvSpPr>
            <p:nvPr/>
          </p:nvSpPr>
          <p:spPr bwMode="auto">
            <a:xfrm flipV="1">
              <a:off x="3924" y="3221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19" name="Line 350"/>
            <p:cNvSpPr>
              <a:spLocks noChangeShapeType="1"/>
            </p:cNvSpPr>
            <p:nvPr/>
          </p:nvSpPr>
          <p:spPr bwMode="auto">
            <a:xfrm flipV="1">
              <a:off x="3936" y="3202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0" name="Line 351"/>
            <p:cNvSpPr>
              <a:spLocks noChangeShapeType="1"/>
            </p:cNvSpPr>
            <p:nvPr/>
          </p:nvSpPr>
          <p:spPr bwMode="auto">
            <a:xfrm flipV="1">
              <a:off x="3950" y="3184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1" name="Line 352"/>
            <p:cNvSpPr>
              <a:spLocks noChangeShapeType="1"/>
            </p:cNvSpPr>
            <p:nvPr/>
          </p:nvSpPr>
          <p:spPr bwMode="auto">
            <a:xfrm flipV="1">
              <a:off x="3966" y="3168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2" name="Line 353"/>
            <p:cNvSpPr>
              <a:spLocks noChangeShapeType="1"/>
            </p:cNvSpPr>
            <p:nvPr/>
          </p:nvSpPr>
          <p:spPr bwMode="auto">
            <a:xfrm flipV="1">
              <a:off x="3984" y="3154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3" name="Line 354"/>
            <p:cNvSpPr>
              <a:spLocks noChangeShapeType="1"/>
            </p:cNvSpPr>
            <p:nvPr/>
          </p:nvSpPr>
          <p:spPr bwMode="auto">
            <a:xfrm flipV="1">
              <a:off x="4003" y="3142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4" name="Line 355"/>
            <p:cNvSpPr>
              <a:spLocks noChangeShapeType="1"/>
            </p:cNvSpPr>
            <p:nvPr/>
          </p:nvSpPr>
          <p:spPr bwMode="auto">
            <a:xfrm flipV="1">
              <a:off x="4024" y="3132"/>
              <a:ext cx="22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5" name="Line 356"/>
            <p:cNvSpPr>
              <a:spLocks noChangeShapeType="1"/>
            </p:cNvSpPr>
            <p:nvPr/>
          </p:nvSpPr>
          <p:spPr bwMode="auto">
            <a:xfrm flipV="1">
              <a:off x="4046" y="3125"/>
              <a:ext cx="22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6" name="Line 357"/>
            <p:cNvSpPr>
              <a:spLocks noChangeShapeType="1"/>
            </p:cNvSpPr>
            <p:nvPr/>
          </p:nvSpPr>
          <p:spPr bwMode="auto">
            <a:xfrm flipV="1">
              <a:off x="4068" y="3120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7" name="Line 358"/>
            <p:cNvSpPr>
              <a:spLocks noChangeShapeType="1"/>
            </p:cNvSpPr>
            <p:nvPr/>
          </p:nvSpPr>
          <p:spPr bwMode="auto">
            <a:xfrm flipV="1">
              <a:off x="4092" y="3117"/>
              <a:ext cx="24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8" name="Line 359"/>
            <p:cNvSpPr>
              <a:spLocks noChangeShapeType="1"/>
            </p:cNvSpPr>
            <p:nvPr/>
          </p:nvSpPr>
          <p:spPr bwMode="auto">
            <a:xfrm>
              <a:off x="4116" y="3117"/>
              <a:ext cx="24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29" name="Line 360"/>
            <p:cNvSpPr>
              <a:spLocks noChangeShapeType="1"/>
            </p:cNvSpPr>
            <p:nvPr/>
          </p:nvSpPr>
          <p:spPr bwMode="auto">
            <a:xfrm>
              <a:off x="4140" y="3117"/>
              <a:ext cx="23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0" name="Line 361"/>
            <p:cNvSpPr>
              <a:spLocks noChangeShapeType="1"/>
            </p:cNvSpPr>
            <p:nvPr/>
          </p:nvSpPr>
          <p:spPr bwMode="auto">
            <a:xfrm>
              <a:off x="4163" y="3120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1" name="Line 362"/>
            <p:cNvSpPr>
              <a:spLocks noChangeShapeType="1"/>
            </p:cNvSpPr>
            <p:nvPr/>
          </p:nvSpPr>
          <p:spPr bwMode="auto">
            <a:xfrm>
              <a:off x="4187" y="3125"/>
              <a:ext cx="22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2" name="Line 363"/>
            <p:cNvSpPr>
              <a:spLocks noChangeShapeType="1"/>
            </p:cNvSpPr>
            <p:nvPr/>
          </p:nvSpPr>
          <p:spPr bwMode="auto">
            <a:xfrm>
              <a:off x="4209" y="3132"/>
              <a:ext cx="22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3" name="Line 364"/>
            <p:cNvSpPr>
              <a:spLocks noChangeShapeType="1"/>
            </p:cNvSpPr>
            <p:nvPr/>
          </p:nvSpPr>
          <p:spPr bwMode="auto">
            <a:xfrm>
              <a:off x="4231" y="3142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4" name="Line 365"/>
            <p:cNvSpPr>
              <a:spLocks noChangeShapeType="1"/>
            </p:cNvSpPr>
            <p:nvPr/>
          </p:nvSpPr>
          <p:spPr bwMode="auto">
            <a:xfrm>
              <a:off x="4252" y="3154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5" name="Line 366"/>
            <p:cNvSpPr>
              <a:spLocks noChangeShapeType="1"/>
            </p:cNvSpPr>
            <p:nvPr/>
          </p:nvSpPr>
          <p:spPr bwMode="auto">
            <a:xfrm>
              <a:off x="4271" y="3168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6" name="Line 367"/>
            <p:cNvSpPr>
              <a:spLocks noChangeShapeType="1"/>
            </p:cNvSpPr>
            <p:nvPr/>
          </p:nvSpPr>
          <p:spPr bwMode="auto">
            <a:xfrm>
              <a:off x="4289" y="3184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7" name="Line 368"/>
            <p:cNvSpPr>
              <a:spLocks noChangeShapeType="1"/>
            </p:cNvSpPr>
            <p:nvPr/>
          </p:nvSpPr>
          <p:spPr bwMode="auto">
            <a:xfrm>
              <a:off x="4305" y="3202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8" name="Line 369"/>
            <p:cNvSpPr>
              <a:spLocks noChangeShapeType="1"/>
            </p:cNvSpPr>
            <p:nvPr/>
          </p:nvSpPr>
          <p:spPr bwMode="auto">
            <a:xfrm>
              <a:off x="4319" y="3221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39" name="Line 370"/>
            <p:cNvSpPr>
              <a:spLocks noChangeShapeType="1"/>
            </p:cNvSpPr>
            <p:nvPr/>
          </p:nvSpPr>
          <p:spPr bwMode="auto">
            <a:xfrm>
              <a:off x="4331" y="3242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0" name="Line 371"/>
            <p:cNvSpPr>
              <a:spLocks noChangeShapeType="1"/>
            </p:cNvSpPr>
            <p:nvPr/>
          </p:nvSpPr>
          <p:spPr bwMode="auto">
            <a:xfrm>
              <a:off x="4341" y="3264"/>
              <a:ext cx="7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1" name="Line 372"/>
            <p:cNvSpPr>
              <a:spLocks noChangeShapeType="1"/>
            </p:cNvSpPr>
            <p:nvPr/>
          </p:nvSpPr>
          <p:spPr bwMode="auto">
            <a:xfrm>
              <a:off x="4348" y="3287"/>
              <a:ext cx="5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2" name="Line 373"/>
            <p:cNvSpPr>
              <a:spLocks noChangeShapeType="1"/>
            </p:cNvSpPr>
            <p:nvPr/>
          </p:nvSpPr>
          <p:spPr bwMode="auto">
            <a:xfrm>
              <a:off x="4353" y="3310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3" name="Line 374"/>
            <p:cNvSpPr>
              <a:spLocks noChangeShapeType="1"/>
            </p:cNvSpPr>
            <p:nvPr/>
          </p:nvSpPr>
          <p:spPr bwMode="auto">
            <a:xfrm>
              <a:off x="4356" y="3334"/>
              <a:ext cx="1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4" name="Line 375"/>
            <p:cNvSpPr>
              <a:spLocks noChangeShapeType="1"/>
            </p:cNvSpPr>
            <p:nvPr/>
          </p:nvSpPr>
          <p:spPr bwMode="auto">
            <a:xfrm flipH="1">
              <a:off x="4353" y="3357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5" name="Line 376"/>
            <p:cNvSpPr>
              <a:spLocks noChangeShapeType="1"/>
            </p:cNvSpPr>
            <p:nvPr/>
          </p:nvSpPr>
          <p:spPr bwMode="auto">
            <a:xfrm flipH="1">
              <a:off x="4348" y="3381"/>
              <a:ext cx="5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6" name="Line 377"/>
            <p:cNvSpPr>
              <a:spLocks noChangeShapeType="1"/>
            </p:cNvSpPr>
            <p:nvPr/>
          </p:nvSpPr>
          <p:spPr bwMode="auto">
            <a:xfrm flipH="1">
              <a:off x="4341" y="3405"/>
              <a:ext cx="7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7" name="Line 378"/>
            <p:cNvSpPr>
              <a:spLocks noChangeShapeType="1"/>
            </p:cNvSpPr>
            <p:nvPr/>
          </p:nvSpPr>
          <p:spPr bwMode="auto">
            <a:xfrm flipH="1">
              <a:off x="4331" y="3427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8" name="Line 379"/>
            <p:cNvSpPr>
              <a:spLocks noChangeShapeType="1"/>
            </p:cNvSpPr>
            <p:nvPr/>
          </p:nvSpPr>
          <p:spPr bwMode="auto">
            <a:xfrm flipH="1">
              <a:off x="4319" y="3449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49" name="Line 380"/>
            <p:cNvSpPr>
              <a:spLocks noChangeShapeType="1"/>
            </p:cNvSpPr>
            <p:nvPr/>
          </p:nvSpPr>
          <p:spPr bwMode="auto">
            <a:xfrm flipH="1">
              <a:off x="4305" y="3470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50" name="Line 381"/>
            <p:cNvSpPr>
              <a:spLocks noChangeShapeType="1"/>
            </p:cNvSpPr>
            <p:nvPr/>
          </p:nvSpPr>
          <p:spPr bwMode="auto">
            <a:xfrm flipH="1">
              <a:off x="4289" y="3489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51" name="Rectangle 382"/>
            <p:cNvSpPr>
              <a:spLocks noChangeArrowheads="1"/>
            </p:cNvSpPr>
            <p:nvPr/>
          </p:nvSpPr>
          <p:spPr bwMode="auto">
            <a:xfrm>
              <a:off x="3956" y="3570"/>
              <a:ext cx="15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X</a:t>
              </a:r>
              <a:endParaRPr lang="en-US" altLang="de-DE"/>
            </a:p>
          </p:txBody>
        </p:sp>
        <p:sp>
          <p:nvSpPr>
            <p:cNvPr id="11452" name="Rectangle 383"/>
            <p:cNvSpPr>
              <a:spLocks noChangeArrowheads="1"/>
            </p:cNvSpPr>
            <p:nvPr/>
          </p:nvSpPr>
          <p:spPr bwMode="auto">
            <a:xfrm>
              <a:off x="4818" y="3570"/>
              <a:ext cx="15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X</a:t>
              </a:r>
              <a:endParaRPr lang="en-US" altLang="de-DE"/>
            </a:p>
          </p:txBody>
        </p:sp>
        <p:sp>
          <p:nvSpPr>
            <p:cNvPr id="11453" name="Rectangle 384"/>
            <p:cNvSpPr>
              <a:spLocks noChangeArrowheads="1"/>
            </p:cNvSpPr>
            <p:nvPr/>
          </p:nvSpPr>
          <p:spPr bwMode="auto">
            <a:xfrm>
              <a:off x="4668" y="2756"/>
              <a:ext cx="27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ab</a:t>
              </a:r>
              <a:endParaRPr lang="en-US" altLang="de-DE"/>
            </a:p>
          </p:txBody>
        </p:sp>
        <p:sp>
          <p:nvSpPr>
            <p:cNvPr id="11454" name="Rectangle 385"/>
            <p:cNvSpPr>
              <a:spLocks noChangeArrowheads="1"/>
            </p:cNvSpPr>
            <p:nvPr/>
          </p:nvSpPr>
          <p:spPr bwMode="auto">
            <a:xfrm>
              <a:off x="3953" y="3251"/>
              <a:ext cx="27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ab</a:t>
              </a:r>
              <a:endParaRPr lang="en-US" altLang="de-DE"/>
            </a:p>
          </p:txBody>
        </p:sp>
        <p:sp>
          <p:nvSpPr>
            <p:cNvPr id="11455" name="Freeform 386"/>
            <p:cNvSpPr>
              <a:spLocks/>
            </p:cNvSpPr>
            <p:nvPr/>
          </p:nvSpPr>
          <p:spPr bwMode="auto">
            <a:xfrm>
              <a:off x="4051" y="2741"/>
              <a:ext cx="608" cy="609"/>
            </a:xfrm>
            <a:custGeom>
              <a:avLst/>
              <a:gdLst>
                <a:gd name="T0" fmla="*/ 0 w 1825"/>
                <a:gd name="T1" fmla="*/ 0 h 1825"/>
                <a:gd name="T2" fmla="*/ 0 w 1825"/>
                <a:gd name="T3" fmla="*/ 0 h 1825"/>
                <a:gd name="T4" fmla="*/ 0 w 1825"/>
                <a:gd name="T5" fmla="*/ 0 h 1825"/>
                <a:gd name="T6" fmla="*/ 0 w 1825"/>
                <a:gd name="T7" fmla="*/ 0 h 1825"/>
                <a:gd name="T8" fmla="*/ 0 w 1825"/>
                <a:gd name="T9" fmla="*/ 0 h 1825"/>
                <a:gd name="T10" fmla="*/ 0 w 1825"/>
                <a:gd name="T11" fmla="*/ 0 h 1825"/>
                <a:gd name="T12" fmla="*/ 0 w 1825"/>
                <a:gd name="T13" fmla="*/ 0 h 1825"/>
                <a:gd name="T14" fmla="*/ 0 w 1825"/>
                <a:gd name="T15" fmla="*/ 0 h 1825"/>
                <a:gd name="T16" fmla="*/ 0 w 1825"/>
                <a:gd name="T17" fmla="*/ 0 h 1825"/>
                <a:gd name="T18" fmla="*/ 0 w 1825"/>
                <a:gd name="T19" fmla="*/ 0 h 1825"/>
                <a:gd name="T20" fmla="*/ 0 w 1825"/>
                <a:gd name="T21" fmla="*/ 0 h 1825"/>
                <a:gd name="T22" fmla="*/ 0 w 1825"/>
                <a:gd name="T23" fmla="*/ 0 h 1825"/>
                <a:gd name="T24" fmla="*/ 0 w 1825"/>
                <a:gd name="T25" fmla="*/ 0 h 1825"/>
                <a:gd name="T26" fmla="*/ 0 w 1825"/>
                <a:gd name="T27" fmla="*/ 0 h 1825"/>
                <a:gd name="T28" fmla="*/ 0 w 1825"/>
                <a:gd name="T29" fmla="*/ 0 h 1825"/>
                <a:gd name="T30" fmla="*/ 0 w 1825"/>
                <a:gd name="T31" fmla="*/ 0 h 1825"/>
                <a:gd name="T32" fmla="*/ 0 w 1825"/>
                <a:gd name="T33" fmla="*/ 0 h 1825"/>
                <a:gd name="T34" fmla="*/ 0 w 1825"/>
                <a:gd name="T35" fmla="*/ 0 h 1825"/>
                <a:gd name="T36" fmla="*/ 0 w 1825"/>
                <a:gd name="T37" fmla="*/ 0 h 1825"/>
                <a:gd name="T38" fmla="*/ 0 w 1825"/>
                <a:gd name="T39" fmla="*/ 0 h 1825"/>
                <a:gd name="T40" fmla="*/ 0 w 1825"/>
                <a:gd name="T41" fmla="*/ 0 h 1825"/>
                <a:gd name="T42" fmla="*/ 0 w 1825"/>
                <a:gd name="T43" fmla="*/ 0 h 1825"/>
                <a:gd name="T44" fmla="*/ 0 w 1825"/>
                <a:gd name="T45" fmla="*/ 0 h 1825"/>
                <a:gd name="T46" fmla="*/ 0 w 1825"/>
                <a:gd name="T47" fmla="*/ 0 h 1825"/>
                <a:gd name="T48" fmla="*/ 0 w 1825"/>
                <a:gd name="T49" fmla="*/ 0 h 1825"/>
                <a:gd name="T50" fmla="*/ 0 w 1825"/>
                <a:gd name="T51" fmla="*/ 0 h 1825"/>
                <a:gd name="T52" fmla="*/ 0 w 1825"/>
                <a:gd name="T53" fmla="*/ 0 h 1825"/>
                <a:gd name="T54" fmla="*/ 0 w 1825"/>
                <a:gd name="T55" fmla="*/ 0 h 1825"/>
                <a:gd name="T56" fmla="*/ 0 w 1825"/>
                <a:gd name="T57" fmla="*/ 0 h 1825"/>
                <a:gd name="T58" fmla="*/ 0 w 1825"/>
                <a:gd name="T59" fmla="*/ 0 h 1825"/>
                <a:gd name="T60" fmla="*/ 0 w 1825"/>
                <a:gd name="T61" fmla="*/ 0 h 1825"/>
                <a:gd name="T62" fmla="*/ 0 w 1825"/>
                <a:gd name="T63" fmla="*/ 0 h 1825"/>
                <a:gd name="T64" fmla="*/ 0 w 1825"/>
                <a:gd name="T65" fmla="*/ 0 h 1825"/>
                <a:gd name="T66" fmla="*/ 0 w 1825"/>
                <a:gd name="T67" fmla="*/ 0 h 1825"/>
                <a:gd name="T68" fmla="*/ 0 w 1825"/>
                <a:gd name="T69" fmla="*/ 0 h 1825"/>
                <a:gd name="T70" fmla="*/ 0 w 1825"/>
                <a:gd name="T71" fmla="*/ 0 h 1825"/>
                <a:gd name="T72" fmla="*/ 0 w 1825"/>
                <a:gd name="T73" fmla="*/ 0 h 1825"/>
                <a:gd name="T74" fmla="*/ 0 w 1825"/>
                <a:gd name="T75" fmla="*/ 0 h 1825"/>
                <a:gd name="T76" fmla="*/ 0 w 1825"/>
                <a:gd name="T77" fmla="*/ 0 h 1825"/>
                <a:gd name="T78" fmla="*/ 0 w 1825"/>
                <a:gd name="T79" fmla="*/ 0 h 1825"/>
                <a:gd name="T80" fmla="*/ 0 w 1825"/>
                <a:gd name="T81" fmla="*/ 0 h 1825"/>
                <a:gd name="T82" fmla="*/ 0 w 1825"/>
                <a:gd name="T83" fmla="*/ 0 h 1825"/>
                <a:gd name="T84" fmla="*/ 0 w 1825"/>
                <a:gd name="T85" fmla="*/ 0 h 1825"/>
                <a:gd name="T86" fmla="*/ 0 w 1825"/>
                <a:gd name="T87" fmla="*/ 0 h 1825"/>
                <a:gd name="T88" fmla="*/ 0 w 1825"/>
                <a:gd name="T89" fmla="*/ 0 h 1825"/>
                <a:gd name="T90" fmla="*/ 0 w 1825"/>
                <a:gd name="T91" fmla="*/ 0 h 1825"/>
                <a:gd name="T92" fmla="*/ 0 w 1825"/>
                <a:gd name="T93" fmla="*/ 0 h 1825"/>
                <a:gd name="T94" fmla="*/ 0 w 1825"/>
                <a:gd name="T95" fmla="*/ 0 h 1825"/>
                <a:gd name="T96" fmla="*/ 0 w 1825"/>
                <a:gd name="T97" fmla="*/ 0 h 1825"/>
                <a:gd name="T98" fmla="*/ 0 w 1825"/>
                <a:gd name="T99" fmla="*/ 0 h 1825"/>
                <a:gd name="T100" fmla="*/ 0 w 1825"/>
                <a:gd name="T101" fmla="*/ 0 h 1825"/>
                <a:gd name="T102" fmla="*/ 0 w 1825"/>
                <a:gd name="T103" fmla="*/ 0 h 1825"/>
                <a:gd name="T104" fmla="*/ 0 w 1825"/>
                <a:gd name="T105" fmla="*/ 0 h 1825"/>
                <a:gd name="T106" fmla="*/ 0 w 1825"/>
                <a:gd name="T107" fmla="*/ 0 h 1825"/>
                <a:gd name="T108" fmla="*/ 0 w 1825"/>
                <a:gd name="T109" fmla="*/ 0 h 1825"/>
                <a:gd name="T110" fmla="*/ 0 w 1825"/>
                <a:gd name="T111" fmla="*/ 0 h 1825"/>
                <a:gd name="T112" fmla="*/ 0 w 1825"/>
                <a:gd name="T113" fmla="*/ 0 h 1825"/>
                <a:gd name="T114" fmla="*/ 0 w 1825"/>
                <a:gd name="T115" fmla="*/ 0 h 1825"/>
                <a:gd name="T116" fmla="*/ 0 w 1825"/>
                <a:gd name="T117" fmla="*/ 0 h 1825"/>
                <a:gd name="T118" fmla="*/ 0 w 1825"/>
                <a:gd name="T119" fmla="*/ 0 h 1825"/>
                <a:gd name="T120" fmla="*/ 0 w 1825"/>
                <a:gd name="T121" fmla="*/ 0 h 1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5"/>
                <a:gd name="T184" fmla="*/ 0 h 1825"/>
                <a:gd name="T185" fmla="*/ 1825 w 1825"/>
                <a:gd name="T186" fmla="*/ 1825 h 1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5" h="1825">
                  <a:moveTo>
                    <a:pt x="1559" y="1558"/>
                  </a:moveTo>
                  <a:lnTo>
                    <a:pt x="1487" y="1623"/>
                  </a:lnTo>
                  <a:lnTo>
                    <a:pt x="1410" y="1679"/>
                  </a:lnTo>
                  <a:lnTo>
                    <a:pt x="1328" y="1727"/>
                  </a:lnTo>
                  <a:lnTo>
                    <a:pt x="1241" y="1765"/>
                  </a:lnTo>
                  <a:lnTo>
                    <a:pt x="1149" y="1795"/>
                  </a:lnTo>
                  <a:lnTo>
                    <a:pt x="1056" y="1815"/>
                  </a:lnTo>
                  <a:lnTo>
                    <a:pt x="961" y="1825"/>
                  </a:lnTo>
                  <a:lnTo>
                    <a:pt x="864" y="1825"/>
                  </a:lnTo>
                  <a:lnTo>
                    <a:pt x="769" y="1815"/>
                  </a:lnTo>
                  <a:lnTo>
                    <a:pt x="676" y="1795"/>
                  </a:lnTo>
                  <a:lnTo>
                    <a:pt x="586" y="1765"/>
                  </a:lnTo>
                  <a:lnTo>
                    <a:pt x="498" y="1727"/>
                  </a:lnTo>
                  <a:lnTo>
                    <a:pt x="415" y="1679"/>
                  </a:lnTo>
                  <a:lnTo>
                    <a:pt x="338" y="1623"/>
                  </a:lnTo>
                  <a:lnTo>
                    <a:pt x="267" y="1558"/>
                  </a:lnTo>
                  <a:lnTo>
                    <a:pt x="203" y="1488"/>
                  </a:lnTo>
                  <a:lnTo>
                    <a:pt x="146" y="1410"/>
                  </a:lnTo>
                  <a:lnTo>
                    <a:pt x="99" y="1327"/>
                  </a:lnTo>
                  <a:lnTo>
                    <a:pt x="60" y="1240"/>
                  </a:lnTo>
                  <a:lnTo>
                    <a:pt x="30" y="1149"/>
                  </a:lnTo>
                  <a:lnTo>
                    <a:pt x="10" y="1055"/>
                  </a:lnTo>
                  <a:lnTo>
                    <a:pt x="0" y="960"/>
                  </a:lnTo>
                  <a:lnTo>
                    <a:pt x="0" y="865"/>
                  </a:lnTo>
                  <a:lnTo>
                    <a:pt x="10" y="770"/>
                  </a:lnTo>
                  <a:lnTo>
                    <a:pt x="30" y="676"/>
                  </a:lnTo>
                  <a:lnTo>
                    <a:pt x="60" y="585"/>
                  </a:lnTo>
                  <a:lnTo>
                    <a:pt x="99" y="498"/>
                  </a:lnTo>
                  <a:lnTo>
                    <a:pt x="146" y="415"/>
                  </a:lnTo>
                  <a:lnTo>
                    <a:pt x="203" y="337"/>
                  </a:lnTo>
                  <a:lnTo>
                    <a:pt x="267" y="266"/>
                  </a:lnTo>
                  <a:lnTo>
                    <a:pt x="338" y="202"/>
                  </a:lnTo>
                  <a:lnTo>
                    <a:pt x="415" y="146"/>
                  </a:lnTo>
                  <a:lnTo>
                    <a:pt x="498" y="98"/>
                  </a:lnTo>
                  <a:lnTo>
                    <a:pt x="586" y="60"/>
                  </a:lnTo>
                  <a:lnTo>
                    <a:pt x="676" y="30"/>
                  </a:lnTo>
                  <a:lnTo>
                    <a:pt x="769" y="10"/>
                  </a:lnTo>
                  <a:lnTo>
                    <a:pt x="864" y="0"/>
                  </a:lnTo>
                  <a:lnTo>
                    <a:pt x="961" y="0"/>
                  </a:lnTo>
                  <a:lnTo>
                    <a:pt x="1056" y="10"/>
                  </a:lnTo>
                  <a:lnTo>
                    <a:pt x="1149" y="30"/>
                  </a:lnTo>
                  <a:lnTo>
                    <a:pt x="1241" y="60"/>
                  </a:lnTo>
                  <a:lnTo>
                    <a:pt x="1328" y="98"/>
                  </a:lnTo>
                  <a:lnTo>
                    <a:pt x="1410" y="146"/>
                  </a:lnTo>
                  <a:lnTo>
                    <a:pt x="1487" y="202"/>
                  </a:lnTo>
                  <a:lnTo>
                    <a:pt x="1559" y="266"/>
                  </a:lnTo>
                  <a:lnTo>
                    <a:pt x="1622" y="337"/>
                  </a:lnTo>
                  <a:lnTo>
                    <a:pt x="1679" y="415"/>
                  </a:lnTo>
                  <a:lnTo>
                    <a:pt x="1726" y="498"/>
                  </a:lnTo>
                  <a:lnTo>
                    <a:pt x="1766" y="585"/>
                  </a:lnTo>
                  <a:lnTo>
                    <a:pt x="1795" y="676"/>
                  </a:lnTo>
                  <a:lnTo>
                    <a:pt x="1815" y="770"/>
                  </a:lnTo>
                  <a:lnTo>
                    <a:pt x="1825" y="865"/>
                  </a:lnTo>
                  <a:lnTo>
                    <a:pt x="1825" y="960"/>
                  </a:lnTo>
                  <a:lnTo>
                    <a:pt x="1815" y="1055"/>
                  </a:lnTo>
                  <a:lnTo>
                    <a:pt x="1795" y="1149"/>
                  </a:lnTo>
                  <a:lnTo>
                    <a:pt x="1766" y="1240"/>
                  </a:lnTo>
                  <a:lnTo>
                    <a:pt x="1726" y="1327"/>
                  </a:lnTo>
                  <a:lnTo>
                    <a:pt x="1679" y="1410"/>
                  </a:lnTo>
                  <a:lnTo>
                    <a:pt x="1622" y="1488"/>
                  </a:lnTo>
                  <a:lnTo>
                    <a:pt x="1559" y="1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56" name="Line 387"/>
            <p:cNvSpPr>
              <a:spLocks noChangeShapeType="1"/>
            </p:cNvSpPr>
            <p:nvPr/>
          </p:nvSpPr>
          <p:spPr bwMode="auto">
            <a:xfrm flipH="1">
              <a:off x="4547" y="3261"/>
              <a:ext cx="24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57" name="Line 388"/>
            <p:cNvSpPr>
              <a:spLocks noChangeShapeType="1"/>
            </p:cNvSpPr>
            <p:nvPr/>
          </p:nvSpPr>
          <p:spPr bwMode="auto">
            <a:xfrm flipH="1">
              <a:off x="4521" y="3282"/>
              <a:ext cx="26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58" name="Line 389"/>
            <p:cNvSpPr>
              <a:spLocks noChangeShapeType="1"/>
            </p:cNvSpPr>
            <p:nvPr/>
          </p:nvSpPr>
          <p:spPr bwMode="auto">
            <a:xfrm flipH="1">
              <a:off x="4494" y="3301"/>
              <a:ext cx="27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59" name="Line 390"/>
            <p:cNvSpPr>
              <a:spLocks noChangeShapeType="1"/>
            </p:cNvSpPr>
            <p:nvPr/>
          </p:nvSpPr>
          <p:spPr bwMode="auto">
            <a:xfrm flipH="1">
              <a:off x="4465" y="3317"/>
              <a:ext cx="29" cy="1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0" name="Line 391"/>
            <p:cNvSpPr>
              <a:spLocks noChangeShapeType="1"/>
            </p:cNvSpPr>
            <p:nvPr/>
          </p:nvSpPr>
          <p:spPr bwMode="auto">
            <a:xfrm flipH="1">
              <a:off x="4434" y="3330"/>
              <a:ext cx="3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1" name="Line 392"/>
            <p:cNvSpPr>
              <a:spLocks noChangeShapeType="1"/>
            </p:cNvSpPr>
            <p:nvPr/>
          </p:nvSpPr>
          <p:spPr bwMode="auto">
            <a:xfrm flipH="1">
              <a:off x="4403" y="3340"/>
              <a:ext cx="31" cy="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2" name="Line 393"/>
            <p:cNvSpPr>
              <a:spLocks noChangeShapeType="1"/>
            </p:cNvSpPr>
            <p:nvPr/>
          </p:nvSpPr>
          <p:spPr bwMode="auto">
            <a:xfrm flipH="1">
              <a:off x="4371" y="3346"/>
              <a:ext cx="32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3" name="Line 394"/>
            <p:cNvSpPr>
              <a:spLocks noChangeShapeType="1"/>
            </p:cNvSpPr>
            <p:nvPr/>
          </p:nvSpPr>
          <p:spPr bwMode="auto">
            <a:xfrm flipH="1">
              <a:off x="4339" y="3350"/>
              <a:ext cx="3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4" name="Line 395"/>
            <p:cNvSpPr>
              <a:spLocks noChangeShapeType="1"/>
            </p:cNvSpPr>
            <p:nvPr/>
          </p:nvSpPr>
          <p:spPr bwMode="auto">
            <a:xfrm flipH="1" flipV="1">
              <a:off x="4307" y="3346"/>
              <a:ext cx="32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5" name="Line 396"/>
            <p:cNvSpPr>
              <a:spLocks noChangeShapeType="1"/>
            </p:cNvSpPr>
            <p:nvPr/>
          </p:nvSpPr>
          <p:spPr bwMode="auto">
            <a:xfrm flipH="1" flipV="1">
              <a:off x="4276" y="3340"/>
              <a:ext cx="31" cy="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6" name="Line 397"/>
            <p:cNvSpPr>
              <a:spLocks noChangeShapeType="1"/>
            </p:cNvSpPr>
            <p:nvPr/>
          </p:nvSpPr>
          <p:spPr bwMode="auto">
            <a:xfrm flipH="1" flipV="1">
              <a:off x="4246" y="3330"/>
              <a:ext cx="30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7" name="Line 398"/>
            <p:cNvSpPr>
              <a:spLocks noChangeShapeType="1"/>
            </p:cNvSpPr>
            <p:nvPr/>
          </p:nvSpPr>
          <p:spPr bwMode="auto">
            <a:xfrm flipH="1" flipV="1">
              <a:off x="4217" y="3317"/>
              <a:ext cx="29" cy="1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8" name="Line 399"/>
            <p:cNvSpPr>
              <a:spLocks noChangeShapeType="1"/>
            </p:cNvSpPr>
            <p:nvPr/>
          </p:nvSpPr>
          <p:spPr bwMode="auto">
            <a:xfrm flipH="1" flipV="1">
              <a:off x="4189" y="3301"/>
              <a:ext cx="2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69" name="Line 400"/>
            <p:cNvSpPr>
              <a:spLocks noChangeShapeType="1"/>
            </p:cNvSpPr>
            <p:nvPr/>
          </p:nvSpPr>
          <p:spPr bwMode="auto">
            <a:xfrm flipH="1" flipV="1">
              <a:off x="4164" y="3282"/>
              <a:ext cx="25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0" name="Line 401"/>
            <p:cNvSpPr>
              <a:spLocks noChangeShapeType="1"/>
            </p:cNvSpPr>
            <p:nvPr/>
          </p:nvSpPr>
          <p:spPr bwMode="auto">
            <a:xfrm flipH="1" flipV="1">
              <a:off x="4140" y="3261"/>
              <a:ext cx="24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1" name="Line 402"/>
            <p:cNvSpPr>
              <a:spLocks noChangeShapeType="1"/>
            </p:cNvSpPr>
            <p:nvPr/>
          </p:nvSpPr>
          <p:spPr bwMode="auto">
            <a:xfrm flipH="1" flipV="1">
              <a:off x="4119" y="3237"/>
              <a:ext cx="21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2" name="Line 403"/>
            <p:cNvSpPr>
              <a:spLocks noChangeShapeType="1"/>
            </p:cNvSpPr>
            <p:nvPr/>
          </p:nvSpPr>
          <p:spPr bwMode="auto">
            <a:xfrm flipH="1" flipV="1">
              <a:off x="4100" y="3211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3" name="Line 404"/>
            <p:cNvSpPr>
              <a:spLocks noChangeShapeType="1"/>
            </p:cNvSpPr>
            <p:nvPr/>
          </p:nvSpPr>
          <p:spPr bwMode="auto">
            <a:xfrm flipH="1" flipV="1">
              <a:off x="4084" y="3184"/>
              <a:ext cx="16" cy="2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4" name="Line 405"/>
            <p:cNvSpPr>
              <a:spLocks noChangeShapeType="1"/>
            </p:cNvSpPr>
            <p:nvPr/>
          </p:nvSpPr>
          <p:spPr bwMode="auto">
            <a:xfrm flipH="1" flipV="1">
              <a:off x="4071" y="3155"/>
              <a:ext cx="13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5" name="Line 406"/>
            <p:cNvSpPr>
              <a:spLocks noChangeShapeType="1"/>
            </p:cNvSpPr>
            <p:nvPr/>
          </p:nvSpPr>
          <p:spPr bwMode="auto">
            <a:xfrm flipH="1" flipV="1">
              <a:off x="4061" y="3124"/>
              <a:ext cx="10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6" name="Line 407"/>
            <p:cNvSpPr>
              <a:spLocks noChangeShapeType="1"/>
            </p:cNvSpPr>
            <p:nvPr/>
          </p:nvSpPr>
          <p:spPr bwMode="auto">
            <a:xfrm flipH="1" flipV="1">
              <a:off x="4054" y="3093"/>
              <a:ext cx="7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7" name="Line 408"/>
            <p:cNvSpPr>
              <a:spLocks noChangeShapeType="1"/>
            </p:cNvSpPr>
            <p:nvPr/>
          </p:nvSpPr>
          <p:spPr bwMode="auto">
            <a:xfrm flipH="1" flipV="1">
              <a:off x="4051" y="3061"/>
              <a:ext cx="3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8" name="Line 409"/>
            <p:cNvSpPr>
              <a:spLocks noChangeShapeType="1"/>
            </p:cNvSpPr>
            <p:nvPr/>
          </p:nvSpPr>
          <p:spPr bwMode="auto">
            <a:xfrm flipV="1">
              <a:off x="4051" y="3030"/>
              <a:ext cx="1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79" name="Line 410"/>
            <p:cNvSpPr>
              <a:spLocks noChangeShapeType="1"/>
            </p:cNvSpPr>
            <p:nvPr/>
          </p:nvSpPr>
          <p:spPr bwMode="auto">
            <a:xfrm flipV="1">
              <a:off x="4051" y="2998"/>
              <a:ext cx="3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0" name="Line 411"/>
            <p:cNvSpPr>
              <a:spLocks noChangeShapeType="1"/>
            </p:cNvSpPr>
            <p:nvPr/>
          </p:nvSpPr>
          <p:spPr bwMode="auto">
            <a:xfrm flipV="1">
              <a:off x="4054" y="2967"/>
              <a:ext cx="7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1" name="Line 412"/>
            <p:cNvSpPr>
              <a:spLocks noChangeShapeType="1"/>
            </p:cNvSpPr>
            <p:nvPr/>
          </p:nvSpPr>
          <p:spPr bwMode="auto">
            <a:xfrm flipV="1">
              <a:off x="4061" y="2936"/>
              <a:ext cx="10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2" name="Line 413"/>
            <p:cNvSpPr>
              <a:spLocks noChangeShapeType="1"/>
            </p:cNvSpPr>
            <p:nvPr/>
          </p:nvSpPr>
          <p:spPr bwMode="auto">
            <a:xfrm flipV="1">
              <a:off x="4071" y="2907"/>
              <a:ext cx="13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3" name="Line 414"/>
            <p:cNvSpPr>
              <a:spLocks noChangeShapeType="1"/>
            </p:cNvSpPr>
            <p:nvPr/>
          </p:nvSpPr>
          <p:spPr bwMode="auto">
            <a:xfrm flipV="1">
              <a:off x="4084" y="2880"/>
              <a:ext cx="16" cy="2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4" name="Line 415"/>
            <p:cNvSpPr>
              <a:spLocks noChangeShapeType="1"/>
            </p:cNvSpPr>
            <p:nvPr/>
          </p:nvSpPr>
          <p:spPr bwMode="auto">
            <a:xfrm flipV="1">
              <a:off x="4100" y="2854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5" name="Line 416"/>
            <p:cNvSpPr>
              <a:spLocks noChangeShapeType="1"/>
            </p:cNvSpPr>
            <p:nvPr/>
          </p:nvSpPr>
          <p:spPr bwMode="auto">
            <a:xfrm flipV="1">
              <a:off x="4119" y="2830"/>
              <a:ext cx="21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6" name="Line 417"/>
            <p:cNvSpPr>
              <a:spLocks noChangeShapeType="1"/>
            </p:cNvSpPr>
            <p:nvPr/>
          </p:nvSpPr>
          <p:spPr bwMode="auto">
            <a:xfrm flipV="1">
              <a:off x="4140" y="2809"/>
              <a:ext cx="24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7" name="Line 418"/>
            <p:cNvSpPr>
              <a:spLocks noChangeShapeType="1"/>
            </p:cNvSpPr>
            <p:nvPr/>
          </p:nvSpPr>
          <p:spPr bwMode="auto">
            <a:xfrm flipV="1">
              <a:off x="4164" y="2790"/>
              <a:ext cx="25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8" name="Line 419"/>
            <p:cNvSpPr>
              <a:spLocks noChangeShapeType="1"/>
            </p:cNvSpPr>
            <p:nvPr/>
          </p:nvSpPr>
          <p:spPr bwMode="auto">
            <a:xfrm flipV="1">
              <a:off x="4189" y="2774"/>
              <a:ext cx="2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89" name="Line 420"/>
            <p:cNvSpPr>
              <a:spLocks noChangeShapeType="1"/>
            </p:cNvSpPr>
            <p:nvPr/>
          </p:nvSpPr>
          <p:spPr bwMode="auto">
            <a:xfrm flipV="1">
              <a:off x="4217" y="2761"/>
              <a:ext cx="29" cy="1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0" name="Line 421"/>
            <p:cNvSpPr>
              <a:spLocks noChangeShapeType="1"/>
            </p:cNvSpPr>
            <p:nvPr/>
          </p:nvSpPr>
          <p:spPr bwMode="auto">
            <a:xfrm flipV="1">
              <a:off x="4246" y="2751"/>
              <a:ext cx="30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1" name="Line 422"/>
            <p:cNvSpPr>
              <a:spLocks noChangeShapeType="1"/>
            </p:cNvSpPr>
            <p:nvPr/>
          </p:nvSpPr>
          <p:spPr bwMode="auto">
            <a:xfrm flipV="1">
              <a:off x="4276" y="2745"/>
              <a:ext cx="31" cy="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2" name="Line 423"/>
            <p:cNvSpPr>
              <a:spLocks noChangeShapeType="1"/>
            </p:cNvSpPr>
            <p:nvPr/>
          </p:nvSpPr>
          <p:spPr bwMode="auto">
            <a:xfrm flipV="1">
              <a:off x="4307" y="2741"/>
              <a:ext cx="32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3" name="Line 424"/>
            <p:cNvSpPr>
              <a:spLocks noChangeShapeType="1"/>
            </p:cNvSpPr>
            <p:nvPr/>
          </p:nvSpPr>
          <p:spPr bwMode="auto">
            <a:xfrm>
              <a:off x="4339" y="2741"/>
              <a:ext cx="32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4" name="Line 425"/>
            <p:cNvSpPr>
              <a:spLocks noChangeShapeType="1"/>
            </p:cNvSpPr>
            <p:nvPr/>
          </p:nvSpPr>
          <p:spPr bwMode="auto">
            <a:xfrm>
              <a:off x="4371" y="2741"/>
              <a:ext cx="32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5" name="Line 426"/>
            <p:cNvSpPr>
              <a:spLocks noChangeShapeType="1"/>
            </p:cNvSpPr>
            <p:nvPr/>
          </p:nvSpPr>
          <p:spPr bwMode="auto">
            <a:xfrm>
              <a:off x="4403" y="2745"/>
              <a:ext cx="31" cy="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6" name="Line 427"/>
            <p:cNvSpPr>
              <a:spLocks noChangeShapeType="1"/>
            </p:cNvSpPr>
            <p:nvPr/>
          </p:nvSpPr>
          <p:spPr bwMode="auto">
            <a:xfrm>
              <a:off x="4434" y="2751"/>
              <a:ext cx="3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7" name="Line 428"/>
            <p:cNvSpPr>
              <a:spLocks noChangeShapeType="1"/>
            </p:cNvSpPr>
            <p:nvPr/>
          </p:nvSpPr>
          <p:spPr bwMode="auto">
            <a:xfrm>
              <a:off x="4465" y="2761"/>
              <a:ext cx="29" cy="1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8" name="Line 429"/>
            <p:cNvSpPr>
              <a:spLocks noChangeShapeType="1"/>
            </p:cNvSpPr>
            <p:nvPr/>
          </p:nvSpPr>
          <p:spPr bwMode="auto">
            <a:xfrm>
              <a:off x="4494" y="2774"/>
              <a:ext cx="27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499" name="Line 430"/>
            <p:cNvSpPr>
              <a:spLocks noChangeShapeType="1"/>
            </p:cNvSpPr>
            <p:nvPr/>
          </p:nvSpPr>
          <p:spPr bwMode="auto">
            <a:xfrm>
              <a:off x="4521" y="2790"/>
              <a:ext cx="26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0" name="Line 431"/>
            <p:cNvSpPr>
              <a:spLocks noChangeShapeType="1"/>
            </p:cNvSpPr>
            <p:nvPr/>
          </p:nvSpPr>
          <p:spPr bwMode="auto">
            <a:xfrm>
              <a:off x="4547" y="2809"/>
              <a:ext cx="24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1" name="Line 432"/>
            <p:cNvSpPr>
              <a:spLocks noChangeShapeType="1"/>
            </p:cNvSpPr>
            <p:nvPr/>
          </p:nvSpPr>
          <p:spPr bwMode="auto">
            <a:xfrm>
              <a:off x="4571" y="2830"/>
              <a:ext cx="21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2" name="Line 433"/>
            <p:cNvSpPr>
              <a:spLocks noChangeShapeType="1"/>
            </p:cNvSpPr>
            <p:nvPr/>
          </p:nvSpPr>
          <p:spPr bwMode="auto">
            <a:xfrm>
              <a:off x="4592" y="2854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3" name="Line 434"/>
            <p:cNvSpPr>
              <a:spLocks noChangeShapeType="1"/>
            </p:cNvSpPr>
            <p:nvPr/>
          </p:nvSpPr>
          <p:spPr bwMode="auto">
            <a:xfrm>
              <a:off x="4611" y="2880"/>
              <a:ext cx="15" cy="2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4" name="Line 435"/>
            <p:cNvSpPr>
              <a:spLocks noChangeShapeType="1"/>
            </p:cNvSpPr>
            <p:nvPr/>
          </p:nvSpPr>
          <p:spPr bwMode="auto">
            <a:xfrm>
              <a:off x="4626" y="2907"/>
              <a:ext cx="14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5" name="Line 436"/>
            <p:cNvSpPr>
              <a:spLocks noChangeShapeType="1"/>
            </p:cNvSpPr>
            <p:nvPr/>
          </p:nvSpPr>
          <p:spPr bwMode="auto">
            <a:xfrm>
              <a:off x="4640" y="2936"/>
              <a:ext cx="9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6" name="Line 437"/>
            <p:cNvSpPr>
              <a:spLocks noChangeShapeType="1"/>
            </p:cNvSpPr>
            <p:nvPr/>
          </p:nvSpPr>
          <p:spPr bwMode="auto">
            <a:xfrm>
              <a:off x="4649" y="2967"/>
              <a:ext cx="7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7" name="Line 438"/>
            <p:cNvSpPr>
              <a:spLocks noChangeShapeType="1"/>
            </p:cNvSpPr>
            <p:nvPr/>
          </p:nvSpPr>
          <p:spPr bwMode="auto">
            <a:xfrm>
              <a:off x="4656" y="2998"/>
              <a:ext cx="3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8" name="Line 439"/>
            <p:cNvSpPr>
              <a:spLocks noChangeShapeType="1"/>
            </p:cNvSpPr>
            <p:nvPr/>
          </p:nvSpPr>
          <p:spPr bwMode="auto">
            <a:xfrm>
              <a:off x="4659" y="3030"/>
              <a:ext cx="1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09" name="Line 440"/>
            <p:cNvSpPr>
              <a:spLocks noChangeShapeType="1"/>
            </p:cNvSpPr>
            <p:nvPr/>
          </p:nvSpPr>
          <p:spPr bwMode="auto">
            <a:xfrm flipH="1">
              <a:off x="4656" y="3061"/>
              <a:ext cx="3" cy="3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0" name="Line 441"/>
            <p:cNvSpPr>
              <a:spLocks noChangeShapeType="1"/>
            </p:cNvSpPr>
            <p:nvPr/>
          </p:nvSpPr>
          <p:spPr bwMode="auto">
            <a:xfrm flipH="1">
              <a:off x="4649" y="3093"/>
              <a:ext cx="7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1" name="Line 442"/>
            <p:cNvSpPr>
              <a:spLocks noChangeShapeType="1"/>
            </p:cNvSpPr>
            <p:nvPr/>
          </p:nvSpPr>
          <p:spPr bwMode="auto">
            <a:xfrm flipH="1">
              <a:off x="4640" y="3124"/>
              <a:ext cx="9" cy="3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2" name="Line 443"/>
            <p:cNvSpPr>
              <a:spLocks noChangeShapeType="1"/>
            </p:cNvSpPr>
            <p:nvPr/>
          </p:nvSpPr>
          <p:spPr bwMode="auto">
            <a:xfrm flipH="1">
              <a:off x="4626" y="3155"/>
              <a:ext cx="14" cy="2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3" name="Line 444"/>
            <p:cNvSpPr>
              <a:spLocks noChangeShapeType="1"/>
            </p:cNvSpPr>
            <p:nvPr/>
          </p:nvSpPr>
          <p:spPr bwMode="auto">
            <a:xfrm flipH="1">
              <a:off x="4611" y="3184"/>
              <a:ext cx="15" cy="2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4" name="Line 445"/>
            <p:cNvSpPr>
              <a:spLocks noChangeShapeType="1"/>
            </p:cNvSpPr>
            <p:nvPr/>
          </p:nvSpPr>
          <p:spPr bwMode="auto">
            <a:xfrm flipH="1">
              <a:off x="4592" y="3211"/>
              <a:ext cx="19" cy="2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5" name="Line 446"/>
            <p:cNvSpPr>
              <a:spLocks noChangeShapeType="1"/>
            </p:cNvSpPr>
            <p:nvPr/>
          </p:nvSpPr>
          <p:spPr bwMode="auto">
            <a:xfrm flipH="1">
              <a:off x="4571" y="3237"/>
              <a:ext cx="21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6" name="Rectangle 447"/>
            <p:cNvSpPr>
              <a:spLocks noChangeArrowheads="1"/>
            </p:cNvSpPr>
            <p:nvPr/>
          </p:nvSpPr>
          <p:spPr bwMode="auto">
            <a:xfrm>
              <a:off x="4174" y="2793"/>
              <a:ext cx="27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ab</a:t>
              </a:r>
              <a:endParaRPr lang="en-US" altLang="de-DE"/>
            </a:p>
          </p:txBody>
        </p:sp>
        <p:sp>
          <p:nvSpPr>
            <p:cNvPr id="11517" name="Rectangle 448"/>
            <p:cNvSpPr>
              <a:spLocks noChangeArrowheads="1"/>
            </p:cNvSpPr>
            <p:nvPr/>
          </p:nvSpPr>
          <p:spPr bwMode="auto">
            <a:xfrm>
              <a:off x="4381" y="3031"/>
              <a:ext cx="16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 b="1">
                  <a:solidFill>
                    <a:srgbClr val="000000"/>
                  </a:solidFill>
                </a:rPr>
                <a:t>A</a:t>
              </a:r>
              <a:endParaRPr lang="en-US" altLang="de-DE"/>
            </a:p>
          </p:txBody>
        </p:sp>
        <p:sp>
          <p:nvSpPr>
            <p:cNvPr id="11518" name="Freeform 449"/>
            <p:cNvSpPr>
              <a:spLocks/>
            </p:cNvSpPr>
            <p:nvPr/>
          </p:nvSpPr>
          <p:spPr bwMode="auto">
            <a:xfrm>
              <a:off x="4563" y="3117"/>
              <a:ext cx="457" cy="457"/>
            </a:xfrm>
            <a:custGeom>
              <a:avLst/>
              <a:gdLst>
                <a:gd name="T0" fmla="*/ 0 w 1369"/>
                <a:gd name="T1" fmla="*/ 0 h 1369"/>
                <a:gd name="T2" fmla="*/ 0 w 1369"/>
                <a:gd name="T3" fmla="*/ 0 h 1369"/>
                <a:gd name="T4" fmla="*/ 0 w 1369"/>
                <a:gd name="T5" fmla="*/ 0 h 1369"/>
                <a:gd name="T6" fmla="*/ 0 w 1369"/>
                <a:gd name="T7" fmla="*/ 0 h 1369"/>
                <a:gd name="T8" fmla="*/ 0 w 1369"/>
                <a:gd name="T9" fmla="*/ 0 h 1369"/>
                <a:gd name="T10" fmla="*/ 0 w 1369"/>
                <a:gd name="T11" fmla="*/ 0 h 1369"/>
                <a:gd name="T12" fmla="*/ 0 w 1369"/>
                <a:gd name="T13" fmla="*/ 0 h 1369"/>
                <a:gd name="T14" fmla="*/ 0 w 1369"/>
                <a:gd name="T15" fmla="*/ 0 h 1369"/>
                <a:gd name="T16" fmla="*/ 0 w 1369"/>
                <a:gd name="T17" fmla="*/ 0 h 1369"/>
                <a:gd name="T18" fmla="*/ 0 w 1369"/>
                <a:gd name="T19" fmla="*/ 0 h 1369"/>
                <a:gd name="T20" fmla="*/ 0 w 1369"/>
                <a:gd name="T21" fmla="*/ 0 h 1369"/>
                <a:gd name="T22" fmla="*/ 0 w 1369"/>
                <a:gd name="T23" fmla="*/ 0 h 1369"/>
                <a:gd name="T24" fmla="*/ 0 w 1369"/>
                <a:gd name="T25" fmla="*/ 0 h 1369"/>
                <a:gd name="T26" fmla="*/ 0 w 1369"/>
                <a:gd name="T27" fmla="*/ 0 h 1369"/>
                <a:gd name="T28" fmla="*/ 0 w 1369"/>
                <a:gd name="T29" fmla="*/ 0 h 1369"/>
                <a:gd name="T30" fmla="*/ 0 w 1369"/>
                <a:gd name="T31" fmla="*/ 0 h 1369"/>
                <a:gd name="T32" fmla="*/ 0 w 1369"/>
                <a:gd name="T33" fmla="*/ 0 h 1369"/>
                <a:gd name="T34" fmla="*/ 0 w 1369"/>
                <a:gd name="T35" fmla="*/ 0 h 1369"/>
                <a:gd name="T36" fmla="*/ 0 w 1369"/>
                <a:gd name="T37" fmla="*/ 0 h 1369"/>
                <a:gd name="T38" fmla="*/ 0 w 1369"/>
                <a:gd name="T39" fmla="*/ 0 h 1369"/>
                <a:gd name="T40" fmla="*/ 0 w 1369"/>
                <a:gd name="T41" fmla="*/ 0 h 1369"/>
                <a:gd name="T42" fmla="*/ 0 w 1369"/>
                <a:gd name="T43" fmla="*/ 0 h 1369"/>
                <a:gd name="T44" fmla="*/ 0 w 1369"/>
                <a:gd name="T45" fmla="*/ 0 h 1369"/>
                <a:gd name="T46" fmla="*/ 0 w 1369"/>
                <a:gd name="T47" fmla="*/ 0 h 1369"/>
                <a:gd name="T48" fmla="*/ 0 w 1369"/>
                <a:gd name="T49" fmla="*/ 0 h 1369"/>
                <a:gd name="T50" fmla="*/ 0 w 1369"/>
                <a:gd name="T51" fmla="*/ 0 h 1369"/>
                <a:gd name="T52" fmla="*/ 0 w 1369"/>
                <a:gd name="T53" fmla="*/ 0 h 1369"/>
                <a:gd name="T54" fmla="*/ 0 w 1369"/>
                <a:gd name="T55" fmla="*/ 0 h 1369"/>
                <a:gd name="T56" fmla="*/ 0 w 1369"/>
                <a:gd name="T57" fmla="*/ 0 h 1369"/>
                <a:gd name="T58" fmla="*/ 0 w 1369"/>
                <a:gd name="T59" fmla="*/ 0 h 1369"/>
                <a:gd name="T60" fmla="*/ 0 w 1369"/>
                <a:gd name="T61" fmla="*/ 0 h 1369"/>
                <a:gd name="T62" fmla="*/ 0 w 1369"/>
                <a:gd name="T63" fmla="*/ 0 h 1369"/>
                <a:gd name="T64" fmla="*/ 0 w 1369"/>
                <a:gd name="T65" fmla="*/ 0 h 1369"/>
                <a:gd name="T66" fmla="*/ 0 w 1369"/>
                <a:gd name="T67" fmla="*/ 0 h 1369"/>
                <a:gd name="T68" fmla="*/ 0 w 1369"/>
                <a:gd name="T69" fmla="*/ 0 h 1369"/>
                <a:gd name="T70" fmla="*/ 0 w 1369"/>
                <a:gd name="T71" fmla="*/ 0 h 1369"/>
                <a:gd name="T72" fmla="*/ 0 w 1369"/>
                <a:gd name="T73" fmla="*/ 0 h 1369"/>
                <a:gd name="T74" fmla="*/ 0 w 1369"/>
                <a:gd name="T75" fmla="*/ 0 h 1369"/>
                <a:gd name="T76" fmla="*/ 0 w 1369"/>
                <a:gd name="T77" fmla="*/ 0 h 1369"/>
                <a:gd name="T78" fmla="*/ 0 w 1369"/>
                <a:gd name="T79" fmla="*/ 0 h 1369"/>
                <a:gd name="T80" fmla="*/ 0 w 1369"/>
                <a:gd name="T81" fmla="*/ 0 h 1369"/>
                <a:gd name="T82" fmla="*/ 0 w 1369"/>
                <a:gd name="T83" fmla="*/ 0 h 1369"/>
                <a:gd name="T84" fmla="*/ 0 w 1369"/>
                <a:gd name="T85" fmla="*/ 0 h 1369"/>
                <a:gd name="T86" fmla="*/ 0 w 1369"/>
                <a:gd name="T87" fmla="*/ 0 h 1369"/>
                <a:gd name="T88" fmla="*/ 0 w 1369"/>
                <a:gd name="T89" fmla="*/ 0 h 1369"/>
                <a:gd name="T90" fmla="*/ 0 w 1369"/>
                <a:gd name="T91" fmla="*/ 0 h 1369"/>
                <a:gd name="T92" fmla="*/ 0 w 1369"/>
                <a:gd name="T93" fmla="*/ 0 h 1369"/>
                <a:gd name="T94" fmla="*/ 0 w 1369"/>
                <a:gd name="T95" fmla="*/ 0 h 1369"/>
                <a:gd name="T96" fmla="*/ 0 w 1369"/>
                <a:gd name="T97" fmla="*/ 0 h 1369"/>
                <a:gd name="T98" fmla="*/ 0 w 1369"/>
                <a:gd name="T99" fmla="*/ 0 h 1369"/>
                <a:gd name="T100" fmla="*/ 0 w 1369"/>
                <a:gd name="T101" fmla="*/ 0 h 1369"/>
                <a:gd name="T102" fmla="*/ 0 w 1369"/>
                <a:gd name="T103" fmla="*/ 0 h 1369"/>
                <a:gd name="T104" fmla="*/ 0 w 1369"/>
                <a:gd name="T105" fmla="*/ 0 h 1369"/>
                <a:gd name="T106" fmla="*/ 0 w 1369"/>
                <a:gd name="T107" fmla="*/ 0 h 1369"/>
                <a:gd name="T108" fmla="*/ 0 w 1369"/>
                <a:gd name="T109" fmla="*/ 0 h 1369"/>
                <a:gd name="T110" fmla="*/ 0 w 1369"/>
                <a:gd name="T111" fmla="*/ 0 h 1369"/>
                <a:gd name="T112" fmla="*/ 0 w 1369"/>
                <a:gd name="T113" fmla="*/ 0 h 1369"/>
                <a:gd name="T114" fmla="*/ 0 w 1369"/>
                <a:gd name="T115" fmla="*/ 0 h 1369"/>
                <a:gd name="T116" fmla="*/ 0 w 1369"/>
                <a:gd name="T117" fmla="*/ 0 h 1369"/>
                <a:gd name="T118" fmla="*/ 0 w 1369"/>
                <a:gd name="T119" fmla="*/ 0 h 1369"/>
                <a:gd name="T120" fmla="*/ 0 w 1369"/>
                <a:gd name="T121" fmla="*/ 0 h 13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69"/>
                <a:gd name="T184" fmla="*/ 0 h 1369"/>
                <a:gd name="T185" fmla="*/ 1369 w 1369"/>
                <a:gd name="T186" fmla="*/ 1369 h 13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69" h="1369">
                  <a:moveTo>
                    <a:pt x="1170" y="1169"/>
                  </a:moveTo>
                  <a:lnTo>
                    <a:pt x="1116" y="1217"/>
                  </a:lnTo>
                  <a:lnTo>
                    <a:pt x="1058" y="1259"/>
                  </a:lnTo>
                  <a:lnTo>
                    <a:pt x="996" y="1295"/>
                  </a:lnTo>
                  <a:lnTo>
                    <a:pt x="931" y="1324"/>
                  </a:lnTo>
                  <a:lnTo>
                    <a:pt x="862" y="1346"/>
                  </a:lnTo>
                  <a:lnTo>
                    <a:pt x="791" y="1362"/>
                  </a:lnTo>
                  <a:lnTo>
                    <a:pt x="721" y="1369"/>
                  </a:lnTo>
                  <a:lnTo>
                    <a:pt x="649" y="1369"/>
                  </a:lnTo>
                  <a:lnTo>
                    <a:pt x="578" y="1362"/>
                  </a:lnTo>
                  <a:lnTo>
                    <a:pt x="507" y="1346"/>
                  </a:lnTo>
                  <a:lnTo>
                    <a:pt x="440" y="1324"/>
                  </a:lnTo>
                  <a:lnTo>
                    <a:pt x="373" y="1295"/>
                  </a:lnTo>
                  <a:lnTo>
                    <a:pt x="311" y="1259"/>
                  </a:lnTo>
                  <a:lnTo>
                    <a:pt x="254" y="1217"/>
                  </a:lnTo>
                  <a:lnTo>
                    <a:pt x="200" y="1169"/>
                  </a:lnTo>
                  <a:lnTo>
                    <a:pt x="152" y="1116"/>
                  </a:lnTo>
                  <a:lnTo>
                    <a:pt x="110" y="1058"/>
                  </a:lnTo>
                  <a:lnTo>
                    <a:pt x="74" y="996"/>
                  </a:lnTo>
                  <a:lnTo>
                    <a:pt x="44" y="930"/>
                  </a:lnTo>
                  <a:lnTo>
                    <a:pt x="22" y="862"/>
                  </a:lnTo>
                  <a:lnTo>
                    <a:pt x="8" y="792"/>
                  </a:lnTo>
                  <a:lnTo>
                    <a:pt x="0" y="720"/>
                  </a:lnTo>
                  <a:lnTo>
                    <a:pt x="0" y="649"/>
                  </a:lnTo>
                  <a:lnTo>
                    <a:pt x="8" y="578"/>
                  </a:lnTo>
                  <a:lnTo>
                    <a:pt x="22" y="508"/>
                  </a:lnTo>
                  <a:lnTo>
                    <a:pt x="44" y="439"/>
                  </a:lnTo>
                  <a:lnTo>
                    <a:pt x="74" y="374"/>
                  </a:lnTo>
                  <a:lnTo>
                    <a:pt x="110" y="312"/>
                  </a:lnTo>
                  <a:lnTo>
                    <a:pt x="152" y="253"/>
                  </a:lnTo>
                  <a:lnTo>
                    <a:pt x="200" y="200"/>
                  </a:lnTo>
                  <a:lnTo>
                    <a:pt x="254" y="153"/>
                  </a:lnTo>
                  <a:lnTo>
                    <a:pt x="311" y="110"/>
                  </a:lnTo>
                  <a:lnTo>
                    <a:pt x="373" y="74"/>
                  </a:lnTo>
                  <a:lnTo>
                    <a:pt x="440" y="45"/>
                  </a:lnTo>
                  <a:lnTo>
                    <a:pt x="507" y="23"/>
                  </a:lnTo>
                  <a:lnTo>
                    <a:pt x="578" y="8"/>
                  </a:lnTo>
                  <a:lnTo>
                    <a:pt x="649" y="0"/>
                  </a:lnTo>
                  <a:lnTo>
                    <a:pt x="721" y="0"/>
                  </a:lnTo>
                  <a:lnTo>
                    <a:pt x="791" y="8"/>
                  </a:lnTo>
                  <a:lnTo>
                    <a:pt x="862" y="23"/>
                  </a:lnTo>
                  <a:lnTo>
                    <a:pt x="931" y="45"/>
                  </a:lnTo>
                  <a:lnTo>
                    <a:pt x="996" y="74"/>
                  </a:lnTo>
                  <a:lnTo>
                    <a:pt x="1058" y="110"/>
                  </a:lnTo>
                  <a:lnTo>
                    <a:pt x="1116" y="153"/>
                  </a:lnTo>
                  <a:lnTo>
                    <a:pt x="1170" y="200"/>
                  </a:lnTo>
                  <a:lnTo>
                    <a:pt x="1217" y="253"/>
                  </a:lnTo>
                  <a:lnTo>
                    <a:pt x="1259" y="312"/>
                  </a:lnTo>
                  <a:lnTo>
                    <a:pt x="1295" y="374"/>
                  </a:lnTo>
                  <a:lnTo>
                    <a:pt x="1325" y="439"/>
                  </a:lnTo>
                  <a:lnTo>
                    <a:pt x="1347" y="508"/>
                  </a:lnTo>
                  <a:lnTo>
                    <a:pt x="1361" y="578"/>
                  </a:lnTo>
                  <a:lnTo>
                    <a:pt x="1369" y="649"/>
                  </a:lnTo>
                  <a:lnTo>
                    <a:pt x="1369" y="720"/>
                  </a:lnTo>
                  <a:lnTo>
                    <a:pt x="1361" y="792"/>
                  </a:lnTo>
                  <a:lnTo>
                    <a:pt x="1347" y="862"/>
                  </a:lnTo>
                  <a:lnTo>
                    <a:pt x="1325" y="930"/>
                  </a:lnTo>
                  <a:lnTo>
                    <a:pt x="1295" y="996"/>
                  </a:lnTo>
                  <a:lnTo>
                    <a:pt x="1259" y="1058"/>
                  </a:lnTo>
                  <a:lnTo>
                    <a:pt x="1217" y="1116"/>
                  </a:lnTo>
                  <a:lnTo>
                    <a:pt x="1170" y="1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19" name="Line 450"/>
            <p:cNvSpPr>
              <a:spLocks noChangeShapeType="1"/>
            </p:cNvSpPr>
            <p:nvPr/>
          </p:nvSpPr>
          <p:spPr bwMode="auto">
            <a:xfrm flipH="1">
              <a:off x="4935" y="3507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0" name="Line 451"/>
            <p:cNvSpPr>
              <a:spLocks noChangeShapeType="1"/>
            </p:cNvSpPr>
            <p:nvPr/>
          </p:nvSpPr>
          <p:spPr bwMode="auto">
            <a:xfrm flipH="1">
              <a:off x="4916" y="3523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1" name="Line 452"/>
            <p:cNvSpPr>
              <a:spLocks noChangeShapeType="1"/>
            </p:cNvSpPr>
            <p:nvPr/>
          </p:nvSpPr>
          <p:spPr bwMode="auto">
            <a:xfrm flipH="1">
              <a:off x="4895" y="3537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2" name="Line 453"/>
            <p:cNvSpPr>
              <a:spLocks noChangeShapeType="1"/>
            </p:cNvSpPr>
            <p:nvPr/>
          </p:nvSpPr>
          <p:spPr bwMode="auto">
            <a:xfrm flipH="1">
              <a:off x="4874" y="3549"/>
              <a:ext cx="2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3" name="Line 454"/>
            <p:cNvSpPr>
              <a:spLocks noChangeShapeType="1"/>
            </p:cNvSpPr>
            <p:nvPr/>
          </p:nvSpPr>
          <p:spPr bwMode="auto">
            <a:xfrm flipH="1">
              <a:off x="4851" y="3559"/>
              <a:ext cx="23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4" name="Line 455"/>
            <p:cNvSpPr>
              <a:spLocks noChangeShapeType="1"/>
            </p:cNvSpPr>
            <p:nvPr/>
          </p:nvSpPr>
          <p:spPr bwMode="auto">
            <a:xfrm flipH="1">
              <a:off x="4827" y="3566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5" name="Line 456"/>
            <p:cNvSpPr>
              <a:spLocks noChangeShapeType="1"/>
            </p:cNvSpPr>
            <p:nvPr/>
          </p:nvSpPr>
          <p:spPr bwMode="auto">
            <a:xfrm flipH="1">
              <a:off x="4804" y="3571"/>
              <a:ext cx="23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6" name="Line 457"/>
            <p:cNvSpPr>
              <a:spLocks noChangeShapeType="1"/>
            </p:cNvSpPr>
            <p:nvPr/>
          </p:nvSpPr>
          <p:spPr bwMode="auto">
            <a:xfrm flipH="1">
              <a:off x="4780" y="3574"/>
              <a:ext cx="24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7" name="Line 458"/>
            <p:cNvSpPr>
              <a:spLocks noChangeShapeType="1"/>
            </p:cNvSpPr>
            <p:nvPr/>
          </p:nvSpPr>
          <p:spPr bwMode="auto">
            <a:xfrm flipH="1" flipV="1">
              <a:off x="4756" y="3571"/>
              <a:ext cx="24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8" name="Line 459"/>
            <p:cNvSpPr>
              <a:spLocks noChangeShapeType="1"/>
            </p:cNvSpPr>
            <p:nvPr/>
          </p:nvSpPr>
          <p:spPr bwMode="auto">
            <a:xfrm flipH="1" flipV="1">
              <a:off x="4732" y="3566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29" name="Line 460"/>
            <p:cNvSpPr>
              <a:spLocks noChangeShapeType="1"/>
            </p:cNvSpPr>
            <p:nvPr/>
          </p:nvSpPr>
          <p:spPr bwMode="auto">
            <a:xfrm flipH="1" flipV="1">
              <a:off x="4710" y="3559"/>
              <a:ext cx="22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0" name="Line 461"/>
            <p:cNvSpPr>
              <a:spLocks noChangeShapeType="1"/>
            </p:cNvSpPr>
            <p:nvPr/>
          </p:nvSpPr>
          <p:spPr bwMode="auto">
            <a:xfrm flipH="1" flipV="1">
              <a:off x="4688" y="3549"/>
              <a:ext cx="22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1" name="Line 462"/>
            <p:cNvSpPr>
              <a:spLocks noChangeShapeType="1"/>
            </p:cNvSpPr>
            <p:nvPr/>
          </p:nvSpPr>
          <p:spPr bwMode="auto">
            <a:xfrm flipH="1" flipV="1">
              <a:off x="4667" y="3537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2" name="Line 463"/>
            <p:cNvSpPr>
              <a:spLocks noChangeShapeType="1"/>
            </p:cNvSpPr>
            <p:nvPr/>
          </p:nvSpPr>
          <p:spPr bwMode="auto">
            <a:xfrm flipH="1" flipV="1">
              <a:off x="4648" y="3523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3" name="Line 464"/>
            <p:cNvSpPr>
              <a:spLocks noChangeShapeType="1"/>
            </p:cNvSpPr>
            <p:nvPr/>
          </p:nvSpPr>
          <p:spPr bwMode="auto">
            <a:xfrm flipH="1" flipV="1">
              <a:off x="4630" y="3507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4" name="Line 465"/>
            <p:cNvSpPr>
              <a:spLocks noChangeShapeType="1"/>
            </p:cNvSpPr>
            <p:nvPr/>
          </p:nvSpPr>
          <p:spPr bwMode="auto">
            <a:xfrm flipH="1" flipV="1">
              <a:off x="4614" y="3489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5" name="Line 466"/>
            <p:cNvSpPr>
              <a:spLocks noChangeShapeType="1"/>
            </p:cNvSpPr>
            <p:nvPr/>
          </p:nvSpPr>
          <p:spPr bwMode="auto">
            <a:xfrm flipH="1" flipV="1">
              <a:off x="4600" y="3470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6" name="Line 467"/>
            <p:cNvSpPr>
              <a:spLocks noChangeShapeType="1"/>
            </p:cNvSpPr>
            <p:nvPr/>
          </p:nvSpPr>
          <p:spPr bwMode="auto">
            <a:xfrm flipH="1" flipV="1">
              <a:off x="4588" y="3449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7" name="Line 468"/>
            <p:cNvSpPr>
              <a:spLocks noChangeShapeType="1"/>
            </p:cNvSpPr>
            <p:nvPr/>
          </p:nvSpPr>
          <p:spPr bwMode="auto">
            <a:xfrm flipH="1" flipV="1">
              <a:off x="4578" y="3427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8" name="Line 469"/>
            <p:cNvSpPr>
              <a:spLocks noChangeShapeType="1"/>
            </p:cNvSpPr>
            <p:nvPr/>
          </p:nvSpPr>
          <p:spPr bwMode="auto">
            <a:xfrm flipH="1" flipV="1">
              <a:off x="4571" y="3405"/>
              <a:ext cx="7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39" name="Line 470"/>
            <p:cNvSpPr>
              <a:spLocks noChangeShapeType="1"/>
            </p:cNvSpPr>
            <p:nvPr/>
          </p:nvSpPr>
          <p:spPr bwMode="auto">
            <a:xfrm flipH="1" flipV="1">
              <a:off x="4566" y="3381"/>
              <a:ext cx="5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0" name="Line 471"/>
            <p:cNvSpPr>
              <a:spLocks noChangeShapeType="1"/>
            </p:cNvSpPr>
            <p:nvPr/>
          </p:nvSpPr>
          <p:spPr bwMode="auto">
            <a:xfrm flipH="1" flipV="1">
              <a:off x="4563" y="3357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1" name="Line 472"/>
            <p:cNvSpPr>
              <a:spLocks noChangeShapeType="1"/>
            </p:cNvSpPr>
            <p:nvPr/>
          </p:nvSpPr>
          <p:spPr bwMode="auto">
            <a:xfrm flipV="1">
              <a:off x="4563" y="3334"/>
              <a:ext cx="1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2" name="Line 473"/>
            <p:cNvSpPr>
              <a:spLocks noChangeShapeType="1"/>
            </p:cNvSpPr>
            <p:nvPr/>
          </p:nvSpPr>
          <p:spPr bwMode="auto">
            <a:xfrm flipV="1">
              <a:off x="4563" y="3310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3" name="Line 474"/>
            <p:cNvSpPr>
              <a:spLocks noChangeShapeType="1"/>
            </p:cNvSpPr>
            <p:nvPr/>
          </p:nvSpPr>
          <p:spPr bwMode="auto">
            <a:xfrm flipV="1">
              <a:off x="4566" y="3287"/>
              <a:ext cx="5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4" name="Line 475"/>
            <p:cNvSpPr>
              <a:spLocks noChangeShapeType="1"/>
            </p:cNvSpPr>
            <p:nvPr/>
          </p:nvSpPr>
          <p:spPr bwMode="auto">
            <a:xfrm flipV="1">
              <a:off x="4571" y="3264"/>
              <a:ext cx="7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5" name="Line 476"/>
            <p:cNvSpPr>
              <a:spLocks noChangeShapeType="1"/>
            </p:cNvSpPr>
            <p:nvPr/>
          </p:nvSpPr>
          <p:spPr bwMode="auto">
            <a:xfrm flipV="1">
              <a:off x="4578" y="3242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6" name="Line 477"/>
            <p:cNvSpPr>
              <a:spLocks noChangeShapeType="1"/>
            </p:cNvSpPr>
            <p:nvPr/>
          </p:nvSpPr>
          <p:spPr bwMode="auto">
            <a:xfrm flipV="1">
              <a:off x="4588" y="3221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7" name="Line 478"/>
            <p:cNvSpPr>
              <a:spLocks noChangeShapeType="1"/>
            </p:cNvSpPr>
            <p:nvPr/>
          </p:nvSpPr>
          <p:spPr bwMode="auto">
            <a:xfrm flipV="1">
              <a:off x="4600" y="3202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8" name="Line 479"/>
            <p:cNvSpPr>
              <a:spLocks noChangeShapeType="1"/>
            </p:cNvSpPr>
            <p:nvPr/>
          </p:nvSpPr>
          <p:spPr bwMode="auto">
            <a:xfrm flipV="1">
              <a:off x="4614" y="3184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49" name="Line 480"/>
            <p:cNvSpPr>
              <a:spLocks noChangeShapeType="1"/>
            </p:cNvSpPr>
            <p:nvPr/>
          </p:nvSpPr>
          <p:spPr bwMode="auto">
            <a:xfrm flipV="1">
              <a:off x="4630" y="3168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0" name="Line 481"/>
            <p:cNvSpPr>
              <a:spLocks noChangeShapeType="1"/>
            </p:cNvSpPr>
            <p:nvPr/>
          </p:nvSpPr>
          <p:spPr bwMode="auto">
            <a:xfrm flipV="1">
              <a:off x="4648" y="3154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1" name="Line 482"/>
            <p:cNvSpPr>
              <a:spLocks noChangeShapeType="1"/>
            </p:cNvSpPr>
            <p:nvPr/>
          </p:nvSpPr>
          <p:spPr bwMode="auto">
            <a:xfrm flipV="1">
              <a:off x="4667" y="3142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2" name="Line 483"/>
            <p:cNvSpPr>
              <a:spLocks noChangeShapeType="1"/>
            </p:cNvSpPr>
            <p:nvPr/>
          </p:nvSpPr>
          <p:spPr bwMode="auto">
            <a:xfrm flipV="1">
              <a:off x="4688" y="3132"/>
              <a:ext cx="22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3" name="Line 484"/>
            <p:cNvSpPr>
              <a:spLocks noChangeShapeType="1"/>
            </p:cNvSpPr>
            <p:nvPr/>
          </p:nvSpPr>
          <p:spPr bwMode="auto">
            <a:xfrm flipV="1">
              <a:off x="4710" y="3125"/>
              <a:ext cx="22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4" name="Line 485"/>
            <p:cNvSpPr>
              <a:spLocks noChangeShapeType="1"/>
            </p:cNvSpPr>
            <p:nvPr/>
          </p:nvSpPr>
          <p:spPr bwMode="auto">
            <a:xfrm flipV="1">
              <a:off x="4732" y="3120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5" name="Line 486"/>
            <p:cNvSpPr>
              <a:spLocks noChangeShapeType="1"/>
            </p:cNvSpPr>
            <p:nvPr/>
          </p:nvSpPr>
          <p:spPr bwMode="auto">
            <a:xfrm flipV="1">
              <a:off x="4756" y="3117"/>
              <a:ext cx="24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6" name="Line 487"/>
            <p:cNvSpPr>
              <a:spLocks noChangeShapeType="1"/>
            </p:cNvSpPr>
            <p:nvPr/>
          </p:nvSpPr>
          <p:spPr bwMode="auto">
            <a:xfrm>
              <a:off x="4780" y="3117"/>
              <a:ext cx="24" cy="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7" name="Line 488"/>
            <p:cNvSpPr>
              <a:spLocks noChangeShapeType="1"/>
            </p:cNvSpPr>
            <p:nvPr/>
          </p:nvSpPr>
          <p:spPr bwMode="auto">
            <a:xfrm>
              <a:off x="4804" y="3117"/>
              <a:ext cx="23" cy="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8" name="Line 489"/>
            <p:cNvSpPr>
              <a:spLocks noChangeShapeType="1"/>
            </p:cNvSpPr>
            <p:nvPr/>
          </p:nvSpPr>
          <p:spPr bwMode="auto">
            <a:xfrm>
              <a:off x="4827" y="3120"/>
              <a:ext cx="24" cy="5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59" name="Line 490"/>
            <p:cNvSpPr>
              <a:spLocks noChangeShapeType="1"/>
            </p:cNvSpPr>
            <p:nvPr/>
          </p:nvSpPr>
          <p:spPr bwMode="auto">
            <a:xfrm>
              <a:off x="4851" y="3125"/>
              <a:ext cx="23" cy="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0" name="Line 491"/>
            <p:cNvSpPr>
              <a:spLocks noChangeShapeType="1"/>
            </p:cNvSpPr>
            <p:nvPr/>
          </p:nvSpPr>
          <p:spPr bwMode="auto">
            <a:xfrm>
              <a:off x="4874" y="3132"/>
              <a:ext cx="21" cy="10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1" name="Line 492"/>
            <p:cNvSpPr>
              <a:spLocks noChangeShapeType="1"/>
            </p:cNvSpPr>
            <p:nvPr/>
          </p:nvSpPr>
          <p:spPr bwMode="auto">
            <a:xfrm>
              <a:off x="4895" y="3142"/>
              <a:ext cx="21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2" name="Line 493"/>
            <p:cNvSpPr>
              <a:spLocks noChangeShapeType="1"/>
            </p:cNvSpPr>
            <p:nvPr/>
          </p:nvSpPr>
          <p:spPr bwMode="auto">
            <a:xfrm>
              <a:off x="4916" y="3154"/>
              <a:ext cx="19" cy="1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3" name="Line 494"/>
            <p:cNvSpPr>
              <a:spLocks noChangeShapeType="1"/>
            </p:cNvSpPr>
            <p:nvPr/>
          </p:nvSpPr>
          <p:spPr bwMode="auto">
            <a:xfrm>
              <a:off x="4935" y="3168"/>
              <a:ext cx="18" cy="16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4" name="Line 495"/>
            <p:cNvSpPr>
              <a:spLocks noChangeShapeType="1"/>
            </p:cNvSpPr>
            <p:nvPr/>
          </p:nvSpPr>
          <p:spPr bwMode="auto">
            <a:xfrm>
              <a:off x="4953" y="3184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5" name="Line 496"/>
            <p:cNvSpPr>
              <a:spLocks noChangeShapeType="1"/>
            </p:cNvSpPr>
            <p:nvPr/>
          </p:nvSpPr>
          <p:spPr bwMode="auto">
            <a:xfrm>
              <a:off x="4969" y="3202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6" name="Line 497"/>
            <p:cNvSpPr>
              <a:spLocks noChangeShapeType="1"/>
            </p:cNvSpPr>
            <p:nvPr/>
          </p:nvSpPr>
          <p:spPr bwMode="auto">
            <a:xfrm>
              <a:off x="4983" y="3221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7" name="Line 498"/>
            <p:cNvSpPr>
              <a:spLocks noChangeShapeType="1"/>
            </p:cNvSpPr>
            <p:nvPr/>
          </p:nvSpPr>
          <p:spPr bwMode="auto">
            <a:xfrm>
              <a:off x="4995" y="3242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8" name="Line 499"/>
            <p:cNvSpPr>
              <a:spLocks noChangeShapeType="1"/>
            </p:cNvSpPr>
            <p:nvPr/>
          </p:nvSpPr>
          <p:spPr bwMode="auto">
            <a:xfrm>
              <a:off x="5005" y="3264"/>
              <a:ext cx="7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69" name="Line 500"/>
            <p:cNvSpPr>
              <a:spLocks noChangeShapeType="1"/>
            </p:cNvSpPr>
            <p:nvPr/>
          </p:nvSpPr>
          <p:spPr bwMode="auto">
            <a:xfrm>
              <a:off x="5012" y="3287"/>
              <a:ext cx="5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0" name="Line 501"/>
            <p:cNvSpPr>
              <a:spLocks noChangeShapeType="1"/>
            </p:cNvSpPr>
            <p:nvPr/>
          </p:nvSpPr>
          <p:spPr bwMode="auto">
            <a:xfrm>
              <a:off x="5017" y="3310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1" name="Line 502"/>
            <p:cNvSpPr>
              <a:spLocks noChangeShapeType="1"/>
            </p:cNvSpPr>
            <p:nvPr/>
          </p:nvSpPr>
          <p:spPr bwMode="auto">
            <a:xfrm>
              <a:off x="5020" y="3334"/>
              <a:ext cx="1" cy="23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2" name="Line 503"/>
            <p:cNvSpPr>
              <a:spLocks noChangeShapeType="1"/>
            </p:cNvSpPr>
            <p:nvPr/>
          </p:nvSpPr>
          <p:spPr bwMode="auto">
            <a:xfrm flipH="1">
              <a:off x="5017" y="3357"/>
              <a:ext cx="3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3" name="Line 504"/>
            <p:cNvSpPr>
              <a:spLocks noChangeShapeType="1"/>
            </p:cNvSpPr>
            <p:nvPr/>
          </p:nvSpPr>
          <p:spPr bwMode="auto">
            <a:xfrm flipH="1">
              <a:off x="5012" y="3381"/>
              <a:ext cx="5" cy="2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4" name="Line 505"/>
            <p:cNvSpPr>
              <a:spLocks noChangeShapeType="1"/>
            </p:cNvSpPr>
            <p:nvPr/>
          </p:nvSpPr>
          <p:spPr bwMode="auto">
            <a:xfrm flipH="1">
              <a:off x="5005" y="3405"/>
              <a:ext cx="7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5" name="Line 506"/>
            <p:cNvSpPr>
              <a:spLocks noChangeShapeType="1"/>
            </p:cNvSpPr>
            <p:nvPr/>
          </p:nvSpPr>
          <p:spPr bwMode="auto">
            <a:xfrm flipH="1">
              <a:off x="4995" y="3427"/>
              <a:ext cx="10" cy="2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6" name="Line 507"/>
            <p:cNvSpPr>
              <a:spLocks noChangeShapeType="1"/>
            </p:cNvSpPr>
            <p:nvPr/>
          </p:nvSpPr>
          <p:spPr bwMode="auto">
            <a:xfrm flipH="1">
              <a:off x="4983" y="3449"/>
              <a:ext cx="12" cy="21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7" name="Line 508"/>
            <p:cNvSpPr>
              <a:spLocks noChangeShapeType="1"/>
            </p:cNvSpPr>
            <p:nvPr/>
          </p:nvSpPr>
          <p:spPr bwMode="auto">
            <a:xfrm flipH="1">
              <a:off x="4969" y="3470"/>
              <a:ext cx="14" cy="19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8" name="Line 509"/>
            <p:cNvSpPr>
              <a:spLocks noChangeShapeType="1"/>
            </p:cNvSpPr>
            <p:nvPr/>
          </p:nvSpPr>
          <p:spPr bwMode="auto">
            <a:xfrm flipH="1">
              <a:off x="4953" y="3489"/>
              <a:ext cx="16" cy="1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11579" name="Rectangle 510"/>
            <p:cNvSpPr>
              <a:spLocks noChangeArrowheads="1"/>
            </p:cNvSpPr>
            <p:nvPr/>
          </p:nvSpPr>
          <p:spPr bwMode="auto">
            <a:xfrm>
              <a:off x="4671" y="3248"/>
              <a:ext cx="27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ab</a:t>
              </a:r>
              <a:endParaRPr lang="en-US" altLang="de-DE"/>
            </a:p>
          </p:txBody>
        </p:sp>
        <p:sp>
          <p:nvSpPr>
            <p:cNvPr id="11580" name="Rectangle 511"/>
            <p:cNvSpPr>
              <a:spLocks noChangeArrowheads="1"/>
            </p:cNvSpPr>
            <p:nvPr/>
          </p:nvSpPr>
          <p:spPr bwMode="auto">
            <a:xfrm>
              <a:off x="2079" y="3085"/>
              <a:ext cx="136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</a:rPr>
                <a:t>Lokalisierung</a:t>
              </a:r>
              <a:endParaRPr lang="en-US" altLang="de-DE"/>
            </a:p>
          </p:txBody>
        </p:sp>
        <p:sp>
          <p:nvSpPr>
            <p:cNvPr id="11581" name="Rectangle 512"/>
            <p:cNvSpPr>
              <a:spLocks noChangeArrowheads="1"/>
            </p:cNvSpPr>
            <p:nvPr/>
          </p:nvSpPr>
          <p:spPr bwMode="auto">
            <a:xfrm>
              <a:off x="1975" y="3045"/>
              <a:ext cx="21" cy="32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82" name="Rectangle 513"/>
            <p:cNvSpPr>
              <a:spLocks noChangeArrowheads="1"/>
            </p:cNvSpPr>
            <p:nvPr/>
          </p:nvSpPr>
          <p:spPr bwMode="auto">
            <a:xfrm>
              <a:off x="1986" y="3035"/>
              <a:ext cx="145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83" name="Rectangle 514"/>
            <p:cNvSpPr>
              <a:spLocks noChangeArrowheads="1"/>
            </p:cNvSpPr>
            <p:nvPr/>
          </p:nvSpPr>
          <p:spPr bwMode="auto">
            <a:xfrm>
              <a:off x="1986" y="3358"/>
              <a:ext cx="1454" cy="2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84" name="Rectangle 515"/>
            <p:cNvSpPr>
              <a:spLocks noChangeArrowheads="1"/>
            </p:cNvSpPr>
            <p:nvPr/>
          </p:nvSpPr>
          <p:spPr bwMode="auto">
            <a:xfrm>
              <a:off x="3429" y="3368"/>
              <a:ext cx="22" cy="10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85" name="Freeform 516"/>
            <p:cNvSpPr>
              <a:spLocks/>
            </p:cNvSpPr>
            <p:nvPr/>
          </p:nvSpPr>
          <p:spPr bwMode="auto">
            <a:xfrm>
              <a:off x="3431" y="3200"/>
              <a:ext cx="232" cy="283"/>
            </a:xfrm>
            <a:custGeom>
              <a:avLst/>
              <a:gdLst>
                <a:gd name="T0" fmla="*/ 0 w 696"/>
                <a:gd name="T1" fmla="*/ 0 h 847"/>
                <a:gd name="T2" fmla="*/ 0 w 696"/>
                <a:gd name="T3" fmla="*/ 0 h 847"/>
                <a:gd name="T4" fmla="*/ 0 w 696"/>
                <a:gd name="T5" fmla="*/ 0 h 847"/>
                <a:gd name="T6" fmla="*/ 0 w 696"/>
                <a:gd name="T7" fmla="*/ 0 h 847"/>
                <a:gd name="T8" fmla="*/ 0 w 696"/>
                <a:gd name="T9" fmla="*/ 0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847"/>
                <a:gd name="T17" fmla="*/ 696 w 696"/>
                <a:gd name="T18" fmla="*/ 847 h 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847">
                  <a:moveTo>
                    <a:pt x="50" y="847"/>
                  </a:moveTo>
                  <a:lnTo>
                    <a:pt x="0" y="807"/>
                  </a:lnTo>
                  <a:lnTo>
                    <a:pt x="646" y="0"/>
                  </a:lnTo>
                  <a:lnTo>
                    <a:pt x="696" y="40"/>
                  </a:lnTo>
                  <a:lnTo>
                    <a:pt x="50" y="8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586" name="Rectangle 517"/>
            <p:cNvSpPr>
              <a:spLocks noChangeArrowheads="1"/>
            </p:cNvSpPr>
            <p:nvPr/>
          </p:nvSpPr>
          <p:spPr bwMode="auto">
            <a:xfrm>
              <a:off x="3429" y="2938"/>
              <a:ext cx="22" cy="10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87" name="Freeform 518"/>
            <p:cNvSpPr>
              <a:spLocks/>
            </p:cNvSpPr>
            <p:nvPr/>
          </p:nvSpPr>
          <p:spPr bwMode="auto">
            <a:xfrm>
              <a:off x="3431" y="2931"/>
              <a:ext cx="232" cy="283"/>
            </a:xfrm>
            <a:custGeom>
              <a:avLst/>
              <a:gdLst>
                <a:gd name="T0" fmla="*/ 0 w 696"/>
                <a:gd name="T1" fmla="*/ 0 h 847"/>
                <a:gd name="T2" fmla="*/ 0 w 696"/>
                <a:gd name="T3" fmla="*/ 0 h 847"/>
                <a:gd name="T4" fmla="*/ 0 w 696"/>
                <a:gd name="T5" fmla="*/ 0 h 847"/>
                <a:gd name="T6" fmla="*/ 0 w 696"/>
                <a:gd name="T7" fmla="*/ 0 h 847"/>
                <a:gd name="T8" fmla="*/ 0 w 696"/>
                <a:gd name="T9" fmla="*/ 0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6"/>
                <a:gd name="T16" fmla="*/ 0 h 847"/>
                <a:gd name="T17" fmla="*/ 696 w 696"/>
                <a:gd name="T18" fmla="*/ 847 h 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6" h="847">
                  <a:moveTo>
                    <a:pt x="0" y="39"/>
                  </a:moveTo>
                  <a:lnTo>
                    <a:pt x="50" y="0"/>
                  </a:lnTo>
                  <a:lnTo>
                    <a:pt x="696" y="807"/>
                  </a:lnTo>
                  <a:lnTo>
                    <a:pt x="646" y="84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1588" name="Rectangle 519"/>
            <p:cNvSpPr>
              <a:spLocks noChangeArrowheads="1"/>
            </p:cNvSpPr>
            <p:nvPr/>
          </p:nvSpPr>
          <p:spPr bwMode="auto">
            <a:xfrm>
              <a:off x="4579" y="1334"/>
              <a:ext cx="123" cy="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89" name="Rectangle 520"/>
            <p:cNvSpPr>
              <a:spLocks noChangeArrowheads="1"/>
            </p:cNvSpPr>
            <p:nvPr/>
          </p:nvSpPr>
          <p:spPr bwMode="auto">
            <a:xfrm>
              <a:off x="5226" y="1466"/>
              <a:ext cx="122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0" name="Rectangle 521"/>
            <p:cNvSpPr>
              <a:spLocks noChangeArrowheads="1"/>
            </p:cNvSpPr>
            <p:nvPr/>
          </p:nvSpPr>
          <p:spPr bwMode="auto">
            <a:xfrm>
              <a:off x="5168" y="1199"/>
              <a:ext cx="122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1" name="Rectangle 522"/>
            <p:cNvSpPr>
              <a:spLocks noChangeArrowheads="1"/>
            </p:cNvSpPr>
            <p:nvPr/>
          </p:nvSpPr>
          <p:spPr bwMode="auto">
            <a:xfrm>
              <a:off x="5020" y="2132"/>
              <a:ext cx="123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2" name="Rectangle 523"/>
            <p:cNvSpPr>
              <a:spLocks noChangeArrowheads="1"/>
            </p:cNvSpPr>
            <p:nvPr/>
          </p:nvSpPr>
          <p:spPr bwMode="auto">
            <a:xfrm>
              <a:off x="4788" y="1934"/>
              <a:ext cx="149" cy="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3" name="Rectangle 524"/>
            <p:cNvSpPr>
              <a:spLocks noChangeArrowheads="1"/>
            </p:cNvSpPr>
            <p:nvPr/>
          </p:nvSpPr>
          <p:spPr bwMode="auto">
            <a:xfrm>
              <a:off x="4872" y="1706"/>
              <a:ext cx="150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4" name="Rectangle 525"/>
            <p:cNvSpPr>
              <a:spLocks noChangeArrowheads="1"/>
            </p:cNvSpPr>
            <p:nvPr/>
          </p:nvSpPr>
          <p:spPr bwMode="auto">
            <a:xfrm>
              <a:off x="5507" y="1827"/>
              <a:ext cx="149" cy="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5" name="Rectangle 526"/>
            <p:cNvSpPr>
              <a:spLocks noChangeArrowheads="1"/>
            </p:cNvSpPr>
            <p:nvPr/>
          </p:nvSpPr>
          <p:spPr bwMode="auto">
            <a:xfrm>
              <a:off x="5017" y="1030"/>
              <a:ext cx="150" cy="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>
                <a:latin typeface="Times New Roman" panose="02020603050405020304" pitchFamily="18" charset="0"/>
              </a:endParaRPr>
            </a:p>
          </p:txBody>
        </p:sp>
        <p:sp>
          <p:nvSpPr>
            <p:cNvPr id="11596" name="Rectangle 527"/>
            <p:cNvSpPr>
              <a:spLocks noChangeArrowheads="1"/>
            </p:cNvSpPr>
            <p:nvPr/>
          </p:nvSpPr>
          <p:spPr bwMode="auto">
            <a:xfrm>
              <a:off x="4576" y="1283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597" name="Rectangle 528"/>
            <p:cNvSpPr>
              <a:spLocks noChangeArrowheads="1"/>
            </p:cNvSpPr>
            <p:nvPr/>
          </p:nvSpPr>
          <p:spPr bwMode="auto">
            <a:xfrm>
              <a:off x="5223" y="1415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598" name="Rectangle 529"/>
            <p:cNvSpPr>
              <a:spLocks noChangeArrowheads="1"/>
            </p:cNvSpPr>
            <p:nvPr/>
          </p:nvSpPr>
          <p:spPr bwMode="auto">
            <a:xfrm>
              <a:off x="5165" y="1148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599" name="Rectangle 530"/>
            <p:cNvSpPr>
              <a:spLocks noChangeArrowheads="1"/>
            </p:cNvSpPr>
            <p:nvPr/>
          </p:nvSpPr>
          <p:spPr bwMode="auto">
            <a:xfrm>
              <a:off x="5017" y="2081"/>
              <a:ext cx="12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de-DE"/>
            </a:p>
          </p:txBody>
        </p:sp>
        <p:sp>
          <p:nvSpPr>
            <p:cNvPr id="11600" name="Rectangle 531"/>
            <p:cNvSpPr>
              <a:spLocks noChangeArrowheads="1"/>
            </p:cNvSpPr>
            <p:nvPr/>
          </p:nvSpPr>
          <p:spPr bwMode="auto">
            <a:xfrm>
              <a:off x="4789" y="1883"/>
              <a:ext cx="14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de-DE"/>
            </a:p>
          </p:txBody>
        </p:sp>
        <p:sp>
          <p:nvSpPr>
            <p:cNvPr id="11601" name="Rectangle 532"/>
            <p:cNvSpPr>
              <a:spLocks noChangeArrowheads="1"/>
            </p:cNvSpPr>
            <p:nvPr/>
          </p:nvSpPr>
          <p:spPr bwMode="auto">
            <a:xfrm>
              <a:off x="4873" y="1655"/>
              <a:ext cx="14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de-DE"/>
            </a:p>
          </p:txBody>
        </p:sp>
        <p:sp>
          <p:nvSpPr>
            <p:cNvPr id="11602" name="Rectangle 533"/>
            <p:cNvSpPr>
              <a:spLocks noChangeArrowheads="1"/>
            </p:cNvSpPr>
            <p:nvPr/>
          </p:nvSpPr>
          <p:spPr bwMode="auto">
            <a:xfrm>
              <a:off x="5508" y="1776"/>
              <a:ext cx="14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de-DE"/>
            </a:p>
          </p:txBody>
        </p:sp>
        <p:sp>
          <p:nvSpPr>
            <p:cNvPr id="11603" name="Rectangle 534"/>
            <p:cNvSpPr>
              <a:spLocks noChangeArrowheads="1"/>
            </p:cNvSpPr>
            <p:nvPr/>
          </p:nvSpPr>
          <p:spPr bwMode="auto">
            <a:xfrm>
              <a:off x="5018" y="980"/>
              <a:ext cx="14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900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de-DE"/>
            </a:p>
          </p:txBody>
        </p:sp>
      </p:grpSp>
      <p:sp>
        <p:nvSpPr>
          <p:cNvPr id="10243" name="Text Box 535"/>
          <p:cNvSpPr txBox="1">
            <a:spLocks noChangeArrowheads="1"/>
          </p:cNvSpPr>
          <p:nvPr/>
        </p:nvSpPr>
        <p:spPr bwMode="auto">
          <a:xfrm>
            <a:off x="160338" y="25400"/>
            <a:ext cx="8869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V</a:t>
            </a:r>
            <a:r>
              <a:rPr lang="en-US" altLang="de-DE" b="1" i="1" smtClean="0">
                <a:latin typeface="+mj-lt"/>
              </a:rPr>
              <a:t>alence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S</a:t>
            </a:r>
            <a:r>
              <a:rPr lang="en-US" altLang="de-DE" b="1" i="1" smtClean="0">
                <a:latin typeface="+mj-lt"/>
              </a:rPr>
              <a:t>hell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E</a:t>
            </a:r>
            <a:r>
              <a:rPr lang="en-US" altLang="de-DE" b="1" i="1" smtClean="0">
                <a:latin typeface="+mj-lt"/>
              </a:rPr>
              <a:t>lectron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P</a:t>
            </a:r>
            <a:r>
              <a:rPr lang="en-US" altLang="de-DE" b="1" i="1" smtClean="0">
                <a:latin typeface="+mj-lt"/>
              </a:rPr>
              <a:t>air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R</a:t>
            </a:r>
            <a:r>
              <a:rPr lang="en-US" altLang="de-DE" b="1" i="1" smtClean="0">
                <a:latin typeface="+mj-lt"/>
              </a:rPr>
              <a:t>epulsion</a:t>
            </a:r>
            <a:r>
              <a:rPr lang="en-US" altLang="de-DE" smtClean="0">
                <a:latin typeface="+mj-lt"/>
              </a:rPr>
              <a:t> Model</a:t>
            </a:r>
          </a:p>
        </p:txBody>
      </p:sp>
      <p:sp>
        <p:nvSpPr>
          <p:cNvPr id="11268" name="Text Box 536"/>
          <p:cNvSpPr txBox="1">
            <a:spLocks noChangeArrowheads="1"/>
          </p:cNvSpPr>
          <p:nvPr/>
        </p:nvSpPr>
        <p:spPr bwMode="auto">
          <a:xfrm>
            <a:off x="319088" y="560388"/>
            <a:ext cx="84248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cs typeface="Times New Roman" panose="02020603050405020304" pitchFamily="18" charset="0"/>
              </a:rPr>
              <a:t>Die physikalische Basis des VSEPR-Modells ist das Pauli-Ausschlussprinzip: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cs typeface="Times New Roman" panose="02020603050405020304" pitchFamily="18" charset="0"/>
              </a:rPr>
              <a:t> </a:t>
            </a:r>
            <a:r>
              <a:rPr lang="de-DE" altLang="de-DE" sz="2000" i="1">
                <a:cs typeface="Times New Roman" panose="02020603050405020304" pitchFamily="18" charset="0"/>
              </a:rPr>
              <a:t>Die Gesamtwellenfunktion eines Systems muss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i="1">
                <a:cs typeface="Times New Roman" panose="02020603050405020304" pitchFamily="18" charset="0"/>
              </a:rPr>
              <a:t>antisymmetrisch bezüglich des Austausches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i="1">
                <a:cs typeface="Times New Roman" panose="02020603050405020304" pitchFamily="18" charset="0"/>
              </a:rPr>
              <a:t>zweier Elektronen sein.</a:t>
            </a:r>
            <a:r>
              <a:rPr lang="en-GB" altLang="de-DE" sz="2000"/>
              <a:t> </a:t>
            </a:r>
          </a:p>
        </p:txBody>
      </p:sp>
      <p:sp>
        <p:nvSpPr>
          <p:cNvPr id="10245" name="Line 538"/>
          <p:cNvSpPr>
            <a:spLocks noChangeShapeType="1"/>
          </p:cNvSpPr>
          <p:nvPr/>
        </p:nvSpPr>
        <p:spPr bwMode="auto">
          <a:xfrm>
            <a:off x="0" y="6048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11270" name="Text Box 539"/>
          <p:cNvSpPr txBox="1">
            <a:spLocks noChangeArrowheads="1"/>
          </p:cNvSpPr>
          <p:nvPr/>
        </p:nvSpPr>
        <p:spPr bwMode="auto">
          <a:xfrm>
            <a:off x="8866188" y="647858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9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95450" y="1806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>
              <a:latin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85800"/>
            <a:ext cx="8610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5473005"/>
            <a:ext cx="75082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1400" dirty="0" smtClean="0">
                <a:cs typeface="Times New Roman" panose="02020603050405020304" pitchFamily="18" charset="0"/>
              </a:rPr>
              <a:t>a) Verteilung von Einfachbindungs- und Elektronenpaardomänen in einem Tetraeder;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de-DE" sz="1400" dirty="0" smtClean="0">
                <a:cs typeface="Times New Roman" panose="02020603050405020304" pitchFamily="18" charset="0"/>
              </a:rPr>
              <a:t>b) Konventionelle </a:t>
            </a:r>
            <a:r>
              <a:rPr lang="de-DE" altLang="de-DE" sz="1400" dirty="0">
                <a:cs typeface="Times New Roman" panose="02020603050405020304" pitchFamily="18" charset="0"/>
              </a:rPr>
              <a:t>Strichformeln; c) Relative Formen und </a:t>
            </a:r>
            <a:r>
              <a:rPr lang="de-DE" altLang="de-DE" sz="1400" dirty="0" err="1">
                <a:cs typeface="Times New Roman" panose="02020603050405020304" pitchFamily="18" charset="0"/>
              </a:rPr>
              <a:t>Grössen</a:t>
            </a:r>
            <a:r>
              <a:rPr lang="de-DE" altLang="de-DE" sz="1400" dirty="0">
                <a:cs typeface="Times New Roman" panose="02020603050405020304" pitchFamily="18" charset="0"/>
              </a:rPr>
              <a:t> der Domänen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cs typeface="Times New Roman" panose="02020603050405020304" pitchFamily="18" charset="0"/>
              </a:rPr>
              <a:t>einem AX</a:t>
            </a:r>
            <a:r>
              <a:rPr lang="de-DE" altLang="de-DE" sz="1400" baseline="-30000" dirty="0">
                <a:cs typeface="Times New Roman" panose="02020603050405020304" pitchFamily="18" charset="0"/>
              </a:rPr>
              <a:t>3</a:t>
            </a:r>
            <a:r>
              <a:rPr lang="de-DE" altLang="de-DE" sz="1400" dirty="0">
                <a:cs typeface="Times New Roman" panose="02020603050405020304" pitchFamily="18" charset="0"/>
              </a:rPr>
              <a:t>E-Molekül; d) Bananenbindungsmodell von Ethylen und Acetylen und Darstellung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cs typeface="Times New Roman" panose="02020603050405020304" pitchFamily="18" charset="0"/>
              </a:rPr>
              <a:t>mit Bindungsdomänen; e) </a:t>
            </a:r>
            <a:r>
              <a:rPr lang="de-DE" altLang="de-DE" sz="1400" dirty="0" err="1">
                <a:cs typeface="Times New Roman" panose="02020603050405020304" pitchFamily="18" charset="0"/>
              </a:rPr>
              <a:t>Grösse</a:t>
            </a:r>
            <a:r>
              <a:rPr lang="de-DE" altLang="de-DE" sz="1400" dirty="0">
                <a:cs typeface="Times New Roman" panose="02020603050405020304" pitchFamily="18" charset="0"/>
              </a:rPr>
              <a:t> von Mehrfachbindungsdomänen durch Überlagerung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cs typeface="Times New Roman" panose="02020603050405020304" pitchFamily="18" charset="0"/>
              </a:rPr>
              <a:t>TB = Triple Bond (Dreifachbindung); DB = Double Bond (Doppelbindung);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>
                <a:cs typeface="Times New Roman" panose="02020603050405020304" pitchFamily="18" charset="0"/>
              </a:rPr>
              <a:t>EP = </a:t>
            </a:r>
            <a:r>
              <a:rPr lang="de-DE" altLang="de-DE" sz="1400" dirty="0" err="1">
                <a:cs typeface="Times New Roman" panose="02020603050405020304" pitchFamily="18" charset="0"/>
              </a:rPr>
              <a:t>Electron</a:t>
            </a:r>
            <a:r>
              <a:rPr lang="de-DE" altLang="de-DE" sz="1400" dirty="0">
                <a:cs typeface="Times New Roman" panose="02020603050405020304" pitchFamily="18" charset="0"/>
              </a:rPr>
              <a:t> Pair (Freies Elektronenpaar); SB = Single Bond (Einfachbindung)</a:t>
            </a:r>
            <a:r>
              <a:rPr lang="en-GB" altLang="de-DE" sz="1400" dirty="0"/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20763" y="1588"/>
            <a:ext cx="710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cs typeface="Times New Roman" panose="02020603050405020304" pitchFamily="18" charset="0"/>
              </a:rPr>
              <a:t>a) AX</a:t>
            </a:r>
            <a:r>
              <a:rPr lang="de-DE" altLang="de-DE" sz="1800" b="1" baseline="-30000">
                <a:cs typeface="Times New Roman" panose="02020603050405020304" pitchFamily="18" charset="0"/>
              </a:rPr>
              <a:t>4</a:t>
            </a:r>
            <a:r>
              <a:rPr lang="de-DE" altLang="de-DE" sz="1800" b="1">
                <a:cs typeface="Times New Roman" panose="02020603050405020304" pitchFamily="18" charset="0"/>
              </a:rPr>
              <a:t>, AX</a:t>
            </a:r>
            <a:r>
              <a:rPr lang="de-DE" altLang="de-DE" sz="1800" b="1" baseline="-30000">
                <a:cs typeface="Times New Roman" panose="02020603050405020304" pitchFamily="18" charset="0"/>
              </a:rPr>
              <a:t>3</a:t>
            </a:r>
            <a:r>
              <a:rPr lang="de-DE" altLang="de-DE" sz="1800" b="1">
                <a:cs typeface="Times New Roman" panose="02020603050405020304" pitchFamily="18" charset="0"/>
              </a:rPr>
              <a:t>E und AX</a:t>
            </a:r>
            <a:r>
              <a:rPr lang="de-DE" altLang="de-DE" sz="1800" b="1" baseline="-30000">
                <a:cs typeface="Times New Roman" panose="02020603050405020304" pitchFamily="18" charset="0"/>
              </a:rPr>
              <a:t>2</a:t>
            </a:r>
            <a:r>
              <a:rPr lang="de-DE" altLang="de-DE" sz="1800" b="1">
                <a:cs typeface="Times New Roman" panose="02020603050405020304" pitchFamily="18" charset="0"/>
              </a:rPr>
              <a:t>E</a:t>
            </a:r>
            <a:r>
              <a:rPr lang="de-DE" altLang="de-DE" sz="1800" b="1" baseline="-30000">
                <a:cs typeface="Times New Roman" panose="02020603050405020304" pitchFamily="18" charset="0"/>
              </a:rPr>
              <a:t>2</a:t>
            </a:r>
            <a:r>
              <a:rPr lang="de-DE" altLang="de-DE" sz="1800" b="1">
                <a:cs typeface="Times New Roman" panose="02020603050405020304" pitchFamily="18" charset="0"/>
              </a:rPr>
              <a:t> Moleküle im Domänenmodell (VSEPD):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cs typeface="Times New Roman" panose="02020603050405020304" pitchFamily="18" charset="0"/>
              </a:rPr>
              <a:t>S = Einfachbindungsdomäne, E = Elektronenpaardomäne</a:t>
            </a:r>
            <a:endParaRPr lang="en-GB" altLang="de-DE" sz="1800" b="1"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702675" y="6451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10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52463" y="2138363"/>
            <a:ext cx="76962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6000" b="1">
                <a:cs typeface="Times New Roman" panose="02020603050405020304" pitchFamily="18" charset="0"/>
              </a:rPr>
              <a:t>TB &gt; DB ≥ EP &gt; SB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20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40227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de-DE" sz="1200">
                <a:cs typeface="Times New Roman" panose="02020603050405020304" pitchFamily="18" charset="0"/>
              </a:rPr>
              <a:t> </a:t>
            </a:r>
            <a:endParaRPr lang="de-DE" altLang="de-DE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51188" y="4100513"/>
            <a:ext cx="31210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800" b="1" dirty="0" smtClean="0">
                <a:latin typeface="+mj-lt"/>
              </a:rPr>
              <a:t>TB: Triple bond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800" b="1" dirty="0" smtClean="0">
                <a:latin typeface="+mj-lt"/>
              </a:rPr>
              <a:t>DB: Double bond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800" b="1" dirty="0" smtClean="0">
                <a:latin typeface="+mj-lt"/>
              </a:rPr>
              <a:t>EP: Electron pair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800" b="1" dirty="0" smtClean="0">
                <a:latin typeface="+mj-lt"/>
              </a:rPr>
              <a:t>SB: Single bond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2000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cs typeface="Times New Roman" panose="02020603050405020304" pitchFamily="18" charset="0"/>
              </a:rPr>
              <a:t>Grössen von Dreifach-, Doppelbindungs-, Elektronenpaar- und Einfachbindungsdomänen:</a:t>
            </a:r>
            <a:endParaRPr lang="de-DE" altLang="de-DE" sz="4000" b="1">
              <a:cs typeface="Times New Roman" panose="02020603050405020304" pitchFamily="18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8599488" y="6338888"/>
            <a:ext cx="42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11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/>
          <p:cNvSpPr/>
          <p:nvPr/>
        </p:nvSpPr>
        <p:spPr>
          <a:xfrm>
            <a:off x="6791325" y="3187700"/>
            <a:ext cx="1514475" cy="565150"/>
          </a:xfrm>
          <a:custGeom>
            <a:avLst/>
            <a:gdLst>
              <a:gd name="connsiteX0" fmla="*/ 736600 w 1514161"/>
              <a:gd name="connsiteY0" fmla="*/ 0 h 566420"/>
              <a:gd name="connsiteX1" fmla="*/ 728980 w 1514161"/>
              <a:gd name="connsiteY1" fmla="*/ 12700 h 566420"/>
              <a:gd name="connsiteX2" fmla="*/ 723900 w 1514161"/>
              <a:gd name="connsiteY2" fmla="*/ 33020 h 566420"/>
              <a:gd name="connsiteX3" fmla="*/ 713740 w 1514161"/>
              <a:gd name="connsiteY3" fmla="*/ 48260 h 566420"/>
              <a:gd name="connsiteX4" fmla="*/ 706120 w 1514161"/>
              <a:gd name="connsiteY4" fmla="*/ 63500 h 566420"/>
              <a:gd name="connsiteX5" fmla="*/ 701040 w 1514161"/>
              <a:gd name="connsiteY5" fmla="*/ 78740 h 566420"/>
              <a:gd name="connsiteX6" fmla="*/ 693420 w 1514161"/>
              <a:gd name="connsiteY6" fmla="*/ 86360 h 566420"/>
              <a:gd name="connsiteX7" fmla="*/ 683260 w 1514161"/>
              <a:gd name="connsiteY7" fmla="*/ 101600 h 566420"/>
              <a:gd name="connsiteX8" fmla="*/ 678180 w 1514161"/>
              <a:gd name="connsiteY8" fmla="*/ 109220 h 566420"/>
              <a:gd name="connsiteX9" fmla="*/ 675640 w 1514161"/>
              <a:gd name="connsiteY9" fmla="*/ 116840 h 566420"/>
              <a:gd name="connsiteX10" fmla="*/ 668020 w 1514161"/>
              <a:gd name="connsiteY10" fmla="*/ 121920 h 566420"/>
              <a:gd name="connsiteX11" fmla="*/ 662940 w 1514161"/>
              <a:gd name="connsiteY11" fmla="*/ 137160 h 566420"/>
              <a:gd name="connsiteX12" fmla="*/ 652780 w 1514161"/>
              <a:gd name="connsiteY12" fmla="*/ 152400 h 566420"/>
              <a:gd name="connsiteX13" fmla="*/ 650240 w 1514161"/>
              <a:gd name="connsiteY13" fmla="*/ 160020 h 566420"/>
              <a:gd name="connsiteX14" fmla="*/ 632460 w 1514161"/>
              <a:gd name="connsiteY14" fmla="*/ 182880 h 566420"/>
              <a:gd name="connsiteX15" fmla="*/ 622300 w 1514161"/>
              <a:gd name="connsiteY15" fmla="*/ 195580 h 566420"/>
              <a:gd name="connsiteX16" fmla="*/ 612140 w 1514161"/>
              <a:gd name="connsiteY16" fmla="*/ 210820 h 566420"/>
              <a:gd name="connsiteX17" fmla="*/ 607060 w 1514161"/>
              <a:gd name="connsiteY17" fmla="*/ 218440 h 566420"/>
              <a:gd name="connsiteX18" fmla="*/ 599440 w 1514161"/>
              <a:gd name="connsiteY18" fmla="*/ 223520 h 566420"/>
              <a:gd name="connsiteX19" fmla="*/ 591820 w 1514161"/>
              <a:gd name="connsiteY19" fmla="*/ 226060 h 566420"/>
              <a:gd name="connsiteX20" fmla="*/ 579120 w 1514161"/>
              <a:gd name="connsiteY20" fmla="*/ 236220 h 566420"/>
              <a:gd name="connsiteX21" fmla="*/ 574040 w 1514161"/>
              <a:gd name="connsiteY21" fmla="*/ 243840 h 566420"/>
              <a:gd name="connsiteX22" fmla="*/ 558800 w 1514161"/>
              <a:gd name="connsiteY22" fmla="*/ 256540 h 566420"/>
              <a:gd name="connsiteX23" fmla="*/ 548640 w 1514161"/>
              <a:gd name="connsiteY23" fmla="*/ 266700 h 566420"/>
              <a:gd name="connsiteX24" fmla="*/ 543560 w 1514161"/>
              <a:gd name="connsiteY24" fmla="*/ 274320 h 566420"/>
              <a:gd name="connsiteX25" fmla="*/ 528320 w 1514161"/>
              <a:gd name="connsiteY25" fmla="*/ 284480 h 566420"/>
              <a:gd name="connsiteX26" fmla="*/ 523240 w 1514161"/>
              <a:gd name="connsiteY26" fmla="*/ 292100 h 566420"/>
              <a:gd name="connsiteX27" fmla="*/ 515620 w 1514161"/>
              <a:gd name="connsiteY27" fmla="*/ 297180 h 566420"/>
              <a:gd name="connsiteX28" fmla="*/ 505460 w 1514161"/>
              <a:gd name="connsiteY28" fmla="*/ 307340 h 566420"/>
              <a:gd name="connsiteX29" fmla="*/ 500380 w 1514161"/>
              <a:gd name="connsiteY29" fmla="*/ 314960 h 566420"/>
              <a:gd name="connsiteX30" fmla="*/ 497840 w 1514161"/>
              <a:gd name="connsiteY30" fmla="*/ 322580 h 566420"/>
              <a:gd name="connsiteX31" fmla="*/ 490220 w 1514161"/>
              <a:gd name="connsiteY31" fmla="*/ 325120 h 566420"/>
              <a:gd name="connsiteX32" fmla="*/ 472440 w 1514161"/>
              <a:gd name="connsiteY32" fmla="*/ 347980 h 566420"/>
              <a:gd name="connsiteX33" fmla="*/ 457200 w 1514161"/>
              <a:gd name="connsiteY33" fmla="*/ 358140 h 566420"/>
              <a:gd name="connsiteX34" fmla="*/ 449580 w 1514161"/>
              <a:gd name="connsiteY34" fmla="*/ 363220 h 566420"/>
              <a:gd name="connsiteX35" fmla="*/ 441960 w 1514161"/>
              <a:gd name="connsiteY35" fmla="*/ 368300 h 566420"/>
              <a:gd name="connsiteX36" fmla="*/ 434340 w 1514161"/>
              <a:gd name="connsiteY36" fmla="*/ 370840 h 566420"/>
              <a:gd name="connsiteX37" fmla="*/ 426720 w 1514161"/>
              <a:gd name="connsiteY37" fmla="*/ 375920 h 566420"/>
              <a:gd name="connsiteX38" fmla="*/ 408940 w 1514161"/>
              <a:gd name="connsiteY38" fmla="*/ 381000 h 566420"/>
              <a:gd name="connsiteX39" fmla="*/ 401320 w 1514161"/>
              <a:gd name="connsiteY39" fmla="*/ 386080 h 566420"/>
              <a:gd name="connsiteX40" fmla="*/ 393700 w 1514161"/>
              <a:gd name="connsiteY40" fmla="*/ 388620 h 566420"/>
              <a:gd name="connsiteX41" fmla="*/ 383540 w 1514161"/>
              <a:gd name="connsiteY41" fmla="*/ 393700 h 566420"/>
              <a:gd name="connsiteX42" fmla="*/ 368300 w 1514161"/>
              <a:gd name="connsiteY42" fmla="*/ 398780 h 566420"/>
              <a:gd name="connsiteX43" fmla="*/ 360680 w 1514161"/>
              <a:gd name="connsiteY43" fmla="*/ 401320 h 566420"/>
              <a:gd name="connsiteX44" fmla="*/ 347980 w 1514161"/>
              <a:gd name="connsiteY44" fmla="*/ 411480 h 566420"/>
              <a:gd name="connsiteX45" fmla="*/ 342900 w 1514161"/>
              <a:gd name="connsiteY45" fmla="*/ 419100 h 566420"/>
              <a:gd name="connsiteX46" fmla="*/ 327660 w 1514161"/>
              <a:gd name="connsiteY46" fmla="*/ 431800 h 566420"/>
              <a:gd name="connsiteX47" fmla="*/ 314960 w 1514161"/>
              <a:gd name="connsiteY47" fmla="*/ 444500 h 566420"/>
              <a:gd name="connsiteX48" fmla="*/ 302260 w 1514161"/>
              <a:gd name="connsiteY48" fmla="*/ 457200 h 566420"/>
              <a:gd name="connsiteX49" fmla="*/ 299720 w 1514161"/>
              <a:gd name="connsiteY49" fmla="*/ 464820 h 566420"/>
              <a:gd name="connsiteX50" fmla="*/ 276860 w 1514161"/>
              <a:gd name="connsiteY50" fmla="*/ 477520 h 566420"/>
              <a:gd name="connsiteX51" fmla="*/ 256540 w 1514161"/>
              <a:gd name="connsiteY51" fmla="*/ 487680 h 566420"/>
              <a:gd name="connsiteX52" fmla="*/ 241300 w 1514161"/>
              <a:gd name="connsiteY52" fmla="*/ 492760 h 566420"/>
              <a:gd name="connsiteX53" fmla="*/ 185420 w 1514161"/>
              <a:gd name="connsiteY53" fmla="*/ 497840 h 566420"/>
              <a:gd name="connsiteX54" fmla="*/ 175260 w 1514161"/>
              <a:gd name="connsiteY54" fmla="*/ 500380 h 566420"/>
              <a:gd name="connsiteX55" fmla="*/ 162560 w 1514161"/>
              <a:gd name="connsiteY55" fmla="*/ 502920 h 566420"/>
              <a:gd name="connsiteX56" fmla="*/ 137160 w 1514161"/>
              <a:gd name="connsiteY56" fmla="*/ 513080 h 566420"/>
              <a:gd name="connsiteX57" fmla="*/ 119380 w 1514161"/>
              <a:gd name="connsiteY57" fmla="*/ 520700 h 566420"/>
              <a:gd name="connsiteX58" fmla="*/ 96520 w 1514161"/>
              <a:gd name="connsiteY58" fmla="*/ 530860 h 566420"/>
              <a:gd name="connsiteX59" fmla="*/ 88900 w 1514161"/>
              <a:gd name="connsiteY59" fmla="*/ 533400 h 566420"/>
              <a:gd name="connsiteX60" fmla="*/ 83820 w 1514161"/>
              <a:gd name="connsiteY60" fmla="*/ 541020 h 566420"/>
              <a:gd name="connsiteX61" fmla="*/ 53340 w 1514161"/>
              <a:gd name="connsiteY61" fmla="*/ 548640 h 566420"/>
              <a:gd name="connsiteX62" fmla="*/ 25400 w 1514161"/>
              <a:gd name="connsiteY62" fmla="*/ 553720 h 566420"/>
              <a:gd name="connsiteX63" fmla="*/ 0 w 1514161"/>
              <a:gd name="connsiteY63" fmla="*/ 556260 h 566420"/>
              <a:gd name="connsiteX64" fmla="*/ 68580 w 1514161"/>
              <a:gd name="connsiteY64" fmla="*/ 561340 h 566420"/>
              <a:gd name="connsiteX65" fmla="*/ 114300 w 1514161"/>
              <a:gd name="connsiteY65" fmla="*/ 563880 h 566420"/>
              <a:gd name="connsiteX66" fmla="*/ 210820 w 1514161"/>
              <a:gd name="connsiteY66" fmla="*/ 566420 h 566420"/>
              <a:gd name="connsiteX67" fmla="*/ 388620 w 1514161"/>
              <a:gd name="connsiteY67" fmla="*/ 563880 h 566420"/>
              <a:gd name="connsiteX68" fmla="*/ 571500 w 1514161"/>
              <a:gd name="connsiteY68" fmla="*/ 556260 h 566420"/>
              <a:gd name="connsiteX69" fmla="*/ 586740 w 1514161"/>
              <a:gd name="connsiteY69" fmla="*/ 553720 h 566420"/>
              <a:gd name="connsiteX70" fmla="*/ 599440 w 1514161"/>
              <a:gd name="connsiteY70" fmla="*/ 551180 h 566420"/>
              <a:gd name="connsiteX71" fmla="*/ 629920 w 1514161"/>
              <a:gd name="connsiteY71" fmla="*/ 548640 h 566420"/>
              <a:gd name="connsiteX72" fmla="*/ 642620 w 1514161"/>
              <a:gd name="connsiteY72" fmla="*/ 546100 h 566420"/>
              <a:gd name="connsiteX73" fmla="*/ 703580 w 1514161"/>
              <a:gd name="connsiteY73" fmla="*/ 541020 h 566420"/>
              <a:gd name="connsiteX74" fmla="*/ 728980 w 1514161"/>
              <a:gd name="connsiteY74" fmla="*/ 535940 h 566420"/>
              <a:gd name="connsiteX75" fmla="*/ 736600 w 1514161"/>
              <a:gd name="connsiteY75" fmla="*/ 533400 h 566420"/>
              <a:gd name="connsiteX76" fmla="*/ 769620 w 1514161"/>
              <a:gd name="connsiteY76" fmla="*/ 528320 h 566420"/>
              <a:gd name="connsiteX77" fmla="*/ 871220 w 1514161"/>
              <a:gd name="connsiteY77" fmla="*/ 520700 h 566420"/>
              <a:gd name="connsiteX78" fmla="*/ 1028700 w 1514161"/>
              <a:gd name="connsiteY78" fmla="*/ 518160 h 566420"/>
              <a:gd name="connsiteX79" fmla="*/ 1140460 w 1514161"/>
              <a:gd name="connsiteY79" fmla="*/ 520700 h 566420"/>
              <a:gd name="connsiteX80" fmla="*/ 1211580 w 1514161"/>
              <a:gd name="connsiteY80" fmla="*/ 528320 h 566420"/>
              <a:gd name="connsiteX81" fmla="*/ 1275080 w 1514161"/>
              <a:gd name="connsiteY81" fmla="*/ 530860 h 566420"/>
              <a:gd name="connsiteX82" fmla="*/ 1376680 w 1514161"/>
              <a:gd name="connsiteY82" fmla="*/ 538480 h 566420"/>
              <a:gd name="connsiteX83" fmla="*/ 1435100 w 1514161"/>
              <a:gd name="connsiteY83" fmla="*/ 541020 h 566420"/>
              <a:gd name="connsiteX84" fmla="*/ 1468120 w 1514161"/>
              <a:gd name="connsiteY84" fmla="*/ 546100 h 566420"/>
              <a:gd name="connsiteX85" fmla="*/ 1506220 w 1514161"/>
              <a:gd name="connsiteY85" fmla="*/ 543560 h 566420"/>
              <a:gd name="connsiteX86" fmla="*/ 1513840 w 1514161"/>
              <a:gd name="connsiteY86" fmla="*/ 541020 h 566420"/>
              <a:gd name="connsiteX87" fmla="*/ 1488440 w 1514161"/>
              <a:gd name="connsiteY87" fmla="*/ 533400 h 566420"/>
              <a:gd name="connsiteX88" fmla="*/ 1473200 w 1514161"/>
              <a:gd name="connsiteY88" fmla="*/ 528320 h 566420"/>
              <a:gd name="connsiteX89" fmla="*/ 1445260 w 1514161"/>
              <a:gd name="connsiteY89" fmla="*/ 520700 h 566420"/>
              <a:gd name="connsiteX90" fmla="*/ 1419860 w 1514161"/>
              <a:gd name="connsiteY90" fmla="*/ 515620 h 566420"/>
              <a:gd name="connsiteX91" fmla="*/ 1341120 w 1514161"/>
              <a:gd name="connsiteY91" fmla="*/ 510540 h 566420"/>
              <a:gd name="connsiteX92" fmla="*/ 1323340 w 1514161"/>
              <a:gd name="connsiteY92" fmla="*/ 505460 h 566420"/>
              <a:gd name="connsiteX93" fmla="*/ 1308100 w 1514161"/>
              <a:gd name="connsiteY93" fmla="*/ 497840 h 566420"/>
              <a:gd name="connsiteX94" fmla="*/ 1282700 w 1514161"/>
              <a:gd name="connsiteY94" fmla="*/ 492760 h 566420"/>
              <a:gd name="connsiteX95" fmla="*/ 1270000 w 1514161"/>
              <a:gd name="connsiteY95" fmla="*/ 490220 h 566420"/>
              <a:gd name="connsiteX96" fmla="*/ 1254760 w 1514161"/>
              <a:gd name="connsiteY96" fmla="*/ 485140 h 566420"/>
              <a:gd name="connsiteX97" fmla="*/ 1247140 w 1514161"/>
              <a:gd name="connsiteY97" fmla="*/ 480060 h 566420"/>
              <a:gd name="connsiteX98" fmla="*/ 1234440 w 1514161"/>
              <a:gd name="connsiteY98" fmla="*/ 477520 h 566420"/>
              <a:gd name="connsiteX99" fmla="*/ 1219200 w 1514161"/>
              <a:gd name="connsiteY99" fmla="*/ 467360 h 566420"/>
              <a:gd name="connsiteX100" fmla="*/ 1211580 w 1514161"/>
              <a:gd name="connsiteY100" fmla="*/ 462280 h 566420"/>
              <a:gd name="connsiteX101" fmla="*/ 1203960 w 1514161"/>
              <a:gd name="connsiteY101" fmla="*/ 459740 h 566420"/>
              <a:gd name="connsiteX102" fmla="*/ 1191260 w 1514161"/>
              <a:gd name="connsiteY102" fmla="*/ 449580 h 566420"/>
              <a:gd name="connsiteX103" fmla="*/ 1183640 w 1514161"/>
              <a:gd name="connsiteY103" fmla="*/ 441960 h 566420"/>
              <a:gd name="connsiteX104" fmla="*/ 1168400 w 1514161"/>
              <a:gd name="connsiteY104" fmla="*/ 431800 h 566420"/>
              <a:gd name="connsiteX105" fmla="*/ 1160780 w 1514161"/>
              <a:gd name="connsiteY105" fmla="*/ 426720 h 566420"/>
              <a:gd name="connsiteX106" fmla="*/ 1153160 w 1514161"/>
              <a:gd name="connsiteY106" fmla="*/ 421640 h 566420"/>
              <a:gd name="connsiteX107" fmla="*/ 1135380 w 1514161"/>
              <a:gd name="connsiteY107" fmla="*/ 408940 h 566420"/>
              <a:gd name="connsiteX108" fmla="*/ 1127760 w 1514161"/>
              <a:gd name="connsiteY108" fmla="*/ 406400 h 566420"/>
              <a:gd name="connsiteX109" fmla="*/ 1112520 w 1514161"/>
              <a:gd name="connsiteY109" fmla="*/ 398780 h 566420"/>
              <a:gd name="connsiteX110" fmla="*/ 1099820 w 1514161"/>
              <a:gd name="connsiteY110" fmla="*/ 388620 h 566420"/>
              <a:gd name="connsiteX111" fmla="*/ 1084580 w 1514161"/>
              <a:gd name="connsiteY111" fmla="*/ 378460 h 566420"/>
              <a:gd name="connsiteX112" fmla="*/ 1074420 w 1514161"/>
              <a:gd name="connsiteY112" fmla="*/ 370840 h 566420"/>
              <a:gd name="connsiteX113" fmla="*/ 1066800 w 1514161"/>
              <a:gd name="connsiteY113" fmla="*/ 363220 h 566420"/>
              <a:gd name="connsiteX114" fmla="*/ 1051560 w 1514161"/>
              <a:gd name="connsiteY114" fmla="*/ 353060 h 566420"/>
              <a:gd name="connsiteX115" fmla="*/ 1043940 w 1514161"/>
              <a:gd name="connsiteY115" fmla="*/ 347980 h 566420"/>
              <a:gd name="connsiteX116" fmla="*/ 1036320 w 1514161"/>
              <a:gd name="connsiteY116" fmla="*/ 342900 h 566420"/>
              <a:gd name="connsiteX117" fmla="*/ 1023620 w 1514161"/>
              <a:gd name="connsiteY117" fmla="*/ 332740 h 566420"/>
              <a:gd name="connsiteX118" fmla="*/ 1018540 w 1514161"/>
              <a:gd name="connsiteY118" fmla="*/ 325120 h 566420"/>
              <a:gd name="connsiteX119" fmla="*/ 1010920 w 1514161"/>
              <a:gd name="connsiteY119" fmla="*/ 320040 h 566420"/>
              <a:gd name="connsiteX120" fmla="*/ 993140 w 1514161"/>
              <a:gd name="connsiteY120" fmla="*/ 299720 h 566420"/>
              <a:gd name="connsiteX121" fmla="*/ 982980 w 1514161"/>
              <a:gd name="connsiteY121" fmla="*/ 287020 h 566420"/>
              <a:gd name="connsiteX122" fmla="*/ 975360 w 1514161"/>
              <a:gd name="connsiteY122" fmla="*/ 271780 h 566420"/>
              <a:gd name="connsiteX123" fmla="*/ 967740 w 1514161"/>
              <a:gd name="connsiteY123" fmla="*/ 266700 h 566420"/>
              <a:gd name="connsiteX124" fmla="*/ 960120 w 1514161"/>
              <a:gd name="connsiteY124" fmla="*/ 259080 h 566420"/>
              <a:gd name="connsiteX125" fmla="*/ 949960 w 1514161"/>
              <a:gd name="connsiteY125" fmla="*/ 251460 h 566420"/>
              <a:gd name="connsiteX126" fmla="*/ 944880 w 1514161"/>
              <a:gd name="connsiteY126" fmla="*/ 243840 h 566420"/>
              <a:gd name="connsiteX127" fmla="*/ 937260 w 1514161"/>
              <a:gd name="connsiteY127" fmla="*/ 238760 h 566420"/>
              <a:gd name="connsiteX128" fmla="*/ 922020 w 1514161"/>
              <a:gd name="connsiteY128" fmla="*/ 226060 h 566420"/>
              <a:gd name="connsiteX129" fmla="*/ 911860 w 1514161"/>
              <a:gd name="connsiteY129" fmla="*/ 210820 h 566420"/>
              <a:gd name="connsiteX130" fmla="*/ 896620 w 1514161"/>
              <a:gd name="connsiteY130" fmla="*/ 203200 h 566420"/>
              <a:gd name="connsiteX131" fmla="*/ 894080 w 1514161"/>
              <a:gd name="connsiteY131" fmla="*/ 195580 h 566420"/>
              <a:gd name="connsiteX132" fmla="*/ 878840 w 1514161"/>
              <a:gd name="connsiteY132" fmla="*/ 185420 h 566420"/>
              <a:gd name="connsiteX133" fmla="*/ 871220 w 1514161"/>
              <a:gd name="connsiteY133" fmla="*/ 180340 h 566420"/>
              <a:gd name="connsiteX134" fmla="*/ 863600 w 1514161"/>
              <a:gd name="connsiteY134" fmla="*/ 172720 h 566420"/>
              <a:gd name="connsiteX135" fmla="*/ 848360 w 1514161"/>
              <a:gd name="connsiteY135" fmla="*/ 162560 h 566420"/>
              <a:gd name="connsiteX136" fmla="*/ 833120 w 1514161"/>
              <a:gd name="connsiteY136" fmla="*/ 149860 h 566420"/>
              <a:gd name="connsiteX137" fmla="*/ 815340 w 1514161"/>
              <a:gd name="connsiteY137" fmla="*/ 127000 h 566420"/>
              <a:gd name="connsiteX138" fmla="*/ 807720 w 1514161"/>
              <a:gd name="connsiteY138" fmla="*/ 119380 h 566420"/>
              <a:gd name="connsiteX139" fmla="*/ 792480 w 1514161"/>
              <a:gd name="connsiteY139" fmla="*/ 93980 h 566420"/>
              <a:gd name="connsiteX140" fmla="*/ 787400 w 1514161"/>
              <a:gd name="connsiteY140" fmla="*/ 86360 h 566420"/>
              <a:gd name="connsiteX141" fmla="*/ 777240 w 1514161"/>
              <a:gd name="connsiteY141" fmla="*/ 63500 h 566420"/>
              <a:gd name="connsiteX142" fmla="*/ 772160 w 1514161"/>
              <a:gd name="connsiteY142" fmla="*/ 43180 h 566420"/>
              <a:gd name="connsiteX143" fmla="*/ 769620 w 1514161"/>
              <a:gd name="connsiteY143" fmla="*/ 33020 h 566420"/>
              <a:gd name="connsiteX144" fmla="*/ 764540 w 1514161"/>
              <a:gd name="connsiteY144" fmla="*/ 17780 h 566420"/>
              <a:gd name="connsiteX145" fmla="*/ 762000 w 1514161"/>
              <a:gd name="connsiteY145" fmla="*/ 10160 h 566420"/>
              <a:gd name="connsiteX146" fmla="*/ 736600 w 1514161"/>
              <a:gd name="connsiteY146" fmla="*/ 0 h 56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514161" h="566420">
                <a:moveTo>
                  <a:pt x="736600" y="0"/>
                </a:moveTo>
                <a:cubicBezTo>
                  <a:pt x="734060" y="4233"/>
                  <a:pt x="730814" y="8116"/>
                  <a:pt x="728980" y="12700"/>
                </a:cubicBezTo>
                <a:cubicBezTo>
                  <a:pt x="725763" y="20743"/>
                  <a:pt x="727899" y="25821"/>
                  <a:pt x="723900" y="33020"/>
                </a:cubicBezTo>
                <a:cubicBezTo>
                  <a:pt x="720935" y="38357"/>
                  <a:pt x="715671" y="42468"/>
                  <a:pt x="713740" y="48260"/>
                </a:cubicBezTo>
                <a:cubicBezTo>
                  <a:pt x="704477" y="76050"/>
                  <a:pt x="719250" y="33957"/>
                  <a:pt x="706120" y="63500"/>
                </a:cubicBezTo>
                <a:cubicBezTo>
                  <a:pt x="703945" y="68393"/>
                  <a:pt x="704826" y="74954"/>
                  <a:pt x="701040" y="78740"/>
                </a:cubicBezTo>
                <a:cubicBezTo>
                  <a:pt x="698500" y="81280"/>
                  <a:pt x="695625" y="83525"/>
                  <a:pt x="693420" y="86360"/>
                </a:cubicBezTo>
                <a:cubicBezTo>
                  <a:pt x="689672" y="91179"/>
                  <a:pt x="686647" y="96520"/>
                  <a:pt x="683260" y="101600"/>
                </a:cubicBezTo>
                <a:cubicBezTo>
                  <a:pt x="681567" y="104140"/>
                  <a:pt x="679145" y="106324"/>
                  <a:pt x="678180" y="109220"/>
                </a:cubicBezTo>
                <a:cubicBezTo>
                  <a:pt x="677333" y="111760"/>
                  <a:pt x="677313" y="114749"/>
                  <a:pt x="675640" y="116840"/>
                </a:cubicBezTo>
                <a:cubicBezTo>
                  <a:pt x="673733" y="119224"/>
                  <a:pt x="670560" y="120227"/>
                  <a:pt x="668020" y="121920"/>
                </a:cubicBezTo>
                <a:cubicBezTo>
                  <a:pt x="666327" y="127000"/>
                  <a:pt x="665910" y="132705"/>
                  <a:pt x="662940" y="137160"/>
                </a:cubicBezTo>
                <a:cubicBezTo>
                  <a:pt x="659553" y="142240"/>
                  <a:pt x="654711" y="146608"/>
                  <a:pt x="652780" y="152400"/>
                </a:cubicBezTo>
                <a:cubicBezTo>
                  <a:pt x="651933" y="154940"/>
                  <a:pt x="651540" y="157680"/>
                  <a:pt x="650240" y="160020"/>
                </a:cubicBezTo>
                <a:cubicBezTo>
                  <a:pt x="642645" y="173692"/>
                  <a:pt x="641716" y="173624"/>
                  <a:pt x="632460" y="182880"/>
                </a:cubicBezTo>
                <a:cubicBezTo>
                  <a:pt x="626740" y="200040"/>
                  <a:pt x="634673" y="181440"/>
                  <a:pt x="622300" y="195580"/>
                </a:cubicBezTo>
                <a:cubicBezTo>
                  <a:pt x="618280" y="200175"/>
                  <a:pt x="615527" y="205740"/>
                  <a:pt x="612140" y="210820"/>
                </a:cubicBezTo>
                <a:cubicBezTo>
                  <a:pt x="610447" y="213360"/>
                  <a:pt x="609600" y="216747"/>
                  <a:pt x="607060" y="218440"/>
                </a:cubicBezTo>
                <a:cubicBezTo>
                  <a:pt x="604520" y="220133"/>
                  <a:pt x="602170" y="222155"/>
                  <a:pt x="599440" y="223520"/>
                </a:cubicBezTo>
                <a:cubicBezTo>
                  <a:pt x="597045" y="224717"/>
                  <a:pt x="594360" y="225213"/>
                  <a:pt x="591820" y="226060"/>
                </a:cubicBezTo>
                <a:cubicBezTo>
                  <a:pt x="577261" y="247898"/>
                  <a:pt x="596647" y="222199"/>
                  <a:pt x="579120" y="236220"/>
                </a:cubicBezTo>
                <a:cubicBezTo>
                  <a:pt x="576736" y="238127"/>
                  <a:pt x="575994" y="241495"/>
                  <a:pt x="574040" y="243840"/>
                </a:cubicBezTo>
                <a:cubicBezTo>
                  <a:pt x="567928" y="251174"/>
                  <a:pt x="566292" y="251545"/>
                  <a:pt x="558800" y="256540"/>
                </a:cubicBezTo>
                <a:cubicBezTo>
                  <a:pt x="553258" y="273165"/>
                  <a:pt x="560955" y="256848"/>
                  <a:pt x="548640" y="266700"/>
                </a:cubicBezTo>
                <a:cubicBezTo>
                  <a:pt x="546256" y="268607"/>
                  <a:pt x="545857" y="272310"/>
                  <a:pt x="543560" y="274320"/>
                </a:cubicBezTo>
                <a:cubicBezTo>
                  <a:pt x="538965" y="278340"/>
                  <a:pt x="528320" y="284480"/>
                  <a:pt x="528320" y="284480"/>
                </a:cubicBezTo>
                <a:cubicBezTo>
                  <a:pt x="526627" y="287020"/>
                  <a:pt x="525399" y="289941"/>
                  <a:pt x="523240" y="292100"/>
                </a:cubicBezTo>
                <a:cubicBezTo>
                  <a:pt x="521081" y="294259"/>
                  <a:pt x="517527" y="294796"/>
                  <a:pt x="515620" y="297180"/>
                </a:cubicBezTo>
                <a:cubicBezTo>
                  <a:pt x="505768" y="309495"/>
                  <a:pt x="522085" y="301798"/>
                  <a:pt x="505460" y="307340"/>
                </a:cubicBezTo>
                <a:cubicBezTo>
                  <a:pt x="503767" y="309880"/>
                  <a:pt x="501745" y="312230"/>
                  <a:pt x="500380" y="314960"/>
                </a:cubicBezTo>
                <a:cubicBezTo>
                  <a:pt x="499183" y="317355"/>
                  <a:pt x="499733" y="320687"/>
                  <a:pt x="497840" y="322580"/>
                </a:cubicBezTo>
                <a:cubicBezTo>
                  <a:pt x="495947" y="324473"/>
                  <a:pt x="492760" y="324273"/>
                  <a:pt x="490220" y="325120"/>
                </a:cubicBezTo>
                <a:cubicBezTo>
                  <a:pt x="484310" y="333985"/>
                  <a:pt x="480704" y="341552"/>
                  <a:pt x="472440" y="347980"/>
                </a:cubicBezTo>
                <a:cubicBezTo>
                  <a:pt x="467621" y="351728"/>
                  <a:pt x="462280" y="354753"/>
                  <a:pt x="457200" y="358140"/>
                </a:cubicBezTo>
                <a:lnTo>
                  <a:pt x="449580" y="363220"/>
                </a:lnTo>
                <a:cubicBezTo>
                  <a:pt x="447040" y="364913"/>
                  <a:pt x="444856" y="367335"/>
                  <a:pt x="441960" y="368300"/>
                </a:cubicBezTo>
                <a:cubicBezTo>
                  <a:pt x="439420" y="369147"/>
                  <a:pt x="436735" y="369643"/>
                  <a:pt x="434340" y="370840"/>
                </a:cubicBezTo>
                <a:cubicBezTo>
                  <a:pt x="431610" y="372205"/>
                  <a:pt x="429526" y="374717"/>
                  <a:pt x="426720" y="375920"/>
                </a:cubicBezTo>
                <a:cubicBezTo>
                  <a:pt x="415327" y="380803"/>
                  <a:pt x="418826" y="376057"/>
                  <a:pt x="408940" y="381000"/>
                </a:cubicBezTo>
                <a:cubicBezTo>
                  <a:pt x="406210" y="382365"/>
                  <a:pt x="404050" y="384715"/>
                  <a:pt x="401320" y="386080"/>
                </a:cubicBezTo>
                <a:cubicBezTo>
                  <a:pt x="398925" y="387277"/>
                  <a:pt x="396161" y="387565"/>
                  <a:pt x="393700" y="388620"/>
                </a:cubicBezTo>
                <a:cubicBezTo>
                  <a:pt x="390220" y="390112"/>
                  <a:pt x="387056" y="392294"/>
                  <a:pt x="383540" y="393700"/>
                </a:cubicBezTo>
                <a:cubicBezTo>
                  <a:pt x="378568" y="395689"/>
                  <a:pt x="373380" y="397087"/>
                  <a:pt x="368300" y="398780"/>
                </a:cubicBezTo>
                <a:lnTo>
                  <a:pt x="360680" y="401320"/>
                </a:lnTo>
                <a:cubicBezTo>
                  <a:pt x="346121" y="423158"/>
                  <a:pt x="365507" y="397459"/>
                  <a:pt x="347980" y="411480"/>
                </a:cubicBezTo>
                <a:cubicBezTo>
                  <a:pt x="345596" y="413387"/>
                  <a:pt x="344854" y="416755"/>
                  <a:pt x="342900" y="419100"/>
                </a:cubicBezTo>
                <a:cubicBezTo>
                  <a:pt x="336788" y="426434"/>
                  <a:pt x="335152" y="426805"/>
                  <a:pt x="327660" y="431800"/>
                </a:cubicBezTo>
                <a:cubicBezTo>
                  <a:pt x="314113" y="452120"/>
                  <a:pt x="331893" y="427567"/>
                  <a:pt x="314960" y="444500"/>
                </a:cubicBezTo>
                <a:cubicBezTo>
                  <a:pt x="298027" y="461433"/>
                  <a:pt x="322580" y="443653"/>
                  <a:pt x="302260" y="457200"/>
                </a:cubicBezTo>
                <a:cubicBezTo>
                  <a:pt x="301413" y="459740"/>
                  <a:pt x="301613" y="462927"/>
                  <a:pt x="299720" y="464820"/>
                </a:cubicBezTo>
                <a:cubicBezTo>
                  <a:pt x="290986" y="473554"/>
                  <a:pt x="286442" y="474326"/>
                  <a:pt x="276860" y="477520"/>
                </a:cubicBezTo>
                <a:cubicBezTo>
                  <a:pt x="268202" y="490507"/>
                  <a:pt x="276008" y="482813"/>
                  <a:pt x="256540" y="487680"/>
                </a:cubicBezTo>
                <a:cubicBezTo>
                  <a:pt x="251345" y="488979"/>
                  <a:pt x="246601" y="492003"/>
                  <a:pt x="241300" y="492760"/>
                </a:cubicBezTo>
                <a:cubicBezTo>
                  <a:pt x="210920" y="497100"/>
                  <a:pt x="229494" y="494902"/>
                  <a:pt x="185420" y="497840"/>
                </a:cubicBezTo>
                <a:cubicBezTo>
                  <a:pt x="182033" y="498687"/>
                  <a:pt x="178668" y="499623"/>
                  <a:pt x="175260" y="500380"/>
                </a:cubicBezTo>
                <a:cubicBezTo>
                  <a:pt x="171046" y="501317"/>
                  <a:pt x="166725" y="501784"/>
                  <a:pt x="162560" y="502920"/>
                </a:cubicBezTo>
                <a:cubicBezTo>
                  <a:pt x="141362" y="508701"/>
                  <a:pt x="153783" y="505956"/>
                  <a:pt x="137160" y="513080"/>
                </a:cubicBezTo>
                <a:cubicBezTo>
                  <a:pt x="122912" y="519186"/>
                  <a:pt x="136228" y="511072"/>
                  <a:pt x="119380" y="520700"/>
                </a:cubicBezTo>
                <a:cubicBezTo>
                  <a:pt x="102474" y="530360"/>
                  <a:pt x="123129" y="521990"/>
                  <a:pt x="96520" y="530860"/>
                </a:cubicBezTo>
                <a:lnTo>
                  <a:pt x="88900" y="533400"/>
                </a:lnTo>
                <a:cubicBezTo>
                  <a:pt x="87207" y="535940"/>
                  <a:pt x="86409" y="539402"/>
                  <a:pt x="83820" y="541020"/>
                </a:cubicBezTo>
                <a:cubicBezTo>
                  <a:pt x="76210" y="545776"/>
                  <a:pt x="61825" y="547097"/>
                  <a:pt x="53340" y="548640"/>
                </a:cubicBezTo>
                <a:cubicBezTo>
                  <a:pt x="41896" y="550721"/>
                  <a:pt x="37375" y="552223"/>
                  <a:pt x="25400" y="553720"/>
                </a:cubicBezTo>
                <a:cubicBezTo>
                  <a:pt x="16957" y="554775"/>
                  <a:pt x="8467" y="555413"/>
                  <a:pt x="0" y="556260"/>
                </a:cubicBezTo>
                <a:cubicBezTo>
                  <a:pt x="37512" y="559670"/>
                  <a:pt x="24333" y="558737"/>
                  <a:pt x="68580" y="561340"/>
                </a:cubicBezTo>
                <a:lnTo>
                  <a:pt x="114300" y="563880"/>
                </a:lnTo>
                <a:lnTo>
                  <a:pt x="210820" y="566420"/>
                </a:lnTo>
                <a:lnTo>
                  <a:pt x="388620" y="563880"/>
                </a:lnTo>
                <a:cubicBezTo>
                  <a:pt x="456290" y="562216"/>
                  <a:pt x="508001" y="559435"/>
                  <a:pt x="571500" y="556260"/>
                </a:cubicBezTo>
                <a:lnTo>
                  <a:pt x="586740" y="553720"/>
                </a:lnTo>
                <a:cubicBezTo>
                  <a:pt x="590988" y="552948"/>
                  <a:pt x="595152" y="551684"/>
                  <a:pt x="599440" y="551180"/>
                </a:cubicBezTo>
                <a:cubicBezTo>
                  <a:pt x="609565" y="549989"/>
                  <a:pt x="619760" y="549487"/>
                  <a:pt x="629920" y="548640"/>
                </a:cubicBezTo>
                <a:cubicBezTo>
                  <a:pt x="634153" y="547793"/>
                  <a:pt x="638322" y="546509"/>
                  <a:pt x="642620" y="546100"/>
                </a:cubicBezTo>
                <a:cubicBezTo>
                  <a:pt x="672630" y="543242"/>
                  <a:pt x="678564" y="545189"/>
                  <a:pt x="703580" y="541020"/>
                </a:cubicBezTo>
                <a:cubicBezTo>
                  <a:pt x="712097" y="539601"/>
                  <a:pt x="720567" y="537882"/>
                  <a:pt x="728980" y="535940"/>
                </a:cubicBezTo>
                <a:cubicBezTo>
                  <a:pt x="731589" y="535338"/>
                  <a:pt x="733986" y="533981"/>
                  <a:pt x="736600" y="533400"/>
                </a:cubicBezTo>
                <a:cubicBezTo>
                  <a:pt x="741550" y="532300"/>
                  <a:pt x="765569" y="528770"/>
                  <a:pt x="769620" y="528320"/>
                </a:cubicBezTo>
                <a:cubicBezTo>
                  <a:pt x="793373" y="525681"/>
                  <a:pt x="863755" y="520820"/>
                  <a:pt x="871220" y="520700"/>
                </a:cubicBezTo>
                <a:lnTo>
                  <a:pt x="1028700" y="518160"/>
                </a:lnTo>
                <a:lnTo>
                  <a:pt x="1140460" y="520700"/>
                </a:lnTo>
                <a:cubicBezTo>
                  <a:pt x="1164385" y="521570"/>
                  <a:pt x="1187706" y="526956"/>
                  <a:pt x="1211580" y="528320"/>
                </a:cubicBezTo>
                <a:cubicBezTo>
                  <a:pt x="1232729" y="529529"/>
                  <a:pt x="1253924" y="529775"/>
                  <a:pt x="1275080" y="530860"/>
                </a:cubicBezTo>
                <a:cubicBezTo>
                  <a:pt x="1309003" y="532600"/>
                  <a:pt x="1342762" y="536647"/>
                  <a:pt x="1376680" y="538480"/>
                </a:cubicBezTo>
                <a:cubicBezTo>
                  <a:pt x="1396143" y="539532"/>
                  <a:pt x="1415627" y="540173"/>
                  <a:pt x="1435100" y="541020"/>
                </a:cubicBezTo>
                <a:cubicBezTo>
                  <a:pt x="1447370" y="544087"/>
                  <a:pt x="1453492" y="546100"/>
                  <a:pt x="1468120" y="546100"/>
                </a:cubicBezTo>
                <a:cubicBezTo>
                  <a:pt x="1480848" y="546100"/>
                  <a:pt x="1493520" y="544407"/>
                  <a:pt x="1506220" y="543560"/>
                </a:cubicBezTo>
                <a:cubicBezTo>
                  <a:pt x="1508760" y="542713"/>
                  <a:pt x="1515733" y="542913"/>
                  <a:pt x="1513840" y="541020"/>
                </a:cubicBezTo>
                <a:cubicBezTo>
                  <a:pt x="1511274" y="538454"/>
                  <a:pt x="1493373" y="534880"/>
                  <a:pt x="1488440" y="533400"/>
                </a:cubicBezTo>
                <a:cubicBezTo>
                  <a:pt x="1483311" y="531861"/>
                  <a:pt x="1478280" y="530013"/>
                  <a:pt x="1473200" y="528320"/>
                </a:cubicBezTo>
                <a:cubicBezTo>
                  <a:pt x="1462252" y="524671"/>
                  <a:pt x="1459583" y="523565"/>
                  <a:pt x="1445260" y="520700"/>
                </a:cubicBezTo>
                <a:cubicBezTo>
                  <a:pt x="1436793" y="519007"/>
                  <a:pt x="1428476" y="516176"/>
                  <a:pt x="1419860" y="515620"/>
                </a:cubicBezTo>
                <a:lnTo>
                  <a:pt x="1341120" y="510540"/>
                </a:lnTo>
                <a:cubicBezTo>
                  <a:pt x="1337865" y="509726"/>
                  <a:pt x="1326984" y="507282"/>
                  <a:pt x="1323340" y="505460"/>
                </a:cubicBezTo>
                <a:cubicBezTo>
                  <a:pt x="1311964" y="499772"/>
                  <a:pt x="1319957" y="500576"/>
                  <a:pt x="1308100" y="497840"/>
                </a:cubicBezTo>
                <a:cubicBezTo>
                  <a:pt x="1299687" y="495898"/>
                  <a:pt x="1291167" y="494453"/>
                  <a:pt x="1282700" y="492760"/>
                </a:cubicBezTo>
                <a:cubicBezTo>
                  <a:pt x="1278467" y="491913"/>
                  <a:pt x="1274096" y="491585"/>
                  <a:pt x="1270000" y="490220"/>
                </a:cubicBezTo>
                <a:cubicBezTo>
                  <a:pt x="1264920" y="488527"/>
                  <a:pt x="1259215" y="488110"/>
                  <a:pt x="1254760" y="485140"/>
                </a:cubicBezTo>
                <a:cubicBezTo>
                  <a:pt x="1252220" y="483447"/>
                  <a:pt x="1249998" y="481132"/>
                  <a:pt x="1247140" y="480060"/>
                </a:cubicBezTo>
                <a:cubicBezTo>
                  <a:pt x="1243098" y="478544"/>
                  <a:pt x="1238673" y="478367"/>
                  <a:pt x="1234440" y="477520"/>
                </a:cubicBezTo>
                <a:lnTo>
                  <a:pt x="1219200" y="467360"/>
                </a:lnTo>
                <a:cubicBezTo>
                  <a:pt x="1216660" y="465667"/>
                  <a:pt x="1214476" y="463245"/>
                  <a:pt x="1211580" y="462280"/>
                </a:cubicBezTo>
                <a:lnTo>
                  <a:pt x="1203960" y="459740"/>
                </a:lnTo>
                <a:cubicBezTo>
                  <a:pt x="1192599" y="442698"/>
                  <a:pt x="1205982" y="459395"/>
                  <a:pt x="1191260" y="449580"/>
                </a:cubicBezTo>
                <a:cubicBezTo>
                  <a:pt x="1188271" y="447587"/>
                  <a:pt x="1186475" y="444165"/>
                  <a:pt x="1183640" y="441960"/>
                </a:cubicBezTo>
                <a:cubicBezTo>
                  <a:pt x="1178821" y="438212"/>
                  <a:pt x="1173480" y="435187"/>
                  <a:pt x="1168400" y="431800"/>
                </a:cubicBezTo>
                <a:lnTo>
                  <a:pt x="1160780" y="426720"/>
                </a:lnTo>
                <a:cubicBezTo>
                  <a:pt x="1158240" y="425027"/>
                  <a:pt x="1155602" y="423472"/>
                  <a:pt x="1153160" y="421640"/>
                </a:cubicBezTo>
                <a:cubicBezTo>
                  <a:pt x="1150859" y="419914"/>
                  <a:pt x="1139094" y="410797"/>
                  <a:pt x="1135380" y="408940"/>
                </a:cubicBezTo>
                <a:cubicBezTo>
                  <a:pt x="1132985" y="407743"/>
                  <a:pt x="1130155" y="407597"/>
                  <a:pt x="1127760" y="406400"/>
                </a:cubicBezTo>
                <a:cubicBezTo>
                  <a:pt x="1108065" y="396552"/>
                  <a:pt x="1131673" y="405164"/>
                  <a:pt x="1112520" y="398780"/>
                </a:cubicBezTo>
                <a:cubicBezTo>
                  <a:pt x="1101159" y="381738"/>
                  <a:pt x="1114542" y="398435"/>
                  <a:pt x="1099820" y="388620"/>
                </a:cubicBezTo>
                <a:cubicBezTo>
                  <a:pt x="1080794" y="375936"/>
                  <a:pt x="1102698" y="384499"/>
                  <a:pt x="1084580" y="378460"/>
                </a:cubicBezTo>
                <a:cubicBezTo>
                  <a:pt x="1081193" y="375920"/>
                  <a:pt x="1077634" y="373595"/>
                  <a:pt x="1074420" y="370840"/>
                </a:cubicBezTo>
                <a:cubicBezTo>
                  <a:pt x="1071693" y="368502"/>
                  <a:pt x="1069635" y="365425"/>
                  <a:pt x="1066800" y="363220"/>
                </a:cubicBezTo>
                <a:cubicBezTo>
                  <a:pt x="1061981" y="359472"/>
                  <a:pt x="1056640" y="356447"/>
                  <a:pt x="1051560" y="353060"/>
                </a:cubicBezTo>
                <a:lnTo>
                  <a:pt x="1043940" y="347980"/>
                </a:lnTo>
                <a:lnTo>
                  <a:pt x="1036320" y="342900"/>
                </a:lnTo>
                <a:cubicBezTo>
                  <a:pt x="1021761" y="321062"/>
                  <a:pt x="1041147" y="346761"/>
                  <a:pt x="1023620" y="332740"/>
                </a:cubicBezTo>
                <a:cubicBezTo>
                  <a:pt x="1021236" y="330833"/>
                  <a:pt x="1020699" y="327279"/>
                  <a:pt x="1018540" y="325120"/>
                </a:cubicBezTo>
                <a:cubicBezTo>
                  <a:pt x="1016381" y="322961"/>
                  <a:pt x="1013460" y="321733"/>
                  <a:pt x="1010920" y="320040"/>
                </a:cubicBezTo>
                <a:cubicBezTo>
                  <a:pt x="999067" y="302260"/>
                  <a:pt x="1005840" y="308187"/>
                  <a:pt x="993140" y="299720"/>
                </a:cubicBezTo>
                <a:cubicBezTo>
                  <a:pt x="986756" y="280567"/>
                  <a:pt x="996110" y="303433"/>
                  <a:pt x="982980" y="287020"/>
                </a:cubicBezTo>
                <a:cubicBezTo>
                  <a:pt x="966453" y="266362"/>
                  <a:pt x="996772" y="293192"/>
                  <a:pt x="975360" y="271780"/>
                </a:cubicBezTo>
                <a:cubicBezTo>
                  <a:pt x="973201" y="269621"/>
                  <a:pt x="970085" y="268654"/>
                  <a:pt x="967740" y="266700"/>
                </a:cubicBezTo>
                <a:cubicBezTo>
                  <a:pt x="964980" y="264400"/>
                  <a:pt x="962847" y="261418"/>
                  <a:pt x="960120" y="259080"/>
                </a:cubicBezTo>
                <a:cubicBezTo>
                  <a:pt x="956906" y="256325"/>
                  <a:pt x="952953" y="254453"/>
                  <a:pt x="949960" y="251460"/>
                </a:cubicBezTo>
                <a:cubicBezTo>
                  <a:pt x="947801" y="249301"/>
                  <a:pt x="947039" y="245999"/>
                  <a:pt x="944880" y="243840"/>
                </a:cubicBezTo>
                <a:cubicBezTo>
                  <a:pt x="942721" y="241681"/>
                  <a:pt x="939605" y="240714"/>
                  <a:pt x="937260" y="238760"/>
                </a:cubicBezTo>
                <a:cubicBezTo>
                  <a:pt x="917703" y="222462"/>
                  <a:pt x="940939" y="238673"/>
                  <a:pt x="922020" y="226060"/>
                </a:cubicBezTo>
                <a:cubicBezTo>
                  <a:pt x="918633" y="220980"/>
                  <a:pt x="917652" y="212751"/>
                  <a:pt x="911860" y="210820"/>
                </a:cubicBezTo>
                <a:cubicBezTo>
                  <a:pt x="901344" y="207315"/>
                  <a:pt x="906468" y="209765"/>
                  <a:pt x="896620" y="203200"/>
                </a:cubicBezTo>
                <a:cubicBezTo>
                  <a:pt x="895773" y="200660"/>
                  <a:pt x="895973" y="197473"/>
                  <a:pt x="894080" y="195580"/>
                </a:cubicBezTo>
                <a:cubicBezTo>
                  <a:pt x="889763" y="191263"/>
                  <a:pt x="883920" y="188807"/>
                  <a:pt x="878840" y="185420"/>
                </a:cubicBezTo>
                <a:cubicBezTo>
                  <a:pt x="876300" y="183727"/>
                  <a:pt x="873379" y="182499"/>
                  <a:pt x="871220" y="180340"/>
                </a:cubicBezTo>
                <a:cubicBezTo>
                  <a:pt x="868680" y="177800"/>
                  <a:pt x="866435" y="174925"/>
                  <a:pt x="863600" y="172720"/>
                </a:cubicBezTo>
                <a:cubicBezTo>
                  <a:pt x="858781" y="168972"/>
                  <a:pt x="852677" y="166877"/>
                  <a:pt x="848360" y="162560"/>
                </a:cubicBezTo>
                <a:cubicBezTo>
                  <a:pt x="826098" y="140298"/>
                  <a:pt x="854338" y="167541"/>
                  <a:pt x="833120" y="149860"/>
                </a:cubicBezTo>
                <a:cubicBezTo>
                  <a:pt x="811670" y="131985"/>
                  <a:pt x="843661" y="155321"/>
                  <a:pt x="815340" y="127000"/>
                </a:cubicBezTo>
                <a:cubicBezTo>
                  <a:pt x="812800" y="124460"/>
                  <a:pt x="809925" y="122215"/>
                  <a:pt x="807720" y="119380"/>
                </a:cubicBezTo>
                <a:cubicBezTo>
                  <a:pt x="794337" y="102173"/>
                  <a:pt x="800987" y="108867"/>
                  <a:pt x="792480" y="93980"/>
                </a:cubicBezTo>
                <a:cubicBezTo>
                  <a:pt x="790965" y="91330"/>
                  <a:pt x="788640" y="89150"/>
                  <a:pt x="787400" y="86360"/>
                </a:cubicBezTo>
                <a:cubicBezTo>
                  <a:pt x="775309" y="59156"/>
                  <a:pt x="788737" y="80745"/>
                  <a:pt x="777240" y="63500"/>
                </a:cubicBezTo>
                <a:cubicBezTo>
                  <a:pt x="772076" y="37680"/>
                  <a:pt x="777367" y="61404"/>
                  <a:pt x="772160" y="43180"/>
                </a:cubicBezTo>
                <a:cubicBezTo>
                  <a:pt x="771201" y="39823"/>
                  <a:pt x="770623" y="36364"/>
                  <a:pt x="769620" y="33020"/>
                </a:cubicBezTo>
                <a:cubicBezTo>
                  <a:pt x="768081" y="27891"/>
                  <a:pt x="766233" y="22860"/>
                  <a:pt x="764540" y="17780"/>
                </a:cubicBezTo>
                <a:cubicBezTo>
                  <a:pt x="763693" y="15240"/>
                  <a:pt x="762000" y="12837"/>
                  <a:pt x="762000" y="10160"/>
                </a:cubicBezTo>
                <a:lnTo>
                  <a:pt x="7366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5" name="Freihandform 14"/>
          <p:cNvSpPr/>
          <p:nvPr/>
        </p:nvSpPr>
        <p:spPr>
          <a:xfrm>
            <a:off x="4214813" y="3309938"/>
            <a:ext cx="1004887" cy="885825"/>
          </a:xfrm>
          <a:custGeom>
            <a:avLst/>
            <a:gdLst>
              <a:gd name="connsiteX0" fmla="*/ 306050 w 1004550"/>
              <a:gd name="connsiteY0" fmla="*/ 989 h 885687"/>
              <a:gd name="connsiteX1" fmla="*/ 303510 w 1004550"/>
              <a:gd name="connsiteY1" fmla="*/ 72109 h 885687"/>
              <a:gd name="connsiteX2" fmla="*/ 300970 w 1004550"/>
              <a:gd name="connsiteY2" fmla="*/ 92429 h 885687"/>
              <a:gd name="connsiteX3" fmla="*/ 295890 w 1004550"/>
              <a:gd name="connsiteY3" fmla="*/ 117829 h 885687"/>
              <a:gd name="connsiteX4" fmla="*/ 293350 w 1004550"/>
              <a:gd name="connsiteY4" fmla="*/ 163549 h 885687"/>
              <a:gd name="connsiteX5" fmla="*/ 290810 w 1004550"/>
              <a:gd name="connsiteY5" fmla="*/ 173709 h 885687"/>
              <a:gd name="connsiteX6" fmla="*/ 285730 w 1004550"/>
              <a:gd name="connsiteY6" fmla="*/ 232129 h 885687"/>
              <a:gd name="connsiteX7" fmla="*/ 280650 w 1004550"/>
              <a:gd name="connsiteY7" fmla="*/ 262609 h 885687"/>
              <a:gd name="connsiteX8" fmla="*/ 278110 w 1004550"/>
              <a:gd name="connsiteY8" fmla="*/ 290549 h 885687"/>
              <a:gd name="connsiteX9" fmla="*/ 270490 w 1004550"/>
              <a:gd name="connsiteY9" fmla="*/ 315949 h 885687"/>
              <a:gd name="connsiteX10" fmla="*/ 267950 w 1004550"/>
              <a:gd name="connsiteY10" fmla="*/ 323569 h 885687"/>
              <a:gd name="connsiteX11" fmla="*/ 262870 w 1004550"/>
              <a:gd name="connsiteY11" fmla="*/ 346429 h 885687"/>
              <a:gd name="connsiteX12" fmla="*/ 257790 w 1004550"/>
              <a:gd name="connsiteY12" fmla="*/ 366749 h 885687"/>
              <a:gd name="connsiteX13" fmla="*/ 255250 w 1004550"/>
              <a:gd name="connsiteY13" fmla="*/ 392149 h 885687"/>
              <a:gd name="connsiteX14" fmla="*/ 252710 w 1004550"/>
              <a:gd name="connsiteY14" fmla="*/ 402309 h 885687"/>
              <a:gd name="connsiteX15" fmla="*/ 247630 w 1004550"/>
              <a:gd name="connsiteY15" fmla="*/ 430249 h 885687"/>
              <a:gd name="connsiteX16" fmla="*/ 242550 w 1004550"/>
              <a:gd name="connsiteY16" fmla="*/ 437869 h 885687"/>
              <a:gd name="connsiteX17" fmla="*/ 240010 w 1004550"/>
              <a:gd name="connsiteY17" fmla="*/ 445489 h 885687"/>
              <a:gd name="connsiteX18" fmla="*/ 229850 w 1004550"/>
              <a:gd name="connsiteY18" fmla="*/ 460729 h 885687"/>
              <a:gd name="connsiteX19" fmla="*/ 224770 w 1004550"/>
              <a:gd name="connsiteY19" fmla="*/ 468349 h 885687"/>
              <a:gd name="connsiteX20" fmla="*/ 219690 w 1004550"/>
              <a:gd name="connsiteY20" fmla="*/ 475969 h 885687"/>
              <a:gd name="connsiteX21" fmla="*/ 214610 w 1004550"/>
              <a:gd name="connsiteY21" fmla="*/ 491209 h 885687"/>
              <a:gd name="connsiteX22" fmla="*/ 209530 w 1004550"/>
              <a:gd name="connsiteY22" fmla="*/ 498829 h 885687"/>
              <a:gd name="connsiteX23" fmla="*/ 204450 w 1004550"/>
              <a:gd name="connsiteY23" fmla="*/ 514069 h 885687"/>
              <a:gd name="connsiteX24" fmla="*/ 201910 w 1004550"/>
              <a:gd name="connsiteY24" fmla="*/ 521689 h 885687"/>
              <a:gd name="connsiteX25" fmla="*/ 196830 w 1004550"/>
              <a:gd name="connsiteY25" fmla="*/ 529309 h 885687"/>
              <a:gd name="connsiteX26" fmla="*/ 194290 w 1004550"/>
              <a:gd name="connsiteY26" fmla="*/ 536929 h 885687"/>
              <a:gd name="connsiteX27" fmla="*/ 189210 w 1004550"/>
              <a:gd name="connsiteY27" fmla="*/ 547089 h 885687"/>
              <a:gd name="connsiteX28" fmla="*/ 184130 w 1004550"/>
              <a:gd name="connsiteY28" fmla="*/ 554709 h 885687"/>
              <a:gd name="connsiteX29" fmla="*/ 181590 w 1004550"/>
              <a:gd name="connsiteY29" fmla="*/ 562329 h 885687"/>
              <a:gd name="connsiteX30" fmla="*/ 176510 w 1004550"/>
              <a:gd name="connsiteY30" fmla="*/ 569949 h 885687"/>
              <a:gd name="connsiteX31" fmla="*/ 171430 w 1004550"/>
              <a:gd name="connsiteY31" fmla="*/ 587729 h 885687"/>
              <a:gd name="connsiteX32" fmla="*/ 168890 w 1004550"/>
              <a:gd name="connsiteY32" fmla="*/ 595349 h 885687"/>
              <a:gd name="connsiteX33" fmla="*/ 163810 w 1004550"/>
              <a:gd name="connsiteY33" fmla="*/ 602969 h 885687"/>
              <a:gd name="connsiteX34" fmla="*/ 153650 w 1004550"/>
              <a:gd name="connsiteY34" fmla="*/ 625829 h 885687"/>
              <a:gd name="connsiteX35" fmla="*/ 146030 w 1004550"/>
              <a:gd name="connsiteY35" fmla="*/ 633449 h 885687"/>
              <a:gd name="connsiteX36" fmla="*/ 140950 w 1004550"/>
              <a:gd name="connsiteY36" fmla="*/ 648689 h 885687"/>
              <a:gd name="connsiteX37" fmla="*/ 138410 w 1004550"/>
              <a:gd name="connsiteY37" fmla="*/ 656309 h 885687"/>
              <a:gd name="connsiteX38" fmla="*/ 133330 w 1004550"/>
              <a:gd name="connsiteY38" fmla="*/ 663929 h 885687"/>
              <a:gd name="connsiteX39" fmla="*/ 125710 w 1004550"/>
              <a:gd name="connsiteY39" fmla="*/ 686789 h 885687"/>
              <a:gd name="connsiteX40" fmla="*/ 123170 w 1004550"/>
              <a:gd name="connsiteY40" fmla="*/ 694409 h 885687"/>
              <a:gd name="connsiteX41" fmla="*/ 113010 w 1004550"/>
              <a:gd name="connsiteY41" fmla="*/ 709649 h 885687"/>
              <a:gd name="connsiteX42" fmla="*/ 110470 w 1004550"/>
              <a:gd name="connsiteY42" fmla="*/ 717269 h 885687"/>
              <a:gd name="connsiteX43" fmla="*/ 90150 w 1004550"/>
              <a:gd name="connsiteY43" fmla="*/ 740129 h 885687"/>
              <a:gd name="connsiteX44" fmla="*/ 85070 w 1004550"/>
              <a:gd name="connsiteY44" fmla="*/ 747749 h 885687"/>
              <a:gd name="connsiteX45" fmla="*/ 82530 w 1004550"/>
              <a:gd name="connsiteY45" fmla="*/ 755369 h 885687"/>
              <a:gd name="connsiteX46" fmla="*/ 69830 w 1004550"/>
              <a:gd name="connsiteY46" fmla="*/ 770609 h 885687"/>
              <a:gd name="connsiteX47" fmla="*/ 67290 w 1004550"/>
              <a:gd name="connsiteY47" fmla="*/ 778229 h 885687"/>
              <a:gd name="connsiteX48" fmla="*/ 62210 w 1004550"/>
              <a:gd name="connsiteY48" fmla="*/ 785849 h 885687"/>
              <a:gd name="connsiteX49" fmla="*/ 52050 w 1004550"/>
              <a:gd name="connsiteY49" fmla="*/ 811249 h 885687"/>
              <a:gd name="connsiteX50" fmla="*/ 49510 w 1004550"/>
              <a:gd name="connsiteY50" fmla="*/ 818869 h 885687"/>
              <a:gd name="connsiteX51" fmla="*/ 39350 w 1004550"/>
              <a:gd name="connsiteY51" fmla="*/ 834109 h 885687"/>
              <a:gd name="connsiteX52" fmla="*/ 36810 w 1004550"/>
              <a:gd name="connsiteY52" fmla="*/ 841729 h 885687"/>
              <a:gd name="connsiteX53" fmla="*/ 26650 w 1004550"/>
              <a:gd name="connsiteY53" fmla="*/ 856969 h 885687"/>
              <a:gd name="connsiteX54" fmla="*/ 24110 w 1004550"/>
              <a:gd name="connsiteY54" fmla="*/ 864589 h 885687"/>
              <a:gd name="connsiteX55" fmla="*/ 16490 w 1004550"/>
              <a:gd name="connsiteY55" fmla="*/ 869669 h 885687"/>
              <a:gd name="connsiteX56" fmla="*/ 1250 w 1004550"/>
              <a:gd name="connsiteY56" fmla="*/ 884909 h 885687"/>
              <a:gd name="connsiteX57" fmla="*/ 26650 w 1004550"/>
              <a:gd name="connsiteY57" fmla="*/ 867129 h 885687"/>
              <a:gd name="connsiteX58" fmla="*/ 34270 w 1004550"/>
              <a:gd name="connsiteY58" fmla="*/ 862049 h 885687"/>
              <a:gd name="connsiteX59" fmla="*/ 41890 w 1004550"/>
              <a:gd name="connsiteY59" fmla="*/ 856969 h 885687"/>
              <a:gd name="connsiteX60" fmla="*/ 52050 w 1004550"/>
              <a:gd name="connsiteY60" fmla="*/ 851889 h 885687"/>
              <a:gd name="connsiteX61" fmla="*/ 59670 w 1004550"/>
              <a:gd name="connsiteY61" fmla="*/ 846809 h 885687"/>
              <a:gd name="connsiteX62" fmla="*/ 67290 w 1004550"/>
              <a:gd name="connsiteY62" fmla="*/ 844269 h 885687"/>
              <a:gd name="connsiteX63" fmla="*/ 74910 w 1004550"/>
              <a:gd name="connsiteY63" fmla="*/ 839189 h 885687"/>
              <a:gd name="connsiteX64" fmla="*/ 85070 w 1004550"/>
              <a:gd name="connsiteY64" fmla="*/ 836649 h 885687"/>
              <a:gd name="connsiteX65" fmla="*/ 110470 w 1004550"/>
              <a:gd name="connsiteY65" fmla="*/ 826489 h 885687"/>
              <a:gd name="connsiteX66" fmla="*/ 125710 w 1004550"/>
              <a:gd name="connsiteY66" fmla="*/ 823949 h 885687"/>
              <a:gd name="connsiteX67" fmla="*/ 143490 w 1004550"/>
              <a:gd name="connsiteY67" fmla="*/ 816329 h 885687"/>
              <a:gd name="connsiteX68" fmla="*/ 151110 w 1004550"/>
              <a:gd name="connsiteY68" fmla="*/ 813789 h 885687"/>
              <a:gd name="connsiteX69" fmla="*/ 186670 w 1004550"/>
              <a:gd name="connsiteY69" fmla="*/ 803629 h 885687"/>
              <a:gd name="connsiteX70" fmla="*/ 201910 w 1004550"/>
              <a:gd name="connsiteY70" fmla="*/ 796009 h 885687"/>
              <a:gd name="connsiteX71" fmla="*/ 229850 w 1004550"/>
              <a:gd name="connsiteY71" fmla="*/ 788389 h 885687"/>
              <a:gd name="connsiteX72" fmla="*/ 252710 w 1004550"/>
              <a:gd name="connsiteY72" fmla="*/ 778229 h 885687"/>
              <a:gd name="connsiteX73" fmla="*/ 262870 w 1004550"/>
              <a:gd name="connsiteY73" fmla="*/ 773149 h 885687"/>
              <a:gd name="connsiteX74" fmla="*/ 270490 w 1004550"/>
              <a:gd name="connsiteY74" fmla="*/ 770609 h 885687"/>
              <a:gd name="connsiteX75" fmla="*/ 278110 w 1004550"/>
              <a:gd name="connsiteY75" fmla="*/ 765529 h 885687"/>
              <a:gd name="connsiteX76" fmla="*/ 285730 w 1004550"/>
              <a:gd name="connsiteY76" fmla="*/ 762989 h 885687"/>
              <a:gd name="connsiteX77" fmla="*/ 303510 w 1004550"/>
              <a:gd name="connsiteY77" fmla="*/ 752829 h 885687"/>
              <a:gd name="connsiteX78" fmla="*/ 318750 w 1004550"/>
              <a:gd name="connsiteY78" fmla="*/ 747749 h 885687"/>
              <a:gd name="connsiteX79" fmla="*/ 328910 w 1004550"/>
              <a:gd name="connsiteY79" fmla="*/ 742669 h 885687"/>
              <a:gd name="connsiteX80" fmla="*/ 336530 w 1004550"/>
              <a:gd name="connsiteY80" fmla="*/ 740129 h 885687"/>
              <a:gd name="connsiteX81" fmla="*/ 349230 w 1004550"/>
              <a:gd name="connsiteY81" fmla="*/ 735049 h 885687"/>
              <a:gd name="connsiteX82" fmla="*/ 359390 w 1004550"/>
              <a:gd name="connsiteY82" fmla="*/ 729969 h 885687"/>
              <a:gd name="connsiteX83" fmla="*/ 374630 w 1004550"/>
              <a:gd name="connsiteY83" fmla="*/ 727429 h 885687"/>
              <a:gd name="connsiteX84" fmla="*/ 382250 w 1004550"/>
              <a:gd name="connsiteY84" fmla="*/ 722349 h 885687"/>
              <a:gd name="connsiteX85" fmla="*/ 417810 w 1004550"/>
              <a:gd name="connsiteY85" fmla="*/ 712189 h 885687"/>
              <a:gd name="connsiteX86" fmla="*/ 438130 w 1004550"/>
              <a:gd name="connsiteY86" fmla="*/ 702029 h 885687"/>
              <a:gd name="connsiteX87" fmla="*/ 453370 w 1004550"/>
              <a:gd name="connsiteY87" fmla="*/ 696949 h 885687"/>
              <a:gd name="connsiteX88" fmla="*/ 460990 w 1004550"/>
              <a:gd name="connsiteY88" fmla="*/ 694409 h 885687"/>
              <a:gd name="connsiteX89" fmla="*/ 471150 w 1004550"/>
              <a:gd name="connsiteY89" fmla="*/ 691869 h 885687"/>
              <a:gd name="connsiteX90" fmla="*/ 483850 w 1004550"/>
              <a:gd name="connsiteY90" fmla="*/ 686789 h 885687"/>
              <a:gd name="connsiteX91" fmla="*/ 499090 w 1004550"/>
              <a:gd name="connsiteY91" fmla="*/ 681709 h 885687"/>
              <a:gd name="connsiteX92" fmla="*/ 506710 w 1004550"/>
              <a:gd name="connsiteY92" fmla="*/ 676629 h 885687"/>
              <a:gd name="connsiteX93" fmla="*/ 514330 w 1004550"/>
              <a:gd name="connsiteY93" fmla="*/ 674089 h 885687"/>
              <a:gd name="connsiteX94" fmla="*/ 542270 w 1004550"/>
              <a:gd name="connsiteY94" fmla="*/ 663929 h 885687"/>
              <a:gd name="connsiteX95" fmla="*/ 562590 w 1004550"/>
              <a:gd name="connsiteY95" fmla="*/ 653769 h 885687"/>
              <a:gd name="connsiteX96" fmla="*/ 577830 w 1004550"/>
              <a:gd name="connsiteY96" fmla="*/ 643609 h 885687"/>
              <a:gd name="connsiteX97" fmla="*/ 593070 w 1004550"/>
              <a:gd name="connsiteY97" fmla="*/ 641069 h 885687"/>
              <a:gd name="connsiteX98" fmla="*/ 600690 w 1004550"/>
              <a:gd name="connsiteY98" fmla="*/ 635989 h 885687"/>
              <a:gd name="connsiteX99" fmla="*/ 615930 w 1004550"/>
              <a:gd name="connsiteY99" fmla="*/ 630909 h 885687"/>
              <a:gd name="connsiteX100" fmla="*/ 623550 w 1004550"/>
              <a:gd name="connsiteY100" fmla="*/ 628369 h 885687"/>
              <a:gd name="connsiteX101" fmla="*/ 654030 w 1004550"/>
              <a:gd name="connsiteY101" fmla="*/ 623289 h 885687"/>
              <a:gd name="connsiteX102" fmla="*/ 674350 w 1004550"/>
              <a:gd name="connsiteY102" fmla="*/ 618209 h 885687"/>
              <a:gd name="connsiteX103" fmla="*/ 684510 w 1004550"/>
              <a:gd name="connsiteY103" fmla="*/ 615669 h 885687"/>
              <a:gd name="connsiteX104" fmla="*/ 720070 w 1004550"/>
              <a:gd name="connsiteY104" fmla="*/ 600429 h 885687"/>
              <a:gd name="connsiteX105" fmla="*/ 735310 w 1004550"/>
              <a:gd name="connsiteY105" fmla="*/ 597889 h 885687"/>
              <a:gd name="connsiteX106" fmla="*/ 755630 w 1004550"/>
              <a:gd name="connsiteY106" fmla="*/ 587729 h 885687"/>
              <a:gd name="connsiteX107" fmla="*/ 791190 w 1004550"/>
              <a:gd name="connsiteY107" fmla="*/ 572489 h 885687"/>
              <a:gd name="connsiteX108" fmla="*/ 803890 w 1004550"/>
              <a:gd name="connsiteY108" fmla="*/ 569949 h 885687"/>
              <a:gd name="connsiteX109" fmla="*/ 824210 w 1004550"/>
              <a:gd name="connsiteY109" fmla="*/ 562329 h 885687"/>
              <a:gd name="connsiteX110" fmla="*/ 831830 w 1004550"/>
              <a:gd name="connsiteY110" fmla="*/ 557249 h 885687"/>
              <a:gd name="connsiteX111" fmla="*/ 839450 w 1004550"/>
              <a:gd name="connsiteY111" fmla="*/ 554709 h 885687"/>
              <a:gd name="connsiteX112" fmla="*/ 862310 w 1004550"/>
              <a:gd name="connsiteY112" fmla="*/ 544549 h 885687"/>
              <a:gd name="connsiteX113" fmla="*/ 872470 w 1004550"/>
              <a:gd name="connsiteY113" fmla="*/ 536929 h 885687"/>
              <a:gd name="connsiteX114" fmla="*/ 882630 w 1004550"/>
              <a:gd name="connsiteY114" fmla="*/ 534389 h 885687"/>
              <a:gd name="connsiteX115" fmla="*/ 892790 w 1004550"/>
              <a:gd name="connsiteY115" fmla="*/ 529309 h 885687"/>
              <a:gd name="connsiteX116" fmla="*/ 908030 w 1004550"/>
              <a:gd name="connsiteY116" fmla="*/ 519149 h 885687"/>
              <a:gd name="connsiteX117" fmla="*/ 930890 w 1004550"/>
              <a:gd name="connsiteY117" fmla="*/ 508989 h 885687"/>
              <a:gd name="connsiteX118" fmla="*/ 938510 w 1004550"/>
              <a:gd name="connsiteY118" fmla="*/ 503909 h 885687"/>
              <a:gd name="connsiteX119" fmla="*/ 956290 w 1004550"/>
              <a:gd name="connsiteY119" fmla="*/ 498829 h 885687"/>
              <a:gd name="connsiteX120" fmla="*/ 963910 w 1004550"/>
              <a:gd name="connsiteY120" fmla="*/ 493749 h 885687"/>
              <a:gd name="connsiteX121" fmla="*/ 971530 w 1004550"/>
              <a:gd name="connsiteY121" fmla="*/ 491209 h 885687"/>
              <a:gd name="connsiteX122" fmla="*/ 996930 w 1004550"/>
              <a:gd name="connsiteY122" fmla="*/ 481049 h 885687"/>
              <a:gd name="connsiteX123" fmla="*/ 1004550 w 1004550"/>
              <a:gd name="connsiteY123" fmla="*/ 478509 h 885687"/>
              <a:gd name="connsiteX124" fmla="*/ 986770 w 1004550"/>
              <a:gd name="connsiteY124" fmla="*/ 473429 h 885687"/>
              <a:gd name="connsiteX125" fmla="*/ 979150 w 1004550"/>
              <a:gd name="connsiteY125" fmla="*/ 470889 h 885687"/>
              <a:gd name="connsiteX126" fmla="*/ 966450 w 1004550"/>
              <a:gd name="connsiteY126" fmla="*/ 468349 h 885687"/>
              <a:gd name="connsiteX127" fmla="*/ 956290 w 1004550"/>
              <a:gd name="connsiteY127" fmla="*/ 465809 h 885687"/>
              <a:gd name="connsiteX128" fmla="*/ 943590 w 1004550"/>
              <a:gd name="connsiteY128" fmla="*/ 463269 h 885687"/>
              <a:gd name="connsiteX129" fmla="*/ 933430 w 1004550"/>
              <a:gd name="connsiteY129" fmla="*/ 460729 h 885687"/>
              <a:gd name="connsiteX130" fmla="*/ 915650 w 1004550"/>
              <a:gd name="connsiteY130" fmla="*/ 458189 h 885687"/>
              <a:gd name="connsiteX131" fmla="*/ 900410 w 1004550"/>
              <a:gd name="connsiteY131" fmla="*/ 455649 h 885687"/>
              <a:gd name="connsiteX132" fmla="*/ 880090 w 1004550"/>
              <a:gd name="connsiteY132" fmla="*/ 450569 h 885687"/>
              <a:gd name="connsiteX133" fmla="*/ 872470 w 1004550"/>
              <a:gd name="connsiteY133" fmla="*/ 445489 h 885687"/>
              <a:gd name="connsiteX134" fmla="*/ 852150 w 1004550"/>
              <a:gd name="connsiteY134" fmla="*/ 440409 h 885687"/>
              <a:gd name="connsiteX135" fmla="*/ 844530 w 1004550"/>
              <a:gd name="connsiteY135" fmla="*/ 435329 h 885687"/>
              <a:gd name="connsiteX136" fmla="*/ 826750 w 1004550"/>
              <a:gd name="connsiteY136" fmla="*/ 427709 h 885687"/>
              <a:gd name="connsiteX137" fmla="*/ 816590 w 1004550"/>
              <a:gd name="connsiteY137" fmla="*/ 420089 h 885687"/>
              <a:gd name="connsiteX138" fmla="*/ 791190 w 1004550"/>
              <a:gd name="connsiteY138" fmla="*/ 412469 h 885687"/>
              <a:gd name="connsiteX139" fmla="*/ 770870 w 1004550"/>
              <a:gd name="connsiteY139" fmla="*/ 407389 h 885687"/>
              <a:gd name="connsiteX140" fmla="*/ 750550 w 1004550"/>
              <a:gd name="connsiteY140" fmla="*/ 397229 h 885687"/>
              <a:gd name="connsiteX141" fmla="*/ 732770 w 1004550"/>
              <a:gd name="connsiteY141" fmla="*/ 387069 h 885687"/>
              <a:gd name="connsiteX142" fmla="*/ 717530 w 1004550"/>
              <a:gd name="connsiteY142" fmla="*/ 381989 h 885687"/>
              <a:gd name="connsiteX143" fmla="*/ 702290 w 1004550"/>
              <a:gd name="connsiteY143" fmla="*/ 371829 h 885687"/>
              <a:gd name="connsiteX144" fmla="*/ 694670 w 1004550"/>
              <a:gd name="connsiteY144" fmla="*/ 369289 h 885687"/>
              <a:gd name="connsiteX145" fmla="*/ 671810 w 1004550"/>
              <a:gd name="connsiteY145" fmla="*/ 356589 h 885687"/>
              <a:gd name="connsiteX146" fmla="*/ 646410 w 1004550"/>
              <a:gd name="connsiteY146" fmla="*/ 338809 h 885687"/>
              <a:gd name="connsiteX147" fmla="*/ 638790 w 1004550"/>
              <a:gd name="connsiteY147" fmla="*/ 333729 h 885687"/>
              <a:gd name="connsiteX148" fmla="*/ 628630 w 1004550"/>
              <a:gd name="connsiteY148" fmla="*/ 323569 h 885687"/>
              <a:gd name="connsiteX149" fmla="*/ 615930 w 1004550"/>
              <a:gd name="connsiteY149" fmla="*/ 308329 h 885687"/>
              <a:gd name="connsiteX150" fmla="*/ 608310 w 1004550"/>
              <a:gd name="connsiteY150" fmla="*/ 303249 h 885687"/>
              <a:gd name="connsiteX151" fmla="*/ 595610 w 1004550"/>
              <a:gd name="connsiteY151" fmla="*/ 293089 h 885687"/>
              <a:gd name="connsiteX152" fmla="*/ 580370 w 1004550"/>
              <a:gd name="connsiteY152" fmla="*/ 282929 h 885687"/>
              <a:gd name="connsiteX153" fmla="*/ 560050 w 1004550"/>
              <a:gd name="connsiteY153" fmla="*/ 272769 h 885687"/>
              <a:gd name="connsiteX154" fmla="*/ 552430 w 1004550"/>
              <a:gd name="connsiteY154" fmla="*/ 265149 h 885687"/>
              <a:gd name="connsiteX155" fmla="*/ 542270 w 1004550"/>
              <a:gd name="connsiteY155" fmla="*/ 257529 h 885687"/>
              <a:gd name="connsiteX156" fmla="*/ 529570 w 1004550"/>
              <a:gd name="connsiteY156" fmla="*/ 247369 h 885687"/>
              <a:gd name="connsiteX157" fmla="*/ 524490 w 1004550"/>
              <a:gd name="connsiteY157" fmla="*/ 239749 h 885687"/>
              <a:gd name="connsiteX158" fmla="*/ 509250 w 1004550"/>
              <a:gd name="connsiteY158" fmla="*/ 229589 h 885687"/>
              <a:gd name="connsiteX159" fmla="*/ 499090 w 1004550"/>
              <a:gd name="connsiteY159" fmla="*/ 216889 h 885687"/>
              <a:gd name="connsiteX160" fmla="*/ 494010 w 1004550"/>
              <a:gd name="connsiteY160" fmla="*/ 206729 h 885687"/>
              <a:gd name="connsiteX161" fmla="*/ 478770 w 1004550"/>
              <a:gd name="connsiteY161" fmla="*/ 199109 h 885687"/>
              <a:gd name="connsiteX162" fmla="*/ 471150 w 1004550"/>
              <a:gd name="connsiteY162" fmla="*/ 191489 h 885687"/>
              <a:gd name="connsiteX163" fmla="*/ 455910 w 1004550"/>
              <a:gd name="connsiteY163" fmla="*/ 181329 h 885687"/>
              <a:gd name="connsiteX164" fmla="*/ 448290 w 1004550"/>
              <a:gd name="connsiteY164" fmla="*/ 173709 h 885687"/>
              <a:gd name="connsiteX165" fmla="*/ 443210 w 1004550"/>
              <a:gd name="connsiteY165" fmla="*/ 166089 h 885687"/>
              <a:gd name="connsiteX166" fmla="*/ 433050 w 1004550"/>
              <a:gd name="connsiteY166" fmla="*/ 158469 h 885687"/>
              <a:gd name="connsiteX167" fmla="*/ 425430 w 1004550"/>
              <a:gd name="connsiteY167" fmla="*/ 148309 h 885687"/>
              <a:gd name="connsiteX168" fmla="*/ 417810 w 1004550"/>
              <a:gd name="connsiteY168" fmla="*/ 143229 h 885687"/>
              <a:gd name="connsiteX169" fmla="*/ 400030 w 1004550"/>
              <a:gd name="connsiteY169" fmla="*/ 125449 h 885687"/>
              <a:gd name="connsiteX170" fmla="*/ 392410 w 1004550"/>
              <a:gd name="connsiteY170" fmla="*/ 117829 h 885687"/>
              <a:gd name="connsiteX171" fmla="*/ 387330 w 1004550"/>
              <a:gd name="connsiteY171" fmla="*/ 110209 h 885687"/>
              <a:gd name="connsiteX172" fmla="*/ 379710 w 1004550"/>
              <a:gd name="connsiteY172" fmla="*/ 105129 h 885687"/>
              <a:gd name="connsiteX173" fmla="*/ 372090 w 1004550"/>
              <a:gd name="connsiteY173" fmla="*/ 97509 h 885687"/>
              <a:gd name="connsiteX174" fmla="*/ 364470 w 1004550"/>
              <a:gd name="connsiteY174" fmla="*/ 92429 h 885687"/>
              <a:gd name="connsiteX175" fmla="*/ 346690 w 1004550"/>
              <a:gd name="connsiteY175" fmla="*/ 69569 h 885687"/>
              <a:gd name="connsiteX176" fmla="*/ 333990 w 1004550"/>
              <a:gd name="connsiteY176" fmla="*/ 51789 h 885687"/>
              <a:gd name="connsiteX177" fmla="*/ 321290 w 1004550"/>
              <a:gd name="connsiteY177" fmla="*/ 28929 h 885687"/>
              <a:gd name="connsiteX178" fmla="*/ 306050 w 1004550"/>
              <a:gd name="connsiteY178" fmla="*/ 989 h 88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004550" h="885687">
                <a:moveTo>
                  <a:pt x="306050" y="989"/>
                </a:moveTo>
                <a:cubicBezTo>
                  <a:pt x="303087" y="8186"/>
                  <a:pt x="304826" y="48424"/>
                  <a:pt x="303510" y="72109"/>
                </a:cubicBezTo>
                <a:cubicBezTo>
                  <a:pt x="303131" y="78925"/>
                  <a:pt x="301935" y="85672"/>
                  <a:pt x="300970" y="92429"/>
                </a:cubicBezTo>
                <a:cubicBezTo>
                  <a:pt x="298894" y="106961"/>
                  <a:pt x="298976" y="105487"/>
                  <a:pt x="295890" y="117829"/>
                </a:cubicBezTo>
                <a:cubicBezTo>
                  <a:pt x="295043" y="133069"/>
                  <a:pt x="294732" y="148348"/>
                  <a:pt x="293350" y="163549"/>
                </a:cubicBezTo>
                <a:cubicBezTo>
                  <a:pt x="293034" y="167026"/>
                  <a:pt x="291196" y="170239"/>
                  <a:pt x="290810" y="173709"/>
                </a:cubicBezTo>
                <a:cubicBezTo>
                  <a:pt x="288651" y="193136"/>
                  <a:pt x="289563" y="212962"/>
                  <a:pt x="285730" y="232129"/>
                </a:cubicBezTo>
                <a:cubicBezTo>
                  <a:pt x="283152" y="245020"/>
                  <a:pt x="282225" y="248432"/>
                  <a:pt x="280650" y="262609"/>
                </a:cubicBezTo>
                <a:cubicBezTo>
                  <a:pt x="279617" y="271904"/>
                  <a:pt x="279346" y="281279"/>
                  <a:pt x="278110" y="290549"/>
                </a:cubicBezTo>
                <a:cubicBezTo>
                  <a:pt x="277257" y="296947"/>
                  <a:pt x="272094" y="311137"/>
                  <a:pt x="270490" y="315949"/>
                </a:cubicBezTo>
                <a:cubicBezTo>
                  <a:pt x="269643" y="318489"/>
                  <a:pt x="268599" y="320972"/>
                  <a:pt x="267950" y="323569"/>
                </a:cubicBezTo>
                <a:cubicBezTo>
                  <a:pt x="259148" y="358777"/>
                  <a:pt x="272544" y="304509"/>
                  <a:pt x="262870" y="346429"/>
                </a:cubicBezTo>
                <a:cubicBezTo>
                  <a:pt x="261300" y="353232"/>
                  <a:pt x="257790" y="366749"/>
                  <a:pt x="257790" y="366749"/>
                </a:cubicBezTo>
                <a:cubicBezTo>
                  <a:pt x="256943" y="375216"/>
                  <a:pt x="256453" y="383726"/>
                  <a:pt x="255250" y="392149"/>
                </a:cubicBezTo>
                <a:cubicBezTo>
                  <a:pt x="254756" y="395605"/>
                  <a:pt x="253284" y="398866"/>
                  <a:pt x="252710" y="402309"/>
                </a:cubicBezTo>
                <a:cubicBezTo>
                  <a:pt x="251397" y="410189"/>
                  <a:pt x="251717" y="422075"/>
                  <a:pt x="247630" y="430249"/>
                </a:cubicBezTo>
                <a:cubicBezTo>
                  <a:pt x="246265" y="432979"/>
                  <a:pt x="243915" y="435139"/>
                  <a:pt x="242550" y="437869"/>
                </a:cubicBezTo>
                <a:cubicBezTo>
                  <a:pt x="241353" y="440264"/>
                  <a:pt x="241310" y="443149"/>
                  <a:pt x="240010" y="445489"/>
                </a:cubicBezTo>
                <a:cubicBezTo>
                  <a:pt x="237045" y="450826"/>
                  <a:pt x="233237" y="455649"/>
                  <a:pt x="229850" y="460729"/>
                </a:cubicBezTo>
                <a:lnTo>
                  <a:pt x="224770" y="468349"/>
                </a:lnTo>
                <a:cubicBezTo>
                  <a:pt x="223077" y="470889"/>
                  <a:pt x="220655" y="473073"/>
                  <a:pt x="219690" y="475969"/>
                </a:cubicBezTo>
                <a:cubicBezTo>
                  <a:pt x="217997" y="481049"/>
                  <a:pt x="217580" y="486754"/>
                  <a:pt x="214610" y="491209"/>
                </a:cubicBezTo>
                <a:cubicBezTo>
                  <a:pt x="212917" y="493749"/>
                  <a:pt x="210770" y="496039"/>
                  <a:pt x="209530" y="498829"/>
                </a:cubicBezTo>
                <a:cubicBezTo>
                  <a:pt x="207355" y="503722"/>
                  <a:pt x="206143" y="508989"/>
                  <a:pt x="204450" y="514069"/>
                </a:cubicBezTo>
                <a:cubicBezTo>
                  <a:pt x="203603" y="516609"/>
                  <a:pt x="203395" y="519461"/>
                  <a:pt x="201910" y="521689"/>
                </a:cubicBezTo>
                <a:cubicBezTo>
                  <a:pt x="200217" y="524229"/>
                  <a:pt x="198195" y="526579"/>
                  <a:pt x="196830" y="529309"/>
                </a:cubicBezTo>
                <a:cubicBezTo>
                  <a:pt x="195633" y="531704"/>
                  <a:pt x="195345" y="534468"/>
                  <a:pt x="194290" y="536929"/>
                </a:cubicBezTo>
                <a:cubicBezTo>
                  <a:pt x="192798" y="540409"/>
                  <a:pt x="191089" y="543801"/>
                  <a:pt x="189210" y="547089"/>
                </a:cubicBezTo>
                <a:cubicBezTo>
                  <a:pt x="187695" y="549739"/>
                  <a:pt x="185495" y="551979"/>
                  <a:pt x="184130" y="554709"/>
                </a:cubicBezTo>
                <a:cubicBezTo>
                  <a:pt x="182933" y="557104"/>
                  <a:pt x="182787" y="559934"/>
                  <a:pt x="181590" y="562329"/>
                </a:cubicBezTo>
                <a:cubicBezTo>
                  <a:pt x="180225" y="565059"/>
                  <a:pt x="177875" y="567219"/>
                  <a:pt x="176510" y="569949"/>
                </a:cubicBezTo>
                <a:cubicBezTo>
                  <a:pt x="174480" y="574009"/>
                  <a:pt x="172515" y="583931"/>
                  <a:pt x="171430" y="587729"/>
                </a:cubicBezTo>
                <a:cubicBezTo>
                  <a:pt x="170694" y="590303"/>
                  <a:pt x="170087" y="592954"/>
                  <a:pt x="168890" y="595349"/>
                </a:cubicBezTo>
                <a:cubicBezTo>
                  <a:pt x="167525" y="598079"/>
                  <a:pt x="165050" y="600179"/>
                  <a:pt x="163810" y="602969"/>
                </a:cubicBezTo>
                <a:cubicBezTo>
                  <a:pt x="157481" y="617209"/>
                  <a:pt x="161862" y="615975"/>
                  <a:pt x="153650" y="625829"/>
                </a:cubicBezTo>
                <a:cubicBezTo>
                  <a:pt x="151350" y="628589"/>
                  <a:pt x="148570" y="630909"/>
                  <a:pt x="146030" y="633449"/>
                </a:cubicBezTo>
                <a:lnTo>
                  <a:pt x="140950" y="648689"/>
                </a:lnTo>
                <a:cubicBezTo>
                  <a:pt x="140103" y="651229"/>
                  <a:pt x="139895" y="654081"/>
                  <a:pt x="138410" y="656309"/>
                </a:cubicBezTo>
                <a:cubicBezTo>
                  <a:pt x="136717" y="658849"/>
                  <a:pt x="134570" y="661139"/>
                  <a:pt x="133330" y="663929"/>
                </a:cubicBezTo>
                <a:lnTo>
                  <a:pt x="125710" y="686789"/>
                </a:lnTo>
                <a:cubicBezTo>
                  <a:pt x="124863" y="689329"/>
                  <a:pt x="124655" y="692181"/>
                  <a:pt x="123170" y="694409"/>
                </a:cubicBezTo>
                <a:cubicBezTo>
                  <a:pt x="119783" y="699489"/>
                  <a:pt x="114941" y="703857"/>
                  <a:pt x="113010" y="709649"/>
                </a:cubicBezTo>
                <a:cubicBezTo>
                  <a:pt x="112163" y="712189"/>
                  <a:pt x="111667" y="714874"/>
                  <a:pt x="110470" y="717269"/>
                </a:cubicBezTo>
                <a:cubicBezTo>
                  <a:pt x="103077" y="732055"/>
                  <a:pt x="103613" y="719934"/>
                  <a:pt x="90150" y="740129"/>
                </a:cubicBezTo>
                <a:cubicBezTo>
                  <a:pt x="88457" y="742669"/>
                  <a:pt x="86435" y="745019"/>
                  <a:pt x="85070" y="747749"/>
                </a:cubicBezTo>
                <a:cubicBezTo>
                  <a:pt x="83873" y="750144"/>
                  <a:pt x="84015" y="753141"/>
                  <a:pt x="82530" y="755369"/>
                </a:cubicBezTo>
                <a:cubicBezTo>
                  <a:pt x="71295" y="772221"/>
                  <a:pt x="78140" y="753989"/>
                  <a:pt x="69830" y="770609"/>
                </a:cubicBezTo>
                <a:cubicBezTo>
                  <a:pt x="68633" y="773004"/>
                  <a:pt x="68487" y="775834"/>
                  <a:pt x="67290" y="778229"/>
                </a:cubicBezTo>
                <a:cubicBezTo>
                  <a:pt x="65925" y="780959"/>
                  <a:pt x="63725" y="783199"/>
                  <a:pt x="62210" y="785849"/>
                </a:cubicBezTo>
                <a:cubicBezTo>
                  <a:pt x="56230" y="796314"/>
                  <a:pt x="56213" y="798759"/>
                  <a:pt x="52050" y="811249"/>
                </a:cubicBezTo>
                <a:cubicBezTo>
                  <a:pt x="51203" y="813789"/>
                  <a:pt x="50995" y="816641"/>
                  <a:pt x="49510" y="818869"/>
                </a:cubicBezTo>
                <a:cubicBezTo>
                  <a:pt x="46123" y="823949"/>
                  <a:pt x="41281" y="828317"/>
                  <a:pt x="39350" y="834109"/>
                </a:cubicBezTo>
                <a:cubicBezTo>
                  <a:pt x="38503" y="836649"/>
                  <a:pt x="38110" y="839389"/>
                  <a:pt x="36810" y="841729"/>
                </a:cubicBezTo>
                <a:cubicBezTo>
                  <a:pt x="33845" y="847066"/>
                  <a:pt x="28581" y="851177"/>
                  <a:pt x="26650" y="856969"/>
                </a:cubicBezTo>
                <a:cubicBezTo>
                  <a:pt x="25803" y="859509"/>
                  <a:pt x="25783" y="862498"/>
                  <a:pt x="24110" y="864589"/>
                </a:cubicBezTo>
                <a:cubicBezTo>
                  <a:pt x="22203" y="866973"/>
                  <a:pt x="18772" y="867641"/>
                  <a:pt x="16490" y="869669"/>
                </a:cubicBezTo>
                <a:cubicBezTo>
                  <a:pt x="11120" y="874442"/>
                  <a:pt x="-4497" y="889220"/>
                  <a:pt x="1250" y="884909"/>
                </a:cubicBezTo>
                <a:cubicBezTo>
                  <a:pt x="16294" y="873626"/>
                  <a:pt x="7888" y="879637"/>
                  <a:pt x="26650" y="867129"/>
                </a:cubicBezTo>
                <a:lnTo>
                  <a:pt x="34270" y="862049"/>
                </a:lnTo>
                <a:cubicBezTo>
                  <a:pt x="36810" y="860356"/>
                  <a:pt x="39160" y="858334"/>
                  <a:pt x="41890" y="856969"/>
                </a:cubicBezTo>
                <a:cubicBezTo>
                  <a:pt x="45277" y="855276"/>
                  <a:pt x="48762" y="853768"/>
                  <a:pt x="52050" y="851889"/>
                </a:cubicBezTo>
                <a:cubicBezTo>
                  <a:pt x="54700" y="850374"/>
                  <a:pt x="56940" y="848174"/>
                  <a:pt x="59670" y="846809"/>
                </a:cubicBezTo>
                <a:cubicBezTo>
                  <a:pt x="62065" y="845612"/>
                  <a:pt x="64895" y="845466"/>
                  <a:pt x="67290" y="844269"/>
                </a:cubicBezTo>
                <a:cubicBezTo>
                  <a:pt x="70020" y="842904"/>
                  <a:pt x="72104" y="840392"/>
                  <a:pt x="74910" y="839189"/>
                </a:cubicBezTo>
                <a:cubicBezTo>
                  <a:pt x="78119" y="837814"/>
                  <a:pt x="81789" y="837842"/>
                  <a:pt x="85070" y="836649"/>
                </a:cubicBezTo>
                <a:cubicBezTo>
                  <a:pt x="88611" y="835361"/>
                  <a:pt x="103667" y="828001"/>
                  <a:pt x="110470" y="826489"/>
                </a:cubicBezTo>
                <a:cubicBezTo>
                  <a:pt x="115497" y="825372"/>
                  <a:pt x="120683" y="825066"/>
                  <a:pt x="125710" y="823949"/>
                </a:cubicBezTo>
                <a:cubicBezTo>
                  <a:pt x="133958" y="822116"/>
                  <a:pt x="135127" y="819913"/>
                  <a:pt x="143490" y="816329"/>
                </a:cubicBezTo>
                <a:cubicBezTo>
                  <a:pt x="145951" y="815274"/>
                  <a:pt x="148527" y="814493"/>
                  <a:pt x="151110" y="813789"/>
                </a:cubicBezTo>
                <a:cubicBezTo>
                  <a:pt x="153976" y="813007"/>
                  <a:pt x="182177" y="806624"/>
                  <a:pt x="186670" y="803629"/>
                </a:cubicBezTo>
                <a:cubicBezTo>
                  <a:pt x="194120" y="798663"/>
                  <a:pt x="193497" y="798112"/>
                  <a:pt x="201910" y="796009"/>
                </a:cubicBezTo>
                <a:cubicBezTo>
                  <a:pt x="209544" y="794101"/>
                  <a:pt x="223311" y="792748"/>
                  <a:pt x="229850" y="788389"/>
                </a:cubicBezTo>
                <a:cubicBezTo>
                  <a:pt x="252265" y="773446"/>
                  <a:pt x="216438" y="796365"/>
                  <a:pt x="252710" y="778229"/>
                </a:cubicBezTo>
                <a:cubicBezTo>
                  <a:pt x="256097" y="776536"/>
                  <a:pt x="259390" y="774641"/>
                  <a:pt x="262870" y="773149"/>
                </a:cubicBezTo>
                <a:cubicBezTo>
                  <a:pt x="265331" y="772094"/>
                  <a:pt x="268095" y="771806"/>
                  <a:pt x="270490" y="770609"/>
                </a:cubicBezTo>
                <a:cubicBezTo>
                  <a:pt x="273220" y="769244"/>
                  <a:pt x="275380" y="766894"/>
                  <a:pt x="278110" y="765529"/>
                </a:cubicBezTo>
                <a:cubicBezTo>
                  <a:pt x="280505" y="764332"/>
                  <a:pt x="283335" y="764186"/>
                  <a:pt x="285730" y="762989"/>
                </a:cubicBezTo>
                <a:cubicBezTo>
                  <a:pt x="304059" y="753825"/>
                  <a:pt x="281245" y="761735"/>
                  <a:pt x="303510" y="752829"/>
                </a:cubicBezTo>
                <a:cubicBezTo>
                  <a:pt x="308482" y="750840"/>
                  <a:pt x="313778" y="749738"/>
                  <a:pt x="318750" y="747749"/>
                </a:cubicBezTo>
                <a:cubicBezTo>
                  <a:pt x="322266" y="746343"/>
                  <a:pt x="325430" y="744161"/>
                  <a:pt x="328910" y="742669"/>
                </a:cubicBezTo>
                <a:cubicBezTo>
                  <a:pt x="331371" y="741614"/>
                  <a:pt x="334023" y="741069"/>
                  <a:pt x="336530" y="740129"/>
                </a:cubicBezTo>
                <a:cubicBezTo>
                  <a:pt x="340799" y="738528"/>
                  <a:pt x="345064" y="736901"/>
                  <a:pt x="349230" y="735049"/>
                </a:cubicBezTo>
                <a:cubicBezTo>
                  <a:pt x="352690" y="733511"/>
                  <a:pt x="355763" y="731057"/>
                  <a:pt x="359390" y="729969"/>
                </a:cubicBezTo>
                <a:cubicBezTo>
                  <a:pt x="364323" y="728489"/>
                  <a:pt x="369550" y="728276"/>
                  <a:pt x="374630" y="727429"/>
                </a:cubicBezTo>
                <a:cubicBezTo>
                  <a:pt x="377170" y="725736"/>
                  <a:pt x="379381" y="723392"/>
                  <a:pt x="382250" y="722349"/>
                </a:cubicBezTo>
                <a:cubicBezTo>
                  <a:pt x="410606" y="712038"/>
                  <a:pt x="393767" y="722493"/>
                  <a:pt x="417810" y="712189"/>
                </a:cubicBezTo>
                <a:cubicBezTo>
                  <a:pt x="424771" y="709206"/>
                  <a:pt x="430946" y="704424"/>
                  <a:pt x="438130" y="702029"/>
                </a:cubicBezTo>
                <a:lnTo>
                  <a:pt x="453370" y="696949"/>
                </a:lnTo>
                <a:cubicBezTo>
                  <a:pt x="455910" y="696102"/>
                  <a:pt x="458393" y="695058"/>
                  <a:pt x="460990" y="694409"/>
                </a:cubicBezTo>
                <a:cubicBezTo>
                  <a:pt x="464377" y="693562"/>
                  <a:pt x="467838" y="692973"/>
                  <a:pt x="471150" y="691869"/>
                </a:cubicBezTo>
                <a:cubicBezTo>
                  <a:pt x="475475" y="690427"/>
                  <a:pt x="479565" y="688347"/>
                  <a:pt x="483850" y="686789"/>
                </a:cubicBezTo>
                <a:cubicBezTo>
                  <a:pt x="488882" y="684959"/>
                  <a:pt x="494197" y="683884"/>
                  <a:pt x="499090" y="681709"/>
                </a:cubicBezTo>
                <a:cubicBezTo>
                  <a:pt x="501880" y="680469"/>
                  <a:pt x="503980" y="677994"/>
                  <a:pt x="506710" y="676629"/>
                </a:cubicBezTo>
                <a:cubicBezTo>
                  <a:pt x="509105" y="675432"/>
                  <a:pt x="511883" y="675176"/>
                  <a:pt x="514330" y="674089"/>
                </a:cubicBezTo>
                <a:cubicBezTo>
                  <a:pt x="537773" y="663670"/>
                  <a:pt x="520701" y="668243"/>
                  <a:pt x="542270" y="663929"/>
                </a:cubicBezTo>
                <a:cubicBezTo>
                  <a:pt x="549043" y="660542"/>
                  <a:pt x="556289" y="657970"/>
                  <a:pt x="562590" y="653769"/>
                </a:cubicBezTo>
                <a:cubicBezTo>
                  <a:pt x="567670" y="650382"/>
                  <a:pt x="571808" y="644613"/>
                  <a:pt x="577830" y="643609"/>
                </a:cubicBezTo>
                <a:lnTo>
                  <a:pt x="593070" y="641069"/>
                </a:lnTo>
                <a:cubicBezTo>
                  <a:pt x="595610" y="639376"/>
                  <a:pt x="597900" y="637229"/>
                  <a:pt x="600690" y="635989"/>
                </a:cubicBezTo>
                <a:cubicBezTo>
                  <a:pt x="605583" y="633814"/>
                  <a:pt x="610850" y="632602"/>
                  <a:pt x="615930" y="630909"/>
                </a:cubicBezTo>
                <a:cubicBezTo>
                  <a:pt x="618470" y="630062"/>
                  <a:pt x="620909" y="628809"/>
                  <a:pt x="623550" y="628369"/>
                </a:cubicBezTo>
                <a:cubicBezTo>
                  <a:pt x="633710" y="626676"/>
                  <a:pt x="644037" y="625787"/>
                  <a:pt x="654030" y="623289"/>
                </a:cubicBezTo>
                <a:lnTo>
                  <a:pt x="674350" y="618209"/>
                </a:lnTo>
                <a:cubicBezTo>
                  <a:pt x="677737" y="617362"/>
                  <a:pt x="681388" y="617230"/>
                  <a:pt x="684510" y="615669"/>
                </a:cubicBezTo>
                <a:cubicBezTo>
                  <a:pt x="699049" y="608400"/>
                  <a:pt x="705121" y="604166"/>
                  <a:pt x="720070" y="600429"/>
                </a:cubicBezTo>
                <a:cubicBezTo>
                  <a:pt x="725066" y="599180"/>
                  <a:pt x="730230" y="598736"/>
                  <a:pt x="735310" y="597889"/>
                </a:cubicBezTo>
                <a:cubicBezTo>
                  <a:pt x="749844" y="588200"/>
                  <a:pt x="735435" y="597050"/>
                  <a:pt x="755630" y="587729"/>
                </a:cubicBezTo>
                <a:cubicBezTo>
                  <a:pt x="768265" y="581898"/>
                  <a:pt x="777587" y="575210"/>
                  <a:pt x="791190" y="572489"/>
                </a:cubicBezTo>
                <a:cubicBezTo>
                  <a:pt x="795423" y="571642"/>
                  <a:pt x="799702" y="570996"/>
                  <a:pt x="803890" y="569949"/>
                </a:cubicBezTo>
                <a:cubicBezTo>
                  <a:pt x="808287" y="568850"/>
                  <a:pt x="821879" y="563494"/>
                  <a:pt x="824210" y="562329"/>
                </a:cubicBezTo>
                <a:cubicBezTo>
                  <a:pt x="826940" y="560964"/>
                  <a:pt x="829100" y="558614"/>
                  <a:pt x="831830" y="557249"/>
                </a:cubicBezTo>
                <a:cubicBezTo>
                  <a:pt x="834225" y="556052"/>
                  <a:pt x="836943" y="555649"/>
                  <a:pt x="839450" y="554709"/>
                </a:cubicBezTo>
                <a:cubicBezTo>
                  <a:pt x="845472" y="552451"/>
                  <a:pt x="856538" y="548157"/>
                  <a:pt x="862310" y="544549"/>
                </a:cubicBezTo>
                <a:cubicBezTo>
                  <a:pt x="865900" y="542305"/>
                  <a:pt x="868684" y="538822"/>
                  <a:pt x="872470" y="536929"/>
                </a:cubicBezTo>
                <a:cubicBezTo>
                  <a:pt x="875592" y="535368"/>
                  <a:pt x="879361" y="535615"/>
                  <a:pt x="882630" y="534389"/>
                </a:cubicBezTo>
                <a:cubicBezTo>
                  <a:pt x="886175" y="533060"/>
                  <a:pt x="889543" y="531257"/>
                  <a:pt x="892790" y="529309"/>
                </a:cubicBezTo>
                <a:cubicBezTo>
                  <a:pt x="898025" y="526168"/>
                  <a:pt x="902361" y="521416"/>
                  <a:pt x="908030" y="519149"/>
                </a:cubicBezTo>
                <a:cubicBezTo>
                  <a:pt x="917102" y="515520"/>
                  <a:pt x="922584" y="513735"/>
                  <a:pt x="930890" y="508989"/>
                </a:cubicBezTo>
                <a:cubicBezTo>
                  <a:pt x="933540" y="507474"/>
                  <a:pt x="935704" y="505112"/>
                  <a:pt x="938510" y="503909"/>
                </a:cubicBezTo>
                <a:cubicBezTo>
                  <a:pt x="949903" y="499026"/>
                  <a:pt x="946404" y="503772"/>
                  <a:pt x="956290" y="498829"/>
                </a:cubicBezTo>
                <a:cubicBezTo>
                  <a:pt x="959020" y="497464"/>
                  <a:pt x="961180" y="495114"/>
                  <a:pt x="963910" y="493749"/>
                </a:cubicBezTo>
                <a:cubicBezTo>
                  <a:pt x="966305" y="492552"/>
                  <a:pt x="969069" y="492264"/>
                  <a:pt x="971530" y="491209"/>
                </a:cubicBezTo>
                <a:cubicBezTo>
                  <a:pt x="997692" y="479997"/>
                  <a:pt x="962242" y="492612"/>
                  <a:pt x="996930" y="481049"/>
                </a:cubicBezTo>
                <a:lnTo>
                  <a:pt x="1004550" y="478509"/>
                </a:lnTo>
                <a:cubicBezTo>
                  <a:pt x="986280" y="472419"/>
                  <a:pt x="1009096" y="479808"/>
                  <a:pt x="986770" y="473429"/>
                </a:cubicBezTo>
                <a:cubicBezTo>
                  <a:pt x="984196" y="472693"/>
                  <a:pt x="981747" y="471538"/>
                  <a:pt x="979150" y="470889"/>
                </a:cubicBezTo>
                <a:cubicBezTo>
                  <a:pt x="974962" y="469842"/>
                  <a:pt x="970664" y="469286"/>
                  <a:pt x="966450" y="468349"/>
                </a:cubicBezTo>
                <a:cubicBezTo>
                  <a:pt x="963042" y="467592"/>
                  <a:pt x="959698" y="466566"/>
                  <a:pt x="956290" y="465809"/>
                </a:cubicBezTo>
                <a:cubicBezTo>
                  <a:pt x="952076" y="464872"/>
                  <a:pt x="947804" y="464206"/>
                  <a:pt x="943590" y="463269"/>
                </a:cubicBezTo>
                <a:cubicBezTo>
                  <a:pt x="940182" y="462512"/>
                  <a:pt x="936865" y="461353"/>
                  <a:pt x="933430" y="460729"/>
                </a:cubicBezTo>
                <a:cubicBezTo>
                  <a:pt x="927540" y="459658"/>
                  <a:pt x="921567" y="459099"/>
                  <a:pt x="915650" y="458189"/>
                </a:cubicBezTo>
                <a:cubicBezTo>
                  <a:pt x="910560" y="457406"/>
                  <a:pt x="905446" y="456728"/>
                  <a:pt x="900410" y="455649"/>
                </a:cubicBezTo>
                <a:cubicBezTo>
                  <a:pt x="893583" y="454186"/>
                  <a:pt x="880090" y="450569"/>
                  <a:pt x="880090" y="450569"/>
                </a:cubicBezTo>
                <a:cubicBezTo>
                  <a:pt x="877550" y="448876"/>
                  <a:pt x="875328" y="446561"/>
                  <a:pt x="872470" y="445489"/>
                </a:cubicBezTo>
                <a:cubicBezTo>
                  <a:pt x="860877" y="441142"/>
                  <a:pt x="861551" y="445109"/>
                  <a:pt x="852150" y="440409"/>
                </a:cubicBezTo>
                <a:cubicBezTo>
                  <a:pt x="849420" y="439044"/>
                  <a:pt x="847180" y="436844"/>
                  <a:pt x="844530" y="435329"/>
                </a:cubicBezTo>
                <a:cubicBezTo>
                  <a:pt x="835742" y="430307"/>
                  <a:pt x="835299" y="430559"/>
                  <a:pt x="826750" y="427709"/>
                </a:cubicBezTo>
                <a:cubicBezTo>
                  <a:pt x="823363" y="425169"/>
                  <a:pt x="820376" y="421982"/>
                  <a:pt x="816590" y="420089"/>
                </a:cubicBezTo>
                <a:cubicBezTo>
                  <a:pt x="808542" y="416065"/>
                  <a:pt x="799697" y="414900"/>
                  <a:pt x="791190" y="412469"/>
                </a:cubicBezTo>
                <a:cubicBezTo>
                  <a:pt x="772966" y="407262"/>
                  <a:pt x="796690" y="412553"/>
                  <a:pt x="770870" y="407389"/>
                </a:cubicBezTo>
                <a:cubicBezTo>
                  <a:pt x="752150" y="393349"/>
                  <a:pt x="769573" y="404362"/>
                  <a:pt x="750550" y="397229"/>
                </a:cubicBezTo>
                <a:cubicBezTo>
                  <a:pt x="718113" y="385065"/>
                  <a:pt x="759299" y="398860"/>
                  <a:pt x="732770" y="387069"/>
                </a:cubicBezTo>
                <a:cubicBezTo>
                  <a:pt x="727877" y="384894"/>
                  <a:pt x="721985" y="384959"/>
                  <a:pt x="717530" y="381989"/>
                </a:cubicBezTo>
                <a:cubicBezTo>
                  <a:pt x="712450" y="378602"/>
                  <a:pt x="708082" y="373760"/>
                  <a:pt x="702290" y="371829"/>
                </a:cubicBezTo>
                <a:cubicBezTo>
                  <a:pt x="699750" y="370982"/>
                  <a:pt x="697010" y="370589"/>
                  <a:pt x="694670" y="369289"/>
                </a:cubicBezTo>
                <a:cubicBezTo>
                  <a:pt x="668468" y="354733"/>
                  <a:pt x="689052" y="362336"/>
                  <a:pt x="671810" y="356589"/>
                </a:cubicBezTo>
                <a:cubicBezTo>
                  <a:pt x="656766" y="345306"/>
                  <a:pt x="665172" y="351317"/>
                  <a:pt x="646410" y="338809"/>
                </a:cubicBezTo>
                <a:lnTo>
                  <a:pt x="638790" y="333729"/>
                </a:lnTo>
                <a:cubicBezTo>
                  <a:pt x="633952" y="319215"/>
                  <a:pt x="640241" y="331310"/>
                  <a:pt x="628630" y="323569"/>
                </a:cubicBezTo>
                <a:cubicBezTo>
                  <a:pt x="616147" y="315247"/>
                  <a:pt x="625301" y="317700"/>
                  <a:pt x="615930" y="308329"/>
                </a:cubicBezTo>
                <a:cubicBezTo>
                  <a:pt x="613771" y="306170"/>
                  <a:pt x="610850" y="304942"/>
                  <a:pt x="608310" y="303249"/>
                </a:cubicBezTo>
                <a:cubicBezTo>
                  <a:pt x="598924" y="289169"/>
                  <a:pt x="608600" y="300306"/>
                  <a:pt x="595610" y="293089"/>
                </a:cubicBezTo>
                <a:cubicBezTo>
                  <a:pt x="590273" y="290124"/>
                  <a:pt x="586039" y="285196"/>
                  <a:pt x="580370" y="282929"/>
                </a:cubicBezTo>
                <a:cubicBezTo>
                  <a:pt x="571392" y="279338"/>
                  <a:pt x="567074" y="278622"/>
                  <a:pt x="560050" y="272769"/>
                </a:cubicBezTo>
                <a:cubicBezTo>
                  <a:pt x="557290" y="270469"/>
                  <a:pt x="555157" y="267487"/>
                  <a:pt x="552430" y="265149"/>
                </a:cubicBezTo>
                <a:cubicBezTo>
                  <a:pt x="549216" y="262394"/>
                  <a:pt x="545263" y="260522"/>
                  <a:pt x="542270" y="257529"/>
                </a:cubicBezTo>
                <a:cubicBezTo>
                  <a:pt x="530781" y="246040"/>
                  <a:pt x="544405" y="252314"/>
                  <a:pt x="529570" y="247369"/>
                </a:cubicBezTo>
                <a:cubicBezTo>
                  <a:pt x="527877" y="244829"/>
                  <a:pt x="526787" y="241759"/>
                  <a:pt x="524490" y="239749"/>
                </a:cubicBezTo>
                <a:cubicBezTo>
                  <a:pt x="519895" y="235729"/>
                  <a:pt x="509250" y="229589"/>
                  <a:pt x="509250" y="229589"/>
                </a:cubicBezTo>
                <a:cubicBezTo>
                  <a:pt x="503186" y="211396"/>
                  <a:pt x="511856" y="232208"/>
                  <a:pt x="499090" y="216889"/>
                </a:cubicBezTo>
                <a:cubicBezTo>
                  <a:pt x="496666" y="213980"/>
                  <a:pt x="496434" y="209638"/>
                  <a:pt x="494010" y="206729"/>
                </a:cubicBezTo>
                <a:cubicBezTo>
                  <a:pt x="490222" y="202184"/>
                  <a:pt x="483971" y="200843"/>
                  <a:pt x="478770" y="199109"/>
                </a:cubicBezTo>
                <a:cubicBezTo>
                  <a:pt x="476230" y="196569"/>
                  <a:pt x="473985" y="193694"/>
                  <a:pt x="471150" y="191489"/>
                </a:cubicBezTo>
                <a:cubicBezTo>
                  <a:pt x="466331" y="187741"/>
                  <a:pt x="460227" y="185646"/>
                  <a:pt x="455910" y="181329"/>
                </a:cubicBezTo>
                <a:cubicBezTo>
                  <a:pt x="453370" y="178789"/>
                  <a:pt x="450590" y="176469"/>
                  <a:pt x="448290" y="173709"/>
                </a:cubicBezTo>
                <a:cubicBezTo>
                  <a:pt x="446336" y="171364"/>
                  <a:pt x="445369" y="168248"/>
                  <a:pt x="443210" y="166089"/>
                </a:cubicBezTo>
                <a:cubicBezTo>
                  <a:pt x="440217" y="163096"/>
                  <a:pt x="436043" y="161462"/>
                  <a:pt x="433050" y="158469"/>
                </a:cubicBezTo>
                <a:cubicBezTo>
                  <a:pt x="430057" y="155476"/>
                  <a:pt x="428423" y="151302"/>
                  <a:pt x="425430" y="148309"/>
                </a:cubicBezTo>
                <a:cubicBezTo>
                  <a:pt x="423271" y="146150"/>
                  <a:pt x="420079" y="145271"/>
                  <a:pt x="417810" y="143229"/>
                </a:cubicBezTo>
                <a:cubicBezTo>
                  <a:pt x="411580" y="137622"/>
                  <a:pt x="405957" y="131376"/>
                  <a:pt x="400030" y="125449"/>
                </a:cubicBezTo>
                <a:cubicBezTo>
                  <a:pt x="397490" y="122909"/>
                  <a:pt x="394403" y="120818"/>
                  <a:pt x="392410" y="117829"/>
                </a:cubicBezTo>
                <a:cubicBezTo>
                  <a:pt x="390717" y="115289"/>
                  <a:pt x="389489" y="112368"/>
                  <a:pt x="387330" y="110209"/>
                </a:cubicBezTo>
                <a:cubicBezTo>
                  <a:pt x="385171" y="108050"/>
                  <a:pt x="382055" y="107083"/>
                  <a:pt x="379710" y="105129"/>
                </a:cubicBezTo>
                <a:cubicBezTo>
                  <a:pt x="376950" y="102829"/>
                  <a:pt x="374850" y="99809"/>
                  <a:pt x="372090" y="97509"/>
                </a:cubicBezTo>
                <a:cubicBezTo>
                  <a:pt x="369745" y="95555"/>
                  <a:pt x="366815" y="94383"/>
                  <a:pt x="364470" y="92429"/>
                </a:cubicBezTo>
                <a:cubicBezTo>
                  <a:pt x="355517" y="84968"/>
                  <a:pt x="353770" y="80189"/>
                  <a:pt x="346690" y="69569"/>
                </a:cubicBezTo>
                <a:cubicBezTo>
                  <a:pt x="330174" y="44795"/>
                  <a:pt x="356044" y="83294"/>
                  <a:pt x="333990" y="51789"/>
                </a:cubicBezTo>
                <a:cubicBezTo>
                  <a:pt x="305960" y="11746"/>
                  <a:pt x="332946" y="52241"/>
                  <a:pt x="321290" y="28929"/>
                </a:cubicBezTo>
                <a:cubicBezTo>
                  <a:pt x="320911" y="28172"/>
                  <a:pt x="309013" y="-6208"/>
                  <a:pt x="306050" y="9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4" name="Freihandform 13"/>
          <p:cNvSpPr/>
          <p:nvPr/>
        </p:nvSpPr>
        <p:spPr>
          <a:xfrm>
            <a:off x="1114425" y="3570288"/>
            <a:ext cx="725488" cy="652462"/>
          </a:xfrm>
          <a:custGeom>
            <a:avLst/>
            <a:gdLst>
              <a:gd name="connsiteX0" fmla="*/ 378460 w 724585"/>
              <a:gd name="connsiteY0" fmla="*/ 1128 h 653908"/>
              <a:gd name="connsiteX1" fmla="*/ 381000 w 724585"/>
              <a:gd name="connsiteY1" fmla="*/ 13828 h 653908"/>
              <a:gd name="connsiteX2" fmla="*/ 370840 w 724585"/>
              <a:gd name="connsiteY2" fmla="*/ 54468 h 653908"/>
              <a:gd name="connsiteX3" fmla="*/ 368300 w 724585"/>
              <a:gd name="connsiteY3" fmla="*/ 62088 h 653908"/>
              <a:gd name="connsiteX4" fmla="*/ 365760 w 724585"/>
              <a:gd name="connsiteY4" fmla="*/ 69708 h 653908"/>
              <a:gd name="connsiteX5" fmla="*/ 363220 w 724585"/>
              <a:gd name="connsiteY5" fmla="*/ 82408 h 653908"/>
              <a:gd name="connsiteX6" fmla="*/ 355600 w 724585"/>
              <a:gd name="connsiteY6" fmla="*/ 105268 h 653908"/>
              <a:gd name="connsiteX7" fmla="*/ 353060 w 724585"/>
              <a:gd name="connsiteY7" fmla="*/ 112888 h 653908"/>
              <a:gd name="connsiteX8" fmla="*/ 350520 w 724585"/>
              <a:gd name="connsiteY8" fmla="*/ 125588 h 653908"/>
              <a:gd name="connsiteX9" fmla="*/ 345440 w 724585"/>
              <a:gd name="connsiteY9" fmla="*/ 140828 h 653908"/>
              <a:gd name="connsiteX10" fmla="*/ 342900 w 724585"/>
              <a:gd name="connsiteY10" fmla="*/ 153528 h 653908"/>
              <a:gd name="connsiteX11" fmla="*/ 337820 w 724585"/>
              <a:gd name="connsiteY11" fmla="*/ 168768 h 653908"/>
              <a:gd name="connsiteX12" fmla="*/ 330200 w 724585"/>
              <a:gd name="connsiteY12" fmla="*/ 211948 h 653908"/>
              <a:gd name="connsiteX13" fmla="*/ 327660 w 724585"/>
              <a:gd name="connsiteY13" fmla="*/ 219568 h 653908"/>
              <a:gd name="connsiteX14" fmla="*/ 322580 w 724585"/>
              <a:gd name="connsiteY14" fmla="*/ 227188 h 653908"/>
              <a:gd name="connsiteX15" fmla="*/ 314960 w 724585"/>
              <a:gd name="connsiteY15" fmla="*/ 255128 h 653908"/>
              <a:gd name="connsiteX16" fmla="*/ 307340 w 724585"/>
              <a:gd name="connsiteY16" fmla="*/ 270368 h 653908"/>
              <a:gd name="connsiteX17" fmla="*/ 302260 w 724585"/>
              <a:gd name="connsiteY17" fmla="*/ 277988 h 653908"/>
              <a:gd name="connsiteX18" fmla="*/ 299720 w 724585"/>
              <a:gd name="connsiteY18" fmla="*/ 285608 h 653908"/>
              <a:gd name="connsiteX19" fmla="*/ 289560 w 724585"/>
              <a:gd name="connsiteY19" fmla="*/ 300848 h 653908"/>
              <a:gd name="connsiteX20" fmla="*/ 284480 w 724585"/>
              <a:gd name="connsiteY20" fmla="*/ 308468 h 653908"/>
              <a:gd name="connsiteX21" fmla="*/ 279400 w 724585"/>
              <a:gd name="connsiteY21" fmla="*/ 323708 h 653908"/>
              <a:gd name="connsiteX22" fmla="*/ 269240 w 724585"/>
              <a:gd name="connsiteY22" fmla="*/ 338948 h 653908"/>
              <a:gd name="connsiteX23" fmla="*/ 264160 w 724585"/>
              <a:gd name="connsiteY23" fmla="*/ 354188 h 653908"/>
              <a:gd name="connsiteX24" fmla="*/ 261620 w 724585"/>
              <a:gd name="connsiteY24" fmla="*/ 361808 h 653908"/>
              <a:gd name="connsiteX25" fmla="*/ 254000 w 724585"/>
              <a:gd name="connsiteY25" fmla="*/ 377048 h 653908"/>
              <a:gd name="connsiteX26" fmla="*/ 248920 w 724585"/>
              <a:gd name="connsiteY26" fmla="*/ 384668 h 653908"/>
              <a:gd name="connsiteX27" fmla="*/ 236220 w 724585"/>
              <a:gd name="connsiteY27" fmla="*/ 407528 h 653908"/>
              <a:gd name="connsiteX28" fmla="*/ 228600 w 724585"/>
              <a:gd name="connsiteY28" fmla="*/ 422768 h 653908"/>
              <a:gd name="connsiteX29" fmla="*/ 220980 w 724585"/>
              <a:gd name="connsiteY29" fmla="*/ 427848 h 653908"/>
              <a:gd name="connsiteX30" fmla="*/ 218440 w 724585"/>
              <a:gd name="connsiteY30" fmla="*/ 435468 h 653908"/>
              <a:gd name="connsiteX31" fmla="*/ 205740 w 724585"/>
              <a:gd name="connsiteY31" fmla="*/ 450708 h 653908"/>
              <a:gd name="connsiteX32" fmla="*/ 198120 w 724585"/>
              <a:gd name="connsiteY32" fmla="*/ 465948 h 653908"/>
              <a:gd name="connsiteX33" fmla="*/ 190500 w 724585"/>
              <a:gd name="connsiteY33" fmla="*/ 468488 h 653908"/>
              <a:gd name="connsiteX34" fmla="*/ 185420 w 724585"/>
              <a:gd name="connsiteY34" fmla="*/ 483728 h 653908"/>
              <a:gd name="connsiteX35" fmla="*/ 175260 w 724585"/>
              <a:gd name="connsiteY35" fmla="*/ 498968 h 653908"/>
              <a:gd name="connsiteX36" fmla="*/ 165100 w 724585"/>
              <a:gd name="connsiteY36" fmla="*/ 521828 h 653908"/>
              <a:gd name="connsiteX37" fmla="*/ 157480 w 724585"/>
              <a:gd name="connsiteY37" fmla="*/ 529448 h 653908"/>
              <a:gd name="connsiteX38" fmla="*/ 152400 w 724585"/>
              <a:gd name="connsiteY38" fmla="*/ 537068 h 653908"/>
              <a:gd name="connsiteX39" fmla="*/ 144780 w 724585"/>
              <a:gd name="connsiteY39" fmla="*/ 542148 h 653908"/>
              <a:gd name="connsiteX40" fmla="*/ 129540 w 724585"/>
              <a:gd name="connsiteY40" fmla="*/ 557388 h 653908"/>
              <a:gd name="connsiteX41" fmla="*/ 121920 w 724585"/>
              <a:gd name="connsiteY41" fmla="*/ 565008 h 653908"/>
              <a:gd name="connsiteX42" fmla="*/ 104140 w 724585"/>
              <a:gd name="connsiteY42" fmla="*/ 575168 h 653908"/>
              <a:gd name="connsiteX43" fmla="*/ 96520 w 724585"/>
              <a:gd name="connsiteY43" fmla="*/ 577708 h 653908"/>
              <a:gd name="connsiteX44" fmla="*/ 81280 w 724585"/>
              <a:gd name="connsiteY44" fmla="*/ 587868 h 653908"/>
              <a:gd name="connsiteX45" fmla="*/ 66040 w 724585"/>
              <a:gd name="connsiteY45" fmla="*/ 598028 h 653908"/>
              <a:gd name="connsiteX46" fmla="*/ 58420 w 724585"/>
              <a:gd name="connsiteY46" fmla="*/ 603108 h 653908"/>
              <a:gd name="connsiteX47" fmla="*/ 50800 w 724585"/>
              <a:gd name="connsiteY47" fmla="*/ 605648 h 653908"/>
              <a:gd name="connsiteX48" fmla="*/ 40640 w 724585"/>
              <a:gd name="connsiteY48" fmla="*/ 613268 h 653908"/>
              <a:gd name="connsiteX49" fmla="*/ 33020 w 724585"/>
              <a:gd name="connsiteY49" fmla="*/ 620888 h 653908"/>
              <a:gd name="connsiteX50" fmla="*/ 15240 w 724585"/>
              <a:gd name="connsiteY50" fmla="*/ 625968 h 653908"/>
              <a:gd name="connsiteX51" fmla="*/ 0 w 724585"/>
              <a:gd name="connsiteY51" fmla="*/ 633588 h 653908"/>
              <a:gd name="connsiteX52" fmla="*/ 33020 w 724585"/>
              <a:gd name="connsiteY52" fmla="*/ 633588 h 653908"/>
              <a:gd name="connsiteX53" fmla="*/ 66040 w 724585"/>
              <a:gd name="connsiteY53" fmla="*/ 631048 h 653908"/>
              <a:gd name="connsiteX54" fmla="*/ 312420 w 724585"/>
              <a:gd name="connsiteY54" fmla="*/ 633588 h 653908"/>
              <a:gd name="connsiteX55" fmla="*/ 330200 w 724585"/>
              <a:gd name="connsiteY55" fmla="*/ 636128 h 653908"/>
              <a:gd name="connsiteX56" fmla="*/ 396240 w 724585"/>
              <a:gd name="connsiteY56" fmla="*/ 638668 h 653908"/>
              <a:gd name="connsiteX57" fmla="*/ 429260 w 724585"/>
              <a:gd name="connsiteY57" fmla="*/ 641208 h 653908"/>
              <a:gd name="connsiteX58" fmla="*/ 467360 w 724585"/>
              <a:gd name="connsiteY58" fmla="*/ 646288 h 653908"/>
              <a:gd name="connsiteX59" fmla="*/ 551180 w 724585"/>
              <a:gd name="connsiteY59" fmla="*/ 651368 h 653908"/>
              <a:gd name="connsiteX60" fmla="*/ 589280 w 724585"/>
              <a:gd name="connsiteY60" fmla="*/ 653908 h 653908"/>
              <a:gd name="connsiteX61" fmla="*/ 723900 w 724585"/>
              <a:gd name="connsiteY61" fmla="*/ 651368 h 653908"/>
              <a:gd name="connsiteX62" fmla="*/ 716280 w 724585"/>
              <a:gd name="connsiteY62" fmla="*/ 646288 h 653908"/>
              <a:gd name="connsiteX63" fmla="*/ 708660 w 724585"/>
              <a:gd name="connsiteY63" fmla="*/ 643748 h 653908"/>
              <a:gd name="connsiteX64" fmla="*/ 693420 w 724585"/>
              <a:gd name="connsiteY64" fmla="*/ 633588 h 653908"/>
              <a:gd name="connsiteX65" fmla="*/ 685800 w 724585"/>
              <a:gd name="connsiteY65" fmla="*/ 628508 h 653908"/>
              <a:gd name="connsiteX66" fmla="*/ 670560 w 724585"/>
              <a:gd name="connsiteY66" fmla="*/ 623428 h 653908"/>
              <a:gd name="connsiteX67" fmla="*/ 662940 w 724585"/>
              <a:gd name="connsiteY67" fmla="*/ 620888 h 653908"/>
              <a:gd name="connsiteX68" fmla="*/ 655320 w 724585"/>
              <a:gd name="connsiteY68" fmla="*/ 618348 h 653908"/>
              <a:gd name="connsiteX69" fmla="*/ 635000 w 724585"/>
              <a:gd name="connsiteY69" fmla="*/ 610728 h 653908"/>
              <a:gd name="connsiteX70" fmla="*/ 627380 w 724585"/>
              <a:gd name="connsiteY70" fmla="*/ 605648 h 653908"/>
              <a:gd name="connsiteX71" fmla="*/ 617220 w 724585"/>
              <a:gd name="connsiteY71" fmla="*/ 603108 h 653908"/>
              <a:gd name="connsiteX72" fmla="*/ 609600 w 724585"/>
              <a:gd name="connsiteY72" fmla="*/ 595488 h 653908"/>
              <a:gd name="connsiteX73" fmla="*/ 601980 w 724585"/>
              <a:gd name="connsiteY73" fmla="*/ 590408 h 653908"/>
              <a:gd name="connsiteX74" fmla="*/ 591820 w 724585"/>
              <a:gd name="connsiteY74" fmla="*/ 570088 h 653908"/>
              <a:gd name="connsiteX75" fmla="*/ 581660 w 724585"/>
              <a:gd name="connsiteY75" fmla="*/ 554848 h 653908"/>
              <a:gd name="connsiteX76" fmla="*/ 571500 w 724585"/>
              <a:gd name="connsiteY76" fmla="*/ 542148 h 653908"/>
              <a:gd name="connsiteX77" fmla="*/ 566420 w 724585"/>
              <a:gd name="connsiteY77" fmla="*/ 531988 h 653908"/>
              <a:gd name="connsiteX78" fmla="*/ 563880 w 724585"/>
              <a:gd name="connsiteY78" fmla="*/ 521828 h 653908"/>
              <a:gd name="connsiteX79" fmla="*/ 553720 w 724585"/>
              <a:gd name="connsiteY79" fmla="*/ 506588 h 653908"/>
              <a:gd name="connsiteX80" fmla="*/ 548640 w 724585"/>
              <a:gd name="connsiteY80" fmla="*/ 491348 h 653908"/>
              <a:gd name="connsiteX81" fmla="*/ 538480 w 724585"/>
              <a:gd name="connsiteY81" fmla="*/ 468488 h 653908"/>
              <a:gd name="connsiteX82" fmla="*/ 535940 w 724585"/>
              <a:gd name="connsiteY82" fmla="*/ 460868 h 653908"/>
              <a:gd name="connsiteX83" fmla="*/ 530860 w 724585"/>
              <a:gd name="connsiteY83" fmla="*/ 432928 h 653908"/>
              <a:gd name="connsiteX84" fmla="*/ 520700 w 724585"/>
              <a:gd name="connsiteY84" fmla="*/ 410068 h 653908"/>
              <a:gd name="connsiteX85" fmla="*/ 518160 w 724585"/>
              <a:gd name="connsiteY85" fmla="*/ 397368 h 653908"/>
              <a:gd name="connsiteX86" fmla="*/ 508000 w 724585"/>
              <a:gd name="connsiteY86" fmla="*/ 382128 h 653908"/>
              <a:gd name="connsiteX87" fmla="*/ 502920 w 724585"/>
              <a:gd name="connsiteY87" fmla="*/ 366888 h 653908"/>
              <a:gd name="connsiteX88" fmla="*/ 500380 w 724585"/>
              <a:gd name="connsiteY88" fmla="*/ 359268 h 653908"/>
              <a:gd name="connsiteX89" fmla="*/ 495300 w 724585"/>
              <a:gd name="connsiteY89" fmla="*/ 351648 h 653908"/>
              <a:gd name="connsiteX90" fmla="*/ 492760 w 724585"/>
              <a:gd name="connsiteY90" fmla="*/ 344028 h 653908"/>
              <a:gd name="connsiteX91" fmla="*/ 477520 w 724585"/>
              <a:gd name="connsiteY91" fmla="*/ 326248 h 653908"/>
              <a:gd name="connsiteX92" fmla="*/ 462280 w 724585"/>
              <a:gd name="connsiteY92" fmla="*/ 311008 h 653908"/>
              <a:gd name="connsiteX93" fmla="*/ 457200 w 724585"/>
              <a:gd name="connsiteY93" fmla="*/ 300848 h 653908"/>
              <a:gd name="connsiteX94" fmla="*/ 449580 w 724585"/>
              <a:gd name="connsiteY94" fmla="*/ 293228 h 653908"/>
              <a:gd name="connsiteX95" fmla="*/ 444500 w 724585"/>
              <a:gd name="connsiteY95" fmla="*/ 277988 h 653908"/>
              <a:gd name="connsiteX96" fmla="*/ 441960 w 724585"/>
              <a:gd name="connsiteY96" fmla="*/ 270368 h 653908"/>
              <a:gd name="connsiteX97" fmla="*/ 431800 w 724585"/>
              <a:gd name="connsiteY97" fmla="*/ 255128 h 653908"/>
              <a:gd name="connsiteX98" fmla="*/ 429260 w 724585"/>
              <a:gd name="connsiteY98" fmla="*/ 239888 h 653908"/>
              <a:gd name="connsiteX99" fmla="*/ 421640 w 724585"/>
              <a:gd name="connsiteY99" fmla="*/ 219568 h 653908"/>
              <a:gd name="connsiteX100" fmla="*/ 416560 w 724585"/>
              <a:gd name="connsiteY100" fmla="*/ 199248 h 653908"/>
              <a:gd name="connsiteX101" fmla="*/ 414020 w 724585"/>
              <a:gd name="connsiteY101" fmla="*/ 166228 h 653908"/>
              <a:gd name="connsiteX102" fmla="*/ 408940 w 724585"/>
              <a:gd name="connsiteY102" fmla="*/ 145908 h 653908"/>
              <a:gd name="connsiteX103" fmla="*/ 403860 w 724585"/>
              <a:gd name="connsiteY103" fmla="*/ 112888 h 653908"/>
              <a:gd name="connsiteX104" fmla="*/ 401320 w 724585"/>
              <a:gd name="connsiteY104" fmla="*/ 95108 h 653908"/>
              <a:gd name="connsiteX105" fmla="*/ 398780 w 724585"/>
              <a:gd name="connsiteY105" fmla="*/ 84948 h 653908"/>
              <a:gd name="connsiteX106" fmla="*/ 393700 w 724585"/>
              <a:gd name="connsiteY106" fmla="*/ 44308 h 653908"/>
              <a:gd name="connsiteX107" fmla="*/ 378460 w 724585"/>
              <a:gd name="connsiteY107" fmla="*/ 1128 h 65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4585" h="653908">
                <a:moveTo>
                  <a:pt x="378460" y="1128"/>
                </a:moveTo>
                <a:cubicBezTo>
                  <a:pt x="376343" y="-3952"/>
                  <a:pt x="381287" y="9520"/>
                  <a:pt x="381000" y="13828"/>
                </a:cubicBezTo>
                <a:cubicBezTo>
                  <a:pt x="379978" y="29153"/>
                  <a:pt x="375482" y="40541"/>
                  <a:pt x="370840" y="54468"/>
                </a:cubicBezTo>
                <a:lnTo>
                  <a:pt x="368300" y="62088"/>
                </a:lnTo>
                <a:cubicBezTo>
                  <a:pt x="367453" y="64628"/>
                  <a:pt x="366285" y="67083"/>
                  <a:pt x="365760" y="69708"/>
                </a:cubicBezTo>
                <a:cubicBezTo>
                  <a:pt x="364913" y="73941"/>
                  <a:pt x="364356" y="78243"/>
                  <a:pt x="363220" y="82408"/>
                </a:cubicBezTo>
                <a:lnTo>
                  <a:pt x="355600" y="105268"/>
                </a:lnTo>
                <a:cubicBezTo>
                  <a:pt x="354753" y="107808"/>
                  <a:pt x="353585" y="110263"/>
                  <a:pt x="353060" y="112888"/>
                </a:cubicBezTo>
                <a:cubicBezTo>
                  <a:pt x="352213" y="117121"/>
                  <a:pt x="351656" y="121423"/>
                  <a:pt x="350520" y="125588"/>
                </a:cubicBezTo>
                <a:cubicBezTo>
                  <a:pt x="349111" y="130754"/>
                  <a:pt x="346490" y="135577"/>
                  <a:pt x="345440" y="140828"/>
                </a:cubicBezTo>
                <a:cubicBezTo>
                  <a:pt x="344593" y="145061"/>
                  <a:pt x="344036" y="149363"/>
                  <a:pt x="342900" y="153528"/>
                </a:cubicBezTo>
                <a:cubicBezTo>
                  <a:pt x="341491" y="158694"/>
                  <a:pt x="337820" y="168768"/>
                  <a:pt x="337820" y="168768"/>
                </a:cubicBezTo>
                <a:cubicBezTo>
                  <a:pt x="335779" y="187136"/>
                  <a:pt x="335983" y="194599"/>
                  <a:pt x="330200" y="211948"/>
                </a:cubicBezTo>
                <a:cubicBezTo>
                  <a:pt x="329353" y="214488"/>
                  <a:pt x="328857" y="217173"/>
                  <a:pt x="327660" y="219568"/>
                </a:cubicBezTo>
                <a:cubicBezTo>
                  <a:pt x="326295" y="222298"/>
                  <a:pt x="324273" y="224648"/>
                  <a:pt x="322580" y="227188"/>
                </a:cubicBezTo>
                <a:cubicBezTo>
                  <a:pt x="321217" y="234004"/>
                  <a:pt x="318643" y="249604"/>
                  <a:pt x="314960" y="255128"/>
                </a:cubicBezTo>
                <a:cubicBezTo>
                  <a:pt x="300401" y="276966"/>
                  <a:pt x="317856" y="249336"/>
                  <a:pt x="307340" y="270368"/>
                </a:cubicBezTo>
                <a:cubicBezTo>
                  <a:pt x="305975" y="273098"/>
                  <a:pt x="303625" y="275258"/>
                  <a:pt x="302260" y="277988"/>
                </a:cubicBezTo>
                <a:cubicBezTo>
                  <a:pt x="301063" y="280383"/>
                  <a:pt x="301020" y="283268"/>
                  <a:pt x="299720" y="285608"/>
                </a:cubicBezTo>
                <a:cubicBezTo>
                  <a:pt x="296755" y="290945"/>
                  <a:pt x="292947" y="295768"/>
                  <a:pt x="289560" y="300848"/>
                </a:cubicBezTo>
                <a:cubicBezTo>
                  <a:pt x="287867" y="303388"/>
                  <a:pt x="285445" y="305572"/>
                  <a:pt x="284480" y="308468"/>
                </a:cubicBezTo>
                <a:cubicBezTo>
                  <a:pt x="282787" y="313548"/>
                  <a:pt x="282370" y="319253"/>
                  <a:pt x="279400" y="323708"/>
                </a:cubicBezTo>
                <a:cubicBezTo>
                  <a:pt x="276013" y="328788"/>
                  <a:pt x="271171" y="333156"/>
                  <a:pt x="269240" y="338948"/>
                </a:cubicBezTo>
                <a:lnTo>
                  <a:pt x="264160" y="354188"/>
                </a:lnTo>
                <a:cubicBezTo>
                  <a:pt x="263313" y="356728"/>
                  <a:pt x="263105" y="359580"/>
                  <a:pt x="261620" y="361808"/>
                </a:cubicBezTo>
                <a:cubicBezTo>
                  <a:pt x="247061" y="383646"/>
                  <a:pt x="264516" y="356016"/>
                  <a:pt x="254000" y="377048"/>
                </a:cubicBezTo>
                <a:cubicBezTo>
                  <a:pt x="252635" y="379778"/>
                  <a:pt x="250160" y="381878"/>
                  <a:pt x="248920" y="384668"/>
                </a:cubicBezTo>
                <a:cubicBezTo>
                  <a:pt x="238975" y="407045"/>
                  <a:pt x="250128" y="393620"/>
                  <a:pt x="236220" y="407528"/>
                </a:cubicBezTo>
                <a:cubicBezTo>
                  <a:pt x="234154" y="413726"/>
                  <a:pt x="233524" y="417844"/>
                  <a:pt x="228600" y="422768"/>
                </a:cubicBezTo>
                <a:cubicBezTo>
                  <a:pt x="226441" y="424927"/>
                  <a:pt x="223520" y="426155"/>
                  <a:pt x="220980" y="427848"/>
                </a:cubicBezTo>
                <a:cubicBezTo>
                  <a:pt x="220133" y="430388"/>
                  <a:pt x="219637" y="433073"/>
                  <a:pt x="218440" y="435468"/>
                </a:cubicBezTo>
                <a:cubicBezTo>
                  <a:pt x="214904" y="442541"/>
                  <a:pt x="211357" y="445091"/>
                  <a:pt x="205740" y="450708"/>
                </a:cubicBezTo>
                <a:cubicBezTo>
                  <a:pt x="204067" y="455728"/>
                  <a:pt x="202596" y="462367"/>
                  <a:pt x="198120" y="465948"/>
                </a:cubicBezTo>
                <a:cubicBezTo>
                  <a:pt x="196029" y="467621"/>
                  <a:pt x="193040" y="467641"/>
                  <a:pt x="190500" y="468488"/>
                </a:cubicBezTo>
                <a:cubicBezTo>
                  <a:pt x="188807" y="473568"/>
                  <a:pt x="188390" y="479273"/>
                  <a:pt x="185420" y="483728"/>
                </a:cubicBezTo>
                <a:cubicBezTo>
                  <a:pt x="182033" y="488808"/>
                  <a:pt x="177191" y="493176"/>
                  <a:pt x="175260" y="498968"/>
                </a:cubicBezTo>
                <a:cubicBezTo>
                  <a:pt x="171568" y="510043"/>
                  <a:pt x="171809" y="513778"/>
                  <a:pt x="165100" y="521828"/>
                </a:cubicBezTo>
                <a:cubicBezTo>
                  <a:pt x="162800" y="524588"/>
                  <a:pt x="159780" y="526688"/>
                  <a:pt x="157480" y="529448"/>
                </a:cubicBezTo>
                <a:cubicBezTo>
                  <a:pt x="155526" y="531793"/>
                  <a:pt x="154559" y="534909"/>
                  <a:pt x="152400" y="537068"/>
                </a:cubicBezTo>
                <a:cubicBezTo>
                  <a:pt x="150241" y="539227"/>
                  <a:pt x="147062" y="540120"/>
                  <a:pt x="144780" y="542148"/>
                </a:cubicBezTo>
                <a:cubicBezTo>
                  <a:pt x="139410" y="546921"/>
                  <a:pt x="134620" y="552308"/>
                  <a:pt x="129540" y="557388"/>
                </a:cubicBezTo>
                <a:cubicBezTo>
                  <a:pt x="127000" y="559928"/>
                  <a:pt x="124909" y="563015"/>
                  <a:pt x="121920" y="565008"/>
                </a:cubicBezTo>
                <a:cubicBezTo>
                  <a:pt x="114267" y="570110"/>
                  <a:pt x="113163" y="571301"/>
                  <a:pt x="104140" y="575168"/>
                </a:cubicBezTo>
                <a:cubicBezTo>
                  <a:pt x="101679" y="576223"/>
                  <a:pt x="99060" y="576861"/>
                  <a:pt x="96520" y="577708"/>
                </a:cubicBezTo>
                <a:cubicBezTo>
                  <a:pt x="79609" y="594619"/>
                  <a:pt x="97822" y="578678"/>
                  <a:pt x="81280" y="587868"/>
                </a:cubicBezTo>
                <a:cubicBezTo>
                  <a:pt x="75943" y="590833"/>
                  <a:pt x="71120" y="594641"/>
                  <a:pt x="66040" y="598028"/>
                </a:cubicBezTo>
                <a:cubicBezTo>
                  <a:pt x="63500" y="599721"/>
                  <a:pt x="61316" y="602143"/>
                  <a:pt x="58420" y="603108"/>
                </a:cubicBezTo>
                <a:lnTo>
                  <a:pt x="50800" y="605648"/>
                </a:lnTo>
                <a:cubicBezTo>
                  <a:pt x="47413" y="608188"/>
                  <a:pt x="43854" y="610513"/>
                  <a:pt x="40640" y="613268"/>
                </a:cubicBezTo>
                <a:cubicBezTo>
                  <a:pt x="37913" y="615606"/>
                  <a:pt x="36009" y="618895"/>
                  <a:pt x="33020" y="620888"/>
                </a:cubicBezTo>
                <a:cubicBezTo>
                  <a:pt x="30736" y="622411"/>
                  <a:pt x="16722" y="625545"/>
                  <a:pt x="15240" y="625968"/>
                </a:cubicBezTo>
                <a:cubicBezTo>
                  <a:pt x="6038" y="628597"/>
                  <a:pt x="8349" y="628022"/>
                  <a:pt x="0" y="633588"/>
                </a:cubicBezTo>
                <a:cubicBezTo>
                  <a:pt x="18308" y="638165"/>
                  <a:pt x="5130" y="636123"/>
                  <a:pt x="33020" y="633588"/>
                </a:cubicBezTo>
                <a:cubicBezTo>
                  <a:pt x="44014" y="632589"/>
                  <a:pt x="55033" y="631895"/>
                  <a:pt x="66040" y="631048"/>
                </a:cubicBezTo>
                <a:lnTo>
                  <a:pt x="312420" y="633588"/>
                </a:lnTo>
                <a:cubicBezTo>
                  <a:pt x="318406" y="633703"/>
                  <a:pt x="324224" y="635766"/>
                  <a:pt x="330200" y="636128"/>
                </a:cubicBezTo>
                <a:cubicBezTo>
                  <a:pt x="352189" y="637461"/>
                  <a:pt x="374239" y="637540"/>
                  <a:pt x="396240" y="638668"/>
                </a:cubicBezTo>
                <a:cubicBezTo>
                  <a:pt x="407265" y="639233"/>
                  <a:pt x="418276" y="640110"/>
                  <a:pt x="429260" y="641208"/>
                </a:cubicBezTo>
                <a:cubicBezTo>
                  <a:pt x="442009" y="642483"/>
                  <a:pt x="454618" y="644947"/>
                  <a:pt x="467360" y="646288"/>
                </a:cubicBezTo>
                <a:cubicBezTo>
                  <a:pt x="506326" y="650390"/>
                  <a:pt x="500998" y="648655"/>
                  <a:pt x="551180" y="651368"/>
                </a:cubicBezTo>
                <a:cubicBezTo>
                  <a:pt x="563890" y="652055"/>
                  <a:pt x="576580" y="653061"/>
                  <a:pt x="589280" y="653908"/>
                </a:cubicBezTo>
                <a:cubicBezTo>
                  <a:pt x="634153" y="653061"/>
                  <a:pt x="679099" y="654056"/>
                  <a:pt x="723900" y="651368"/>
                </a:cubicBezTo>
                <a:cubicBezTo>
                  <a:pt x="726947" y="651185"/>
                  <a:pt x="719010" y="647653"/>
                  <a:pt x="716280" y="646288"/>
                </a:cubicBezTo>
                <a:cubicBezTo>
                  <a:pt x="713885" y="645091"/>
                  <a:pt x="711200" y="644595"/>
                  <a:pt x="708660" y="643748"/>
                </a:cubicBezTo>
                <a:cubicBezTo>
                  <a:pt x="694215" y="629303"/>
                  <a:pt x="708124" y="640940"/>
                  <a:pt x="693420" y="633588"/>
                </a:cubicBezTo>
                <a:cubicBezTo>
                  <a:pt x="690690" y="632223"/>
                  <a:pt x="688590" y="629748"/>
                  <a:pt x="685800" y="628508"/>
                </a:cubicBezTo>
                <a:cubicBezTo>
                  <a:pt x="680907" y="626333"/>
                  <a:pt x="675640" y="625121"/>
                  <a:pt x="670560" y="623428"/>
                </a:cubicBezTo>
                <a:lnTo>
                  <a:pt x="662940" y="620888"/>
                </a:lnTo>
                <a:cubicBezTo>
                  <a:pt x="660400" y="620041"/>
                  <a:pt x="657715" y="619545"/>
                  <a:pt x="655320" y="618348"/>
                </a:cubicBezTo>
                <a:cubicBezTo>
                  <a:pt x="642038" y="611707"/>
                  <a:pt x="648833" y="614186"/>
                  <a:pt x="635000" y="610728"/>
                </a:cubicBezTo>
                <a:cubicBezTo>
                  <a:pt x="632460" y="609035"/>
                  <a:pt x="630186" y="606851"/>
                  <a:pt x="627380" y="605648"/>
                </a:cubicBezTo>
                <a:cubicBezTo>
                  <a:pt x="624171" y="604273"/>
                  <a:pt x="620251" y="604840"/>
                  <a:pt x="617220" y="603108"/>
                </a:cubicBezTo>
                <a:cubicBezTo>
                  <a:pt x="614101" y="601326"/>
                  <a:pt x="612360" y="597788"/>
                  <a:pt x="609600" y="595488"/>
                </a:cubicBezTo>
                <a:cubicBezTo>
                  <a:pt x="607255" y="593534"/>
                  <a:pt x="604520" y="592101"/>
                  <a:pt x="601980" y="590408"/>
                </a:cubicBezTo>
                <a:cubicBezTo>
                  <a:pt x="598593" y="583635"/>
                  <a:pt x="596021" y="576389"/>
                  <a:pt x="591820" y="570088"/>
                </a:cubicBezTo>
                <a:cubicBezTo>
                  <a:pt x="588433" y="565008"/>
                  <a:pt x="583591" y="560640"/>
                  <a:pt x="581660" y="554848"/>
                </a:cubicBezTo>
                <a:cubicBezTo>
                  <a:pt x="578155" y="544332"/>
                  <a:pt x="581348" y="548713"/>
                  <a:pt x="571500" y="542148"/>
                </a:cubicBezTo>
                <a:cubicBezTo>
                  <a:pt x="569807" y="538761"/>
                  <a:pt x="567749" y="535533"/>
                  <a:pt x="566420" y="531988"/>
                </a:cubicBezTo>
                <a:cubicBezTo>
                  <a:pt x="565194" y="528719"/>
                  <a:pt x="565441" y="524950"/>
                  <a:pt x="563880" y="521828"/>
                </a:cubicBezTo>
                <a:cubicBezTo>
                  <a:pt x="561150" y="516367"/>
                  <a:pt x="555651" y="512380"/>
                  <a:pt x="553720" y="506588"/>
                </a:cubicBezTo>
                <a:cubicBezTo>
                  <a:pt x="552027" y="501508"/>
                  <a:pt x="551610" y="495803"/>
                  <a:pt x="548640" y="491348"/>
                </a:cubicBezTo>
                <a:cubicBezTo>
                  <a:pt x="540590" y="479273"/>
                  <a:pt x="544525" y="486624"/>
                  <a:pt x="538480" y="468488"/>
                </a:cubicBezTo>
                <a:lnTo>
                  <a:pt x="535940" y="460868"/>
                </a:lnTo>
                <a:cubicBezTo>
                  <a:pt x="535351" y="456748"/>
                  <a:pt x="533426" y="438916"/>
                  <a:pt x="530860" y="432928"/>
                </a:cubicBezTo>
                <a:cubicBezTo>
                  <a:pt x="522879" y="414305"/>
                  <a:pt x="526624" y="439689"/>
                  <a:pt x="520700" y="410068"/>
                </a:cubicBezTo>
                <a:cubicBezTo>
                  <a:pt x="519853" y="405835"/>
                  <a:pt x="519946" y="401298"/>
                  <a:pt x="518160" y="397368"/>
                </a:cubicBezTo>
                <a:cubicBezTo>
                  <a:pt x="515634" y="391810"/>
                  <a:pt x="509931" y="387920"/>
                  <a:pt x="508000" y="382128"/>
                </a:cubicBezTo>
                <a:lnTo>
                  <a:pt x="502920" y="366888"/>
                </a:lnTo>
                <a:cubicBezTo>
                  <a:pt x="502073" y="364348"/>
                  <a:pt x="501865" y="361496"/>
                  <a:pt x="500380" y="359268"/>
                </a:cubicBezTo>
                <a:cubicBezTo>
                  <a:pt x="498687" y="356728"/>
                  <a:pt x="496665" y="354378"/>
                  <a:pt x="495300" y="351648"/>
                </a:cubicBezTo>
                <a:cubicBezTo>
                  <a:pt x="494103" y="349253"/>
                  <a:pt x="494088" y="346353"/>
                  <a:pt x="492760" y="344028"/>
                </a:cubicBezTo>
                <a:cubicBezTo>
                  <a:pt x="486393" y="332886"/>
                  <a:pt x="485241" y="335256"/>
                  <a:pt x="477520" y="326248"/>
                </a:cubicBezTo>
                <a:cubicBezTo>
                  <a:pt x="464918" y="311545"/>
                  <a:pt x="475694" y="319951"/>
                  <a:pt x="462280" y="311008"/>
                </a:cubicBezTo>
                <a:cubicBezTo>
                  <a:pt x="460587" y="307621"/>
                  <a:pt x="459401" y="303929"/>
                  <a:pt x="457200" y="300848"/>
                </a:cubicBezTo>
                <a:cubicBezTo>
                  <a:pt x="455112" y="297925"/>
                  <a:pt x="451324" y="296368"/>
                  <a:pt x="449580" y="293228"/>
                </a:cubicBezTo>
                <a:cubicBezTo>
                  <a:pt x="446979" y="288547"/>
                  <a:pt x="446193" y="283068"/>
                  <a:pt x="444500" y="277988"/>
                </a:cubicBezTo>
                <a:cubicBezTo>
                  <a:pt x="443653" y="275448"/>
                  <a:pt x="443445" y="272596"/>
                  <a:pt x="441960" y="270368"/>
                </a:cubicBezTo>
                <a:lnTo>
                  <a:pt x="431800" y="255128"/>
                </a:lnTo>
                <a:cubicBezTo>
                  <a:pt x="430953" y="250048"/>
                  <a:pt x="430377" y="244915"/>
                  <a:pt x="429260" y="239888"/>
                </a:cubicBezTo>
                <a:cubicBezTo>
                  <a:pt x="428212" y="235171"/>
                  <a:pt x="422719" y="222444"/>
                  <a:pt x="421640" y="219568"/>
                </a:cubicBezTo>
                <a:cubicBezTo>
                  <a:pt x="418293" y="210642"/>
                  <a:pt x="418726" y="210076"/>
                  <a:pt x="416560" y="199248"/>
                </a:cubicBezTo>
                <a:cubicBezTo>
                  <a:pt x="415713" y="188241"/>
                  <a:pt x="415581" y="177156"/>
                  <a:pt x="414020" y="166228"/>
                </a:cubicBezTo>
                <a:cubicBezTo>
                  <a:pt x="413033" y="159316"/>
                  <a:pt x="409927" y="152820"/>
                  <a:pt x="408940" y="145908"/>
                </a:cubicBezTo>
                <a:cubicBezTo>
                  <a:pt x="401575" y="94352"/>
                  <a:pt x="410908" y="158703"/>
                  <a:pt x="403860" y="112888"/>
                </a:cubicBezTo>
                <a:cubicBezTo>
                  <a:pt x="402950" y="106971"/>
                  <a:pt x="402391" y="100998"/>
                  <a:pt x="401320" y="95108"/>
                </a:cubicBezTo>
                <a:cubicBezTo>
                  <a:pt x="400696" y="91673"/>
                  <a:pt x="399298" y="88400"/>
                  <a:pt x="398780" y="84948"/>
                </a:cubicBezTo>
                <a:cubicBezTo>
                  <a:pt x="396755" y="71447"/>
                  <a:pt x="398017" y="57260"/>
                  <a:pt x="393700" y="44308"/>
                </a:cubicBezTo>
                <a:cubicBezTo>
                  <a:pt x="390561" y="34892"/>
                  <a:pt x="380577" y="6208"/>
                  <a:pt x="378460" y="1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728663" y="1144588"/>
            <a:ext cx="805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cs typeface="Times New Roman" panose="02020603050405020304" pitchFamily="18" charset="0"/>
              </a:rPr>
              <a:t>(Pauli)Abstossungen von Domänen</a:t>
            </a:r>
            <a:endParaRPr lang="de-DE" altLang="de-DE" sz="3600">
              <a:cs typeface="Times New Roman" panose="02020603050405020304" pitchFamily="18" charset="0"/>
            </a:endParaRPr>
          </a:p>
        </p:txBody>
      </p:sp>
      <p:pic>
        <p:nvPicPr>
          <p:cNvPr id="14342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357438"/>
            <a:ext cx="26177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546350"/>
            <a:ext cx="27511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feld 6"/>
          <p:cNvSpPr txBox="1">
            <a:spLocks noChangeArrowheads="1"/>
          </p:cNvSpPr>
          <p:nvPr/>
        </p:nvSpPr>
        <p:spPr bwMode="auto">
          <a:xfrm>
            <a:off x="420688" y="4357688"/>
            <a:ext cx="2255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EP </a:t>
            </a: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</a:t>
            </a: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  EP</a:t>
            </a:r>
            <a:endParaRPr lang="de-CH" altLang="en-US" sz="1800">
              <a:latin typeface="Times New Roman" panose="02020603050405020304" pitchFamily="18" charset="0"/>
            </a:endParaRPr>
          </a:p>
        </p:txBody>
      </p:sp>
      <p:sp>
        <p:nvSpPr>
          <p:cNvPr id="14345" name="Rechteck 8"/>
          <p:cNvSpPr>
            <a:spLocks noChangeArrowheads="1"/>
          </p:cNvSpPr>
          <p:nvPr/>
        </p:nvSpPr>
        <p:spPr bwMode="auto">
          <a:xfrm>
            <a:off x="3343275" y="4357688"/>
            <a:ext cx="242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EP </a:t>
            </a: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</a:t>
            </a: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  SB </a:t>
            </a:r>
            <a:endParaRPr lang="de-CH" altLang="en-US" sz="1800">
              <a:latin typeface="Times New Roman" panose="02020603050405020304" pitchFamily="18" charset="0"/>
            </a:endParaRPr>
          </a:p>
        </p:txBody>
      </p:sp>
      <p:sp>
        <p:nvSpPr>
          <p:cNvPr id="14346" name="Rechteck 10"/>
          <p:cNvSpPr>
            <a:spLocks noChangeArrowheads="1"/>
          </p:cNvSpPr>
          <p:nvPr/>
        </p:nvSpPr>
        <p:spPr bwMode="auto">
          <a:xfrm>
            <a:off x="6505575" y="4357688"/>
            <a:ext cx="246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SB </a:t>
            </a: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  <a:sym typeface="Wingdings 3" panose="05040102010807070707" pitchFamily="18" charset="2"/>
              </a:rPr>
              <a:t></a:t>
            </a: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  SB </a:t>
            </a:r>
            <a:endParaRPr lang="de-CH" altLang="en-US" sz="1800">
              <a:latin typeface="Times New Roman" panose="02020603050405020304" pitchFamily="18" charset="0"/>
            </a:endParaRPr>
          </a:p>
        </p:txBody>
      </p:sp>
      <p:sp>
        <p:nvSpPr>
          <p:cNvPr id="14347" name="Textfeld 11"/>
          <p:cNvSpPr txBox="1">
            <a:spLocks noChangeArrowheads="1"/>
          </p:cNvSpPr>
          <p:nvPr/>
        </p:nvSpPr>
        <p:spPr bwMode="auto">
          <a:xfrm>
            <a:off x="2801938" y="4357688"/>
            <a:ext cx="48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endParaRPr lang="de-CH" altLang="en-US" sz="1800">
              <a:latin typeface="Times New Roman" panose="02020603050405020304" pitchFamily="18" charset="0"/>
            </a:endParaRPr>
          </a:p>
        </p:txBody>
      </p:sp>
      <p:sp>
        <p:nvSpPr>
          <p:cNvPr id="14348" name="Textfeld 12"/>
          <p:cNvSpPr txBox="1">
            <a:spLocks noChangeArrowheads="1"/>
          </p:cNvSpPr>
          <p:nvPr/>
        </p:nvSpPr>
        <p:spPr bwMode="auto">
          <a:xfrm>
            <a:off x="5868988" y="4357688"/>
            <a:ext cx="48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4000" b="1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endParaRPr lang="de-CH" altLang="en-US" sz="1800">
              <a:latin typeface="Times New Roman" panose="02020603050405020304" pitchFamily="18" charset="0"/>
            </a:endParaRPr>
          </a:p>
        </p:txBody>
      </p:sp>
      <p:pic>
        <p:nvPicPr>
          <p:cNvPr id="14349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254250"/>
            <a:ext cx="2870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 Box 5"/>
          <p:cNvSpPr txBox="1">
            <a:spLocks noChangeArrowheads="1"/>
          </p:cNvSpPr>
          <p:nvPr/>
        </p:nvSpPr>
        <p:spPr bwMode="auto">
          <a:xfrm>
            <a:off x="8559800" y="641985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12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1"/>
          <p:cNvSpPr txBox="1">
            <a:spLocks noChangeArrowheads="1"/>
          </p:cNvSpPr>
          <p:nvPr/>
        </p:nvSpPr>
        <p:spPr bwMode="auto">
          <a:xfrm>
            <a:off x="-79375" y="150813"/>
            <a:ext cx="93583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CH" altLang="en-US" b="1"/>
              <a:t>      </a:t>
            </a:r>
            <a:r>
              <a:rPr lang="de-CH" altLang="en-US" b="1" u="sng"/>
              <a:t>Regel zur Verteilung von Domänen</a:t>
            </a:r>
            <a:r>
              <a:rPr lang="de-CH" altLang="en-US" b="1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en-US" b="1"/>
              <a:t>Die grössten Domänen werden so angeordnet,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en-US" b="1"/>
              <a:t>dass eine minimale Zahl von Winkeln </a:t>
            </a:r>
            <a:r>
              <a:rPr lang="de-CH" altLang="en-US" b="1">
                <a:sym typeface="Symbol" panose="05050102010706020507" pitchFamily="18" charset="2"/>
              </a:rPr>
              <a:t> 90°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CH" altLang="en-US" b="1">
                <a:sym typeface="Symbol" panose="05050102010706020507" pitchFamily="18" charset="2"/>
              </a:rPr>
              <a:t>und eine maximale Zahl von Winkeln  120° ist.</a:t>
            </a:r>
            <a:endParaRPr lang="de-CH" altLang="en-US" b="1"/>
          </a:p>
        </p:txBody>
      </p:sp>
      <p:pic>
        <p:nvPicPr>
          <p:cNvPr id="1536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647950"/>
            <a:ext cx="3179763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9588" y="6173788"/>
            <a:ext cx="3251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 dirty="0">
                <a:latin typeface="+mj-lt"/>
              </a:rPr>
              <a:t>90°: Abstossung gross</a:t>
            </a:r>
          </a:p>
        </p:txBody>
      </p:sp>
      <p:pic>
        <p:nvPicPr>
          <p:cNvPr id="1536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212975"/>
            <a:ext cx="2960687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051300" y="6173788"/>
            <a:ext cx="50006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400" dirty="0">
                <a:latin typeface="+mj-lt"/>
              </a:rPr>
              <a:t>120°: Abstossung vernachlässigbar</a:t>
            </a:r>
          </a:p>
        </p:txBody>
      </p:sp>
      <p:sp>
        <p:nvSpPr>
          <p:cNvPr id="7" name="Ellipse 6"/>
          <p:cNvSpPr/>
          <p:nvPr/>
        </p:nvSpPr>
        <p:spPr>
          <a:xfrm rot="2558517">
            <a:off x="1458913" y="3863975"/>
            <a:ext cx="1028700" cy="311150"/>
          </a:xfrm>
          <a:prstGeom prst="ellipse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de-CH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13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4638" y="815975"/>
            <a:ext cx="8659812" cy="571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803275"/>
            <a:ext cx="34194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30588"/>
            <a:ext cx="3328988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452813"/>
            <a:ext cx="29337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60338" y="-76200"/>
            <a:ext cx="8869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V</a:t>
            </a:r>
            <a:r>
              <a:rPr lang="en-US" altLang="en-US" sz="2400" i="1" smtClean="0">
                <a:latin typeface="Arial" charset="0"/>
              </a:rPr>
              <a:t>alence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altLang="en-US" sz="2400" i="1" smtClean="0">
                <a:latin typeface="Arial" charset="0"/>
              </a:rPr>
              <a:t>hell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E</a:t>
            </a:r>
            <a:r>
              <a:rPr lang="en-US" altLang="en-US" sz="2400" i="1" smtClean="0">
                <a:latin typeface="Arial" charset="0"/>
              </a:rPr>
              <a:t>lectron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altLang="en-US" sz="2400" i="1" smtClean="0">
                <a:latin typeface="Arial" charset="0"/>
              </a:rPr>
              <a:t>air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altLang="en-US" sz="2400" i="1" smtClean="0">
                <a:latin typeface="Arial" charset="0"/>
              </a:rPr>
              <a:t>omain</a:t>
            </a:r>
            <a:r>
              <a:rPr lang="en-US" altLang="en-US" sz="2400" smtClean="0">
                <a:latin typeface="Arial" charset="0"/>
              </a:rPr>
              <a:t> Model</a:t>
            </a:r>
          </a:p>
          <a:p>
            <a:pPr algn="ctr" eaLnBrk="1" hangingPunct="1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Strukturdetails…1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457200" y="3457575"/>
            <a:ext cx="3100388" cy="2917825"/>
            <a:chOff x="288" y="2178"/>
            <a:chExt cx="1953" cy="1838"/>
          </a:xfrm>
        </p:grpSpPr>
        <p:sp>
          <p:nvSpPr>
            <p:cNvPr id="16420" name="Text Box 8"/>
            <p:cNvSpPr txBox="1">
              <a:spLocks noChangeArrowheads="1"/>
            </p:cNvSpPr>
            <p:nvPr/>
          </p:nvSpPr>
          <p:spPr bwMode="auto">
            <a:xfrm>
              <a:off x="1712" y="2178"/>
              <a:ext cx="5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95°</a:t>
              </a:r>
            </a:p>
          </p:txBody>
        </p:sp>
        <p:sp>
          <p:nvSpPr>
            <p:cNvPr id="16421" name="Text Box 9"/>
            <p:cNvSpPr txBox="1">
              <a:spLocks noChangeArrowheads="1"/>
            </p:cNvSpPr>
            <p:nvPr/>
          </p:nvSpPr>
          <p:spPr bwMode="auto">
            <a:xfrm>
              <a:off x="1735" y="3648"/>
              <a:ext cx="5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95°</a:t>
              </a:r>
            </a:p>
          </p:txBody>
        </p:sp>
        <p:sp>
          <p:nvSpPr>
            <p:cNvPr id="16422" name="Text Box 10"/>
            <p:cNvSpPr txBox="1">
              <a:spLocks noChangeArrowheads="1"/>
            </p:cNvSpPr>
            <p:nvPr/>
          </p:nvSpPr>
          <p:spPr bwMode="auto">
            <a:xfrm>
              <a:off x="288" y="2433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96.4°</a:t>
              </a:r>
            </a:p>
          </p:txBody>
        </p:sp>
      </p:grpSp>
      <p:grpSp>
        <p:nvGrpSpPr>
          <p:cNvPr id="16392" name="Group 11"/>
          <p:cNvGrpSpPr>
            <a:grpSpLocks/>
          </p:cNvGrpSpPr>
          <p:nvPr/>
        </p:nvGrpSpPr>
        <p:grpSpPr bwMode="auto">
          <a:xfrm>
            <a:off x="3956050" y="3565525"/>
            <a:ext cx="4943475" cy="2720975"/>
            <a:chOff x="2492" y="2246"/>
            <a:chExt cx="3114" cy="1714"/>
          </a:xfrm>
        </p:grpSpPr>
        <p:sp>
          <p:nvSpPr>
            <p:cNvPr id="16417" name="Text Box 12"/>
            <p:cNvSpPr txBox="1">
              <a:spLocks noChangeArrowheads="1"/>
            </p:cNvSpPr>
            <p:nvPr/>
          </p:nvSpPr>
          <p:spPr bwMode="auto">
            <a:xfrm>
              <a:off x="2492" y="2904"/>
              <a:ext cx="8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114.1°</a:t>
              </a:r>
            </a:p>
          </p:txBody>
        </p:sp>
        <p:sp>
          <p:nvSpPr>
            <p:cNvPr id="16418" name="Text Box 13"/>
            <p:cNvSpPr txBox="1">
              <a:spLocks noChangeArrowheads="1"/>
            </p:cNvSpPr>
            <p:nvPr/>
          </p:nvSpPr>
          <p:spPr bwMode="auto">
            <a:xfrm>
              <a:off x="4831" y="2246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99.8°</a:t>
              </a:r>
            </a:p>
          </p:txBody>
        </p:sp>
        <p:sp>
          <p:nvSpPr>
            <p:cNvPr id="16419" name="Text Box 14"/>
            <p:cNvSpPr txBox="1">
              <a:spLocks noChangeArrowheads="1"/>
            </p:cNvSpPr>
            <p:nvPr/>
          </p:nvSpPr>
          <p:spPr bwMode="auto">
            <a:xfrm>
              <a:off x="4885" y="3592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99.8°</a:t>
              </a:r>
            </a:p>
          </p:txBody>
        </p:sp>
      </p:grpSp>
      <p:grpSp>
        <p:nvGrpSpPr>
          <p:cNvPr id="16393" name="Group 15"/>
          <p:cNvGrpSpPr>
            <a:grpSpLocks/>
          </p:cNvGrpSpPr>
          <p:nvPr/>
        </p:nvGrpSpPr>
        <p:grpSpPr bwMode="auto">
          <a:xfrm>
            <a:off x="1387475" y="1049338"/>
            <a:ext cx="5635625" cy="2290762"/>
            <a:chOff x="874" y="661"/>
            <a:chExt cx="3550" cy="1443"/>
          </a:xfrm>
        </p:grpSpPr>
        <p:sp>
          <p:nvSpPr>
            <p:cNvPr id="16414" name="Text Box 16"/>
            <p:cNvSpPr txBox="1">
              <a:spLocks noChangeArrowheads="1"/>
            </p:cNvSpPr>
            <p:nvPr/>
          </p:nvSpPr>
          <p:spPr bwMode="auto">
            <a:xfrm>
              <a:off x="874" y="1268"/>
              <a:ext cx="86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101.1°</a:t>
              </a:r>
            </a:p>
          </p:txBody>
        </p:sp>
        <p:sp>
          <p:nvSpPr>
            <p:cNvPr id="16415" name="Text Box 17"/>
            <p:cNvSpPr txBox="1">
              <a:spLocks noChangeArrowheads="1"/>
            </p:cNvSpPr>
            <p:nvPr/>
          </p:nvSpPr>
          <p:spPr bwMode="auto">
            <a:xfrm>
              <a:off x="3658" y="661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93.5°</a:t>
              </a:r>
            </a:p>
          </p:txBody>
        </p:sp>
        <p:sp>
          <p:nvSpPr>
            <p:cNvPr id="16416" name="Text Box 18"/>
            <p:cNvSpPr txBox="1">
              <a:spLocks noChangeArrowheads="1"/>
            </p:cNvSpPr>
            <p:nvPr/>
          </p:nvSpPr>
          <p:spPr bwMode="auto">
            <a:xfrm>
              <a:off x="3703" y="1736"/>
              <a:ext cx="72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/>
                <a:t>93.5°</a:t>
              </a:r>
            </a:p>
          </p:txBody>
        </p:sp>
      </p:grpSp>
      <p:sp>
        <p:nvSpPr>
          <p:cNvPr id="16394" name="Oval 20"/>
          <p:cNvSpPr>
            <a:spLocks noChangeArrowheads="1"/>
          </p:cNvSpPr>
          <p:nvPr/>
        </p:nvSpPr>
        <p:spPr bwMode="auto">
          <a:xfrm>
            <a:off x="4716463" y="1879600"/>
            <a:ext cx="966787" cy="9667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grpSp>
        <p:nvGrpSpPr>
          <p:cNvPr id="16395" name="Group 33"/>
          <p:cNvGrpSpPr>
            <a:grpSpLocks/>
          </p:cNvGrpSpPr>
          <p:nvPr/>
        </p:nvGrpSpPr>
        <p:grpSpPr bwMode="auto">
          <a:xfrm>
            <a:off x="3057525" y="4389438"/>
            <a:ext cx="331788" cy="1181100"/>
            <a:chOff x="1926" y="2765"/>
            <a:chExt cx="209" cy="744"/>
          </a:xfrm>
        </p:grpSpPr>
        <p:sp>
          <p:nvSpPr>
            <p:cNvPr id="16412" name="Oval 34"/>
            <p:cNvSpPr>
              <a:spLocks noChangeArrowheads="1"/>
            </p:cNvSpPr>
            <p:nvPr/>
          </p:nvSpPr>
          <p:spPr bwMode="auto">
            <a:xfrm rot="1739687">
              <a:off x="1926" y="2765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6413" name="Oval 35"/>
            <p:cNvSpPr>
              <a:spLocks noChangeArrowheads="1"/>
            </p:cNvSpPr>
            <p:nvPr/>
          </p:nvSpPr>
          <p:spPr bwMode="auto">
            <a:xfrm rot="8361853">
              <a:off x="1938" y="3188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16396" name="Group 37"/>
          <p:cNvGrpSpPr>
            <a:grpSpLocks/>
          </p:cNvGrpSpPr>
          <p:nvPr/>
        </p:nvGrpSpPr>
        <p:grpSpPr bwMode="auto">
          <a:xfrm rot="2012162">
            <a:off x="7885113" y="4289425"/>
            <a:ext cx="688975" cy="658813"/>
            <a:chOff x="2971" y="1128"/>
            <a:chExt cx="609" cy="724"/>
          </a:xfrm>
        </p:grpSpPr>
        <p:sp>
          <p:nvSpPr>
            <p:cNvPr id="16409" name="Oval 38"/>
            <p:cNvSpPr>
              <a:spLocks noChangeArrowheads="1"/>
            </p:cNvSpPr>
            <p:nvPr/>
          </p:nvSpPr>
          <p:spPr bwMode="auto">
            <a:xfrm>
              <a:off x="2971" y="1128"/>
              <a:ext cx="609" cy="7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3338" name="Line 39"/>
            <p:cNvSpPr>
              <a:spLocks noChangeShapeType="1"/>
            </p:cNvSpPr>
            <p:nvPr/>
          </p:nvSpPr>
          <p:spPr bwMode="auto">
            <a:xfrm flipV="1">
              <a:off x="3233" y="1301"/>
              <a:ext cx="0" cy="3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>
                <a:latin typeface="+mj-lt"/>
              </a:endParaRPr>
            </a:p>
          </p:txBody>
        </p:sp>
        <p:sp>
          <p:nvSpPr>
            <p:cNvPr id="13339" name="Line 40"/>
            <p:cNvSpPr>
              <a:spLocks noChangeShapeType="1"/>
            </p:cNvSpPr>
            <p:nvPr/>
          </p:nvSpPr>
          <p:spPr bwMode="auto">
            <a:xfrm rot="10800000" flipV="1">
              <a:off x="3346" y="1325"/>
              <a:ext cx="0" cy="3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>
                <a:latin typeface="+mj-lt"/>
              </a:endParaRPr>
            </a:p>
          </p:txBody>
        </p:sp>
      </p:grpSp>
      <p:grpSp>
        <p:nvGrpSpPr>
          <p:cNvPr id="16397" name="Group 41"/>
          <p:cNvGrpSpPr>
            <a:grpSpLocks/>
          </p:cNvGrpSpPr>
          <p:nvPr/>
        </p:nvGrpSpPr>
        <p:grpSpPr bwMode="auto">
          <a:xfrm rot="8562903">
            <a:off x="7875588" y="5040313"/>
            <a:ext cx="688975" cy="655637"/>
            <a:chOff x="2971" y="1128"/>
            <a:chExt cx="609" cy="724"/>
          </a:xfrm>
        </p:grpSpPr>
        <p:sp>
          <p:nvSpPr>
            <p:cNvPr id="16406" name="Oval 42"/>
            <p:cNvSpPr>
              <a:spLocks noChangeArrowheads="1"/>
            </p:cNvSpPr>
            <p:nvPr/>
          </p:nvSpPr>
          <p:spPr bwMode="auto">
            <a:xfrm>
              <a:off x="2971" y="1128"/>
              <a:ext cx="609" cy="72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3335" name="Line 43"/>
            <p:cNvSpPr>
              <a:spLocks noChangeShapeType="1"/>
            </p:cNvSpPr>
            <p:nvPr/>
          </p:nvSpPr>
          <p:spPr bwMode="auto">
            <a:xfrm flipV="1">
              <a:off x="3233" y="1309"/>
              <a:ext cx="0" cy="3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>
                <a:latin typeface="+mj-lt"/>
              </a:endParaRPr>
            </a:p>
          </p:txBody>
        </p:sp>
        <p:sp>
          <p:nvSpPr>
            <p:cNvPr id="13336" name="Line 44"/>
            <p:cNvSpPr>
              <a:spLocks noChangeShapeType="1"/>
            </p:cNvSpPr>
            <p:nvPr/>
          </p:nvSpPr>
          <p:spPr bwMode="auto">
            <a:xfrm rot="10800000" flipV="1">
              <a:off x="3345" y="1325"/>
              <a:ext cx="0" cy="3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>
                <a:latin typeface="+mj-lt"/>
              </a:endParaRPr>
            </a:p>
          </p:txBody>
        </p:sp>
      </p:grpSp>
      <p:sp>
        <p:nvSpPr>
          <p:cNvPr id="16398" name="Oval 24"/>
          <p:cNvSpPr>
            <a:spLocks noChangeArrowheads="1"/>
          </p:cNvSpPr>
          <p:nvPr/>
        </p:nvSpPr>
        <p:spPr bwMode="auto">
          <a:xfrm>
            <a:off x="2095500" y="4633913"/>
            <a:ext cx="966788" cy="9271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399" name="Oval 27"/>
          <p:cNvSpPr>
            <a:spLocks noChangeArrowheads="1"/>
          </p:cNvSpPr>
          <p:nvPr/>
        </p:nvSpPr>
        <p:spPr bwMode="auto">
          <a:xfrm>
            <a:off x="2287588" y="4432300"/>
            <a:ext cx="966787" cy="9271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00" name="Oval 29"/>
          <p:cNvSpPr>
            <a:spLocks noChangeArrowheads="1"/>
          </p:cNvSpPr>
          <p:nvPr/>
        </p:nvSpPr>
        <p:spPr bwMode="auto">
          <a:xfrm>
            <a:off x="7038975" y="4746625"/>
            <a:ext cx="693738" cy="638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01" name="Oval 32"/>
          <p:cNvSpPr>
            <a:spLocks noChangeArrowheads="1"/>
          </p:cNvSpPr>
          <p:nvPr/>
        </p:nvSpPr>
        <p:spPr bwMode="auto">
          <a:xfrm>
            <a:off x="7177088" y="4608513"/>
            <a:ext cx="693737" cy="6381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6402" name="Text Box 48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14</a:t>
            </a:r>
            <a:endParaRPr lang="en-US" altLang="de-DE" sz="1800"/>
          </a:p>
        </p:txBody>
      </p:sp>
      <p:grpSp>
        <p:nvGrpSpPr>
          <p:cNvPr id="16403" name="Group 55"/>
          <p:cNvGrpSpPr>
            <a:grpSpLocks/>
          </p:cNvGrpSpPr>
          <p:nvPr/>
        </p:nvGrpSpPr>
        <p:grpSpPr bwMode="auto">
          <a:xfrm>
            <a:off x="5113338" y="2111375"/>
            <a:ext cx="177800" cy="434975"/>
            <a:chOff x="3173" y="1338"/>
            <a:chExt cx="112" cy="274"/>
          </a:xfrm>
        </p:grpSpPr>
        <p:sp>
          <p:nvSpPr>
            <p:cNvPr id="13332" name="Line 51"/>
            <p:cNvSpPr>
              <a:spLocks noChangeShapeType="1"/>
            </p:cNvSpPr>
            <p:nvPr/>
          </p:nvSpPr>
          <p:spPr bwMode="auto">
            <a:xfrm rot="21587867" flipV="1">
              <a:off x="3173" y="1338"/>
              <a:ext cx="0" cy="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>
                <a:latin typeface="+mj-lt"/>
              </a:endParaRPr>
            </a:p>
          </p:txBody>
        </p:sp>
        <p:sp>
          <p:nvSpPr>
            <p:cNvPr id="13333" name="Line 52"/>
            <p:cNvSpPr>
              <a:spLocks noChangeShapeType="1"/>
            </p:cNvSpPr>
            <p:nvPr/>
          </p:nvSpPr>
          <p:spPr bwMode="auto">
            <a:xfrm rot="10787867" flipV="1">
              <a:off x="3285" y="1344"/>
              <a:ext cx="0" cy="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CH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7000" y="815975"/>
            <a:ext cx="8934450" cy="571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462088"/>
            <a:ext cx="198278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1479550"/>
            <a:ext cx="1962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516063"/>
            <a:ext cx="19431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7775"/>
            <a:ext cx="17065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832225"/>
            <a:ext cx="168433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5475" y="1485900"/>
            <a:ext cx="2422525" cy="1171575"/>
            <a:chOff x="394" y="936"/>
            <a:chExt cx="1526" cy="738"/>
          </a:xfrm>
        </p:grpSpPr>
        <p:sp>
          <p:nvSpPr>
            <p:cNvPr id="17469" name="Text Box 10"/>
            <p:cNvSpPr txBox="1">
              <a:spLocks noChangeArrowheads="1"/>
            </p:cNvSpPr>
            <p:nvPr/>
          </p:nvSpPr>
          <p:spPr bwMode="auto">
            <a:xfrm>
              <a:off x="1255" y="1383"/>
              <a:ext cx="6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116.2°</a:t>
              </a:r>
            </a:p>
          </p:txBody>
        </p:sp>
        <p:sp>
          <p:nvSpPr>
            <p:cNvPr id="17470" name="Text Box 11"/>
            <p:cNvSpPr txBox="1">
              <a:spLocks noChangeArrowheads="1"/>
            </p:cNvSpPr>
            <p:nvPr/>
          </p:nvSpPr>
          <p:spPr bwMode="auto">
            <a:xfrm>
              <a:off x="394" y="936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121.9°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98788" y="1535113"/>
            <a:ext cx="3243262" cy="1862137"/>
            <a:chOff x="1889" y="967"/>
            <a:chExt cx="2043" cy="1173"/>
          </a:xfrm>
        </p:grpSpPr>
        <p:sp>
          <p:nvSpPr>
            <p:cNvPr id="17465" name="Text Box 13"/>
            <p:cNvSpPr txBox="1">
              <a:spLocks noChangeArrowheads="1"/>
            </p:cNvSpPr>
            <p:nvPr/>
          </p:nvSpPr>
          <p:spPr bwMode="auto">
            <a:xfrm>
              <a:off x="2471" y="967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124.7°</a:t>
              </a:r>
            </a:p>
          </p:txBody>
        </p:sp>
        <p:sp>
          <p:nvSpPr>
            <p:cNvPr id="17466" name="Text Box 14"/>
            <p:cNvSpPr txBox="1">
              <a:spLocks noChangeArrowheads="1"/>
            </p:cNvSpPr>
            <p:nvPr/>
          </p:nvSpPr>
          <p:spPr bwMode="auto">
            <a:xfrm>
              <a:off x="2601" y="1849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120.3°</a:t>
              </a:r>
            </a:p>
          </p:txBody>
        </p:sp>
        <p:sp>
          <p:nvSpPr>
            <p:cNvPr id="17467" name="Text Box 15"/>
            <p:cNvSpPr txBox="1">
              <a:spLocks noChangeArrowheads="1"/>
            </p:cNvSpPr>
            <p:nvPr/>
          </p:nvSpPr>
          <p:spPr bwMode="auto">
            <a:xfrm>
              <a:off x="1889" y="1363"/>
              <a:ext cx="6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110.6°</a:t>
              </a:r>
            </a:p>
          </p:txBody>
        </p:sp>
        <p:sp>
          <p:nvSpPr>
            <p:cNvPr id="17468" name="Text Box 16"/>
            <p:cNvSpPr txBox="1">
              <a:spLocks noChangeArrowheads="1"/>
            </p:cNvSpPr>
            <p:nvPr/>
          </p:nvSpPr>
          <p:spPr bwMode="auto">
            <a:xfrm>
              <a:off x="3267" y="1394"/>
              <a:ext cx="6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119.3°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70700" y="1609725"/>
            <a:ext cx="2100263" cy="1084263"/>
            <a:chOff x="4328" y="1014"/>
            <a:chExt cx="1323" cy="683"/>
          </a:xfrm>
        </p:grpSpPr>
        <p:sp>
          <p:nvSpPr>
            <p:cNvPr id="17463" name="Text Box 18"/>
            <p:cNvSpPr txBox="1">
              <a:spLocks noChangeArrowheads="1"/>
            </p:cNvSpPr>
            <p:nvPr/>
          </p:nvSpPr>
          <p:spPr bwMode="auto">
            <a:xfrm>
              <a:off x="4986" y="1406"/>
              <a:ext cx="6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112.4°</a:t>
              </a:r>
            </a:p>
          </p:txBody>
        </p:sp>
        <p:sp>
          <p:nvSpPr>
            <p:cNvPr id="17464" name="Text Box 19"/>
            <p:cNvSpPr txBox="1">
              <a:spLocks noChangeArrowheads="1"/>
            </p:cNvSpPr>
            <p:nvPr/>
          </p:nvSpPr>
          <p:spPr bwMode="auto">
            <a:xfrm>
              <a:off x="4328" y="1014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123.8°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63550" y="1741488"/>
            <a:ext cx="1741488" cy="1365250"/>
            <a:chOff x="292" y="1097"/>
            <a:chExt cx="1097" cy="860"/>
          </a:xfrm>
        </p:grpSpPr>
        <p:sp>
          <p:nvSpPr>
            <p:cNvPr id="17456" name="Oval 21"/>
            <p:cNvSpPr>
              <a:spLocks noChangeArrowheads="1"/>
            </p:cNvSpPr>
            <p:nvPr/>
          </p:nvSpPr>
          <p:spPr bwMode="auto">
            <a:xfrm rot="1739687">
              <a:off x="292" y="1561"/>
              <a:ext cx="253" cy="35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57" name="Oval 22"/>
            <p:cNvSpPr>
              <a:spLocks noChangeArrowheads="1"/>
            </p:cNvSpPr>
            <p:nvPr/>
          </p:nvSpPr>
          <p:spPr bwMode="auto">
            <a:xfrm rot="8550959">
              <a:off x="292" y="1097"/>
              <a:ext cx="253" cy="354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grpSp>
          <p:nvGrpSpPr>
            <p:cNvPr id="17458" name="Group 23"/>
            <p:cNvGrpSpPr>
              <a:grpSpLocks/>
            </p:cNvGrpSpPr>
            <p:nvPr/>
          </p:nvGrpSpPr>
          <p:grpSpPr bwMode="auto">
            <a:xfrm>
              <a:off x="498" y="1170"/>
              <a:ext cx="730" cy="711"/>
              <a:chOff x="2637" y="2487"/>
              <a:chExt cx="730" cy="711"/>
            </a:xfrm>
          </p:grpSpPr>
          <p:sp>
            <p:nvSpPr>
              <p:cNvPr id="17461" name="Oval 24"/>
              <p:cNvSpPr>
                <a:spLocks noChangeArrowheads="1"/>
              </p:cNvSpPr>
              <p:nvPr/>
            </p:nvSpPr>
            <p:spPr bwMode="auto">
              <a:xfrm>
                <a:off x="2637" y="2614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17462" name="Oval 25"/>
              <p:cNvSpPr>
                <a:spLocks noChangeArrowheads="1"/>
              </p:cNvSpPr>
              <p:nvPr/>
            </p:nvSpPr>
            <p:spPr bwMode="auto">
              <a:xfrm>
                <a:off x="2758" y="2487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sp>
          <p:nvSpPr>
            <p:cNvPr id="17459" name="Oval 26"/>
            <p:cNvSpPr>
              <a:spLocks noChangeArrowheads="1"/>
            </p:cNvSpPr>
            <p:nvPr/>
          </p:nvSpPr>
          <p:spPr bwMode="auto">
            <a:xfrm rot="1739687">
              <a:off x="1094" y="1099"/>
              <a:ext cx="295" cy="39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60" name="Oval 27"/>
            <p:cNvSpPr>
              <a:spLocks noChangeArrowheads="1"/>
            </p:cNvSpPr>
            <p:nvPr/>
          </p:nvSpPr>
          <p:spPr bwMode="auto">
            <a:xfrm rot="8999866">
              <a:off x="1085" y="1560"/>
              <a:ext cx="295" cy="39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744913" y="1736725"/>
            <a:ext cx="1666875" cy="1362075"/>
            <a:chOff x="2359" y="1094"/>
            <a:chExt cx="1050" cy="858"/>
          </a:xfrm>
        </p:grpSpPr>
        <p:sp>
          <p:nvSpPr>
            <p:cNvPr id="17449" name="Oval 29"/>
            <p:cNvSpPr>
              <a:spLocks noChangeArrowheads="1"/>
            </p:cNvSpPr>
            <p:nvPr/>
          </p:nvSpPr>
          <p:spPr bwMode="auto">
            <a:xfrm rot="8620817">
              <a:off x="2362" y="1135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50" name="Oval 30"/>
            <p:cNvSpPr>
              <a:spLocks noChangeArrowheads="1"/>
            </p:cNvSpPr>
            <p:nvPr/>
          </p:nvSpPr>
          <p:spPr bwMode="auto">
            <a:xfrm rot="2039647">
              <a:off x="2359" y="1584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51" name="Oval 31"/>
            <p:cNvSpPr>
              <a:spLocks noChangeArrowheads="1"/>
            </p:cNvSpPr>
            <p:nvPr/>
          </p:nvSpPr>
          <p:spPr bwMode="auto">
            <a:xfrm rot="1739687">
              <a:off x="3114" y="1094"/>
              <a:ext cx="295" cy="39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52" name="Oval 32"/>
            <p:cNvSpPr>
              <a:spLocks noChangeArrowheads="1"/>
            </p:cNvSpPr>
            <p:nvPr/>
          </p:nvSpPr>
          <p:spPr bwMode="auto">
            <a:xfrm rot="8999866">
              <a:off x="3105" y="1555"/>
              <a:ext cx="295" cy="39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grpSp>
          <p:nvGrpSpPr>
            <p:cNvPr id="17453" name="Group 33"/>
            <p:cNvGrpSpPr>
              <a:grpSpLocks/>
            </p:cNvGrpSpPr>
            <p:nvPr/>
          </p:nvGrpSpPr>
          <p:grpSpPr bwMode="auto">
            <a:xfrm>
              <a:off x="2436" y="1240"/>
              <a:ext cx="549" cy="554"/>
              <a:chOff x="2637" y="2487"/>
              <a:chExt cx="730" cy="711"/>
            </a:xfrm>
          </p:grpSpPr>
          <p:sp>
            <p:nvSpPr>
              <p:cNvPr id="17454" name="Oval 34"/>
              <p:cNvSpPr>
                <a:spLocks noChangeArrowheads="1"/>
              </p:cNvSpPr>
              <p:nvPr/>
            </p:nvSpPr>
            <p:spPr bwMode="auto">
              <a:xfrm>
                <a:off x="2637" y="2614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17455" name="Oval 35"/>
              <p:cNvSpPr>
                <a:spLocks noChangeArrowheads="1"/>
              </p:cNvSpPr>
              <p:nvPr/>
            </p:nvSpPr>
            <p:spPr bwMode="auto">
              <a:xfrm>
                <a:off x="2758" y="2487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442075" y="1843088"/>
            <a:ext cx="1600200" cy="1225550"/>
            <a:chOff x="4058" y="1161"/>
            <a:chExt cx="1008" cy="772"/>
          </a:xfrm>
        </p:grpSpPr>
        <p:grpSp>
          <p:nvGrpSpPr>
            <p:cNvPr id="17442" name="Group 37"/>
            <p:cNvGrpSpPr>
              <a:grpSpLocks/>
            </p:cNvGrpSpPr>
            <p:nvPr/>
          </p:nvGrpSpPr>
          <p:grpSpPr bwMode="auto">
            <a:xfrm>
              <a:off x="4324" y="1278"/>
              <a:ext cx="549" cy="554"/>
              <a:chOff x="2637" y="2487"/>
              <a:chExt cx="730" cy="711"/>
            </a:xfrm>
          </p:grpSpPr>
          <p:sp>
            <p:nvSpPr>
              <p:cNvPr id="17447" name="Oval 38"/>
              <p:cNvSpPr>
                <a:spLocks noChangeArrowheads="1"/>
              </p:cNvSpPr>
              <p:nvPr/>
            </p:nvSpPr>
            <p:spPr bwMode="auto">
              <a:xfrm>
                <a:off x="2637" y="2614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17448" name="Oval 39"/>
              <p:cNvSpPr>
                <a:spLocks noChangeArrowheads="1"/>
              </p:cNvSpPr>
              <p:nvPr/>
            </p:nvSpPr>
            <p:spPr bwMode="auto">
              <a:xfrm>
                <a:off x="2758" y="2487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sp>
          <p:nvSpPr>
            <p:cNvPr id="17443" name="Oval 40"/>
            <p:cNvSpPr>
              <a:spLocks noChangeArrowheads="1"/>
            </p:cNvSpPr>
            <p:nvPr/>
          </p:nvSpPr>
          <p:spPr bwMode="auto">
            <a:xfrm rot="8750581">
              <a:off x="4058" y="1161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44" name="Oval 41"/>
            <p:cNvSpPr>
              <a:spLocks noChangeArrowheads="1"/>
            </p:cNvSpPr>
            <p:nvPr/>
          </p:nvSpPr>
          <p:spPr bwMode="auto">
            <a:xfrm rot="2039647">
              <a:off x="4063" y="1610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45" name="Oval 42"/>
            <p:cNvSpPr>
              <a:spLocks noChangeArrowheads="1"/>
            </p:cNvSpPr>
            <p:nvPr/>
          </p:nvSpPr>
          <p:spPr bwMode="auto">
            <a:xfrm rot="1642186">
              <a:off x="4869" y="1173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46" name="Oval 43"/>
            <p:cNvSpPr>
              <a:spLocks noChangeArrowheads="1"/>
            </p:cNvSpPr>
            <p:nvPr/>
          </p:nvSpPr>
          <p:spPr bwMode="auto">
            <a:xfrm rot="-1344983">
              <a:off x="4866" y="1612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1544638" y="4025900"/>
            <a:ext cx="1838325" cy="1430338"/>
            <a:chOff x="973" y="2536"/>
            <a:chExt cx="1158" cy="901"/>
          </a:xfrm>
        </p:grpSpPr>
        <p:sp>
          <p:nvSpPr>
            <p:cNvPr id="17437" name="Oval 45"/>
            <p:cNvSpPr>
              <a:spLocks noChangeArrowheads="1"/>
            </p:cNvSpPr>
            <p:nvPr/>
          </p:nvSpPr>
          <p:spPr bwMode="auto">
            <a:xfrm rot="1739687">
              <a:off x="981" y="3035"/>
              <a:ext cx="317" cy="40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38" name="Oval 46"/>
            <p:cNvSpPr>
              <a:spLocks noChangeArrowheads="1"/>
            </p:cNvSpPr>
            <p:nvPr/>
          </p:nvSpPr>
          <p:spPr bwMode="auto">
            <a:xfrm rot="8550959">
              <a:off x="973" y="2536"/>
              <a:ext cx="358" cy="39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grpSp>
          <p:nvGrpSpPr>
            <p:cNvPr id="17439" name="Group 47"/>
            <p:cNvGrpSpPr>
              <a:grpSpLocks/>
            </p:cNvGrpSpPr>
            <p:nvPr/>
          </p:nvGrpSpPr>
          <p:grpSpPr bwMode="auto">
            <a:xfrm>
              <a:off x="1582" y="2701"/>
              <a:ext cx="549" cy="554"/>
              <a:chOff x="2637" y="2487"/>
              <a:chExt cx="730" cy="711"/>
            </a:xfrm>
          </p:grpSpPr>
          <p:sp>
            <p:nvSpPr>
              <p:cNvPr id="17440" name="Oval 48"/>
              <p:cNvSpPr>
                <a:spLocks noChangeArrowheads="1"/>
              </p:cNvSpPr>
              <p:nvPr/>
            </p:nvSpPr>
            <p:spPr bwMode="auto">
              <a:xfrm>
                <a:off x="2637" y="2614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17441" name="Oval 49"/>
              <p:cNvSpPr>
                <a:spLocks noChangeArrowheads="1"/>
              </p:cNvSpPr>
              <p:nvPr/>
            </p:nvSpPr>
            <p:spPr bwMode="auto">
              <a:xfrm>
                <a:off x="2758" y="2487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548313" y="4138613"/>
            <a:ext cx="1244600" cy="1260475"/>
            <a:chOff x="3495" y="2607"/>
            <a:chExt cx="784" cy="794"/>
          </a:xfrm>
        </p:grpSpPr>
        <p:sp>
          <p:nvSpPr>
            <p:cNvPr id="17432" name="Oval 51"/>
            <p:cNvSpPr>
              <a:spLocks noChangeArrowheads="1"/>
            </p:cNvSpPr>
            <p:nvPr/>
          </p:nvSpPr>
          <p:spPr bwMode="auto">
            <a:xfrm rot="8750581">
              <a:off x="3498" y="2607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17433" name="Oval 52"/>
            <p:cNvSpPr>
              <a:spLocks noChangeArrowheads="1"/>
            </p:cNvSpPr>
            <p:nvPr/>
          </p:nvSpPr>
          <p:spPr bwMode="auto">
            <a:xfrm rot="2039647">
              <a:off x="3495" y="3080"/>
              <a:ext cx="197" cy="32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grpSp>
          <p:nvGrpSpPr>
            <p:cNvPr id="17434" name="Group 53"/>
            <p:cNvGrpSpPr>
              <a:grpSpLocks/>
            </p:cNvGrpSpPr>
            <p:nvPr/>
          </p:nvGrpSpPr>
          <p:grpSpPr bwMode="auto">
            <a:xfrm>
              <a:off x="3730" y="2741"/>
              <a:ext cx="549" cy="554"/>
              <a:chOff x="2637" y="2487"/>
              <a:chExt cx="730" cy="711"/>
            </a:xfrm>
          </p:grpSpPr>
          <p:sp>
            <p:nvSpPr>
              <p:cNvPr id="17435" name="Oval 54"/>
              <p:cNvSpPr>
                <a:spLocks noChangeArrowheads="1"/>
              </p:cNvSpPr>
              <p:nvPr/>
            </p:nvSpPr>
            <p:spPr bwMode="auto">
              <a:xfrm>
                <a:off x="2637" y="2614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17436" name="Oval 55"/>
              <p:cNvSpPr>
                <a:spLocks noChangeArrowheads="1"/>
              </p:cNvSpPr>
              <p:nvPr/>
            </p:nvSpPr>
            <p:spPr bwMode="auto">
              <a:xfrm>
                <a:off x="2758" y="2487"/>
                <a:ext cx="609" cy="58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482600" y="4511675"/>
            <a:ext cx="2760663" cy="1228725"/>
            <a:chOff x="304" y="2842"/>
            <a:chExt cx="1739" cy="774"/>
          </a:xfrm>
        </p:grpSpPr>
        <p:sp>
          <p:nvSpPr>
            <p:cNvPr id="17430" name="Text Box 57"/>
            <p:cNvSpPr txBox="1">
              <a:spLocks noChangeArrowheads="1"/>
            </p:cNvSpPr>
            <p:nvPr/>
          </p:nvSpPr>
          <p:spPr bwMode="auto">
            <a:xfrm>
              <a:off x="304" y="2842"/>
              <a:ext cx="6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116.5°</a:t>
              </a:r>
            </a:p>
          </p:txBody>
        </p:sp>
        <p:sp>
          <p:nvSpPr>
            <p:cNvPr id="17431" name="Text Box 58"/>
            <p:cNvSpPr txBox="1">
              <a:spLocks noChangeArrowheads="1"/>
            </p:cNvSpPr>
            <p:nvPr/>
          </p:nvSpPr>
          <p:spPr bwMode="auto">
            <a:xfrm>
              <a:off x="1363" y="3325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121.7°</a:t>
              </a:r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4591050" y="4524375"/>
            <a:ext cx="2465388" cy="1200150"/>
            <a:chOff x="2892" y="2850"/>
            <a:chExt cx="1553" cy="756"/>
          </a:xfrm>
        </p:grpSpPr>
        <p:sp>
          <p:nvSpPr>
            <p:cNvPr id="17428" name="Text Box 60"/>
            <p:cNvSpPr txBox="1">
              <a:spLocks noChangeArrowheads="1"/>
            </p:cNvSpPr>
            <p:nvPr/>
          </p:nvSpPr>
          <p:spPr bwMode="auto">
            <a:xfrm>
              <a:off x="3765" y="3315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124.1°</a:t>
              </a:r>
            </a:p>
          </p:txBody>
        </p:sp>
        <p:sp>
          <p:nvSpPr>
            <p:cNvPr id="17429" name="Text Box 61"/>
            <p:cNvSpPr txBox="1">
              <a:spLocks noChangeArrowheads="1"/>
            </p:cNvSpPr>
            <p:nvPr/>
          </p:nvSpPr>
          <p:spPr bwMode="auto">
            <a:xfrm>
              <a:off x="2892" y="2850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2400"/>
                <a:t>107.7°</a:t>
              </a:r>
            </a:p>
          </p:txBody>
        </p:sp>
      </p:grp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160338" y="-76200"/>
            <a:ext cx="8869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V</a:t>
            </a:r>
            <a:r>
              <a:rPr lang="en-US" altLang="en-US" sz="2400" i="1" smtClean="0">
                <a:latin typeface="Arial" charset="0"/>
              </a:rPr>
              <a:t>alence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altLang="en-US" sz="2400" i="1" smtClean="0">
                <a:latin typeface="Arial" charset="0"/>
              </a:rPr>
              <a:t>hell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E</a:t>
            </a:r>
            <a:r>
              <a:rPr lang="en-US" altLang="en-US" sz="2400" i="1" smtClean="0">
                <a:latin typeface="Arial" charset="0"/>
              </a:rPr>
              <a:t>lectron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altLang="en-US" sz="2400" i="1" smtClean="0">
                <a:latin typeface="Arial" charset="0"/>
              </a:rPr>
              <a:t>air </a:t>
            </a:r>
            <a:r>
              <a:rPr lang="en-US" altLang="en-US" sz="2400" i="1" smtClean="0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altLang="en-US" sz="2400" i="1" smtClean="0">
                <a:latin typeface="Arial" charset="0"/>
              </a:rPr>
              <a:t>omain</a:t>
            </a:r>
            <a:r>
              <a:rPr lang="en-US" altLang="en-US" sz="2400" smtClean="0">
                <a:latin typeface="Arial" charset="0"/>
              </a:rPr>
              <a:t> Model</a:t>
            </a:r>
          </a:p>
          <a:p>
            <a:pPr algn="ctr" eaLnBrk="1" hangingPunct="1">
              <a:defRPr/>
            </a:pPr>
            <a:r>
              <a:rPr lang="en-US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Strukturdetails…2</a:t>
            </a:r>
          </a:p>
        </p:txBody>
      </p:sp>
      <p:sp>
        <p:nvSpPr>
          <p:cNvPr id="17427" name="Text Box 63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15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619375" y="2025650"/>
            <a:ext cx="5505450" cy="2444750"/>
            <a:chOff x="317" y="2324"/>
            <a:chExt cx="3911" cy="1788"/>
          </a:xfrm>
        </p:grpSpPr>
        <p:grpSp>
          <p:nvGrpSpPr>
            <p:cNvPr id="18464" name="Group 3"/>
            <p:cNvGrpSpPr>
              <a:grpSpLocks/>
            </p:cNvGrpSpPr>
            <p:nvPr/>
          </p:nvGrpSpPr>
          <p:grpSpPr bwMode="auto">
            <a:xfrm>
              <a:off x="317" y="3038"/>
              <a:ext cx="1007" cy="1074"/>
              <a:chOff x="2609" y="3070"/>
              <a:chExt cx="1007" cy="1074"/>
            </a:xfrm>
          </p:grpSpPr>
          <p:sp>
            <p:nvSpPr>
              <p:cNvPr id="20484" name="Oval 4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485" name="Oval 5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486" name="Oval 6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8488" name="Oval 7"/>
              <p:cNvSpPr>
                <a:spLocks noChangeArrowheads="1"/>
              </p:cNvSpPr>
              <p:nvPr/>
            </p:nvSpPr>
            <p:spPr bwMode="auto">
              <a:xfrm>
                <a:off x="2911" y="3289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8465" name="Group 8"/>
            <p:cNvGrpSpPr>
              <a:grpSpLocks/>
            </p:cNvGrpSpPr>
            <p:nvPr/>
          </p:nvGrpSpPr>
          <p:grpSpPr bwMode="auto">
            <a:xfrm>
              <a:off x="1800" y="3004"/>
              <a:ext cx="1007" cy="1074"/>
              <a:chOff x="2609" y="3070"/>
              <a:chExt cx="1007" cy="1074"/>
            </a:xfrm>
          </p:grpSpPr>
          <p:sp>
            <p:nvSpPr>
              <p:cNvPr id="20489" name="Oval 9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491" name="Oval 11"/>
              <p:cNvSpPr>
                <a:spLocks noChangeArrowheads="1"/>
              </p:cNvSpPr>
              <p:nvPr/>
            </p:nvSpPr>
            <p:spPr bwMode="auto">
              <a:xfrm>
                <a:off x="2975" y="3853"/>
                <a:ext cx="274" cy="2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8484" name="Oval 12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8466" name="Group 13"/>
            <p:cNvGrpSpPr>
              <a:grpSpLocks/>
            </p:cNvGrpSpPr>
            <p:nvPr/>
          </p:nvGrpSpPr>
          <p:grpSpPr bwMode="auto">
            <a:xfrm>
              <a:off x="3221" y="2980"/>
              <a:ext cx="1007" cy="1074"/>
              <a:chOff x="2609" y="3070"/>
              <a:chExt cx="1007" cy="1074"/>
            </a:xfrm>
          </p:grpSpPr>
          <p:sp>
            <p:nvSpPr>
              <p:cNvPr id="20494" name="Oval 14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495" name="Oval 15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auto">
              <a:xfrm>
                <a:off x="2975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8480" name="Oval 17"/>
              <p:cNvSpPr>
                <a:spLocks noChangeArrowheads="1"/>
              </p:cNvSpPr>
              <p:nvPr/>
            </p:nvSpPr>
            <p:spPr bwMode="auto">
              <a:xfrm>
                <a:off x="2911" y="3289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8467" name="Group 18"/>
            <p:cNvGrpSpPr>
              <a:grpSpLocks/>
            </p:cNvGrpSpPr>
            <p:nvPr/>
          </p:nvGrpSpPr>
          <p:grpSpPr bwMode="auto">
            <a:xfrm>
              <a:off x="1034" y="2345"/>
              <a:ext cx="1007" cy="1074"/>
              <a:chOff x="2609" y="3070"/>
              <a:chExt cx="1007" cy="1074"/>
            </a:xfrm>
          </p:grpSpPr>
          <p:sp>
            <p:nvSpPr>
              <p:cNvPr id="20499" name="Oval 19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8476" name="Oval 22"/>
              <p:cNvSpPr>
                <a:spLocks noChangeArrowheads="1"/>
              </p:cNvSpPr>
              <p:nvPr/>
            </p:nvSpPr>
            <p:spPr bwMode="auto">
              <a:xfrm>
                <a:off x="2911" y="3289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8468" name="Group 23"/>
            <p:cNvGrpSpPr>
              <a:grpSpLocks/>
            </p:cNvGrpSpPr>
            <p:nvPr/>
          </p:nvGrpSpPr>
          <p:grpSpPr bwMode="auto">
            <a:xfrm>
              <a:off x="2508" y="2324"/>
              <a:ext cx="1007" cy="1074"/>
              <a:chOff x="2609" y="3070"/>
              <a:chExt cx="1007" cy="1074"/>
            </a:xfrm>
          </p:grpSpPr>
          <p:sp>
            <p:nvSpPr>
              <p:cNvPr id="20504" name="Oval 24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0506" name="Oval 26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8472" name="Oval 27"/>
              <p:cNvSpPr>
                <a:spLocks noChangeArrowheads="1"/>
              </p:cNvSpPr>
              <p:nvPr/>
            </p:nvSpPr>
            <p:spPr bwMode="auto">
              <a:xfrm>
                <a:off x="2911" y="3289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sp>
        <p:nvSpPr>
          <p:cNvPr id="18435" name="Text Box 28"/>
          <p:cNvSpPr txBox="1">
            <a:spLocks noChangeArrowheads="1"/>
          </p:cNvSpPr>
          <p:nvPr/>
        </p:nvSpPr>
        <p:spPr bwMode="auto">
          <a:xfrm>
            <a:off x="1327150" y="0"/>
            <a:ext cx="653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Molekülformen: Was zeigt das Experiment?</a:t>
            </a:r>
            <a:endParaRPr lang="en-US" altLang="de-DE" sz="2400" b="1"/>
          </a:p>
        </p:txBody>
      </p:sp>
      <p:sp>
        <p:nvSpPr>
          <p:cNvPr id="15364" name="Line 29"/>
          <p:cNvSpPr>
            <a:spLocks noChangeShapeType="1"/>
          </p:cNvSpPr>
          <p:nvPr/>
        </p:nvSpPr>
        <p:spPr bwMode="auto">
          <a:xfrm>
            <a:off x="0" y="47148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287338" y="4606925"/>
            <a:ext cx="1598612" cy="1704975"/>
            <a:chOff x="2609" y="3070"/>
            <a:chExt cx="1007" cy="1074"/>
          </a:xfrm>
        </p:grpSpPr>
        <p:sp>
          <p:nvSpPr>
            <p:cNvPr id="20512" name="Oval 32"/>
            <p:cNvSpPr>
              <a:spLocks noChangeArrowheads="1"/>
            </p:cNvSpPr>
            <p:nvPr/>
          </p:nvSpPr>
          <p:spPr bwMode="auto">
            <a:xfrm>
              <a:off x="2609" y="3070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13" name="Oval 33"/>
            <p:cNvSpPr>
              <a:spLocks noChangeArrowheads="1"/>
            </p:cNvSpPr>
            <p:nvPr/>
          </p:nvSpPr>
          <p:spPr bwMode="auto">
            <a:xfrm>
              <a:off x="3342" y="3075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14" name="Oval 34"/>
            <p:cNvSpPr>
              <a:spLocks noChangeArrowheads="1"/>
            </p:cNvSpPr>
            <p:nvPr/>
          </p:nvSpPr>
          <p:spPr bwMode="auto">
            <a:xfrm>
              <a:off x="2976" y="3851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18463" name="Oval 35"/>
            <p:cNvSpPr>
              <a:spLocks noChangeArrowheads="1"/>
            </p:cNvSpPr>
            <p:nvPr/>
          </p:nvSpPr>
          <p:spPr bwMode="auto">
            <a:xfrm>
              <a:off x="2911" y="3290"/>
              <a:ext cx="416" cy="4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18438" name="Group 36"/>
          <p:cNvGrpSpPr>
            <a:grpSpLocks/>
          </p:cNvGrpSpPr>
          <p:nvPr/>
        </p:nvGrpSpPr>
        <p:grpSpPr bwMode="auto">
          <a:xfrm>
            <a:off x="2641600" y="4552950"/>
            <a:ext cx="1598613" cy="1704975"/>
            <a:chOff x="2609" y="3070"/>
            <a:chExt cx="1007" cy="1074"/>
          </a:xfrm>
        </p:grpSpPr>
        <p:sp>
          <p:nvSpPr>
            <p:cNvPr id="20517" name="Oval 37"/>
            <p:cNvSpPr>
              <a:spLocks noChangeArrowheads="1"/>
            </p:cNvSpPr>
            <p:nvPr/>
          </p:nvSpPr>
          <p:spPr bwMode="auto">
            <a:xfrm>
              <a:off x="2609" y="3070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18" name="Oval 38"/>
            <p:cNvSpPr>
              <a:spLocks noChangeArrowheads="1"/>
            </p:cNvSpPr>
            <p:nvPr/>
          </p:nvSpPr>
          <p:spPr bwMode="auto">
            <a:xfrm>
              <a:off x="3342" y="3075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19" name="Oval 39"/>
            <p:cNvSpPr>
              <a:spLocks noChangeArrowheads="1"/>
            </p:cNvSpPr>
            <p:nvPr/>
          </p:nvSpPr>
          <p:spPr bwMode="auto">
            <a:xfrm>
              <a:off x="2976" y="3851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18459" name="Oval 40"/>
            <p:cNvSpPr>
              <a:spLocks noChangeArrowheads="1"/>
            </p:cNvSpPr>
            <p:nvPr/>
          </p:nvSpPr>
          <p:spPr bwMode="auto">
            <a:xfrm>
              <a:off x="2911" y="3290"/>
              <a:ext cx="416" cy="4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18439" name="Group 41"/>
          <p:cNvGrpSpPr>
            <a:grpSpLocks/>
          </p:cNvGrpSpPr>
          <p:nvPr/>
        </p:nvGrpSpPr>
        <p:grpSpPr bwMode="auto">
          <a:xfrm>
            <a:off x="4897438" y="4514850"/>
            <a:ext cx="1598612" cy="1704975"/>
            <a:chOff x="2609" y="3070"/>
            <a:chExt cx="1007" cy="1074"/>
          </a:xfrm>
        </p:grpSpPr>
        <p:sp>
          <p:nvSpPr>
            <p:cNvPr id="20522" name="Oval 42"/>
            <p:cNvSpPr>
              <a:spLocks noChangeArrowheads="1"/>
            </p:cNvSpPr>
            <p:nvPr/>
          </p:nvSpPr>
          <p:spPr bwMode="auto">
            <a:xfrm>
              <a:off x="2609" y="3070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23" name="Oval 43"/>
            <p:cNvSpPr>
              <a:spLocks noChangeArrowheads="1"/>
            </p:cNvSpPr>
            <p:nvPr/>
          </p:nvSpPr>
          <p:spPr bwMode="auto">
            <a:xfrm>
              <a:off x="3342" y="3075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24" name="Oval 44"/>
            <p:cNvSpPr>
              <a:spLocks noChangeArrowheads="1"/>
            </p:cNvSpPr>
            <p:nvPr/>
          </p:nvSpPr>
          <p:spPr bwMode="auto">
            <a:xfrm>
              <a:off x="2976" y="3851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18455" name="Oval 45"/>
            <p:cNvSpPr>
              <a:spLocks noChangeArrowheads="1"/>
            </p:cNvSpPr>
            <p:nvPr/>
          </p:nvSpPr>
          <p:spPr bwMode="auto">
            <a:xfrm>
              <a:off x="2911" y="3290"/>
              <a:ext cx="416" cy="4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18440" name="Group 46"/>
          <p:cNvGrpSpPr>
            <a:grpSpLocks/>
          </p:cNvGrpSpPr>
          <p:nvPr/>
        </p:nvGrpSpPr>
        <p:grpSpPr bwMode="auto">
          <a:xfrm>
            <a:off x="1425575" y="3506788"/>
            <a:ext cx="1598613" cy="1704975"/>
            <a:chOff x="2609" y="3070"/>
            <a:chExt cx="1007" cy="1074"/>
          </a:xfrm>
        </p:grpSpPr>
        <p:sp>
          <p:nvSpPr>
            <p:cNvPr id="20527" name="Oval 47"/>
            <p:cNvSpPr>
              <a:spLocks noChangeArrowheads="1"/>
            </p:cNvSpPr>
            <p:nvPr/>
          </p:nvSpPr>
          <p:spPr bwMode="auto">
            <a:xfrm>
              <a:off x="2609" y="3070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28" name="Oval 48"/>
            <p:cNvSpPr>
              <a:spLocks noChangeArrowheads="1"/>
            </p:cNvSpPr>
            <p:nvPr/>
          </p:nvSpPr>
          <p:spPr bwMode="auto">
            <a:xfrm>
              <a:off x="3342" y="3075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29" name="Oval 49"/>
            <p:cNvSpPr>
              <a:spLocks noChangeArrowheads="1"/>
            </p:cNvSpPr>
            <p:nvPr/>
          </p:nvSpPr>
          <p:spPr bwMode="auto">
            <a:xfrm>
              <a:off x="2976" y="3851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18451" name="Oval 50"/>
            <p:cNvSpPr>
              <a:spLocks noChangeArrowheads="1"/>
            </p:cNvSpPr>
            <p:nvPr/>
          </p:nvSpPr>
          <p:spPr bwMode="auto">
            <a:xfrm>
              <a:off x="2911" y="3290"/>
              <a:ext cx="416" cy="4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grpSp>
        <p:nvGrpSpPr>
          <p:cNvPr id="18441" name="Group 51"/>
          <p:cNvGrpSpPr>
            <a:grpSpLocks/>
          </p:cNvGrpSpPr>
          <p:nvPr/>
        </p:nvGrpSpPr>
        <p:grpSpPr bwMode="auto">
          <a:xfrm>
            <a:off x="3765550" y="3473450"/>
            <a:ext cx="1598613" cy="1704975"/>
            <a:chOff x="2609" y="3070"/>
            <a:chExt cx="1007" cy="1074"/>
          </a:xfrm>
        </p:grpSpPr>
        <p:sp>
          <p:nvSpPr>
            <p:cNvPr id="20532" name="Oval 52"/>
            <p:cNvSpPr>
              <a:spLocks noChangeArrowheads="1"/>
            </p:cNvSpPr>
            <p:nvPr/>
          </p:nvSpPr>
          <p:spPr bwMode="auto">
            <a:xfrm>
              <a:off x="2609" y="3070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33" name="Oval 53"/>
            <p:cNvSpPr>
              <a:spLocks noChangeArrowheads="1"/>
            </p:cNvSpPr>
            <p:nvPr/>
          </p:nvSpPr>
          <p:spPr bwMode="auto">
            <a:xfrm>
              <a:off x="3342" y="3075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20534" name="Oval 54"/>
            <p:cNvSpPr>
              <a:spLocks noChangeArrowheads="1"/>
            </p:cNvSpPr>
            <p:nvPr/>
          </p:nvSpPr>
          <p:spPr bwMode="auto">
            <a:xfrm>
              <a:off x="2976" y="3851"/>
              <a:ext cx="274" cy="29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de-CH" altLang="en-US" smtClean="0">
                <a:latin typeface="Arial" charset="0"/>
              </a:endParaRPr>
            </a:p>
          </p:txBody>
        </p:sp>
        <p:sp>
          <p:nvSpPr>
            <p:cNvPr id="18447" name="Oval 55"/>
            <p:cNvSpPr>
              <a:spLocks noChangeArrowheads="1"/>
            </p:cNvSpPr>
            <p:nvPr/>
          </p:nvSpPr>
          <p:spPr bwMode="auto">
            <a:xfrm>
              <a:off x="2911" y="3290"/>
              <a:ext cx="416" cy="43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sp>
        <p:nvSpPr>
          <p:cNvPr id="18442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16</a:t>
            </a:r>
            <a:endParaRPr lang="en-US" altLang="de-DE" sz="1800"/>
          </a:p>
        </p:txBody>
      </p:sp>
      <p:sp>
        <p:nvSpPr>
          <p:cNvPr id="15365" name="Text Box 30"/>
          <p:cNvSpPr txBox="1">
            <a:spLocks noChangeArrowheads="1"/>
          </p:cNvSpPr>
          <p:nvPr/>
        </p:nvSpPr>
        <p:spPr bwMode="auto">
          <a:xfrm>
            <a:off x="0" y="573088"/>
            <a:ext cx="9247188" cy="347662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200" b="1" dirty="0" smtClean="0">
                <a:latin typeface="+mj-lt"/>
              </a:rPr>
              <a:t>Elektronendichte in einem Molekül, </a:t>
            </a:r>
            <a:r>
              <a:rPr lang="de-CH" altLang="de-DE" sz="2200" b="1" i="1" dirty="0" err="1" smtClean="0">
                <a:latin typeface="Symbol" panose="05050102010706020507" pitchFamily="18" charset="2"/>
              </a:rPr>
              <a:t>r</a:t>
            </a:r>
            <a:r>
              <a:rPr lang="de-CH" altLang="de-DE" sz="2200" b="1" baseline="-25000" dirty="0" err="1" smtClean="0">
                <a:latin typeface="+mj-lt"/>
              </a:rPr>
              <a:t>r</a:t>
            </a:r>
            <a:r>
              <a:rPr lang="de-CH" altLang="de-DE" sz="2200" b="1" dirty="0" smtClean="0">
                <a:latin typeface="+mj-lt"/>
              </a:rPr>
              <a:t>, zeigt </a:t>
            </a:r>
            <a:r>
              <a:rPr lang="de-CH" altLang="de-DE" sz="2200" b="1" u="sng" dirty="0" smtClean="0">
                <a:latin typeface="+mj-lt"/>
              </a:rPr>
              <a:t>lokale Maxima</a:t>
            </a:r>
            <a:r>
              <a:rPr lang="de-CH" altLang="de-DE" sz="2200" b="1" dirty="0" smtClean="0">
                <a:latin typeface="+mj-lt"/>
              </a:rPr>
              <a:t> an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200" b="1" dirty="0" smtClean="0">
                <a:latin typeface="+mj-lt"/>
              </a:rPr>
              <a:t>den Kernorten, welche charakteristisch für die Kernsorte ist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200" b="1" dirty="0" smtClean="0">
                <a:latin typeface="+mj-lt"/>
              </a:rPr>
              <a:t>(schwere Kerne zeigen ein höheres </a:t>
            </a:r>
            <a:r>
              <a:rPr lang="de-CH" altLang="de-DE" sz="2200" b="1" i="1" dirty="0" err="1" smtClean="0">
                <a:latin typeface="Symbol" panose="05050102010706020507" pitchFamily="18" charset="2"/>
              </a:rPr>
              <a:t>r</a:t>
            </a:r>
            <a:r>
              <a:rPr lang="de-CH" altLang="de-DE" sz="2200" b="1" baseline="-25000" dirty="0" err="1" smtClean="0">
                <a:latin typeface="+mj-lt"/>
              </a:rPr>
              <a:t>r</a:t>
            </a:r>
            <a:r>
              <a:rPr lang="de-CH" altLang="de-DE" sz="2200" b="1" dirty="0" smtClean="0">
                <a:latin typeface="+mj-lt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200" b="1" dirty="0" smtClean="0">
                <a:latin typeface="+mj-lt"/>
              </a:rPr>
              <a:t>Kurzwellige Röntgen-Strahlung (X-</a:t>
            </a:r>
            <a:r>
              <a:rPr lang="de-CH" altLang="de-DE" sz="2200" b="1" dirty="0" err="1" smtClean="0">
                <a:latin typeface="+mj-lt"/>
              </a:rPr>
              <a:t>ray</a:t>
            </a:r>
            <a:r>
              <a:rPr lang="de-CH" altLang="de-DE" sz="2200" b="1" dirty="0" smtClean="0">
                <a:latin typeface="+mj-lt"/>
              </a:rPr>
              <a:t>) wie </a:t>
            </a:r>
            <a:r>
              <a:rPr lang="de-CH" altLang="de-DE" sz="2200" b="1" dirty="0" err="1" smtClean="0">
                <a:latin typeface="+mj-lt"/>
              </a:rPr>
              <a:t>Mo</a:t>
            </a:r>
            <a:r>
              <a:rPr lang="de-CH" altLang="de-DE" sz="2200" b="1" baseline="-25000" dirty="0" err="1" smtClean="0">
                <a:latin typeface="+mj-lt"/>
              </a:rPr>
              <a:t>K</a:t>
            </a:r>
            <a:r>
              <a:rPr lang="de-CH" altLang="de-DE" sz="2200" b="1" baseline="-25000" dirty="0" err="1" smtClean="0">
                <a:latin typeface="Symbol" panose="05050102010706020507" pitchFamily="18" charset="2"/>
              </a:rPr>
              <a:t>a</a:t>
            </a:r>
            <a:r>
              <a:rPr lang="de-CH" altLang="de-DE" sz="2200" b="1" dirty="0" smtClean="0">
                <a:latin typeface="+mj-lt"/>
              </a:rPr>
              <a:t> = 0.77 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Å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geht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eine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Wechselwirkung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mit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den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kernnahen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Elektronen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ein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und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erzeugt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ein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Röntgendiffraktogramm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Das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Interferenzmuster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der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gebeugten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Röntgenwellen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wird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benutzt</a:t>
            </a:r>
            <a:endParaRPr lang="en-US" altLang="de-DE" sz="22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um die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Kernpositionen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zu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bestimmen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. In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einem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geordneten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Kristall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kann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so die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dreidimensionale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Anordnung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der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Kernpositionen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ermittelt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de-DE" sz="2200" b="1" dirty="0" err="1" smtClean="0">
                <a:latin typeface="+mj-lt"/>
                <a:cs typeface="Times New Roman" panose="02020603050405020304" pitchFamily="18" charset="0"/>
              </a:rPr>
              <a:t>werden</a:t>
            </a:r>
            <a:r>
              <a:rPr lang="en-US" altLang="de-DE" sz="22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771775" y="2370138"/>
            <a:ext cx="5462588" cy="2389187"/>
            <a:chOff x="181" y="2188"/>
            <a:chExt cx="3911" cy="1788"/>
          </a:xfrm>
        </p:grpSpPr>
        <p:grpSp>
          <p:nvGrpSpPr>
            <p:cNvPr id="19509" name="Group 3"/>
            <p:cNvGrpSpPr>
              <a:grpSpLocks/>
            </p:cNvGrpSpPr>
            <p:nvPr/>
          </p:nvGrpSpPr>
          <p:grpSpPr bwMode="auto">
            <a:xfrm>
              <a:off x="376" y="3127"/>
              <a:ext cx="622" cy="595"/>
              <a:chOff x="376" y="3127"/>
              <a:chExt cx="622" cy="595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 rot="-2971486">
                <a:off x="438" y="3073"/>
                <a:ext cx="76" cy="19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 rot="-18360992">
                <a:off x="862" y="3069"/>
                <a:ext cx="78" cy="19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510" name="Group 7"/>
            <p:cNvGrpSpPr>
              <a:grpSpLocks/>
            </p:cNvGrpSpPr>
            <p:nvPr/>
          </p:nvGrpSpPr>
          <p:grpSpPr bwMode="auto">
            <a:xfrm>
              <a:off x="181" y="2902"/>
              <a:ext cx="1007" cy="1074"/>
              <a:chOff x="2609" y="3070"/>
              <a:chExt cx="1007" cy="1074"/>
            </a:xfrm>
          </p:grpSpPr>
          <p:sp>
            <p:nvSpPr>
              <p:cNvPr id="21512" name="Oval 8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14" name="Oval 10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50" name="Oval 11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511" name="Group 12"/>
            <p:cNvGrpSpPr>
              <a:grpSpLocks/>
            </p:cNvGrpSpPr>
            <p:nvPr/>
          </p:nvGrpSpPr>
          <p:grpSpPr bwMode="auto">
            <a:xfrm>
              <a:off x="1664" y="2868"/>
              <a:ext cx="1007" cy="1074"/>
              <a:chOff x="2609" y="3070"/>
              <a:chExt cx="1007" cy="1074"/>
            </a:xfrm>
          </p:grpSpPr>
          <p:sp>
            <p:nvSpPr>
              <p:cNvPr id="21517" name="Oval 13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18" name="Oval 14"/>
              <p:cNvSpPr>
                <a:spLocks noChangeArrowheads="1"/>
              </p:cNvSpPr>
              <p:nvPr/>
            </p:nvSpPr>
            <p:spPr bwMode="auto">
              <a:xfrm>
                <a:off x="3342" y="3073"/>
                <a:ext cx="274" cy="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19" name="Oval 15"/>
              <p:cNvSpPr>
                <a:spLocks noChangeArrowheads="1"/>
              </p:cNvSpPr>
              <p:nvPr/>
            </p:nvSpPr>
            <p:spPr bwMode="auto">
              <a:xfrm>
                <a:off x="2976" y="3850"/>
                <a:ext cx="274" cy="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46" name="Oval 16"/>
              <p:cNvSpPr>
                <a:spLocks noChangeArrowheads="1"/>
              </p:cNvSpPr>
              <p:nvPr/>
            </p:nvSpPr>
            <p:spPr bwMode="auto">
              <a:xfrm>
                <a:off x="2912" y="3289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512" name="Group 17"/>
            <p:cNvGrpSpPr>
              <a:grpSpLocks/>
            </p:cNvGrpSpPr>
            <p:nvPr/>
          </p:nvGrpSpPr>
          <p:grpSpPr bwMode="auto">
            <a:xfrm>
              <a:off x="3085" y="2844"/>
              <a:ext cx="1007" cy="1074"/>
              <a:chOff x="2609" y="3070"/>
              <a:chExt cx="1007" cy="1074"/>
            </a:xfrm>
          </p:grpSpPr>
          <p:sp>
            <p:nvSpPr>
              <p:cNvPr id="21522" name="Oval 18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23" name="Oval 19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24" name="Oval 20"/>
              <p:cNvSpPr>
                <a:spLocks noChangeArrowheads="1"/>
              </p:cNvSpPr>
              <p:nvPr/>
            </p:nvSpPr>
            <p:spPr bwMode="auto">
              <a:xfrm>
                <a:off x="2976" y="3850"/>
                <a:ext cx="274" cy="29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42" name="Oval 21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513" name="Group 22"/>
            <p:cNvGrpSpPr>
              <a:grpSpLocks/>
            </p:cNvGrpSpPr>
            <p:nvPr/>
          </p:nvGrpSpPr>
          <p:grpSpPr bwMode="auto">
            <a:xfrm>
              <a:off x="898" y="2209"/>
              <a:ext cx="1007" cy="1074"/>
              <a:chOff x="2609" y="3070"/>
              <a:chExt cx="1007" cy="1074"/>
            </a:xfrm>
          </p:grpSpPr>
          <p:sp>
            <p:nvSpPr>
              <p:cNvPr id="21527" name="Oval 23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28" name="Oval 24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29" name="Oval 25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38" name="Oval 26"/>
              <p:cNvSpPr>
                <a:spLocks noChangeArrowheads="1"/>
              </p:cNvSpPr>
              <p:nvPr/>
            </p:nvSpPr>
            <p:spPr bwMode="auto">
              <a:xfrm>
                <a:off x="2912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514" name="Group 27"/>
            <p:cNvGrpSpPr>
              <a:grpSpLocks/>
            </p:cNvGrpSpPr>
            <p:nvPr/>
          </p:nvGrpSpPr>
          <p:grpSpPr bwMode="auto">
            <a:xfrm>
              <a:off x="2372" y="2188"/>
              <a:ext cx="1007" cy="1074"/>
              <a:chOff x="2609" y="3070"/>
              <a:chExt cx="1007" cy="1074"/>
            </a:xfrm>
          </p:grpSpPr>
          <p:sp>
            <p:nvSpPr>
              <p:cNvPr id="21532" name="Oval 28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33" name="Oval 29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34" name="Oval 30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34" name="Oval 31"/>
              <p:cNvSpPr>
                <a:spLocks noChangeArrowheads="1"/>
              </p:cNvSpPr>
              <p:nvPr/>
            </p:nvSpPr>
            <p:spPr bwMode="auto">
              <a:xfrm>
                <a:off x="2912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515" name="Group 32"/>
            <p:cNvGrpSpPr>
              <a:grpSpLocks/>
            </p:cNvGrpSpPr>
            <p:nvPr/>
          </p:nvGrpSpPr>
          <p:grpSpPr bwMode="auto">
            <a:xfrm>
              <a:off x="1857" y="3096"/>
              <a:ext cx="622" cy="595"/>
              <a:chOff x="376" y="3127"/>
              <a:chExt cx="622" cy="595"/>
            </a:xfrm>
          </p:grpSpPr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 rot="-2971486">
                <a:off x="436" y="3078"/>
                <a:ext cx="76" cy="193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 rot="-18360992">
                <a:off x="862" y="3069"/>
                <a:ext cx="78" cy="19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39" name="Rectangle 35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516" name="Group 36"/>
            <p:cNvGrpSpPr>
              <a:grpSpLocks/>
            </p:cNvGrpSpPr>
            <p:nvPr/>
          </p:nvGrpSpPr>
          <p:grpSpPr bwMode="auto">
            <a:xfrm>
              <a:off x="3283" y="3060"/>
              <a:ext cx="622" cy="595"/>
              <a:chOff x="376" y="3127"/>
              <a:chExt cx="622" cy="595"/>
            </a:xfrm>
          </p:grpSpPr>
          <p:sp>
            <p:nvSpPr>
              <p:cNvPr id="21541" name="Rectangle 37"/>
              <p:cNvSpPr>
                <a:spLocks noChangeArrowheads="1"/>
              </p:cNvSpPr>
              <p:nvPr/>
            </p:nvSpPr>
            <p:spPr bwMode="auto">
              <a:xfrm rot="-2971486">
                <a:off x="435" y="3077"/>
                <a:ext cx="76" cy="19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42" name="Rectangle 38"/>
              <p:cNvSpPr>
                <a:spLocks noChangeArrowheads="1"/>
              </p:cNvSpPr>
              <p:nvPr/>
            </p:nvSpPr>
            <p:spPr bwMode="auto">
              <a:xfrm rot="-18360992">
                <a:off x="854" y="3073"/>
                <a:ext cx="76" cy="191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43" name="Rectangle 39"/>
              <p:cNvSpPr>
                <a:spLocks noChangeArrowheads="1"/>
              </p:cNvSpPr>
              <p:nvPr/>
            </p:nvSpPr>
            <p:spPr bwMode="auto">
              <a:xfrm rot="10800000">
                <a:off x="645" y="3527"/>
                <a:ext cx="75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517" name="Group 40"/>
            <p:cNvGrpSpPr>
              <a:grpSpLocks/>
            </p:cNvGrpSpPr>
            <p:nvPr/>
          </p:nvGrpSpPr>
          <p:grpSpPr bwMode="auto">
            <a:xfrm>
              <a:off x="2568" y="2398"/>
              <a:ext cx="622" cy="595"/>
              <a:chOff x="376" y="3127"/>
              <a:chExt cx="622" cy="595"/>
            </a:xfrm>
          </p:grpSpPr>
          <p:sp>
            <p:nvSpPr>
              <p:cNvPr id="21545" name="Rectangle 41"/>
              <p:cNvSpPr>
                <a:spLocks noChangeArrowheads="1"/>
              </p:cNvSpPr>
              <p:nvPr/>
            </p:nvSpPr>
            <p:spPr bwMode="auto">
              <a:xfrm rot="-2971486">
                <a:off x="435" y="3078"/>
                <a:ext cx="76" cy="19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46" name="Rectangle 42"/>
              <p:cNvSpPr>
                <a:spLocks noChangeArrowheads="1"/>
              </p:cNvSpPr>
              <p:nvPr/>
            </p:nvSpPr>
            <p:spPr bwMode="auto">
              <a:xfrm rot="-18360992">
                <a:off x="860" y="3074"/>
                <a:ext cx="76" cy="19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47" name="Rectangle 43"/>
              <p:cNvSpPr>
                <a:spLocks noChangeArrowheads="1"/>
              </p:cNvSpPr>
              <p:nvPr/>
            </p:nvSpPr>
            <p:spPr bwMode="auto">
              <a:xfrm rot="10800000">
                <a:off x="645" y="3529"/>
                <a:ext cx="75" cy="19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518" name="Group 44"/>
            <p:cNvGrpSpPr>
              <a:grpSpLocks/>
            </p:cNvGrpSpPr>
            <p:nvPr/>
          </p:nvGrpSpPr>
          <p:grpSpPr bwMode="auto">
            <a:xfrm>
              <a:off x="1083" y="2419"/>
              <a:ext cx="622" cy="595"/>
              <a:chOff x="376" y="3127"/>
              <a:chExt cx="622" cy="595"/>
            </a:xfrm>
          </p:grpSpPr>
          <p:sp>
            <p:nvSpPr>
              <p:cNvPr id="21549" name="Rectangle 45"/>
              <p:cNvSpPr>
                <a:spLocks noChangeArrowheads="1"/>
              </p:cNvSpPr>
              <p:nvPr/>
            </p:nvSpPr>
            <p:spPr bwMode="auto">
              <a:xfrm rot="-2971486">
                <a:off x="438" y="3073"/>
                <a:ext cx="76" cy="19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50" name="Rectangle 46"/>
              <p:cNvSpPr>
                <a:spLocks noChangeArrowheads="1"/>
              </p:cNvSpPr>
              <p:nvPr/>
            </p:nvSpPr>
            <p:spPr bwMode="auto">
              <a:xfrm rot="-18360992">
                <a:off x="862" y="3069"/>
                <a:ext cx="78" cy="194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51" name="Rectangle 47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376238" y="3821113"/>
            <a:ext cx="6208712" cy="2838450"/>
            <a:chOff x="181" y="2188"/>
            <a:chExt cx="3911" cy="1788"/>
          </a:xfrm>
        </p:grpSpPr>
        <p:grpSp>
          <p:nvGrpSpPr>
            <p:cNvPr id="19464" name="Group 49"/>
            <p:cNvGrpSpPr>
              <a:grpSpLocks/>
            </p:cNvGrpSpPr>
            <p:nvPr/>
          </p:nvGrpSpPr>
          <p:grpSpPr bwMode="auto">
            <a:xfrm>
              <a:off x="376" y="3127"/>
              <a:ext cx="622" cy="595"/>
              <a:chOff x="376" y="3127"/>
              <a:chExt cx="622" cy="595"/>
            </a:xfrm>
          </p:grpSpPr>
          <p:sp>
            <p:nvSpPr>
              <p:cNvPr id="21554" name="Rectangle 50"/>
              <p:cNvSpPr>
                <a:spLocks noChangeArrowheads="1"/>
              </p:cNvSpPr>
              <p:nvPr/>
            </p:nvSpPr>
            <p:spPr bwMode="auto">
              <a:xfrm rot="-2971486">
                <a:off x="435" y="307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55" name="Rectangle 51"/>
              <p:cNvSpPr>
                <a:spLocks noChangeArrowheads="1"/>
              </p:cNvSpPr>
              <p:nvPr/>
            </p:nvSpPr>
            <p:spPr bwMode="auto">
              <a:xfrm rot="-18360992">
                <a:off x="861" y="3068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56" name="Rectangle 52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465" name="Group 53"/>
            <p:cNvGrpSpPr>
              <a:grpSpLocks/>
            </p:cNvGrpSpPr>
            <p:nvPr/>
          </p:nvGrpSpPr>
          <p:grpSpPr bwMode="auto">
            <a:xfrm>
              <a:off x="181" y="2902"/>
              <a:ext cx="1007" cy="1074"/>
              <a:chOff x="2609" y="3070"/>
              <a:chExt cx="1007" cy="1074"/>
            </a:xfrm>
          </p:grpSpPr>
          <p:sp>
            <p:nvSpPr>
              <p:cNvPr id="21558" name="Oval 54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59" name="Oval 55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60" name="Oval 56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05" name="Oval 57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466" name="Group 58"/>
            <p:cNvGrpSpPr>
              <a:grpSpLocks/>
            </p:cNvGrpSpPr>
            <p:nvPr/>
          </p:nvGrpSpPr>
          <p:grpSpPr bwMode="auto">
            <a:xfrm>
              <a:off x="1664" y="2868"/>
              <a:ext cx="1007" cy="1074"/>
              <a:chOff x="2609" y="3070"/>
              <a:chExt cx="1007" cy="1074"/>
            </a:xfrm>
          </p:grpSpPr>
          <p:sp>
            <p:nvSpPr>
              <p:cNvPr id="21563" name="Oval 59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64" name="Oval 60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65" name="Oval 61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501" name="Oval 62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467" name="Group 63"/>
            <p:cNvGrpSpPr>
              <a:grpSpLocks/>
            </p:cNvGrpSpPr>
            <p:nvPr/>
          </p:nvGrpSpPr>
          <p:grpSpPr bwMode="auto">
            <a:xfrm>
              <a:off x="3085" y="2844"/>
              <a:ext cx="1007" cy="1074"/>
              <a:chOff x="2609" y="3070"/>
              <a:chExt cx="1007" cy="1074"/>
            </a:xfrm>
          </p:grpSpPr>
          <p:sp>
            <p:nvSpPr>
              <p:cNvPr id="21568" name="Oval 64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69" name="Oval 65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70" name="Oval 66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497" name="Oval 67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468" name="Group 68"/>
            <p:cNvGrpSpPr>
              <a:grpSpLocks/>
            </p:cNvGrpSpPr>
            <p:nvPr/>
          </p:nvGrpSpPr>
          <p:grpSpPr bwMode="auto">
            <a:xfrm>
              <a:off x="898" y="2209"/>
              <a:ext cx="1007" cy="1074"/>
              <a:chOff x="2609" y="3070"/>
              <a:chExt cx="1007" cy="1074"/>
            </a:xfrm>
          </p:grpSpPr>
          <p:sp>
            <p:nvSpPr>
              <p:cNvPr id="21573" name="Oval 69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74" name="Oval 70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75" name="Oval 71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493" name="Oval 72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469" name="Group 73"/>
            <p:cNvGrpSpPr>
              <a:grpSpLocks/>
            </p:cNvGrpSpPr>
            <p:nvPr/>
          </p:nvGrpSpPr>
          <p:grpSpPr bwMode="auto">
            <a:xfrm>
              <a:off x="2372" y="2188"/>
              <a:ext cx="1007" cy="1074"/>
              <a:chOff x="2609" y="3070"/>
              <a:chExt cx="1007" cy="1074"/>
            </a:xfrm>
          </p:grpSpPr>
          <p:sp>
            <p:nvSpPr>
              <p:cNvPr id="21578" name="Oval 74"/>
              <p:cNvSpPr>
                <a:spLocks noChangeArrowheads="1"/>
              </p:cNvSpPr>
              <p:nvPr/>
            </p:nvSpPr>
            <p:spPr bwMode="auto">
              <a:xfrm>
                <a:off x="2609" y="3070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79" name="Oval 75"/>
              <p:cNvSpPr>
                <a:spLocks noChangeArrowheads="1"/>
              </p:cNvSpPr>
              <p:nvPr/>
            </p:nvSpPr>
            <p:spPr bwMode="auto">
              <a:xfrm>
                <a:off x="3342" y="3075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80" name="Oval 76"/>
              <p:cNvSpPr>
                <a:spLocks noChangeArrowheads="1"/>
              </p:cNvSpPr>
              <p:nvPr/>
            </p:nvSpPr>
            <p:spPr bwMode="auto">
              <a:xfrm>
                <a:off x="2976" y="3851"/>
                <a:ext cx="274" cy="29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19489" name="Oval 77"/>
              <p:cNvSpPr>
                <a:spLocks noChangeArrowheads="1"/>
              </p:cNvSpPr>
              <p:nvPr/>
            </p:nvSpPr>
            <p:spPr bwMode="auto">
              <a:xfrm>
                <a:off x="2911" y="3290"/>
                <a:ext cx="416" cy="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grpSp>
          <p:nvGrpSpPr>
            <p:cNvPr id="19470" name="Group 78"/>
            <p:cNvGrpSpPr>
              <a:grpSpLocks/>
            </p:cNvGrpSpPr>
            <p:nvPr/>
          </p:nvGrpSpPr>
          <p:grpSpPr bwMode="auto">
            <a:xfrm>
              <a:off x="1857" y="3096"/>
              <a:ext cx="622" cy="595"/>
              <a:chOff x="376" y="3127"/>
              <a:chExt cx="622" cy="595"/>
            </a:xfrm>
          </p:grpSpPr>
          <p:sp>
            <p:nvSpPr>
              <p:cNvPr id="21583" name="Rectangle 79"/>
              <p:cNvSpPr>
                <a:spLocks noChangeArrowheads="1"/>
              </p:cNvSpPr>
              <p:nvPr/>
            </p:nvSpPr>
            <p:spPr bwMode="auto">
              <a:xfrm rot="-2971486">
                <a:off x="424" y="3083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84" name="Rectangle 80"/>
              <p:cNvSpPr>
                <a:spLocks noChangeArrowheads="1"/>
              </p:cNvSpPr>
              <p:nvPr/>
            </p:nvSpPr>
            <p:spPr bwMode="auto">
              <a:xfrm rot="-18360992">
                <a:off x="851" y="3073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85" name="Rectangle 81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471" name="Group 82"/>
            <p:cNvGrpSpPr>
              <a:grpSpLocks/>
            </p:cNvGrpSpPr>
            <p:nvPr/>
          </p:nvGrpSpPr>
          <p:grpSpPr bwMode="auto">
            <a:xfrm>
              <a:off x="3283" y="3060"/>
              <a:ext cx="622" cy="595"/>
              <a:chOff x="376" y="3127"/>
              <a:chExt cx="622" cy="595"/>
            </a:xfrm>
          </p:grpSpPr>
          <p:sp>
            <p:nvSpPr>
              <p:cNvPr id="21587" name="Rectangle 83"/>
              <p:cNvSpPr>
                <a:spLocks noChangeArrowheads="1"/>
              </p:cNvSpPr>
              <p:nvPr/>
            </p:nvSpPr>
            <p:spPr bwMode="auto">
              <a:xfrm rot="-2971486">
                <a:off x="424" y="3083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88" name="Rectangle 84"/>
              <p:cNvSpPr>
                <a:spLocks noChangeArrowheads="1"/>
              </p:cNvSpPr>
              <p:nvPr/>
            </p:nvSpPr>
            <p:spPr bwMode="auto">
              <a:xfrm rot="-18360992">
                <a:off x="851" y="3073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89" name="Rectangle 85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472" name="Group 86"/>
            <p:cNvGrpSpPr>
              <a:grpSpLocks/>
            </p:cNvGrpSpPr>
            <p:nvPr/>
          </p:nvGrpSpPr>
          <p:grpSpPr bwMode="auto">
            <a:xfrm>
              <a:off x="2568" y="2398"/>
              <a:ext cx="622" cy="595"/>
              <a:chOff x="376" y="3127"/>
              <a:chExt cx="622" cy="595"/>
            </a:xfrm>
          </p:grpSpPr>
          <p:sp>
            <p:nvSpPr>
              <p:cNvPr id="21591" name="Rectangle 87"/>
              <p:cNvSpPr>
                <a:spLocks noChangeArrowheads="1"/>
              </p:cNvSpPr>
              <p:nvPr/>
            </p:nvSpPr>
            <p:spPr bwMode="auto">
              <a:xfrm rot="-2971486">
                <a:off x="435" y="307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92" name="Rectangle 88"/>
              <p:cNvSpPr>
                <a:spLocks noChangeArrowheads="1"/>
              </p:cNvSpPr>
              <p:nvPr/>
            </p:nvSpPr>
            <p:spPr bwMode="auto">
              <a:xfrm rot="-18360992">
                <a:off x="861" y="3069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93" name="Rectangle 89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  <p:grpSp>
          <p:nvGrpSpPr>
            <p:cNvPr id="19473" name="Group 90"/>
            <p:cNvGrpSpPr>
              <a:grpSpLocks/>
            </p:cNvGrpSpPr>
            <p:nvPr/>
          </p:nvGrpSpPr>
          <p:grpSpPr bwMode="auto">
            <a:xfrm>
              <a:off x="1083" y="2419"/>
              <a:ext cx="622" cy="595"/>
              <a:chOff x="376" y="3127"/>
              <a:chExt cx="622" cy="595"/>
            </a:xfrm>
          </p:grpSpPr>
          <p:sp>
            <p:nvSpPr>
              <p:cNvPr id="21595" name="Rectangle 91"/>
              <p:cNvSpPr>
                <a:spLocks noChangeArrowheads="1"/>
              </p:cNvSpPr>
              <p:nvPr/>
            </p:nvSpPr>
            <p:spPr bwMode="auto">
              <a:xfrm rot="-2971486">
                <a:off x="424" y="3078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96" name="Rectangle 92"/>
              <p:cNvSpPr>
                <a:spLocks noChangeArrowheads="1"/>
              </p:cNvSpPr>
              <p:nvPr/>
            </p:nvSpPr>
            <p:spPr bwMode="auto">
              <a:xfrm rot="-18360992">
                <a:off x="851" y="3068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  <p:sp>
            <p:nvSpPr>
              <p:cNvPr id="21597" name="Rectangle 93"/>
              <p:cNvSpPr>
                <a:spLocks noChangeArrowheads="1"/>
              </p:cNvSpPr>
              <p:nvPr/>
            </p:nvSpPr>
            <p:spPr bwMode="auto">
              <a:xfrm rot="10800000">
                <a:off x="648" y="3527"/>
                <a:ext cx="78" cy="195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0"/>
                      <a:invGamma/>
                    </a:scheme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de-CH" altLang="en-US" smtClean="0">
                  <a:latin typeface="Arial" charset="0"/>
                </a:endParaRPr>
              </a:p>
            </p:txBody>
          </p:sp>
        </p:grpSp>
      </p:grpSp>
      <p:sp>
        <p:nvSpPr>
          <p:cNvPr id="16388" name="Text Box 96"/>
          <p:cNvSpPr txBox="1">
            <a:spLocks noChangeArrowheads="1"/>
          </p:cNvSpPr>
          <p:nvPr/>
        </p:nvSpPr>
        <p:spPr bwMode="auto">
          <a:xfrm>
            <a:off x="-63500" y="549275"/>
            <a:ext cx="9264650" cy="2568575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Der Bruchteil von </a:t>
            </a:r>
            <a:r>
              <a:rPr lang="de-CH" altLang="de-DE" sz="2300" b="1" i="1" dirty="0" err="1" smtClean="0">
                <a:latin typeface="Symbol" panose="05050102010706020507" pitchFamily="18" charset="2"/>
              </a:rPr>
              <a:t>r</a:t>
            </a:r>
            <a:r>
              <a:rPr lang="de-CH" altLang="de-DE" sz="2300" b="1" baseline="-25000" dirty="0" err="1" smtClean="0">
                <a:latin typeface="+mj-lt"/>
              </a:rPr>
              <a:t>r</a:t>
            </a:r>
            <a:r>
              <a:rPr lang="de-CH" altLang="de-DE" sz="2300" b="1" dirty="0" smtClean="0">
                <a:latin typeface="+mj-lt"/>
              </a:rPr>
              <a:t> , der auf dem «Bindungspfad» zwischen den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„Atomen in einem Molekül“ lokalisiert ist, ist sehr klein (schwer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messbar).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Mit speziellen Techniken und mathematischen Modellen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wird von der Totalelektronendichte </a:t>
            </a:r>
            <a:r>
              <a:rPr lang="de-CH" altLang="de-DE" sz="2300" b="1" i="1" dirty="0" err="1" smtClean="0">
                <a:latin typeface="Symbol" panose="05050102010706020507" pitchFamily="18" charset="2"/>
              </a:rPr>
              <a:t>r</a:t>
            </a:r>
            <a:r>
              <a:rPr lang="de-CH" altLang="de-DE" sz="2300" b="1" baseline="-25000" dirty="0" err="1" smtClean="0">
                <a:latin typeface="+mj-lt"/>
              </a:rPr>
              <a:t>r</a:t>
            </a:r>
            <a:r>
              <a:rPr lang="de-CH" altLang="de-DE" sz="2300" b="1" baseline="-25000" dirty="0" smtClean="0">
                <a:latin typeface="+mj-lt"/>
              </a:rPr>
              <a:t> </a:t>
            </a:r>
            <a:r>
              <a:rPr lang="de-CH" altLang="de-DE" sz="2300" b="1" dirty="0" smtClean="0">
                <a:latin typeface="+mj-lt"/>
              </a:rPr>
              <a:t>der «sphärische» Teil der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kernnahen Elektronen abgezogen und die Valenzelektronen-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dichte und Verknüpfung der Atome bestimmt.</a:t>
            </a:r>
          </a:p>
        </p:txBody>
      </p:sp>
      <p:sp>
        <p:nvSpPr>
          <p:cNvPr id="19461" name="Text Box 97"/>
          <p:cNvSpPr txBox="1">
            <a:spLocks noChangeArrowheads="1"/>
          </p:cNvSpPr>
          <p:nvPr/>
        </p:nvSpPr>
        <p:spPr bwMode="auto">
          <a:xfrm>
            <a:off x="1327150" y="0"/>
            <a:ext cx="653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Molekülformen: Was zeigt das Experiment?</a:t>
            </a:r>
            <a:endParaRPr lang="en-US" altLang="de-DE" sz="2400" b="1"/>
          </a:p>
        </p:txBody>
      </p:sp>
      <p:sp>
        <p:nvSpPr>
          <p:cNvPr id="16390" name="Line 98"/>
          <p:cNvSpPr>
            <a:spLocks noChangeShapeType="1"/>
          </p:cNvSpPr>
          <p:nvPr/>
        </p:nvSpPr>
        <p:spPr bwMode="auto">
          <a:xfrm>
            <a:off x="0" y="47148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17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3360" r="18758" b="7999"/>
          <a:stretch>
            <a:fillRect/>
          </a:stretch>
        </p:blipFill>
        <p:spPr bwMode="auto">
          <a:xfrm>
            <a:off x="5119688" y="3622675"/>
            <a:ext cx="3297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928688"/>
            <a:ext cx="2887662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585788"/>
            <a:ext cx="32670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160713"/>
            <a:ext cx="2663825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098675" y="2519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098675" y="2519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098675" y="2519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728788" y="-42863"/>
            <a:ext cx="6066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 dirty="0"/>
              <a:t>Experimentelle </a:t>
            </a:r>
            <a:r>
              <a:rPr lang="de-CH" altLang="de-DE" sz="2400" b="1" dirty="0" smtClean="0"/>
              <a:t>Valenzelektronendichten</a:t>
            </a:r>
            <a:endParaRPr lang="en-US" altLang="de-DE" sz="2400" b="1" dirty="0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0" y="4286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876800" y="3609975"/>
            <a:ext cx="36512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355725" y="2671763"/>
            <a:ext cx="874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H</a:t>
            </a:r>
            <a:r>
              <a:rPr lang="de-CH" altLang="de-DE" sz="2400" b="1" baseline="-25000"/>
              <a:t>2</a:t>
            </a:r>
            <a:r>
              <a:rPr lang="de-CH" altLang="de-DE" sz="2400" b="1"/>
              <a:t>O</a:t>
            </a:r>
            <a:r>
              <a:rPr lang="de-CH" altLang="de-DE" sz="2400" b="1" baseline="-25000"/>
              <a:t>2</a:t>
            </a:r>
            <a:endParaRPr lang="en-US" altLang="de-DE" sz="2400" b="1" baseline="-250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27013" y="649288"/>
            <a:ext cx="36512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2400" b="1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60350" y="601663"/>
            <a:ext cx="404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topographische Verknüpfungen</a:t>
            </a:r>
            <a:endParaRPr lang="en-US" altLang="de-DE" sz="2000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047750" y="6278563"/>
            <a:ext cx="2220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[1.1.1]propellane</a:t>
            </a:r>
            <a:endParaRPr lang="en-US" altLang="de-DE" sz="2000" b="1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394325" y="515938"/>
            <a:ext cx="319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Valenzelektronendichten</a:t>
            </a:r>
            <a:endParaRPr lang="en-US" altLang="de-DE" sz="2000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752475" y="3352800"/>
            <a:ext cx="36512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5118100" y="3595688"/>
            <a:ext cx="36512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17427" name="Freeform 23"/>
          <p:cNvSpPr>
            <a:spLocks/>
          </p:cNvSpPr>
          <p:nvPr/>
        </p:nvSpPr>
        <p:spPr bwMode="auto">
          <a:xfrm>
            <a:off x="6910388" y="4519613"/>
            <a:ext cx="776287" cy="1323975"/>
          </a:xfrm>
          <a:custGeom>
            <a:avLst/>
            <a:gdLst>
              <a:gd name="T0" fmla="*/ 0 w 489"/>
              <a:gd name="T1" fmla="*/ 0 h 834"/>
              <a:gd name="T2" fmla="*/ 2147483646 w 489"/>
              <a:gd name="T3" fmla="*/ 2147483646 h 834"/>
              <a:gd name="T4" fmla="*/ 2147483646 w 489"/>
              <a:gd name="T5" fmla="*/ 2147483646 h 834"/>
              <a:gd name="T6" fmla="*/ 0 60000 65536"/>
              <a:gd name="T7" fmla="*/ 0 60000 65536"/>
              <a:gd name="T8" fmla="*/ 0 60000 65536"/>
              <a:gd name="T9" fmla="*/ 0 w 489"/>
              <a:gd name="T10" fmla="*/ 0 h 834"/>
              <a:gd name="T11" fmla="*/ 489 w 489"/>
              <a:gd name="T12" fmla="*/ 834 h 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834">
                <a:moveTo>
                  <a:pt x="0" y="0"/>
                </a:moveTo>
                <a:cubicBezTo>
                  <a:pt x="147" y="112"/>
                  <a:pt x="294" y="224"/>
                  <a:pt x="375" y="363"/>
                </a:cubicBezTo>
                <a:cubicBezTo>
                  <a:pt x="456" y="502"/>
                  <a:pt x="472" y="668"/>
                  <a:pt x="489" y="83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17428" name="Freeform 24"/>
          <p:cNvSpPr>
            <a:spLocks/>
          </p:cNvSpPr>
          <p:nvPr/>
        </p:nvSpPr>
        <p:spPr bwMode="auto">
          <a:xfrm rot="7243533">
            <a:off x="6527007" y="5196681"/>
            <a:ext cx="776288" cy="1323975"/>
          </a:xfrm>
          <a:custGeom>
            <a:avLst/>
            <a:gdLst>
              <a:gd name="T0" fmla="*/ 0 w 489"/>
              <a:gd name="T1" fmla="*/ 0 h 834"/>
              <a:gd name="T2" fmla="*/ 2147483646 w 489"/>
              <a:gd name="T3" fmla="*/ 2147483646 h 834"/>
              <a:gd name="T4" fmla="*/ 2147483646 w 489"/>
              <a:gd name="T5" fmla="*/ 2147483646 h 834"/>
              <a:gd name="T6" fmla="*/ 0 60000 65536"/>
              <a:gd name="T7" fmla="*/ 0 60000 65536"/>
              <a:gd name="T8" fmla="*/ 0 60000 65536"/>
              <a:gd name="T9" fmla="*/ 0 w 489"/>
              <a:gd name="T10" fmla="*/ 0 h 834"/>
              <a:gd name="T11" fmla="*/ 489 w 489"/>
              <a:gd name="T12" fmla="*/ 834 h 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834">
                <a:moveTo>
                  <a:pt x="0" y="0"/>
                </a:moveTo>
                <a:cubicBezTo>
                  <a:pt x="147" y="112"/>
                  <a:pt x="294" y="224"/>
                  <a:pt x="375" y="363"/>
                </a:cubicBezTo>
                <a:cubicBezTo>
                  <a:pt x="456" y="502"/>
                  <a:pt x="472" y="668"/>
                  <a:pt x="489" y="83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17429" name="Freeform 25"/>
          <p:cNvSpPr>
            <a:spLocks/>
          </p:cNvSpPr>
          <p:nvPr/>
        </p:nvSpPr>
        <p:spPr bwMode="auto">
          <a:xfrm rot="-7090879">
            <a:off x="6133307" y="4517231"/>
            <a:ext cx="776288" cy="1323975"/>
          </a:xfrm>
          <a:custGeom>
            <a:avLst/>
            <a:gdLst>
              <a:gd name="T0" fmla="*/ 0 w 489"/>
              <a:gd name="T1" fmla="*/ 0 h 834"/>
              <a:gd name="T2" fmla="*/ 2147483646 w 489"/>
              <a:gd name="T3" fmla="*/ 2147483646 h 834"/>
              <a:gd name="T4" fmla="*/ 2147483646 w 489"/>
              <a:gd name="T5" fmla="*/ 2147483646 h 834"/>
              <a:gd name="T6" fmla="*/ 0 60000 65536"/>
              <a:gd name="T7" fmla="*/ 0 60000 65536"/>
              <a:gd name="T8" fmla="*/ 0 60000 65536"/>
              <a:gd name="T9" fmla="*/ 0 w 489"/>
              <a:gd name="T10" fmla="*/ 0 h 834"/>
              <a:gd name="T11" fmla="*/ 489 w 489"/>
              <a:gd name="T12" fmla="*/ 834 h 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834">
                <a:moveTo>
                  <a:pt x="0" y="0"/>
                </a:moveTo>
                <a:cubicBezTo>
                  <a:pt x="147" y="112"/>
                  <a:pt x="294" y="224"/>
                  <a:pt x="375" y="363"/>
                </a:cubicBezTo>
                <a:cubicBezTo>
                  <a:pt x="456" y="502"/>
                  <a:pt x="472" y="668"/>
                  <a:pt x="489" y="834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2938463" y="3167063"/>
            <a:ext cx="330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800" b="1" dirty="0" smtClean="0">
                <a:latin typeface="+mj-lt"/>
              </a:rPr>
              <a:t>Achtung: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800" b="1" dirty="0" smtClean="0">
                <a:latin typeface="+mj-lt"/>
              </a:rPr>
              <a:t>Die Pfade der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800" b="1" dirty="0" smtClean="0">
                <a:latin typeface="+mj-lt"/>
              </a:rPr>
              <a:t>Maximalen Elektronendichte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800" b="1" dirty="0" smtClean="0">
                <a:latin typeface="+mj-lt"/>
              </a:rPr>
              <a:t>(= „Bindungen“) sind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1800" b="1" dirty="0" smtClean="0">
                <a:latin typeface="+mj-lt"/>
              </a:rPr>
              <a:t>nicht immer gerade.</a:t>
            </a:r>
          </a:p>
        </p:txBody>
      </p:sp>
      <p:sp>
        <p:nvSpPr>
          <p:cNvPr id="20503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18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31900" y="635000"/>
            <a:ext cx="6007100" cy="574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8863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600" b="1"/>
              <a:t>„Normalvalente &amp; nicht-normalvalente*“ Verbindungen</a:t>
            </a:r>
            <a:endParaRPr lang="en-GB" altLang="de-DE" sz="2600" b="1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41800" y="4546600"/>
            <a:ext cx="2819400" cy="1455738"/>
            <a:chOff x="2864" y="2864"/>
            <a:chExt cx="1776" cy="917"/>
          </a:xfrm>
        </p:grpSpPr>
        <p:sp>
          <p:nvSpPr>
            <p:cNvPr id="3094" name="Rectangle 5"/>
            <p:cNvSpPr>
              <a:spLocks noChangeArrowheads="1"/>
            </p:cNvSpPr>
            <p:nvPr/>
          </p:nvSpPr>
          <p:spPr bwMode="auto">
            <a:xfrm>
              <a:off x="2864" y="2864"/>
              <a:ext cx="1776" cy="608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3095" name="Text Box 6"/>
            <p:cNvSpPr txBox="1">
              <a:spLocks noChangeArrowheads="1"/>
            </p:cNvSpPr>
            <p:nvPr/>
          </p:nvSpPr>
          <p:spPr bwMode="auto">
            <a:xfrm>
              <a:off x="3246" y="3490"/>
              <a:ext cx="10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Radioaktiv</a:t>
              </a:r>
              <a:endParaRPr lang="en-GB" altLang="de-DE" sz="2400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384300" y="749300"/>
            <a:ext cx="5702300" cy="1917700"/>
            <a:chOff x="1064" y="472"/>
            <a:chExt cx="3592" cy="1208"/>
          </a:xfrm>
        </p:grpSpPr>
        <p:sp>
          <p:nvSpPr>
            <p:cNvPr id="3092" name="Rectangle 9"/>
            <p:cNvSpPr>
              <a:spLocks noChangeArrowheads="1"/>
            </p:cNvSpPr>
            <p:nvPr/>
          </p:nvSpPr>
          <p:spPr bwMode="auto">
            <a:xfrm>
              <a:off x="1064" y="472"/>
              <a:ext cx="3592" cy="624"/>
            </a:xfrm>
            <a:prstGeom prst="rect">
              <a:avLst/>
            </a:prstGeom>
            <a:solidFill>
              <a:srgbClr val="0000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sp>
          <p:nvSpPr>
            <p:cNvPr id="3093" name="Rectangle 10"/>
            <p:cNvSpPr>
              <a:spLocks noChangeArrowheads="1"/>
            </p:cNvSpPr>
            <p:nvPr/>
          </p:nvSpPr>
          <p:spPr bwMode="auto">
            <a:xfrm>
              <a:off x="4048" y="1088"/>
              <a:ext cx="584" cy="592"/>
            </a:xfrm>
            <a:prstGeom prst="rect">
              <a:avLst/>
            </a:prstGeom>
            <a:solidFill>
              <a:srgbClr val="0000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</p:grp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7153275" y="901700"/>
            <a:ext cx="1905000" cy="11017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7135813" y="884238"/>
            <a:ext cx="1922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000" b="1" dirty="0" smtClean="0">
                <a:solidFill>
                  <a:srgbClr val="FFFF00"/>
                </a:solidFill>
                <a:latin typeface="+mj-lt"/>
              </a:rPr>
              <a:t>nur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000" b="1" dirty="0" smtClean="0">
                <a:solidFill>
                  <a:srgbClr val="FFFF00"/>
                </a:solidFill>
                <a:latin typeface="+mj-lt"/>
              </a:rPr>
              <a:t>normalvalente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000" b="1" dirty="0" smtClean="0">
                <a:solidFill>
                  <a:srgbClr val="FFFF00"/>
                </a:solidFill>
                <a:latin typeface="+mj-lt"/>
              </a:rPr>
              <a:t>Verbindungen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19063" y="747713"/>
            <a:ext cx="6992937" cy="5534025"/>
            <a:chOff x="75" y="471"/>
            <a:chExt cx="4405" cy="3486"/>
          </a:xfrm>
        </p:grpSpPr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864" y="1088"/>
              <a:ext cx="3616" cy="2376"/>
              <a:chOff x="1056" y="1088"/>
              <a:chExt cx="3616" cy="2376"/>
            </a:xfrm>
          </p:grpSpPr>
          <p:sp>
            <p:nvSpPr>
              <p:cNvPr id="3089" name="Rectangle 16"/>
              <p:cNvSpPr>
                <a:spLocks noChangeArrowheads="1"/>
              </p:cNvSpPr>
              <p:nvPr/>
            </p:nvSpPr>
            <p:spPr bwMode="auto">
              <a:xfrm>
                <a:off x="1056" y="1088"/>
                <a:ext cx="2992" cy="1784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3090" name="Rectangle 17"/>
              <p:cNvSpPr>
                <a:spLocks noChangeArrowheads="1"/>
              </p:cNvSpPr>
              <p:nvPr/>
            </p:nvSpPr>
            <p:spPr bwMode="auto">
              <a:xfrm>
                <a:off x="1080" y="2880"/>
                <a:ext cx="1768" cy="584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3091" name="Rectangle 18"/>
              <p:cNvSpPr>
                <a:spLocks noChangeArrowheads="1"/>
              </p:cNvSpPr>
              <p:nvPr/>
            </p:nvSpPr>
            <p:spPr bwMode="auto">
              <a:xfrm>
                <a:off x="4064" y="1664"/>
                <a:ext cx="608" cy="1208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 rot="-5389671">
              <a:off x="-1330" y="1875"/>
              <a:ext cx="3486" cy="67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b="1"/>
                <a:t>Stabile nicht-normalvalente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b="1"/>
                <a:t>Verbindungen</a:t>
              </a:r>
              <a:endParaRPr lang="en-GB" altLang="de-DE" b="1"/>
            </a:p>
          </p:txBody>
        </p:sp>
      </p:grp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661988"/>
            <a:ext cx="59023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Line 21"/>
          <p:cNvSpPr>
            <a:spLocks noChangeShapeType="1"/>
          </p:cNvSpPr>
          <p:nvPr/>
        </p:nvSpPr>
        <p:spPr bwMode="auto">
          <a:xfrm>
            <a:off x="0" y="5302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de-CH">
              <a:latin typeface="+mj-lt"/>
            </a:endParaRPr>
          </a:p>
        </p:txBody>
      </p:sp>
      <p:sp>
        <p:nvSpPr>
          <p:cNvPr id="3083" name="Text Box 22"/>
          <p:cNvSpPr txBox="1">
            <a:spLocks noChangeArrowheads="1"/>
          </p:cNvSpPr>
          <p:nvPr/>
        </p:nvSpPr>
        <p:spPr bwMode="auto">
          <a:xfrm>
            <a:off x="873125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</a:t>
            </a:r>
            <a:endParaRPr lang="en-US" altLang="de-DE" sz="1800"/>
          </a:p>
        </p:txBody>
      </p:sp>
      <p:sp>
        <p:nvSpPr>
          <p:cNvPr id="3084" name="Text Box 23"/>
          <p:cNvSpPr txBox="1">
            <a:spLocks noChangeArrowheads="1"/>
          </p:cNvSpPr>
          <p:nvPr/>
        </p:nvSpPr>
        <p:spPr bwMode="auto">
          <a:xfrm>
            <a:off x="7207250" y="2149476"/>
            <a:ext cx="2044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normalvalente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Verbindungen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befolgen die (8-N)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Regel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(N = Anzahl von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Valenzelektronen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dirty="0"/>
              <a:t>des freien Atoms).</a:t>
            </a:r>
            <a:endParaRPr lang="de-DE" altLang="de-DE" sz="1800" dirty="0"/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142875" y="6469063"/>
            <a:ext cx="8901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* In einigen Lehrbüchern wird auch der (irreführende) Begriff „hypervalent“ gebraucht.</a:t>
            </a:r>
            <a:endParaRPr lang="de-DE" altLang="de-DE" sz="1800"/>
          </a:p>
        </p:txBody>
      </p:sp>
      <p:sp>
        <p:nvSpPr>
          <p:cNvPr id="2062" name="Line 26"/>
          <p:cNvSpPr>
            <a:spLocks noChangeShapeType="1"/>
          </p:cNvSpPr>
          <p:nvPr/>
        </p:nvSpPr>
        <p:spPr bwMode="auto">
          <a:xfrm>
            <a:off x="0" y="6362700"/>
            <a:ext cx="91440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de-CH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36700" y="-33338"/>
            <a:ext cx="6542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Elektronendichten &amp; chemische Bindungen</a:t>
            </a:r>
            <a:endParaRPr lang="en-US" altLang="de-DE" sz="2400" b="1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4286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900"/>
            <a:ext cx="46704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396875"/>
            <a:ext cx="8567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/>
              <a:t>In der Elektronendichte, </a:t>
            </a:r>
            <a:r>
              <a:rPr lang="de-DE" altLang="de-DE" sz="2200" i="1" dirty="0">
                <a:sym typeface="Symbol" panose="05050102010706020507" pitchFamily="18" charset="2"/>
              </a:rPr>
              <a:t></a:t>
            </a:r>
            <a:r>
              <a:rPr lang="de-DE" altLang="de-DE" sz="2200" baseline="-25000" dirty="0"/>
              <a:t>r</a:t>
            </a:r>
            <a:r>
              <a:rPr lang="de-CH" altLang="de-DE" sz="2200" dirty="0"/>
              <a:t> </a:t>
            </a:r>
            <a:r>
              <a:rPr lang="de-CH" altLang="de-DE" sz="2200" i="1" dirty="0"/>
              <a:t>,</a:t>
            </a:r>
            <a:r>
              <a:rPr lang="de-CH" altLang="de-DE" sz="2200" dirty="0"/>
              <a:t> ist die Schalenstruktur der Atome oder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200" dirty="0"/>
              <a:t>chemische Bindungen oder freie Elektronenpaare </a:t>
            </a:r>
            <a:r>
              <a:rPr lang="de-CH" altLang="de-DE" sz="2200" dirty="0" smtClean="0"/>
              <a:t>nicht sichtbar</a:t>
            </a:r>
            <a:r>
              <a:rPr lang="de-CH" altLang="de-DE" sz="2200" dirty="0"/>
              <a:t>. </a:t>
            </a:r>
            <a:endParaRPr lang="en-US" altLang="de-DE" sz="2200" dirty="0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65288" y="167481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 b="1"/>
              <a:t>Argon atom</a:t>
            </a:r>
            <a:endParaRPr lang="en-US" altLang="de-DE" sz="1800" b="1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1039813"/>
            <a:ext cx="430847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-34925" y="6457950"/>
            <a:ext cx="904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 </a:t>
            </a:r>
            <a:r>
              <a:rPr lang="de-DE" altLang="de-DE" sz="2000" b="1" i="1">
                <a:sym typeface="Symbol" panose="05050102010706020507" pitchFamily="18" charset="2"/>
              </a:rPr>
              <a:t></a:t>
            </a:r>
            <a:r>
              <a:rPr lang="de-DE" altLang="de-DE" sz="2000" b="1" baseline="-25000"/>
              <a:t>r</a:t>
            </a:r>
            <a:r>
              <a:rPr lang="de-CH" altLang="de-DE" sz="2000" b="1"/>
              <a:t> ist eine stetig fallende Funktion mit lokalen Maxima an den Kernorten.</a:t>
            </a:r>
            <a:endParaRPr lang="en-US" altLang="de-DE" sz="2000" b="1"/>
          </a:p>
        </p:txBody>
      </p:sp>
      <p:sp>
        <p:nvSpPr>
          <p:cNvPr id="21513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19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513013"/>
            <a:ext cx="89868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</a:t>
            </a:r>
            <a:r>
              <a:rPr lang="en-US" altLang="de-DE" baseline="30000" dirty="0" smtClean="0">
                <a:latin typeface="+mj-lt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 = 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</a:t>
            </a:r>
            <a:r>
              <a:rPr lang="en-US" altLang="de-DE" baseline="30000" dirty="0" smtClean="0">
                <a:latin typeface="+mj-lt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/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</a:t>
            </a:r>
            <a:r>
              <a:rPr lang="en-US" altLang="de-DE" dirty="0" smtClean="0">
                <a:latin typeface="+mj-lt"/>
              </a:rPr>
              <a:t>x</a:t>
            </a:r>
            <a:r>
              <a:rPr lang="en-US" altLang="de-DE" baseline="30000" dirty="0" smtClean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 + 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</a:t>
            </a:r>
            <a:r>
              <a:rPr lang="en-US" altLang="de-DE" baseline="30000" dirty="0" smtClean="0">
                <a:latin typeface="+mj-lt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/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</a:t>
            </a:r>
            <a:r>
              <a:rPr lang="en-US" altLang="de-DE" dirty="0" smtClean="0">
                <a:latin typeface="+mj-lt"/>
              </a:rPr>
              <a:t>y</a:t>
            </a:r>
            <a:r>
              <a:rPr lang="en-US" altLang="de-DE" baseline="30000" dirty="0" smtClean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 + 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</a:t>
            </a:r>
            <a:r>
              <a:rPr lang="en-US" altLang="de-DE" baseline="30000" dirty="0" smtClean="0">
                <a:latin typeface="+mj-lt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/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</a:t>
            </a:r>
            <a:r>
              <a:rPr lang="en-US" altLang="de-DE" dirty="0" smtClean="0">
                <a:latin typeface="+mj-lt"/>
              </a:rPr>
              <a:t>z</a:t>
            </a:r>
            <a:r>
              <a:rPr lang="en-US" altLang="de-DE" baseline="30000" dirty="0" smtClean="0">
                <a:latin typeface="+mj-lt"/>
                <a:sym typeface="Symbol" panose="05050102010706020507" pitchFamily="18" charset="2"/>
              </a:rPr>
              <a:t>2</a:t>
            </a:r>
            <a:r>
              <a:rPr lang="en-US" altLang="de-DE" dirty="0" smtClean="0">
                <a:latin typeface="+mj-lt"/>
                <a:sym typeface="Symbol" panose="05050102010706020507" pitchFamily="18" charset="2"/>
              </a:rPr>
              <a:t> = </a:t>
            </a:r>
            <a:r>
              <a:rPr lang="en-US" altLang="de-DE" b="1" i="1" dirty="0" smtClean="0">
                <a:latin typeface="+mj-lt"/>
                <a:sym typeface="Symbol" panose="05050102010706020507" pitchFamily="18" charset="2"/>
              </a:rPr>
              <a:t>Laplace-Operator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</a:t>
            </a:r>
            <a:r>
              <a:rPr lang="de-DE" altLang="de-DE" baseline="30000" dirty="0" smtClean="0">
                <a:latin typeface="+mj-lt"/>
              </a:rPr>
              <a:t>2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</a:t>
            </a:r>
            <a:r>
              <a:rPr lang="de-DE" altLang="de-DE" i="1" dirty="0" smtClean="0">
                <a:latin typeface="+mj-lt"/>
                <a:sym typeface="Symbol" panose="05050102010706020507" pitchFamily="18" charset="2"/>
              </a:rPr>
              <a:t></a:t>
            </a:r>
            <a:r>
              <a:rPr lang="de-DE" altLang="de-DE" baseline="-25000" dirty="0" smtClean="0">
                <a:latin typeface="+mj-lt"/>
              </a:rPr>
              <a:t>r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= </a:t>
            </a:r>
            <a:r>
              <a:rPr lang="de-DE" altLang="de-DE" baseline="30000" dirty="0" smtClean="0">
                <a:latin typeface="+mj-lt"/>
              </a:rPr>
              <a:t>2</a:t>
            </a:r>
            <a:r>
              <a:rPr lang="de-DE" altLang="de-DE" i="1" dirty="0" smtClean="0">
                <a:latin typeface="+mj-lt"/>
                <a:sym typeface="Symbol" panose="05050102010706020507" pitchFamily="18" charset="2"/>
              </a:rPr>
              <a:t></a:t>
            </a:r>
            <a:r>
              <a:rPr lang="de-DE" altLang="de-DE" baseline="-25000" dirty="0" smtClean="0">
                <a:latin typeface="+mj-lt"/>
              </a:rPr>
              <a:t>r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/</a:t>
            </a:r>
            <a:r>
              <a:rPr lang="de-DE" altLang="de-DE" dirty="0" smtClean="0">
                <a:latin typeface="+mj-lt"/>
              </a:rPr>
              <a:t>x</a:t>
            </a:r>
            <a:r>
              <a:rPr lang="de-DE" altLang="de-DE" baseline="30000" dirty="0" smtClean="0">
                <a:latin typeface="+mj-lt"/>
                <a:sym typeface="Symbol" panose="05050102010706020507" pitchFamily="18" charset="2"/>
              </a:rPr>
              <a:t>2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+ </a:t>
            </a:r>
            <a:r>
              <a:rPr lang="de-DE" altLang="de-DE" baseline="30000" dirty="0" smtClean="0">
                <a:latin typeface="+mj-lt"/>
              </a:rPr>
              <a:t>2</a:t>
            </a:r>
            <a:r>
              <a:rPr lang="de-DE" altLang="de-DE" dirty="0" smtClean="0">
                <a:latin typeface="+mj-lt"/>
              </a:rPr>
              <a:t> </a:t>
            </a:r>
            <a:r>
              <a:rPr lang="de-DE" altLang="de-DE" i="1" dirty="0" smtClean="0">
                <a:latin typeface="+mj-lt"/>
                <a:sym typeface="Symbol" panose="05050102010706020507" pitchFamily="18" charset="2"/>
              </a:rPr>
              <a:t></a:t>
            </a:r>
            <a:r>
              <a:rPr lang="de-DE" altLang="de-DE" baseline="-25000" dirty="0" smtClean="0">
                <a:latin typeface="+mj-lt"/>
              </a:rPr>
              <a:t>r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/</a:t>
            </a:r>
            <a:r>
              <a:rPr lang="de-DE" altLang="de-DE" dirty="0" smtClean="0">
                <a:latin typeface="+mj-lt"/>
              </a:rPr>
              <a:t>y</a:t>
            </a:r>
            <a:r>
              <a:rPr lang="de-DE" altLang="de-DE" baseline="30000" dirty="0" smtClean="0">
                <a:latin typeface="+mj-lt"/>
                <a:sym typeface="Symbol" panose="05050102010706020507" pitchFamily="18" charset="2"/>
              </a:rPr>
              <a:t>2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+ </a:t>
            </a:r>
            <a:r>
              <a:rPr lang="de-DE" altLang="de-DE" baseline="30000" dirty="0" smtClean="0">
                <a:latin typeface="+mj-lt"/>
              </a:rPr>
              <a:t>2</a:t>
            </a:r>
            <a:r>
              <a:rPr lang="de-DE" altLang="de-DE" dirty="0" smtClean="0">
                <a:latin typeface="+mj-lt"/>
              </a:rPr>
              <a:t> </a:t>
            </a:r>
            <a:r>
              <a:rPr lang="de-DE" altLang="de-DE" i="1" dirty="0" smtClean="0">
                <a:latin typeface="+mj-lt"/>
                <a:sym typeface="Symbol" panose="05050102010706020507" pitchFamily="18" charset="2"/>
              </a:rPr>
              <a:t></a:t>
            </a:r>
            <a:r>
              <a:rPr lang="de-DE" altLang="de-DE" baseline="-25000" dirty="0" smtClean="0">
                <a:latin typeface="+mj-lt"/>
              </a:rPr>
              <a:t>r</a:t>
            </a:r>
            <a:r>
              <a:rPr lang="de-DE" altLang="de-DE" dirty="0" smtClean="0">
                <a:latin typeface="+mj-lt"/>
                <a:sym typeface="Symbol" panose="05050102010706020507" pitchFamily="18" charset="2"/>
              </a:rPr>
              <a:t> /</a:t>
            </a:r>
            <a:r>
              <a:rPr lang="de-DE" altLang="de-DE" dirty="0" smtClean="0">
                <a:latin typeface="+mj-lt"/>
              </a:rPr>
              <a:t>z</a:t>
            </a:r>
            <a:r>
              <a:rPr lang="de-DE" altLang="de-DE" baseline="30000" dirty="0" smtClean="0">
                <a:latin typeface="+mj-lt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28788" y="-42863"/>
            <a:ext cx="6542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Elektronendichten &amp; chemische Bindungen</a:t>
            </a:r>
            <a:endParaRPr lang="en-US" altLang="de-DE" sz="2400" b="1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0" y="4286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649288"/>
            <a:ext cx="94329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Durch die zweite Ableitung der Elektronendichte in allen drei Raumrichtungen x, y, z, kann man jedoch Konzentrationen und Verdünnungen in </a:t>
            </a:r>
            <a:r>
              <a:rPr lang="de-DE" altLang="de-DE" sz="2200" i="1" dirty="0" smtClean="0">
                <a:latin typeface="+mj-lt"/>
                <a:sym typeface="Symbol" panose="05050102010706020507" pitchFamily="18" charset="2"/>
              </a:rPr>
              <a:t></a:t>
            </a:r>
            <a:r>
              <a:rPr lang="de-DE" altLang="de-DE" sz="2200" baseline="-25000" dirty="0" smtClean="0">
                <a:latin typeface="+mj-lt"/>
              </a:rPr>
              <a:t>r</a:t>
            </a:r>
            <a:r>
              <a:rPr lang="de-CH" altLang="de-DE" sz="2300" b="1" dirty="0" smtClean="0">
                <a:latin typeface="+mj-lt"/>
              </a:rPr>
              <a:t> bestimmen und </a:t>
            </a:r>
            <a:r>
              <a:rPr lang="de-CH" altLang="de-DE" sz="2300" b="1" dirty="0" err="1" smtClean="0">
                <a:latin typeface="+mj-lt"/>
              </a:rPr>
              <a:t>Kernorte</a:t>
            </a:r>
            <a:r>
              <a:rPr lang="de-CH" altLang="de-DE" sz="2300" b="1" dirty="0" smtClean="0">
                <a:latin typeface="+mj-lt"/>
              </a:rPr>
              <a:t>, Bindungen und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300" b="1" dirty="0" smtClean="0">
                <a:latin typeface="+mj-lt"/>
              </a:rPr>
              <a:t>freie Elektronenpaare „sichtbar“ machen.</a:t>
            </a:r>
          </a:p>
        </p:txBody>
      </p:sp>
      <p:sp>
        <p:nvSpPr>
          <p:cNvPr id="22534" name="Text Box 13"/>
          <p:cNvSpPr txBox="1">
            <a:spLocks noChangeArrowheads="1"/>
          </p:cNvSpPr>
          <p:nvPr/>
        </p:nvSpPr>
        <p:spPr bwMode="auto">
          <a:xfrm>
            <a:off x="80963" y="3965575"/>
            <a:ext cx="8799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Atom-in-Molekül-Theorie</a:t>
            </a:r>
            <a:r>
              <a:rPr lang="de-CH" altLang="de-DE" sz="2400"/>
              <a:t>: Diese beruht auf einem einfachen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/>
              <a:t>mathematischen Verfahren der Interpretation der gemessenen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/>
              <a:t>(oder berechneten) Elektronendichten.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Zur Strukturbestimmung sind keine quantenmechanischen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Verfahren nötig.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20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843088"/>
            <a:ext cx="37496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92288" y="-42863"/>
            <a:ext cx="634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LAPLACIANS  von Atomen und Molekülen</a:t>
            </a:r>
            <a:endParaRPr lang="en-US" altLang="de-DE" sz="2400" b="1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0" y="4286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585788"/>
            <a:ext cx="4700587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82364">
            <a:off x="7406481" y="986632"/>
            <a:ext cx="13557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986213"/>
            <a:ext cx="16557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191250" y="2727325"/>
            <a:ext cx="283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/>
              <a:t>Blick auf die „einsamen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/>
              <a:t>Elektronenpaare“</a:t>
            </a:r>
            <a:endParaRPr lang="en-US" altLang="de-DE" sz="20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32475" y="6318250"/>
            <a:ext cx="323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/>
              <a:t>Blick auf die Molekülebene</a:t>
            </a:r>
            <a:endParaRPr lang="en-US" altLang="de-DE" sz="200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079500" y="5378450"/>
            <a:ext cx="1787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Schalenstruktur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des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Argonatoms</a:t>
            </a:r>
            <a:endParaRPr lang="en-US" altLang="de-DE" sz="1800"/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21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4625" y="96838"/>
            <a:ext cx="8732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400" b="1" dirty="0" smtClean="0">
                <a:latin typeface="+mj-lt"/>
              </a:rPr>
              <a:t>Die AIM Theorie bestätigt das VSPED (VSEPR) Modell und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400" b="1" dirty="0" smtClean="0">
                <a:latin typeface="+mj-lt"/>
              </a:rPr>
              <a:t>liefert eine physikalisch korrekte Abbildung von Atomen,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400" b="1" dirty="0" smtClean="0">
                <a:latin typeface="+mj-lt"/>
              </a:rPr>
              <a:t>Molekülen und Festkörpern.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885950"/>
            <a:ext cx="81153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15925" y="5121275"/>
            <a:ext cx="8343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Siehe Spezialvorlesungen im Masterstudiengang oder Prof. Dr. R.F.W. Bader @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>
                <a:hlinkClick r:id="rId3"/>
              </a:rPr>
              <a:t>http://www.chemistry.mcmaster.ca/esam/intro.html</a:t>
            </a:r>
            <a:endParaRPr lang="de-CH" alt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Download für Programm: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>
                <a:hlinkClick r:id="rId4"/>
              </a:rPr>
              <a:t>http://www.chemistry.mcmaster.ca/aimpac/imagemap/imagemap.htm</a:t>
            </a:r>
            <a:endParaRPr lang="de-CH" altLang="de-DE" sz="180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500688" y="4627563"/>
            <a:ext cx="220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000" dirty="0" smtClean="0">
                <a:latin typeface="+mj-lt"/>
              </a:rPr>
              <a:t>ClF</a:t>
            </a:r>
            <a:r>
              <a:rPr lang="de-CH" altLang="de-DE" sz="2000" baseline="-25000" dirty="0" smtClean="0">
                <a:latin typeface="+mj-lt"/>
              </a:rPr>
              <a:t>3</a:t>
            </a:r>
            <a:r>
              <a:rPr lang="de-CH" altLang="de-DE" sz="2000" dirty="0" smtClean="0">
                <a:latin typeface="+mj-lt"/>
              </a:rPr>
              <a:t> in der Ebene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490538" y="4665663"/>
            <a:ext cx="4262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CH" altLang="de-DE" sz="2000" dirty="0" smtClean="0">
                <a:latin typeface="+mj-lt"/>
              </a:rPr>
              <a:t>Äquatoriale Cl-F Bindung in Ebene</a:t>
            </a:r>
          </a:p>
        </p:txBody>
      </p:sp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12569" r="49765" b="14026"/>
          <a:stretch>
            <a:fillRect/>
          </a:stretch>
        </p:blipFill>
        <p:spPr bwMode="auto">
          <a:xfrm>
            <a:off x="527050" y="1549400"/>
            <a:ext cx="1322388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33516" r="38724" b="31329"/>
          <a:stretch>
            <a:fillRect/>
          </a:stretch>
        </p:blipFill>
        <p:spPr bwMode="auto">
          <a:xfrm>
            <a:off x="4141788" y="1362075"/>
            <a:ext cx="26828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5"/>
          <p:cNvSpPr txBox="1">
            <a:spLocks noChangeArrowheads="1"/>
          </p:cNvSpPr>
          <p:nvPr/>
        </p:nvSpPr>
        <p:spPr bwMode="auto">
          <a:xfrm>
            <a:off x="8731250" y="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22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763838"/>
            <a:ext cx="729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3.    Nomenklatur nach Martin &amp; Arduengo III</a:t>
            </a:r>
            <a:endParaRPr lang="en-GB" altLang="de-DE" sz="2000" b="1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19325" y="3551238"/>
            <a:ext cx="4089400" cy="3022600"/>
            <a:chOff x="0" y="2312"/>
            <a:chExt cx="2576" cy="1904"/>
          </a:xfrm>
        </p:grpSpPr>
        <p:sp>
          <p:nvSpPr>
            <p:cNvPr id="4113" name="Rectangle 3"/>
            <p:cNvSpPr>
              <a:spLocks noChangeArrowheads="1"/>
            </p:cNvSpPr>
            <p:nvPr/>
          </p:nvSpPr>
          <p:spPr bwMode="auto">
            <a:xfrm>
              <a:off x="0" y="2312"/>
              <a:ext cx="2576" cy="19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 sz="2400"/>
            </a:p>
          </p:txBody>
        </p:sp>
        <p:sp>
          <p:nvSpPr>
            <p:cNvPr id="4114" name="Text Box 5"/>
            <p:cNvSpPr txBox="1">
              <a:spLocks noChangeArrowheads="1"/>
            </p:cNvSpPr>
            <p:nvPr/>
          </p:nvSpPr>
          <p:spPr bwMode="auto">
            <a:xfrm>
              <a:off x="144" y="2839"/>
              <a:ext cx="20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4400" b="1"/>
                <a:t>VEK-A-K.Z.</a:t>
              </a:r>
              <a:endParaRPr lang="en-GB" altLang="de-DE" sz="4400" b="1"/>
            </a:p>
          </p:txBody>
        </p:sp>
      </p:grp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271588" y="-30163"/>
            <a:ext cx="649605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800" b="1"/>
              <a:t>„Nicht-normalvalente“ Verbindungen</a:t>
            </a:r>
            <a:endParaRPr lang="en-GB" altLang="de-DE" sz="2800" b="1"/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-76200" y="1638300"/>
            <a:ext cx="8918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de-CH" altLang="de-DE" sz="2000" b="1" dirty="0" smtClean="0"/>
              <a:t>VEK </a:t>
            </a:r>
            <a:r>
              <a:rPr lang="de-CH" altLang="de-DE" sz="2000" b="1" dirty="0"/>
              <a:t>= Valenzelektronenkonzentration am Zentralatom A. </a:t>
            </a:r>
            <a:endParaRPr lang="de-CH" altLang="de-DE" sz="2000" b="1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CH" altLang="de-DE" sz="2000" b="1" dirty="0" smtClean="0"/>
              <a:t>      VEK </a:t>
            </a:r>
            <a:r>
              <a:rPr lang="de-CH" altLang="de-DE" sz="2000" b="1" dirty="0"/>
              <a:t>&gt; 8 </a:t>
            </a:r>
            <a:r>
              <a:rPr lang="de-CH" altLang="de-DE" sz="2000" b="1" dirty="0">
                <a:sym typeface="Wingdings" panose="05000000000000000000" pitchFamily="2" charset="2"/>
              </a:rPr>
              <a:t> </a:t>
            </a:r>
            <a:r>
              <a:rPr lang="de-CH" altLang="de-DE" sz="2000" b="1" dirty="0"/>
              <a:t>Oktett-Regel verletzt; nicht «normal-valent».</a:t>
            </a:r>
            <a:endParaRPr lang="en-GB" altLang="de-DE" sz="2000" b="1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-76200" y="652463"/>
            <a:ext cx="9021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e-CH" altLang="de-DE" sz="2000" b="1"/>
              <a:t>Moleküldarstellung mit Lewis Valenzstrichformeln;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      Ein Strich = 2 Elektronen.</a:t>
            </a:r>
            <a:endParaRPr lang="en-GB" altLang="de-DE" sz="2000" b="1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874962" y="3581401"/>
            <a:ext cx="2427288" cy="868363"/>
            <a:chOff x="427" y="2269"/>
            <a:chExt cx="1529" cy="547"/>
          </a:xfrm>
        </p:grpSpPr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427" y="2269"/>
              <a:ext cx="15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Element Symbol</a:t>
              </a:r>
              <a:endParaRPr lang="en-GB" altLang="de-DE" sz="2400"/>
            </a:p>
          </p:txBody>
        </p:sp>
        <p:sp>
          <p:nvSpPr>
            <p:cNvPr id="3094" name="Line 16"/>
            <p:cNvSpPr>
              <a:spLocks noChangeShapeType="1"/>
            </p:cNvSpPr>
            <p:nvPr/>
          </p:nvSpPr>
          <p:spPr bwMode="auto">
            <a:xfrm>
              <a:off x="1192" y="2560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CH">
                <a:latin typeface="+mj-lt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267200" y="5113338"/>
            <a:ext cx="2070100" cy="1392237"/>
            <a:chOff x="1290" y="3296"/>
            <a:chExt cx="1304" cy="877"/>
          </a:xfrm>
        </p:grpSpPr>
        <p:sp>
          <p:nvSpPr>
            <p:cNvPr id="4109" name="Text Box 18"/>
            <p:cNvSpPr txBox="1">
              <a:spLocks noChangeArrowheads="1"/>
            </p:cNvSpPr>
            <p:nvPr/>
          </p:nvSpPr>
          <p:spPr bwMode="auto">
            <a:xfrm>
              <a:off x="1290" y="3650"/>
              <a:ext cx="13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Koordinations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zahl</a:t>
              </a:r>
              <a:endParaRPr lang="en-GB" altLang="de-DE" sz="2400"/>
            </a:p>
          </p:txBody>
        </p:sp>
        <p:sp>
          <p:nvSpPr>
            <p:cNvPr id="3092" name="Line 19"/>
            <p:cNvSpPr>
              <a:spLocks noChangeShapeType="1"/>
            </p:cNvSpPr>
            <p:nvPr/>
          </p:nvSpPr>
          <p:spPr bwMode="auto">
            <a:xfrm flipV="1">
              <a:off x="1952" y="3296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CH">
                <a:latin typeface="+mj-lt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435225" y="5037138"/>
            <a:ext cx="1657350" cy="1622425"/>
            <a:chOff x="-13" y="3240"/>
            <a:chExt cx="1044" cy="1022"/>
          </a:xfrm>
        </p:grpSpPr>
        <p:sp>
          <p:nvSpPr>
            <p:cNvPr id="4107" name="Text Box 21"/>
            <p:cNvSpPr txBox="1">
              <a:spLocks noChangeArrowheads="1"/>
            </p:cNvSpPr>
            <p:nvPr/>
          </p:nvSpPr>
          <p:spPr bwMode="auto">
            <a:xfrm>
              <a:off x="-13" y="3506"/>
              <a:ext cx="104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Valenz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Elektronen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/>
                <a:t>zahl</a:t>
              </a:r>
              <a:endParaRPr lang="en-GB" altLang="de-DE" sz="2400"/>
            </a:p>
          </p:txBody>
        </p:sp>
        <p:sp>
          <p:nvSpPr>
            <p:cNvPr id="3090" name="Line 22"/>
            <p:cNvSpPr>
              <a:spLocks noChangeShapeType="1"/>
            </p:cNvSpPr>
            <p:nvPr/>
          </p:nvSpPr>
          <p:spPr bwMode="auto">
            <a:xfrm flipV="1">
              <a:off x="512" y="3240"/>
              <a:ext cx="0" cy="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CH">
                <a:latin typeface="+mj-lt"/>
              </a:endParaRPr>
            </a:p>
          </p:txBody>
        </p:sp>
      </p:grpSp>
      <p:sp>
        <p:nvSpPr>
          <p:cNvPr id="4106" name="Text Box 25"/>
          <p:cNvSpPr txBox="1">
            <a:spLocks noChangeArrowheads="1"/>
          </p:cNvSpPr>
          <p:nvPr/>
        </p:nvSpPr>
        <p:spPr bwMode="auto">
          <a:xfrm>
            <a:off x="873125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2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95288"/>
            <a:ext cx="6208713" cy="63071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4413" y="3511550"/>
            <a:ext cx="1414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/>
              <a:t>10-P-3</a:t>
            </a:r>
            <a:endParaRPr lang="en-GB" alt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30838" y="3511550"/>
            <a:ext cx="1414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/>
              <a:t>10-S-4</a:t>
            </a:r>
            <a:endParaRPr lang="en-GB" altLang="de-DE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50988" y="6118225"/>
            <a:ext cx="1414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/>
              <a:t>10-P-5</a:t>
            </a:r>
            <a:endParaRPr lang="en-GB" altLang="de-DE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022975" y="6118225"/>
            <a:ext cx="1414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/>
              <a:t>12-S-6</a:t>
            </a:r>
            <a:endParaRPr lang="en-GB" altLang="de-DE"/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227138" y="-6350"/>
            <a:ext cx="729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/>
              <a:t>Nomenklatur nach Martin &amp; Arduengo III: Beispiele</a:t>
            </a:r>
            <a:endParaRPr lang="en-GB" altLang="de-DE" sz="2000" b="1"/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873125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3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038" y="1314450"/>
            <a:ext cx="910748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Times New Roman" panose="02020603050405020304" pitchFamily="18" charset="0"/>
              </a:rPr>
              <a:t>Das VSEPR-Modell erlaubt die Vorhersage der Molekülstrukturen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/>
              <a:t>von Verbindungen</a:t>
            </a:r>
            <a:endParaRPr lang="de-DE" altLang="de-DE" sz="24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 err="1">
                <a:cs typeface="Times New Roman" panose="02020603050405020304" pitchFamily="18" charset="0"/>
              </a:rPr>
              <a:t>AX</a:t>
            </a:r>
            <a:r>
              <a:rPr lang="de-DE" altLang="de-DE" b="1" baseline="-25000" dirty="0" err="1">
                <a:cs typeface="Times New Roman" panose="02020603050405020304" pitchFamily="18" charset="0"/>
              </a:rPr>
              <a:t>n</a:t>
            </a:r>
            <a:r>
              <a:rPr lang="de-DE" altLang="de-DE" b="1" dirty="0" err="1">
                <a:cs typeface="Times New Roman" panose="02020603050405020304" pitchFamily="18" charset="0"/>
              </a:rPr>
              <a:t>E</a:t>
            </a:r>
            <a:r>
              <a:rPr lang="de-DE" altLang="de-DE" b="1" baseline="-25000" dirty="0" err="1">
                <a:cs typeface="Times New Roman" panose="02020603050405020304" pitchFamily="18" charset="0"/>
              </a:rPr>
              <a:t>y</a:t>
            </a:r>
            <a:r>
              <a:rPr lang="de-DE" altLang="de-DE" sz="2400" dirty="0"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cs typeface="Times New Roman" panose="02020603050405020304" pitchFamily="18" charset="0"/>
              </a:rPr>
              <a:t>A= Zentralatom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cs typeface="Times New Roman" panose="02020603050405020304" pitchFamily="18" charset="0"/>
              </a:rPr>
              <a:t>X = </a:t>
            </a:r>
            <a:r>
              <a:rPr lang="de-DE" altLang="de-DE" b="1" dirty="0" err="1">
                <a:cs typeface="Times New Roman" panose="02020603050405020304" pitchFamily="18" charset="0"/>
              </a:rPr>
              <a:t>Ligandenatom</a:t>
            </a:r>
            <a:endParaRPr lang="de-DE" altLang="de-DE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cs typeface="Times New Roman" panose="02020603050405020304" pitchFamily="18" charset="0"/>
              </a:rPr>
              <a:t>E = ungebundenes (freies) </a:t>
            </a:r>
            <a:r>
              <a:rPr lang="de-DE" altLang="de-DE" b="1" dirty="0" smtClean="0">
                <a:cs typeface="Times New Roman" panose="02020603050405020304" pitchFamily="18" charset="0"/>
              </a:rPr>
              <a:t>Elektronenpaar</a:t>
            </a:r>
            <a:endParaRPr lang="de-DE" altLang="de-DE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dirty="0"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4638" y="0"/>
            <a:ext cx="8869362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V</a:t>
            </a:r>
            <a:r>
              <a:rPr lang="en-US" altLang="de-DE" b="1" i="1" smtClean="0">
                <a:latin typeface="+mj-lt"/>
              </a:rPr>
              <a:t>alence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S</a:t>
            </a:r>
            <a:r>
              <a:rPr lang="en-US" altLang="de-DE" b="1" i="1" smtClean="0">
                <a:latin typeface="+mj-lt"/>
              </a:rPr>
              <a:t>hell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E</a:t>
            </a:r>
            <a:r>
              <a:rPr lang="en-US" altLang="de-DE" b="1" i="1" smtClean="0">
                <a:latin typeface="+mj-lt"/>
              </a:rPr>
              <a:t>lectron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P</a:t>
            </a:r>
            <a:r>
              <a:rPr lang="en-US" altLang="de-DE" b="1" i="1" smtClean="0">
                <a:latin typeface="+mj-lt"/>
              </a:rPr>
              <a:t>air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R</a:t>
            </a:r>
            <a:r>
              <a:rPr lang="en-US" altLang="de-DE" b="1" i="1" smtClean="0">
                <a:latin typeface="+mj-lt"/>
              </a:rPr>
              <a:t>epulsion</a:t>
            </a:r>
            <a:r>
              <a:rPr lang="en-US" altLang="de-DE" smtClean="0">
                <a:latin typeface="+mj-lt"/>
              </a:rPr>
              <a:t> Model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smtClean="0">
                <a:latin typeface="+mj-lt"/>
              </a:rPr>
              <a:t>[moderne Version: Valence Shell Electron Pair Domain (VSEPD) Model]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9604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653463" y="6376988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4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36525" y="114300"/>
            <a:ext cx="8869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V</a:t>
            </a:r>
            <a:r>
              <a:rPr lang="en-US" altLang="de-DE" b="1" i="1" smtClean="0">
                <a:latin typeface="+mj-lt"/>
              </a:rPr>
              <a:t>alence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S</a:t>
            </a:r>
            <a:r>
              <a:rPr lang="en-US" altLang="de-DE" b="1" i="1" smtClean="0">
                <a:latin typeface="+mj-lt"/>
              </a:rPr>
              <a:t>hell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E</a:t>
            </a:r>
            <a:r>
              <a:rPr lang="en-US" altLang="de-DE" b="1" i="1" smtClean="0">
                <a:latin typeface="+mj-lt"/>
              </a:rPr>
              <a:t>lectron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P</a:t>
            </a:r>
            <a:r>
              <a:rPr lang="en-US" altLang="de-DE" b="1" i="1" smtClean="0">
                <a:latin typeface="+mj-lt"/>
              </a:rPr>
              <a:t>air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R</a:t>
            </a:r>
            <a:r>
              <a:rPr lang="en-US" altLang="de-DE" b="1" i="1" smtClean="0">
                <a:latin typeface="+mj-lt"/>
              </a:rPr>
              <a:t>epulsion</a:t>
            </a:r>
            <a:r>
              <a:rPr lang="en-US" altLang="de-DE" smtClean="0">
                <a:latin typeface="+mj-lt"/>
              </a:rPr>
              <a:t> Model</a:t>
            </a:r>
          </a:p>
        </p:txBody>
      </p:sp>
      <p:pic>
        <p:nvPicPr>
          <p:cNvPr id="7171" name="Picture 5" descr="~pd894_Pic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4" y="1161521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531379" y="3688821"/>
            <a:ext cx="3024187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DE" altLang="de-DE" sz="2000" smtClean="0">
                <a:latin typeface="+mj-lt"/>
              </a:rPr>
              <a:t>R. J. Gillespie, 1963</a:t>
            </a:r>
            <a:br>
              <a:rPr lang="de-DE" altLang="de-DE" sz="2000" smtClean="0">
                <a:latin typeface="+mj-lt"/>
              </a:rPr>
            </a:br>
            <a:r>
              <a:rPr lang="de-DE" altLang="de-DE" sz="2000" smtClean="0">
                <a:latin typeface="+mj-lt"/>
              </a:rPr>
              <a:t>McMaster University,</a:t>
            </a:r>
            <a:br>
              <a:rPr lang="de-DE" altLang="de-DE" sz="2000" smtClean="0">
                <a:latin typeface="+mj-lt"/>
              </a:rPr>
            </a:br>
            <a:r>
              <a:rPr lang="de-DE" altLang="de-DE" sz="2000" smtClean="0">
                <a:latin typeface="+mj-lt"/>
              </a:rPr>
              <a:t>Hamilton, Canada.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0" y="846138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8693150" y="64198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5</a:t>
            </a:r>
            <a:endParaRPr lang="en-US" altLang="de-DE" sz="1800"/>
          </a:p>
        </p:txBody>
      </p:sp>
      <p:sp>
        <p:nvSpPr>
          <p:cNvPr id="2" name="Textfeld 1"/>
          <p:cNvSpPr txBox="1"/>
          <p:nvPr/>
        </p:nvSpPr>
        <p:spPr>
          <a:xfrm>
            <a:off x="136525" y="5270499"/>
            <a:ext cx="9201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i="1" dirty="0" err="1" smtClean="0"/>
              <a:t>Only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the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valence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electrons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have</a:t>
            </a:r>
            <a:r>
              <a:rPr lang="de-DE" sz="2800" i="1" dirty="0" smtClean="0"/>
              <a:t> an </a:t>
            </a:r>
            <a:r>
              <a:rPr lang="de-DE" sz="2800" i="1" dirty="0" err="1" smtClean="0"/>
              <a:t>influence</a:t>
            </a:r>
            <a:r>
              <a:rPr lang="de-DE" sz="2800" i="1" dirty="0" smtClean="0"/>
              <a:t> on </a:t>
            </a:r>
            <a:r>
              <a:rPr lang="de-DE" sz="2800" i="1" dirty="0" err="1" smtClean="0"/>
              <a:t>the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structure</a:t>
            </a:r>
            <a:r>
              <a:rPr lang="de-DE" sz="2800" i="1" dirty="0" smtClean="0"/>
              <a:t>!</a:t>
            </a:r>
            <a:endParaRPr lang="de-CH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36525" y="-47625"/>
            <a:ext cx="8869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V</a:t>
            </a:r>
            <a:r>
              <a:rPr lang="en-US" altLang="de-DE" b="1" i="1" smtClean="0">
                <a:latin typeface="+mj-lt"/>
              </a:rPr>
              <a:t>alence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S</a:t>
            </a:r>
            <a:r>
              <a:rPr lang="en-US" altLang="de-DE" b="1" i="1" smtClean="0">
                <a:latin typeface="+mj-lt"/>
              </a:rPr>
              <a:t>hell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E</a:t>
            </a:r>
            <a:r>
              <a:rPr lang="en-US" altLang="de-DE" b="1" i="1" smtClean="0">
                <a:latin typeface="+mj-lt"/>
              </a:rPr>
              <a:t>lectron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P</a:t>
            </a:r>
            <a:r>
              <a:rPr lang="en-US" altLang="de-DE" b="1" i="1" smtClean="0">
                <a:latin typeface="+mj-lt"/>
              </a:rPr>
              <a:t>air </a:t>
            </a:r>
            <a:r>
              <a:rPr lang="en-US" altLang="de-DE" b="1" i="1" smtClean="0">
                <a:solidFill>
                  <a:srgbClr val="FF3300"/>
                </a:solidFill>
                <a:latin typeface="+mj-lt"/>
              </a:rPr>
              <a:t>R</a:t>
            </a:r>
            <a:r>
              <a:rPr lang="en-US" altLang="de-DE" b="1" i="1" smtClean="0">
                <a:latin typeface="+mj-lt"/>
              </a:rPr>
              <a:t>epulsion</a:t>
            </a:r>
            <a:r>
              <a:rPr lang="en-US" altLang="de-DE" smtClean="0">
                <a:latin typeface="+mj-lt"/>
              </a:rPr>
              <a:t> Model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8900" y="59055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2000" b="1" dirty="0" smtClean="0">
                <a:latin typeface="+mj-lt"/>
              </a:rPr>
              <a:t>Die </a:t>
            </a:r>
            <a:r>
              <a:rPr lang="en-US" altLang="de-DE" sz="2000" b="1" dirty="0" err="1" smtClean="0">
                <a:latin typeface="+mj-lt"/>
              </a:rPr>
              <a:t>Anzahl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n</a:t>
            </a:r>
            <a:r>
              <a:rPr lang="en-US" altLang="de-DE" sz="2000" b="1" baseline="-25000" dirty="0" err="1" smtClean="0">
                <a:latin typeface="+mj-lt"/>
              </a:rPr>
              <a:t>E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freier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Elektronenpaare</a:t>
            </a:r>
            <a:r>
              <a:rPr lang="en-US" altLang="de-DE" sz="2000" b="1" dirty="0" smtClean="0">
                <a:latin typeface="+mj-lt"/>
              </a:rPr>
              <a:t> E an </a:t>
            </a:r>
            <a:r>
              <a:rPr lang="en-US" altLang="de-DE" sz="2000" b="1" dirty="0" err="1" smtClean="0">
                <a:latin typeface="+mj-lt"/>
              </a:rPr>
              <a:t>einem</a:t>
            </a:r>
            <a:r>
              <a:rPr lang="en-US" altLang="de-DE" sz="2000" b="1" dirty="0" smtClean="0">
                <a:latin typeface="+mj-lt"/>
              </a:rPr>
              <a:t> Atom in </a:t>
            </a:r>
            <a:r>
              <a:rPr lang="en-US" altLang="de-DE" sz="2000" b="1" dirty="0" err="1" smtClean="0">
                <a:latin typeface="+mj-lt"/>
              </a:rPr>
              <a:t>einem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Molekül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ist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gegeben</a:t>
            </a:r>
            <a:r>
              <a:rPr lang="en-US" altLang="de-DE" sz="2000" b="1" dirty="0" smtClean="0">
                <a:latin typeface="+mj-lt"/>
              </a:rPr>
              <a:t> </a:t>
            </a:r>
            <a:r>
              <a:rPr lang="en-US" altLang="de-DE" sz="2000" b="1" dirty="0" err="1" smtClean="0">
                <a:latin typeface="+mj-lt"/>
              </a:rPr>
              <a:t>durch</a:t>
            </a:r>
            <a:r>
              <a:rPr lang="en-US" altLang="de-DE" sz="2000" b="1" dirty="0" smtClean="0">
                <a:latin typeface="+mj-lt"/>
              </a:rPr>
              <a:t>:</a:t>
            </a:r>
          </a:p>
        </p:txBody>
      </p:sp>
      <p:grpSp>
        <p:nvGrpSpPr>
          <p:cNvPr id="8196" name="Group 69"/>
          <p:cNvGrpSpPr>
            <a:grpSpLocks/>
          </p:cNvGrpSpPr>
          <p:nvPr/>
        </p:nvGrpSpPr>
        <p:grpSpPr bwMode="auto">
          <a:xfrm>
            <a:off x="568325" y="3452813"/>
            <a:ext cx="1924050" cy="2682875"/>
            <a:chOff x="343" y="2051"/>
            <a:chExt cx="1212" cy="1690"/>
          </a:xfrm>
        </p:grpSpPr>
        <p:sp>
          <p:nvSpPr>
            <p:cNvPr id="8223" name="Rectangle 2"/>
            <p:cNvSpPr>
              <a:spLocks noChangeArrowheads="1"/>
            </p:cNvSpPr>
            <p:nvPr/>
          </p:nvSpPr>
          <p:spPr bwMode="auto">
            <a:xfrm>
              <a:off x="343" y="2051"/>
              <a:ext cx="1212" cy="16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de-DE" altLang="de-DE"/>
            </a:p>
          </p:txBody>
        </p:sp>
        <p:pic>
          <p:nvPicPr>
            <p:cNvPr id="822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" y="2070"/>
              <a:ext cx="784" cy="1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5" name="Group 24"/>
            <p:cNvGrpSpPr>
              <a:grpSpLocks/>
            </p:cNvGrpSpPr>
            <p:nvPr/>
          </p:nvGrpSpPr>
          <p:grpSpPr bwMode="auto">
            <a:xfrm>
              <a:off x="1205" y="2775"/>
              <a:ext cx="111" cy="276"/>
              <a:chOff x="1958" y="3514"/>
              <a:chExt cx="111" cy="276"/>
            </a:xfrm>
          </p:grpSpPr>
          <p:sp>
            <p:nvSpPr>
              <p:cNvPr id="8226" name="Oval 25"/>
              <p:cNvSpPr>
                <a:spLocks noChangeArrowheads="1"/>
              </p:cNvSpPr>
              <p:nvPr/>
            </p:nvSpPr>
            <p:spPr bwMode="auto">
              <a:xfrm>
                <a:off x="1958" y="3514"/>
                <a:ext cx="107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8227" name="Oval 26"/>
              <p:cNvSpPr>
                <a:spLocks noChangeArrowheads="1"/>
              </p:cNvSpPr>
              <p:nvPr/>
            </p:nvSpPr>
            <p:spPr bwMode="auto">
              <a:xfrm>
                <a:off x="1962" y="3675"/>
                <a:ext cx="107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sp>
        <p:nvSpPr>
          <p:cNvPr id="7173" name="Text Box 27"/>
          <p:cNvSpPr txBox="1">
            <a:spLocks noChangeArrowheads="1"/>
          </p:cNvSpPr>
          <p:nvPr/>
        </p:nvSpPr>
        <p:spPr bwMode="auto">
          <a:xfrm>
            <a:off x="3048000" y="5435600"/>
            <a:ext cx="3306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b="1" smtClean="0">
                <a:latin typeface="+mj-lt"/>
              </a:rPr>
              <a:t>n</a:t>
            </a:r>
            <a:r>
              <a:rPr lang="en-US" altLang="de-DE" b="1" baseline="-25000" smtClean="0">
                <a:latin typeface="+mj-lt"/>
              </a:rPr>
              <a:t>E</a:t>
            </a:r>
            <a:r>
              <a:rPr lang="en-US" altLang="de-DE" b="1" smtClean="0">
                <a:latin typeface="+mj-lt"/>
              </a:rPr>
              <a:t> = </a:t>
            </a:r>
            <a:r>
              <a:rPr lang="en-US" altLang="de-DE" b="1" smtClean="0">
                <a:latin typeface="+mj-lt"/>
                <a:cs typeface="Arial" panose="020B0604020202020204" pitchFamily="34" charset="0"/>
              </a:rPr>
              <a:t>½(</a:t>
            </a:r>
            <a:r>
              <a:rPr lang="en-US" altLang="de-DE" b="1" smtClean="0">
                <a:latin typeface="+mj-lt"/>
              </a:rPr>
              <a:t>6 – 4) = 1</a:t>
            </a:r>
          </a:p>
        </p:txBody>
      </p:sp>
      <p:grpSp>
        <p:nvGrpSpPr>
          <p:cNvPr id="8198" name="Group 71"/>
          <p:cNvGrpSpPr>
            <a:grpSpLocks/>
          </p:cNvGrpSpPr>
          <p:nvPr/>
        </p:nvGrpSpPr>
        <p:grpSpPr bwMode="auto">
          <a:xfrm>
            <a:off x="6356350" y="3559175"/>
            <a:ext cx="2338388" cy="1681163"/>
            <a:chOff x="4004" y="2242"/>
            <a:chExt cx="1473" cy="1059"/>
          </a:xfrm>
        </p:grpSpPr>
        <p:sp>
          <p:nvSpPr>
            <p:cNvPr id="8218" name="Rectangle 10"/>
            <p:cNvSpPr>
              <a:spLocks noChangeArrowheads="1"/>
            </p:cNvSpPr>
            <p:nvPr/>
          </p:nvSpPr>
          <p:spPr bwMode="auto">
            <a:xfrm>
              <a:off x="4004" y="2242"/>
              <a:ext cx="1473" cy="10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pic>
          <p:nvPicPr>
            <p:cNvPr id="821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" y="2464"/>
              <a:ext cx="1124" cy="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0" name="Group 36"/>
            <p:cNvGrpSpPr>
              <a:grpSpLocks/>
            </p:cNvGrpSpPr>
            <p:nvPr/>
          </p:nvGrpSpPr>
          <p:grpSpPr bwMode="auto">
            <a:xfrm rot="5400000">
              <a:off x="4520" y="2287"/>
              <a:ext cx="111" cy="276"/>
              <a:chOff x="1958" y="3514"/>
              <a:chExt cx="111" cy="276"/>
            </a:xfrm>
          </p:grpSpPr>
          <p:sp>
            <p:nvSpPr>
              <p:cNvPr id="8221" name="Oval 37"/>
              <p:cNvSpPr>
                <a:spLocks noChangeArrowheads="1"/>
              </p:cNvSpPr>
              <p:nvPr/>
            </p:nvSpPr>
            <p:spPr bwMode="auto">
              <a:xfrm>
                <a:off x="1957" y="3514"/>
                <a:ext cx="107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8222" name="Oval 38"/>
              <p:cNvSpPr>
                <a:spLocks noChangeArrowheads="1"/>
              </p:cNvSpPr>
              <p:nvPr/>
            </p:nvSpPr>
            <p:spPr bwMode="auto">
              <a:xfrm>
                <a:off x="1962" y="3676"/>
                <a:ext cx="107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grpSp>
        <p:nvGrpSpPr>
          <p:cNvPr id="8199" name="Group 70"/>
          <p:cNvGrpSpPr>
            <a:grpSpLocks/>
          </p:cNvGrpSpPr>
          <p:nvPr/>
        </p:nvGrpSpPr>
        <p:grpSpPr bwMode="auto">
          <a:xfrm>
            <a:off x="3079750" y="3543300"/>
            <a:ext cx="2554288" cy="1720850"/>
            <a:chOff x="1940" y="2232"/>
            <a:chExt cx="1609" cy="1084"/>
          </a:xfrm>
        </p:grpSpPr>
        <p:sp>
          <p:nvSpPr>
            <p:cNvPr id="8213" name="Rectangle 7"/>
            <p:cNvSpPr>
              <a:spLocks noChangeArrowheads="1"/>
            </p:cNvSpPr>
            <p:nvPr/>
          </p:nvSpPr>
          <p:spPr bwMode="auto">
            <a:xfrm>
              <a:off x="1940" y="2232"/>
              <a:ext cx="1609" cy="10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/>
            </a:p>
          </p:txBody>
        </p:sp>
        <p:pic>
          <p:nvPicPr>
            <p:cNvPr id="821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" y="2478"/>
              <a:ext cx="1211" cy="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5" name="Group 39"/>
            <p:cNvGrpSpPr>
              <a:grpSpLocks/>
            </p:cNvGrpSpPr>
            <p:nvPr/>
          </p:nvGrpSpPr>
          <p:grpSpPr bwMode="auto">
            <a:xfrm rot="5400000">
              <a:off x="2712" y="2283"/>
              <a:ext cx="111" cy="276"/>
              <a:chOff x="1958" y="3514"/>
              <a:chExt cx="111" cy="276"/>
            </a:xfrm>
          </p:grpSpPr>
          <p:sp>
            <p:nvSpPr>
              <p:cNvPr id="8216" name="Oval 40"/>
              <p:cNvSpPr>
                <a:spLocks noChangeArrowheads="1"/>
              </p:cNvSpPr>
              <p:nvPr/>
            </p:nvSpPr>
            <p:spPr bwMode="auto">
              <a:xfrm>
                <a:off x="1958" y="3514"/>
                <a:ext cx="107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  <p:sp>
            <p:nvSpPr>
              <p:cNvPr id="8217" name="Oval 41"/>
              <p:cNvSpPr>
                <a:spLocks noChangeArrowheads="1"/>
              </p:cNvSpPr>
              <p:nvPr/>
            </p:nvSpPr>
            <p:spPr bwMode="auto">
              <a:xfrm>
                <a:off x="1962" y="3676"/>
                <a:ext cx="107" cy="11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/>
              </a:p>
            </p:txBody>
          </p:sp>
        </p:grpSp>
      </p:grpSp>
      <p:sp>
        <p:nvSpPr>
          <p:cNvPr id="7176" name="Line 51"/>
          <p:cNvSpPr>
            <a:spLocks noChangeShapeType="1"/>
          </p:cNvSpPr>
          <p:nvPr/>
        </p:nvSpPr>
        <p:spPr bwMode="auto">
          <a:xfrm>
            <a:off x="0" y="5127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8201" name="Text Box 52"/>
          <p:cNvSpPr txBox="1">
            <a:spLocks noChangeArrowheads="1"/>
          </p:cNvSpPr>
          <p:nvPr/>
        </p:nvSpPr>
        <p:spPr bwMode="auto">
          <a:xfrm>
            <a:off x="8828088" y="6488113"/>
            <a:ext cx="31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6</a:t>
            </a:r>
            <a:endParaRPr lang="en-US" altLang="de-DE" sz="1800"/>
          </a:p>
        </p:txBody>
      </p:sp>
      <p:sp>
        <p:nvSpPr>
          <p:cNvPr id="8202" name="Text Box 60"/>
          <p:cNvSpPr txBox="1">
            <a:spLocks noChangeArrowheads="1"/>
          </p:cNvSpPr>
          <p:nvPr/>
        </p:nvSpPr>
        <p:spPr bwMode="auto">
          <a:xfrm>
            <a:off x="7212013" y="18970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Valenz</a:t>
            </a:r>
            <a:endParaRPr lang="de-DE" altLang="de-DE" sz="2400" b="1"/>
          </a:p>
        </p:txBody>
      </p:sp>
      <p:sp>
        <p:nvSpPr>
          <p:cNvPr id="8203" name="Text Box 61"/>
          <p:cNvSpPr txBox="1">
            <a:spLocks noChangeArrowheads="1"/>
          </p:cNvSpPr>
          <p:nvPr/>
        </p:nvSpPr>
        <p:spPr bwMode="auto">
          <a:xfrm>
            <a:off x="4148138" y="1563688"/>
            <a:ext cx="295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Zahl der Valenz-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elektronen 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in dem freien Atom</a:t>
            </a:r>
            <a:endParaRPr lang="de-DE" altLang="de-DE" sz="2400" b="1"/>
          </a:p>
        </p:txBody>
      </p:sp>
      <p:sp>
        <p:nvSpPr>
          <p:cNvPr id="8204" name="Text Box 62"/>
          <p:cNvSpPr txBox="1">
            <a:spLocks noChangeArrowheads="1"/>
          </p:cNvSpPr>
          <p:nvPr/>
        </p:nvSpPr>
        <p:spPr bwMode="auto">
          <a:xfrm>
            <a:off x="647700" y="1758950"/>
            <a:ext cx="2682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Zahl freier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Elektronenpaare </a:t>
            </a:r>
            <a:endParaRPr lang="de-DE" altLang="de-DE" sz="2400" b="1"/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>
            <a:off x="6915150" y="2151063"/>
            <a:ext cx="22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CH">
              <a:latin typeface="+mj-lt"/>
            </a:endParaRPr>
          </a:p>
        </p:txBody>
      </p:sp>
      <p:sp>
        <p:nvSpPr>
          <p:cNvPr id="8206" name="Rectangle 64"/>
          <p:cNvSpPr>
            <a:spLocks noChangeArrowheads="1"/>
          </p:cNvSpPr>
          <p:nvPr/>
        </p:nvSpPr>
        <p:spPr bwMode="auto">
          <a:xfrm>
            <a:off x="136525" y="1395413"/>
            <a:ext cx="8869363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/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3049588" y="1909763"/>
            <a:ext cx="36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/>
              <a:t>=</a:t>
            </a:r>
            <a:endParaRPr lang="de-DE" altLang="de-DE" sz="2400" b="1"/>
          </a:p>
        </p:txBody>
      </p:sp>
      <p:sp>
        <p:nvSpPr>
          <p:cNvPr id="8208" name="Text Box 66"/>
          <p:cNvSpPr txBox="1">
            <a:spLocks noChangeArrowheads="1"/>
          </p:cNvSpPr>
          <p:nvPr/>
        </p:nvSpPr>
        <p:spPr bwMode="auto">
          <a:xfrm>
            <a:off x="3414713" y="183515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b="1">
                <a:cs typeface="Times New Roman" panose="02020603050405020304" pitchFamily="18" charset="0"/>
              </a:rPr>
              <a:t>½</a:t>
            </a:r>
          </a:p>
        </p:txBody>
      </p:sp>
      <p:sp>
        <p:nvSpPr>
          <p:cNvPr id="8209" name="Text Box 67"/>
          <p:cNvSpPr txBox="1">
            <a:spLocks noChangeArrowheads="1"/>
          </p:cNvSpPr>
          <p:nvPr/>
        </p:nvSpPr>
        <p:spPr bwMode="auto">
          <a:xfrm>
            <a:off x="3838575" y="1711325"/>
            <a:ext cx="369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/>
              <a:t>(</a:t>
            </a:r>
            <a:endParaRPr lang="de-DE" altLang="de-DE" sz="4400"/>
          </a:p>
        </p:txBody>
      </p:sp>
      <p:sp>
        <p:nvSpPr>
          <p:cNvPr id="8210" name="Text Box 68"/>
          <p:cNvSpPr txBox="1">
            <a:spLocks noChangeArrowheads="1"/>
          </p:cNvSpPr>
          <p:nvPr/>
        </p:nvSpPr>
        <p:spPr bwMode="auto">
          <a:xfrm>
            <a:off x="8207375" y="1697038"/>
            <a:ext cx="3698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/>
              <a:t>)</a:t>
            </a:r>
            <a:endParaRPr lang="de-DE" altLang="de-DE" sz="4400"/>
          </a:p>
        </p:txBody>
      </p:sp>
      <p:sp>
        <p:nvSpPr>
          <p:cNvPr id="8211" name="Text Box 72"/>
          <p:cNvSpPr txBox="1">
            <a:spLocks noChangeArrowheads="1"/>
          </p:cNvSpPr>
          <p:nvPr/>
        </p:nvSpPr>
        <p:spPr bwMode="auto">
          <a:xfrm>
            <a:off x="88900" y="3003550"/>
            <a:ext cx="12985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/>
              <a:t>Beispiele:</a:t>
            </a:r>
            <a:endParaRPr lang="de-DE" altLang="de-DE" sz="2000"/>
          </a:p>
        </p:txBody>
      </p:sp>
      <p:sp>
        <p:nvSpPr>
          <p:cNvPr id="8212" name="Text Box 73"/>
          <p:cNvSpPr txBox="1">
            <a:spLocks noChangeArrowheads="1"/>
          </p:cNvSpPr>
          <p:nvPr/>
        </p:nvSpPr>
        <p:spPr bwMode="auto">
          <a:xfrm>
            <a:off x="460375" y="6207125"/>
            <a:ext cx="854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/>
              <a:t>Schwefelatom hat ein </a:t>
            </a:r>
            <a:r>
              <a:rPr lang="de-CH" altLang="de-DE" sz="2000" b="1" i="1"/>
              <a:t>stereochemisch wirksames</a:t>
            </a:r>
            <a:r>
              <a:rPr lang="de-CH" altLang="de-DE" sz="2000"/>
              <a:t> freies Elektronenpaar</a:t>
            </a:r>
            <a:endParaRPr lang="de-DE" altLang="de-D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36888" y="2198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1800">
              <a:latin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01700"/>
            <a:ext cx="662940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6215063"/>
            <a:ext cx="9326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 smtClean="0">
                <a:latin typeface="+mj-lt"/>
                <a:cs typeface="Times New Roman" panose="02020603050405020304" pitchFamily="18" charset="0"/>
              </a:rPr>
              <a:t>A = Zentralatom; X = </a:t>
            </a:r>
            <a:r>
              <a:rPr lang="de-DE" altLang="de-DE" sz="2400" b="1" dirty="0" err="1" smtClean="0">
                <a:latin typeface="+mj-lt"/>
                <a:cs typeface="Times New Roman" panose="02020603050405020304" pitchFamily="18" charset="0"/>
              </a:rPr>
              <a:t>Ligandenatom</a:t>
            </a:r>
            <a:r>
              <a:rPr lang="de-DE" altLang="de-DE" sz="2400" b="1" dirty="0" smtClean="0">
                <a:latin typeface="+mj-lt"/>
                <a:cs typeface="Times New Roman" panose="02020603050405020304" pitchFamily="18" charset="0"/>
              </a:rPr>
              <a:t>; E = freies Elektronenpaar</a:t>
            </a:r>
            <a:r>
              <a:rPr lang="en-GB" altLang="de-DE" sz="2400" dirty="0" smtClean="0">
                <a:latin typeface="+mj-lt"/>
              </a:rPr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38100" y="-52388"/>
            <a:ext cx="8869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V</a:t>
            </a:r>
            <a:r>
              <a:rPr lang="en-US" altLang="en-US" sz="3200" b="1" i="1" smtClean="0">
                <a:latin typeface="Arial" charset="0"/>
              </a:rPr>
              <a:t>alence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altLang="en-US" sz="3200" b="1" i="1" smtClean="0">
                <a:latin typeface="Arial" charset="0"/>
              </a:rPr>
              <a:t>hell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E</a:t>
            </a:r>
            <a:r>
              <a:rPr lang="en-US" altLang="en-US" sz="3200" b="1" i="1" smtClean="0">
                <a:latin typeface="Arial" charset="0"/>
              </a:rPr>
              <a:t>lectron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altLang="en-US" sz="3200" b="1" i="1" smtClean="0">
                <a:latin typeface="Arial" charset="0"/>
              </a:rPr>
              <a:t>air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R</a:t>
            </a:r>
            <a:r>
              <a:rPr lang="en-US" altLang="en-US" sz="3200" b="1" i="1" smtClean="0">
                <a:latin typeface="Arial" charset="0"/>
              </a:rPr>
              <a:t>epulsion</a:t>
            </a:r>
            <a:r>
              <a:rPr lang="en-US" altLang="en-US" sz="3200" smtClean="0">
                <a:latin typeface="Arial" charset="0"/>
              </a:rPr>
              <a:t> Model</a:t>
            </a:r>
            <a:endParaRPr lang="en-US" altLang="en-US" sz="240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Molekül-Formen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8831263" y="11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7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285875"/>
            <a:ext cx="846931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338" y="-76200"/>
            <a:ext cx="88693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V</a:t>
            </a:r>
            <a:r>
              <a:rPr lang="en-US" altLang="en-US" sz="3200" b="1" i="1" smtClean="0">
                <a:latin typeface="Arial" charset="0"/>
              </a:rPr>
              <a:t>alence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altLang="en-US" sz="3200" b="1" i="1" smtClean="0">
                <a:latin typeface="Arial" charset="0"/>
              </a:rPr>
              <a:t>hell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E</a:t>
            </a:r>
            <a:r>
              <a:rPr lang="en-US" altLang="en-US" sz="3200" b="1" i="1" smtClean="0">
                <a:latin typeface="Arial" charset="0"/>
              </a:rPr>
              <a:t>lectron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P</a:t>
            </a:r>
            <a:r>
              <a:rPr lang="en-US" altLang="en-US" sz="3200" b="1" i="1" smtClean="0">
                <a:latin typeface="Arial" charset="0"/>
              </a:rPr>
              <a:t>air </a:t>
            </a:r>
            <a:r>
              <a:rPr lang="en-US" altLang="en-US" sz="3200" b="1" i="1" smtClean="0">
                <a:solidFill>
                  <a:srgbClr val="FF3300"/>
                </a:solidFill>
                <a:latin typeface="Arial" charset="0"/>
              </a:rPr>
              <a:t>R</a:t>
            </a:r>
            <a:r>
              <a:rPr lang="en-US" altLang="en-US" sz="3200" b="1" i="1" smtClean="0">
                <a:latin typeface="Arial" charset="0"/>
              </a:rPr>
              <a:t>epulsion</a:t>
            </a:r>
            <a:r>
              <a:rPr lang="en-US" altLang="en-US" sz="3200" smtClean="0">
                <a:latin typeface="Arial" charset="0"/>
              </a:rPr>
              <a:t> Model</a:t>
            </a:r>
            <a:endParaRPr lang="en-US" altLang="en-US" sz="240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en-US" alt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Molekül-Formen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761413" y="647065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800"/>
              <a:t>8</a:t>
            </a:r>
            <a:endParaRPr lang="en-US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Bildschirmpräsentation (4:3)</PresentationFormat>
  <Paragraphs>256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Wingdings 3</vt:lpstr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ETH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Hansjörg</dc:creator>
  <cp:lastModifiedBy>Rüegg  Christine</cp:lastModifiedBy>
  <cp:revision>60</cp:revision>
  <dcterms:created xsi:type="dcterms:W3CDTF">2004-05-31T10:01:00Z</dcterms:created>
  <dcterms:modified xsi:type="dcterms:W3CDTF">2021-06-03T08:46:07Z</dcterms:modified>
</cp:coreProperties>
</file>