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1" r:id="rId2"/>
  </p:sldMasterIdLst>
  <p:notesMasterIdLst>
    <p:notesMasterId r:id="rId33"/>
  </p:notesMasterIdLst>
  <p:handoutMasterIdLst>
    <p:handoutMasterId r:id="rId34"/>
  </p:handoutMasterIdLst>
  <p:sldIdLst>
    <p:sldId id="288" r:id="rId3"/>
    <p:sldId id="712" r:id="rId4"/>
    <p:sldId id="889" r:id="rId5"/>
    <p:sldId id="949" r:id="rId6"/>
    <p:sldId id="718" r:id="rId7"/>
    <p:sldId id="888" r:id="rId8"/>
    <p:sldId id="726" r:id="rId9"/>
    <p:sldId id="948" r:id="rId10"/>
    <p:sldId id="578" r:id="rId11"/>
    <p:sldId id="893" r:id="rId12"/>
    <p:sldId id="932" r:id="rId13"/>
    <p:sldId id="897" r:id="rId14"/>
    <p:sldId id="934" r:id="rId15"/>
    <p:sldId id="951" r:id="rId16"/>
    <p:sldId id="935" r:id="rId17"/>
    <p:sldId id="895" r:id="rId18"/>
    <p:sldId id="902" r:id="rId19"/>
    <p:sldId id="903" r:id="rId20"/>
    <p:sldId id="904" r:id="rId21"/>
    <p:sldId id="906" r:id="rId22"/>
    <p:sldId id="912" r:id="rId23"/>
    <p:sldId id="929" r:id="rId24"/>
    <p:sldId id="931" r:id="rId25"/>
    <p:sldId id="523" r:id="rId26"/>
    <p:sldId id="524" r:id="rId27"/>
    <p:sldId id="526" r:id="rId28"/>
    <p:sldId id="527" r:id="rId29"/>
    <p:sldId id="927" r:id="rId30"/>
    <p:sldId id="950" r:id="rId31"/>
    <p:sldId id="887" r:id="rId32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2D4"/>
    <a:srgbClr val="99CCFF"/>
    <a:srgbClr val="FFCC99"/>
    <a:srgbClr val="A8D1DC"/>
    <a:srgbClr val="FFFFFF"/>
    <a:srgbClr val="FF5451"/>
    <a:srgbClr val="262A31"/>
    <a:srgbClr val="B2B2B2"/>
    <a:srgbClr val="C9C9C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6" autoAdjust="0"/>
    <p:restoredTop sz="79317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332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i="0" u="none" strike="noStrike" baseline="0" dirty="0">
                <a:effectLst/>
              </a:rPr>
              <a:t>Application </a:t>
            </a:r>
            <a:r>
              <a:rPr lang="en-US" sz="1600" b="0" baseline="0" dirty="0"/>
              <a:t>(</a:t>
            </a:r>
            <a:r>
              <a:rPr lang="en-US" sz="1600" b="0" baseline="0" noProof="0" dirty="0"/>
              <a:t>Models</a:t>
            </a:r>
            <a:r>
              <a:rPr lang="en-US" sz="1600" b="0" baseline="0" dirty="0"/>
              <a:t> 1-3)</a:t>
            </a:r>
            <a:endParaRPr lang="en-US" sz="1600" b="0" dirty="0"/>
          </a:p>
        </c:rich>
      </c:tx>
      <c:layout>
        <c:manualLayout>
          <c:xMode val="edge"/>
          <c:yMode val="edge"/>
          <c:x val="0.17522892644741869"/>
          <c:y val="3.5126693662523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90529308836397"/>
          <c:y val="0.11663203557888598"/>
          <c:w val="0.56658005249343835"/>
          <c:h val="0.75018846602508016"/>
        </c:manualLayout>
      </c:layout>
      <c:lineChart>
        <c:grouping val="standard"/>
        <c:varyColors val="0"/>
        <c:ser>
          <c:idx val="0"/>
          <c:order val="0"/>
          <c:tx>
            <c:strRef>
              <c:f>'Tabelle1 (2)'!$B$32</c:f>
              <c:strCache>
                <c:ptCount val="1"/>
                <c:pt idx="0">
                  <c:v>niedriges VW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4.0000000000000008E-2"/>
          </c:errBars>
          <c:cat>
            <c:strRef>
              <c:f>'Tabelle1 (2)'!$C$31:$D$31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(2)'!$C$32:$D$32</c:f>
              <c:numCache>
                <c:formatCode>General</c:formatCode>
                <c:ptCount val="2"/>
                <c:pt idx="0">
                  <c:v>0.66</c:v>
                </c:pt>
                <c:pt idx="1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B-46A4-AF75-7F42A07CD05D}"/>
            </c:ext>
          </c:extLst>
        </c:ser>
        <c:ser>
          <c:idx val="1"/>
          <c:order val="1"/>
          <c:tx>
            <c:strRef>
              <c:f>'Tabelle1 (2)'!$B$33</c:f>
              <c:strCache>
                <c:ptCount val="1"/>
                <c:pt idx="0">
                  <c:v>hohes VW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5.000000000000001E-2"/>
          </c:errBars>
          <c:cat>
            <c:strRef>
              <c:f>'Tabelle1 (2)'!$C$31:$D$31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(2)'!$C$33:$D$33</c:f>
              <c:numCache>
                <c:formatCode>General</c:formatCode>
                <c:ptCount val="2"/>
                <c:pt idx="0">
                  <c:v>0.94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BB-46A4-AF75-7F42A07CD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64672"/>
        <c:axId val="43790848"/>
      </c:lineChart>
      <c:catAx>
        <c:axId val="15356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3790848"/>
        <c:crosses val="autoZero"/>
        <c:auto val="1"/>
        <c:lblAlgn val="ctr"/>
        <c:lblOffset val="100"/>
        <c:noMultiLvlLbl val="0"/>
      </c:catAx>
      <c:valAx>
        <c:axId val="4379084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b="0" noProof="0" dirty="0"/>
                  <a:t>Solution Rate (</a:t>
                </a:r>
                <a:r>
                  <a:rPr lang="en-GB" sz="1600" b="0" i="1" noProof="0" dirty="0"/>
                  <a:t>M</a:t>
                </a:r>
                <a:r>
                  <a:rPr lang="en-GB" sz="1600" b="0" noProof="0" dirty="0"/>
                  <a:t> and </a:t>
                </a:r>
                <a:r>
                  <a:rPr lang="en-GB" sz="1600" b="0" i="1" noProof="0" dirty="0"/>
                  <a:t>SE</a:t>
                </a:r>
                <a:r>
                  <a:rPr lang="en-GB" sz="1600" b="0" noProof="0" dirty="0"/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564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 b="1" dirty="0"/>
              <a:t>Transfer</a:t>
            </a:r>
            <a:r>
              <a:rPr lang="en-GB" sz="1600" b="0" dirty="0"/>
              <a:t> (Model 4)</a:t>
            </a:r>
          </a:p>
        </c:rich>
      </c:tx>
      <c:layout>
        <c:manualLayout>
          <c:xMode val="edge"/>
          <c:yMode val="edge"/>
          <c:x val="0.19136602887307078"/>
          <c:y val="1.47223471978735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90529308836397"/>
          <c:y val="0.11663203557888598"/>
          <c:w val="0.56658005249343835"/>
          <c:h val="0.75018846602508016"/>
        </c:manualLayout>
      </c:layout>
      <c:lineChart>
        <c:grouping val="standard"/>
        <c:varyColors val="0"/>
        <c:ser>
          <c:idx val="0"/>
          <c:order val="0"/>
          <c:tx>
            <c:strRef>
              <c:f>'Tabelle1 (2)'!$B$24</c:f>
              <c:strCache>
                <c:ptCount val="1"/>
                <c:pt idx="0">
                  <c:v>low prior knowledge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0.1"/>
          </c:errBars>
          <c:cat>
            <c:strRef>
              <c:f>'Tabelle1 (2)'!$C$23:$D$23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(2)'!$C$24:$D$24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F-4690-A8FD-63F657F8E940}"/>
            </c:ext>
          </c:extLst>
        </c:ser>
        <c:ser>
          <c:idx val="1"/>
          <c:order val="1"/>
          <c:tx>
            <c:strRef>
              <c:f>'Tabelle1 (2)'!$B$25</c:f>
              <c:strCache>
                <c:ptCount val="1"/>
                <c:pt idx="0">
                  <c:v>high prior knowledge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7.0000000000000007E-2"/>
          </c:errBars>
          <c:cat>
            <c:strRef>
              <c:f>'Tabelle1 (2)'!$C$23:$D$23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(2)'!$C$25:$D$25</c:f>
              <c:numCache>
                <c:formatCode>General</c:formatCode>
                <c:ptCount val="2"/>
                <c:pt idx="0">
                  <c:v>0.82</c:v>
                </c:pt>
                <c:pt idx="1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3F-4690-A8FD-63F657F8E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63136"/>
        <c:axId val="43789696"/>
      </c:lineChart>
      <c:catAx>
        <c:axId val="15356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3789696"/>
        <c:crosses val="autoZero"/>
        <c:auto val="1"/>
        <c:lblAlgn val="ctr"/>
        <c:lblOffset val="100"/>
        <c:noMultiLvlLbl val="0"/>
      </c:catAx>
      <c:valAx>
        <c:axId val="4378969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b="0" i="0" baseline="0" noProof="0" dirty="0">
                    <a:effectLst/>
                  </a:rPr>
                  <a:t>Solution Rate (</a:t>
                </a:r>
                <a:r>
                  <a:rPr lang="en-GB" sz="1600" b="0" i="1" baseline="0" noProof="0" dirty="0">
                    <a:effectLst/>
                  </a:rPr>
                  <a:t>M</a:t>
                </a:r>
                <a:r>
                  <a:rPr lang="en-GB" sz="1600" b="0" i="0" baseline="0" noProof="0" dirty="0">
                    <a:effectLst/>
                  </a:rPr>
                  <a:t> and </a:t>
                </a:r>
                <a:r>
                  <a:rPr lang="en-GB" sz="1600" b="0" i="1" baseline="0" noProof="0" dirty="0">
                    <a:effectLst/>
                  </a:rPr>
                  <a:t>SE</a:t>
                </a:r>
                <a:r>
                  <a:rPr lang="en-GB" sz="1600" b="0" i="0" baseline="0" noProof="0" dirty="0">
                    <a:effectLst/>
                  </a:rPr>
                  <a:t>)</a:t>
                </a:r>
                <a:endParaRPr lang="en-GB" sz="1400" noProof="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5631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659014812413336"/>
          <c:y val="0.10505125065848214"/>
          <c:w val="0.2734098078869257"/>
          <c:h val="0.310758438537947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i="0" u="none" strike="noStrike" baseline="0" dirty="0">
                <a:effectLst/>
              </a:rPr>
              <a:t>Application </a:t>
            </a:r>
            <a:r>
              <a:rPr lang="en-US" sz="1600" b="0" baseline="0" dirty="0"/>
              <a:t>(</a:t>
            </a:r>
            <a:r>
              <a:rPr lang="en-US" sz="1600" b="0" baseline="0" noProof="0" dirty="0"/>
              <a:t>Models</a:t>
            </a:r>
            <a:r>
              <a:rPr lang="en-US" sz="1600" b="0" baseline="0" dirty="0"/>
              <a:t> 1-3)</a:t>
            </a:r>
            <a:endParaRPr lang="en-US" sz="1600" b="0" dirty="0"/>
          </a:p>
        </c:rich>
      </c:tx>
      <c:layout>
        <c:manualLayout>
          <c:xMode val="edge"/>
          <c:yMode val="edge"/>
          <c:x val="0.17522892644741869"/>
          <c:y val="3.5126693662523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90529308836397"/>
          <c:y val="0.11663203557888598"/>
          <c:w val="0.56658005249343835"/>
          <c:h val="0.75018846602508016"/>
        </c:manualLayout>
      </c:layout>
      <c:lineChart>
        <c:grouping val="standard"/>
        <c:varyColors val="0"/>
        <c:ser>
          <c:idx val="0"/>
          <c:order val="0"/>
          <c:tx>
            <c:strRef>
              <c:f>'Tabelle1 (2)'!$B$32</c:f>
              <c:strCache>
                <c:ptCount val="1"/>
                <c:pt idx="0">
                  <c:v>niedriges VW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4.0000000000000008E-2"/>
          </c:errBars>
          <c:cat>
            <c:strRef>
              <c:f>'Tabelle1 (2)'!$C$31:$D$31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(2)'!$C$32:$D$32</c:f>
              <c:numCache>
                <c:formatCode>General</c:formatCode>
                <c:ptCount val="2"/>
                <c:pt idx="0">
                  <c:v>0.66</c:v>
                </c:pt>
                <c:pt idx="1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B-46A4-AF75-7F42A07CD05D}"/>
            </c:ext>
          </c:extLst>
        </c:ser>
        <c:ser>
          <c:idx val="1"/>
          <c:order val="1"/>
          <c:tx>
            <c:strRef>
              <c:f>'Tabelle1 (2)'!$B$33</c:f>
              <c:strCache>
                <c:ptCount val="1"/>
                <c:pt idx="0">
                  <c:v>hohes VW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5.000000000000001E-2"/>
          </c:errBars>
          <c:cat>
            <c:strRef>
              <c:f>'Tabelle1 (2)'!$C$31:$D$31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(2)'!$C$33:$D$33</c:f>
              <c:numCache>
                <c:formatCode>General</c:formatCode>
                <c:ptCount val="2"/>
                <c:pt idx="0">
                  <c:v>0.94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BB-46A4-AF75-7F42A07CD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64672"/>
        <c:axId val="43790848"/>
      </c:lineChart>
      <c:catAx>
        <c:axId val="15356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3790848"/>
        <c:crosses val="autoZero"/>
        <c:auto val="1"/>
        <c:lblAlgn val="ctr"/>
        <c:lblOffset val="100"/>
        <c:noMultiLvlLbl val="0"/>
      </c:catAx>
      <c:valAx>
        <c:axId val="4379084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b="0" noProof="0" dirty="0"/>
                  <a:t>Solution Rate (</a:t>
                </a:r>
                <a:r>
                  <a:rPr lang="en-GB" sz="1600" b="0" i="1" noProof="0" dirty="0"/>
                  <a:t>M</a:t>
                </a:r>
                <a:r>
                  <a:rPr lang="en-GB" sz="1600" b="0" noProof="0" dirty="0"/>
                  <a:t> and </a:t>
                </a:r>
                <a:r>
                  <a:rPr lang="en-GB" sz="1600" b="0" i="1" noProof="0" dirty="0"/>
                  <a:t>SE</a:t>
                </a:r>
                <a:r>
                  <a:rPr lang="en-GB" sz="1600" b="0" noProof="0" dirty="0"/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564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 b="1" dirty="0"/>
              <a:t>Transfer</a:t>
            </a:r>
            <a:r>
              <a:rPr lang="en-GB" sz="1600" b="0" dirty="0"/>
              <a:t> (Model 4)</a:t>
            </a:r>
          </a:p>
        </c:rich>
      </c:tx>
      <c:layout>
        <c:manualLayout>
          <c:xMode val="edge"/>
          <c:yMode val="edge"/>
          <c:x val="0.19136602887307078"/>
          <c:y val="1.47223471978735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90529308836397"/>
          <c:y val="0.11663203557888598"/>
          <c:w val="0.56658005249343835"/>
          <c:h val="0.75018846602508016"/>
        </c:manualLayout>
      </c:layout>
      <c:lineChart>
        <c:grouping val="standard"/>
        <c:varyColors val="0"/>
        <c:ser>
          <c:idx val="0"/>
          <c:order val="0"/>
          <c:tx>
            <c:strRef>
              <c:f>'Tabelle1 (2)'!$B$24</c:f>
              <c:strCache>
                <c:ptCount val="1"/>
                <c:pt idx="0">
                  <c:v>low prior knowledge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0.1"/>
          </c:errBars>
          <c:cat>
            <c:strRef>
              <c:f>'Tabelle1 (2)'!$C$23:$D$23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(2)'!$C$24:$D$24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F-4690-A8FD-63F657F8E940}"/>
            </c:ext>
          </c:extLst>
        </c:ser>
        <c:ser>
          <c:idx val="1"/>
          <c:order val="1"/>
          <c:tx>
            <c:strRef>
              <c:f>'Tabelle1 (2)'!$B$25</c:f>
              <c:strCache>
                <c:ptCount val="1"/>
                <c:pt idx="0">
                  <c:v>high prior knowledge</c:v>
                </c:pt>
              </c:strCache>
            </c:strRef>
          </c:tx>
          <c:errBars>
            <c:errDir val="y"/>
            <c:errBarType val="both"/>
            <c:errValType val="fixedVal"/>
            <c:noEndCap val="0"/>
            <c:val val="7.0000000000000007E-2"/>
          </c:errBars>
          <c:cat>
            <c:strRef>
              <c:f>'Tabelle1 (2)'!$C$23:$D$23</c:f>
              <c:strCache>
                <c:ptCount val="2"/>
                <c:pt idx="0">
                  <c:v>Modell-Experten</c:v>
                </c:pt>
                <c:pt idx="1">
                  <c:v>Beispiel-Experten</c:v>
                </c:pt>
              </c:strCache>
            </c:strRef>
          </c:cat>
          <c:val>
            <c:numRef>
              <c:f>'Tabelle1 (2)'!$C$25:$D$25</c:f>
              <c:numCache>
                <c:formatCode>General</c:formatCode>
                <c:ptCount val="2"/>
                <c:pt idx="0">
                  <c:v>0.82</c:v>
                </c:pt>
                <c:pt idx="1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3F-4690-A8FD-63F657F8E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63136"/>
        <c:axId val="43789696"/>
      </c:lineChart>
      <c:catAx>
        <c:axId val="15356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3789696"/>
        <c:crosses val="autoZero"/>
        <c:auto val="1"/>
        <c:lblAlgn val="ctr"/>
        <c:lblOffset val="100"/>
        <c:noMultiLvlLbl val="0"/>
      </c:catAx>
      <c:valAx>
        <c:axId val="4378969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 b="0" i="0" baseline="0" noProof="0" dirty="0">
                    <a:effectLst/>
                  </a:rPr>
                  <a:t>Solution Rate (</a:t>
                </a:r>
                <a:r>
                  <a:rPr lang="en-GB" sz="1600" b="0" i="1" baseline="0" noProof="0" dirty="0">
                    <a:effectLst/>
                  </a:rPr>
                  <a:t>M</a:t>
                </a:r>
                <a:r>
                  <a:rPr lang="en-GB" sz="1600" b="0" i="0" baseline="0" noProof="0" dirty="0">
                    <a:effectLst/>
                  </a:rPr>
                  <a:t> and </a:t>
                </a:r>
                <a:r>
                  <a:rPr lang="en-GB" sz="1600" b="0" i="1" baseline="0" noProof="0" dirty="0">
                    <a:effectLst/>
                  </a:rPr>
                  <a:t>SE</a:t>
                </a:r>
                <a:r>
                  <a:rPr lang="en-GB" sz="1600" b="0" i="0" baseline="0" noProof="0" dirty="0">
                    <a:effectLst/>
                  </a:rPr>
                  <a:t>)</a:t>
                </a:r>
                <a:endParaRPr lang="en-GB" sz="1400" noProof="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5631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659014812413336"/>
          <c:y val="0.10505125065848214"/>
          <c:w val="0.2734098078869257"/>
          <c:h val="0.310758438537947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650D5-5709-43F7-94D4-BF16A578F865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</dgm:pt>
    <dgm:pt modelId="{75146797-4922-4F96-A1D9-54737E7F3FD7}">
      <dgm:prSet phldrT="[Text]" custT="1"/>
      <dgm:spPr/>
      <dgm:t>
        <a:bodyPr/>
        <a:lstStyle/>
        <a:p>
          <a:r>
            <a:rPr lang="en-US" sz="2000" b="1" noProof="0" dirty="0"/>
            <a:t>Introduction</a:t>
          </a:r>
          <a:endParaRPr lang="en-US" sz="2600" b="1" noProof="0" dirty="0"/>
        </a:p>
      </dgm:t>
    </dgm:pt>
    <dgm:pt modelId="{677E667E-1479-4E23-B027-E0A06C30E7C9}" type="parTrans" cxnId="{9B546E91-4694-4333-BB66-C28760C51B3E}">
      <dgm:prSet/>
      <dgm:spPr/>
      <dgm:t>
        <a:bodyPr/>
        <a:lstStyle/>
        <a:p>
          <a:endParaRPr lang="en-GB"/>
        </a:p>
      </dgm:t>
    </dgm:pt>
    <dgm:pt modelId="{0FB45727-53E1-466F-B4E1-7107B959BAB2}" type="sibTrans" cxnId="{9B546E91-4694-4333-BB66-C28760C51B3E}">
      <dgm:prSet/>
      <dgm:spPr/>
      <dgm:t>
        <a:bodyPr/>
        <a:lstStyle/>
        <a:p>
          <a:endParaRPr lang="en-GB"/>
        </a:p>
      </dgm:t>
    </dgm:pt>
    <dgm:pt modelId="{16AFE533-FDD6-48CA-99C1-D18C7C899230}">
      <dgm:prSet phldrT="[Text]" custT="1"/>
      <dgm:spPr/>
      <dgm:t>
        <a:bodyPr/>
        <a:lstStyle/>
        <a:p>
          <a:r>
            <a:rPr lang="de-CH" sz="2000" b="1" dirty="0" err="1"/>
            <a:t>Pre</a:t>
          </a:r>
          <a:r>
            <a:rPr lang="de-CH" sz="2000" b="1" dirty="0"/>
            <a:t>-Test</a:t>
          </a:r>
          <a:endParaRPr lang="en-GB" sz="2700" b="1" dirty="0"/>
        </a:p>
      </dgm:t>
    </dgm:pt>
    <dgm:pt modelId="{4036549C-76EF-47C6-9A73-EF81B98B08B6}" type="parTrans" cxnId="{42D8B39D-C7C7-4F50-B6D9-917941E49FC8}">
      <dgm:prSet/>
      <dgm:spPr/>
      <dgm:t>
        <a:bodyPr/>
        <a:lstStyle/>
        <a:p>
          <a:endParaRPr lang="en-GB"/>
        </a:p>
      </dgm:t>
    </dgm:pt>
    <dgm:pt modelId="{81AE5EFA-A532-4280-99F6-A8CA94F4800C}" type="sibTrans" cxnId="{42D8B39D-C7C7-4F50-B6D9-917941E49FC8}">
      <dgm:prSet/>
      <dgm:spPr/>
      <dgm:t>
        <a:bodyPr/>
        <a:lstStyle/>
        <a:p>
          <a:endParaRPr lang="en-GB"/>
        </a:p>
      </dgm:t>
    </dgm:pt>
    <dgm:pt modelId="{3F387858-8D6B-49CB-AE8B-5A785AA4BB9A}">
      <dgm:prSet phldrT="[Text]" custT="1"/>
      <dgm:spPr/>
      <dgm:t>
        <a:bodyPr/>
        <a:lstStyle/>
        <a:p>
          <a:pPr algn="ctr"/>
          <a:r>
            <a:rPr lang="en-US" sz="1800" b="1" noProof="0" dirty="0"/>
            <a:t>Individual Learning Phase</a:t>
          </a:r>
        </a:p>
        <a:p>
          <a:pPr algn="ctr"/>
          <a:endParaRPr lang="en-US" sz="1800" b="1" noProof="0" dirty="0"/>
        </a:p>
        <a:p>
          <a:pPr algn="ctr"/>
          <a:endParaRPr lang="en-US" sz="1800" noProof="0" dirty="0"/>
        </a:p>
      </dgm:t>
    </dgm:pt>
    <dgm:pt modelId="{105F5E25-EBB8-4325-A3C7-F0CDDD737DCA}" type="parTrans" cxnId="{4B6210C8-1EEB-4020-87E7-C61D0ED16BCB}">
      <dgm:prSet/>
      <dgm:spPr/>
      <dgm:t>
        <a:bodyPr/>
        <a:lstStyle/>
        <a:p>
          <a:endParaRPr lang="en-GB"/>
        </a:p>
      </dgm:t>
    </dgm:pt>
    <dgm:pt modelId="{3585997B-E0E9-412A-A8C8-C8770345BD27}" type="sibTrans" cxnId="{4B6210C8-1EEB-4020-87E7-C61D0ED16BCB}">
      <dgm:prSet/>
      <dgm:spPr/>
      <dgm:t>
        <a:bodyPr/>
        <a:lstStyle/>
        <a:p>
          <a:endParaRPr lang="en-GB"/>
        </a:p>
      </dgm:t>
    </dgm:pt>
    <dgm:pt modelId="{D1AF30F5-493A-4168-9F6C-5A3C92175AFB}">
      <dgm:prSet phldrT="[Text]" custT="1"/>
      <dgm:spPr/>
      <dgm:t>
        <a:bodyPr/>
        <a:lstStyle/>
        <a:p>
          <a:pPr algn="ctr"/>
          <a:r>
            <a:rPr lang="en-US" sz="1800" b="1" noProof="0" dirty="0"/>
            <a:t>Collaborative Learning Phase</a:t>
          </a:r>
        </a:p>
        <a:p>
          <a:pPr algn="ctr"/>
          <a:endParaRPr lang="en-US" sz="1800" b="1" noProof="0" dirty="0"/>
        </a:p>
        <a:p>
          <a:pPr algn="ctr"/>
          <a:endParaRPr lang="en-US" sz="1800" noProof="0" dirty="0"/>
        </a:p>
      </dgm:t>
    </dgm:pt>
    <dgm:pt modelId="{B0E202A1-829A-4361-8720-FE1231551BA6}" type="parTrans" cxnId="{F4F41F79-51C6-42E8-A65C-C35E6ED7A14F}">
      <dgm:prSet/>
      <dgm:spPr/>
      <dgm:t>
        <a:bodyPr/>
        <a:lstStyle/>
        <a:p>
          <a:endParaRPr lang="en-GB"/>
        </a:p>
      </dgm:t>
    </dgm:pt>
    <dgm:pt modelId="{F7B6E281-3F7C-47CC-BDF5-E6BC1098DE93}" type="sibTrans" cxnId="{F4F41F79-51C6-42E8-A65C-C35E6ED7A14F}">
      <dgm:prSet/>
      <dgm:spPr/>
      <dgm:t>
        <a:bodyPr/>
        <a:lstStyle/>
        <a:p>
          <a:endParaRPr lang="en-GB"/>
        </a:p>
      </dgm:t>
    </dgm:pt>
    <dgm:pt modelId="{5FE3FC65-D8CB-4C90-8826-5C3378814853}">
      <dgm:prSet phldrT="[Text]" custT="1"/>
      <dgm:spPr/>
      <dgm:t>
        <a:bodyPr/>
        <a:lstStyle/>
        <a:p>
          <a:r>
            <a:rPr lang="en-US" sz="2000" b="1" noProof="0" dirty="0"/>
            <a:t>Post-Test</a:t>
          </a:r>
        </a:p>
      </dgm:t>
    </dgm:pt>
    <dgm:pt modelId="{9EF27DE9-52AE-47C5-822D-1AE409D57B44}" type="parTrans" cxnId="{2AFCF786-B9D2-4CCA-9C7E-F5F94CE539BE}">
      <dgm:prSet/>
      <dgm:spPr/>
      <dgm:t>
        <a:bodyPr/>
        <a:lstStyle/>
        <a:p>
          <a:endParaRPr lang="en-GB"/>
        </a:p>
      </dgm:t>
    </dgm:pt>
    <dgm:pt modelId="{497B7919-207E-4A25-9FA1-B3C43A35F4F5}" type="sibTrans" cxnId="{2AFCF786-B9D2-4CCA-9C7E-F5F94CE539BE}">
      <dgm:prSet/>
      <dgm:spPr/>
      <dgm:t>
        <a:bodyPr/>
        <a:lstStyle/>
        <a:p>
          <a:endParaRPr lang="en-GB"/>
        </a:p>
      </dgm:t>
    </dgm:pt>
    <dgm:pt modelId="{C9D7692D-3E6E-4493-B75C-893FD51CC848}" type="pres">
      <dgm:prSet presAssocID="{5A1650D5-5709-43F7-94D4-BF16A578F865}" presName="Name0" presStyleCnt="0">
        <dgm:presLayoutVars>
          <dgm:dir/>
          <dgm:animLvl val="lvl"/>
          <dgm:resizeHandles val="exact"/>
        </dgm:presLayoutVars>
      </dgm:prSet>
      <dgm:spPr/>
    </dgm:pt>
    <dgm:pt modelId="{B0D8CF4F-1E5C-46A7-8D1A-E5790C48F2F6}" type="pres">
      <dgm:prSet presAssocID="{75146797-4922-4F96-A1D9-54737E7F3FD7}" presName="linNode" presStyleCnt="0"/>
      <dgm:spPr/>
    </dgm:pt>
    <dgm:pt modelId="{5E94783F-5587-45C5-A952-5900FE6BF0A5}" type="pres">
      <dgm:prSet presAssocID="{75146797-4922-4F96-A1D9-54737E7F3FD7}" presName="parentText" presStyleLbl="node1" presStyleIdx="0" presStyleCnt="5" custScaleX="277778" custLinFactNeighborX="878" custLinFactNeighborY="-79">
        <dgm:presLayoutVars>
          <dgm:chMax val="1"/>
          <dgm:bulletEnabled val="1"/>
        </dgm:presLayoutVars>
      </dgm:prSet>
      <dgm:spPr/>
    </dgm:pt>
    <dgm:pt modelId="{C73761A0-4B1C-4848-8CCC-98F368E6DF73}" type="pres">
      <dgm:prSet presAssocID="{0FB45727-53E1-466F-B4E1-7107B959BAB2}" presName="sp" presStyleCnt="0"/>
      <dgm:spPr/>
    </dgm:pt>
    <dgm:pt modelId="{E9604CA0-9B23-447C-AABE-C9DFA387B573}" type="pres">
      <dgm:prSet presAssocID="{16AFE533-FDD6-48CA-99C1-D18C7C899230}" presName="linNode" presStyleCnt="0"/>
      <dgm:spPr/>
    </dgm:pt>
    <dgm:pt modelId="{146A8278-417E-4A99-A8E9-FDD6A98D50F1}" type="pres">
      <dgm:prSet presAssocID="{16AFE533-FDD6-48CA-99C1-D18C7C899230}" presName="parentText" presStyleLbl="node1" presStyleIdx="1" presStyleCnt="5" custScaleX="277778" custLinFactNeighborY="-3648">
        <dgm:presLayoutVars>
          <dgm:chMax val="1"/>
          <dgm:bulletEnabled val="1"/>
        </dgm:presLayoutVars>
      </dgm:prSet>
      <dgm:spPr/>
    </dgm:pt>
    <dgm:pt modelId="{0BDE9496-62E5-4EAB-B1EB-55DFC2A4A4D9}" type="pres">
      <dgm:prSet presAssocID="{81AE5EFA-A532-4280-99F6-A8CA94F4800C}" presName="sp" presStyleCnt="0"/>
      <dgm:spPr/>
    </dgm:pt>
    <dgm:pt modelId="{6044AB07-EE12-4ADD-B176-4C1AFB680C48}" type="pres">
      <dgm:prSet presAssocID="{3F387858-8D6B-49CB-AE8B-5A785AA4BB9A}" presName="linNode" presStyleCnt="0"/>
      <dgm:spPr/>
    </dgm:pt>
    <dgm:pt modelId="{BF74C20A-C194-4AAF-8D66-E2857BE8A660}" type="pres">
      <dgm:prSet presAssocID="{3F387858-8D6B-49CB-AE8B-5A785AA4BB9A}" presName="parentText" presStyleLbl="node1" presStyleIdx="2" presStyleCnt="5" custScaleX="278049" custScaleY="299330" custLinFactNeighborY="-3648">
        <dgm:presLayoutVars>
          <dgm:chMax val="1"/>
          <dgm:bulletEnabled val="1"/>
        </dgm:presLayoutVars>
      </dgm:prSet>
      <dgm:spPr/>
    </dgm:pt>
    <dgm:pt modelId="{D459F3ED-8C87-4695-9383-62F0027A35A6}" type="pres">
      <dgm:prSet presAssocID="{3585997B-E0E9-412A-A8C8-C8770345BD27}" presName="sp" presStyleCnt="0"/>
      <dgm:spPr/>
    </dgm:pt>
    <dgm:pt modelId="{C6A42BA7-D8A2-4619-BAF0-713C823CB786}" type="pres">
      <dgm:prSet presAssocID="{D1AF30F5-493A-4168-9F6C-5A3C92175AFB}" presName="linNode" presStyleCnt="0"/>
      <dgm:spPr/>
    </dgm:pt>
    <dgm:pt modelId="{DF459761-8D23-48DC-83AC-DD9086C4FB01}" type="pres">
      <dgm:prSet presAssocID="{D1AF30F5-493A-4168-9F6C-5A3C92175AFB}" presName="parentText" presStyleLbl="node1" presStyleIdx="3" presStyleCnt="5" custScaleX="277877" custScaleY="292714" custLinFactNeighborY="-3648">
        <dgm:presLayoutVars>
          <dgm:chMax val="1"/>
          <dgm:bulletEnabled val="1"/>
        </dgm:presLayoutVars>
      </dgm:prSet>
      <dgm:spPr/>
    </dgm:pt>
    <dgm:pt modelId="{81057CCB-4643-40AD-BDF1-BF7A7CE81176}" type="pres">
      <dgm:prSet presAssocID="{F7B6E281-3F7C-47CC-BDF5-E6BC1098DE93}" presName="sp" presStyleCnt="0"/>
      <dgm:spPr/>
    </dgm:pt>
    <dgm:pt modelId="{88F58585-4BB8-49AA-9547-E600330BC43B}" type="pres">
      <dgm:prSet presAssocID="{5FE3FC65-D8CB-4C90-8826-5C3378814853}" presName="linNode" presStyleCnt="0"/>
      <dgm:spPr/>
    </dgm:pt>
    <dgm:pt modelId="{08EE972C-9B10-4198-B465-D229377FB07F}" type="pres">
      <dgm:prSet presAssocID="{5FE3FC65-D8CB-4C90-8826-5C3378814853}" presName="parentText" presStyleLbl="node1" presStyleIdx="4" presStyleCnt="5" custScaleX="277246" custScaleY="186822" custLinFactNeighborY="-3648">
        <dgm:presLayoutVars>
          <dgm:chMax val="1"/>
          <dgm:bulletEnabled val="1"/>
        </dgm:presLayoutVars>
      </dgm:prSet>
      <dgm:spPr/>
    </dgm:pt>
  </dgm:ptLst>
  <dgm:cxnLst>
    <dgm:cxn modelId="{95D97911-D6A1-4585-9DC3-CAAF53010BF8}" type="presOf" srcId="{D1AF30F5-493A-4168-9F6C-5A3C92175AFB}" destId="{DF459761-8D23-48DC-83AC-DD9086C4FB01}" srcOrd="0" destOrd="0" presId="urn:microsoft.com/office/officeart/2005/8/layout/vList5"/>
    <dgm:cxn modelId="{073D6C17-5364-4709-9E58-393BF841A5DD}" type="presOf" srcId="{75146797-4922-4F96-A1D9-54737E7F3FD7}" destId="{5E94783F-5587-45C5-A952-5900FE6BF0A5}" srcOrd="0" destOrd="0" presId="urn:microsoft.com/office/officeart/2005/8/layout/vList5"/>
    <dgm:cxn modelId="{22FF0633-BAAA-406D-9B12-80FD7C571901}" type="presOf" srcId="{3F387858-8D6B-49CB-AE8B-5A785AA4BB9A}" destId="{BF74C20A-C194-4AAF-8D66-E2857BE8A660}" srcOrd="0" destOrd="0" presId="urn:microsoft.com/office/officeart/2005/8/layout/vList5"/>
    <dgm:cxn modelId="{F4F41F79-51C6-42E8-A65C-C35E6ED7A14F}" srcId="{5A1650D5-5709-43F7-94D4-BF16A578F865}" destId="{D1AF30F5-493A-4168-9F6C-5A3C92175AFB}" srcOrd="3" destOrd="0" parTransId="{B0E202A1-829A-4361-8720-FE1231551BA6}" sibTransId="{F7B6E281-3F7C-47CC-BDF5-E6BC1098DE93}"/>
    <dgm:cxn modelId="{48A69C7A-9442-42E4-8327-6DFA088D773F}" type="presOf" srcId="{5FE3FC65-D8CB-4C90-8826-5C3378814853}" destId="{08EE972C-9B10-4198-B465-D229377FB07F}" srcOrd="0" destOrd="0" presId="urn:microsoft.com/office/officeart/2005/8/layout/vList5"/>
    <dgm:cxn modelId="{C80E0483-55CB-4FDC-8D2A-F236A2057416}" type="presOf" srcId="{16AFE533-FDD6-48CA-99C1-D18C7C899230}" destId="{146A8278-417E-4A99-A8E9-FDD6A98D50F1}" srcOrd="0" destOrd="0" presId="urn:microsoft.com/office/officeart/2005/8/layout/vList5"/>
    <dgm:cxn modelId="{2AFCF786-B9D2-4CCA-9C7E-F5F94CE539BE}" srcId="{5A1650D5-5709-43F7-94D4-BF16A578F865}" destId="{5FE3FC65-D8CB-4C90-8826-5C3378814853}" srcOrd="4" destOrd="0" parTransId="{9EF27DE9-52AE-47C5-822D-1AE409D57B44}" sibTransId="{497B7919-207E-4A25-9FA1-B3C43A35F4F5}"/>
    <dgm:cxn modelId="{9B546E91-4694-4333-BB66-C28760C51B3E}" srcId="{5A1650D5-5709-43F7-94D4-BF16A578F865}" destId="{75146797-4922-4F96-A1D9-54737E7F3FD7}" srcOrd="0" destOrd="0" parTransId="{677E667E-1479-4E23-B027-E0A06C30E7C9}" sibTransId="{0FB45727-53E1-466F-B4E1-7107B959BAB2}"/>
    <dgm:cxn modelId="{42D8B39D-C7C7-4F50-B6D9-917941E49FC8}" srcId="{5A1650D5-5709-43F7-94D4-BF16A578F865}" destId="{16AFE533-FDD6-48CA-99C1-D18C7C899230}" srcOrd="1" destOrd="0" parTransId="{4036549C-76EF-47C6-9A73-EF81B98B08B6}" sibTransId="{81AE5EFA-A532-4280-99F6-A8CA94F4800C}"/>
    <dgm:cxn modelId="{16F013BF-0C0C-4DF5-B670-ABB0C056C7EA}" type="presOf" srcId="{5A1650D5-5709-43F7-94D4-BF16A578F865}" destId="{C9D7692D-3E6E-4493-B75C-893FD51CC848}" srcOrd="0" destOrd="0" presId="urn:microsoft.com/office/officeart/2005/8/layout/vList5"/>
    <dgm:cxn modelId="{4B6210C8-1EEB-4020-87E7-C61D0ED16BCB}" srcId="{5A1650D5-5709-43F7-94D4-BF16A578F865}" destId="{3F387858-8D6B-49CB-AE8B-5A785AA4BB9A}" srcOrd="2" destOrd="0" parTransId="{105F5E25-EBB8-4325-A3C7-F0CDDD737DCA}" sibTransId="{3585997B-E0E9-412A-A8C8-C8770345BD27}"/>
    <dgm:cxn modelId="{0DD087EC-0D6A-4113-86A0-D9A74711124E}" type="presParOf" srcId="{C9D7692D-3E6E-4493-B75C-893FD51CC848}" destId="{B0D8CF4F-1E5C-46A7-8D1A-E5790C48F2F6}" srcOrd="0" destOrd="0" presId="urn:microsoft.com/office/officeart/2005/8/layout/vList5"/>
    <dgm:cxn modelId="{254AA09B-D014-450E-AE6B-5C117094E238}" type="presParOf" srcId="{B0D8CF4F-1E5C-46A7-8D1A-E5790C48F2F6}" destId="{5E94783F-5587-45C5-A952-5900FE6BF0A5}" srcOrd="0" destOrd="0" presId="urn:microsoft.com/office/officeart/2005/8/layout/vList5"/>
    <dgm:cxn modelId="{C556446B-DF7A-4281-8891-2B58FBD585CA}" type="presParOf" srcId="{C9D7692D-3E6E-4493-B75C-893FD51CC848}" destId="{C73761A0-4B1C-4848-8CCC-98F368E6DF73}" srcOrd="1" destOrd="0" presId="urn:microsoft.com/office/officeart/2005/8/layout/vList5"/>
    <dgm:cxn modelId="{A1EDD5A9-CA9B-475E-831A-34251E191EF0}" type="presParOf" srcId="{C9D7692D-3E6E-4493-B75C-893FD51CC848}" destId="{E9604CA0-9B23-447C-AABE-C9DFA387B573}" srcOrd="2" destOrd="0" presId="urn:microsoft.com/office/officeart/2005/8/layout/vList5"/>
    <dgm:cxn modelId="{96765500-E9B1-4479-9C41-2EA7DA70C8D4}" type="presParOf" srcId="{E9604CA0-9B23-447C-AABE-C9DFA387B573}" destId="{146A8278-417E-4A99-A8E9-FDD6A98D50F1}" srcOrd="0" destOrd="0" presId="urn:microsoft.com/office/officeart/2005/8/layout/vList5"/>
    <dgm:cxn modelId="{3856E38B-26C9-43C7-8B0C-F51F1E25B1B7}" type="presParOf" srcId="{C9D7692D-3E6E-4493-B75C-893FD51CC848}" destId="{0BDE9496-62E5-4EAB-B1EB-55DFC2A4A4D9}" srcOrd="3" destOrd="0" presId="urn:microsoft.com/office/officeart/2005/8/layout/vList5"/>
    <dgm:cxn modelId="{847A304F-38E3-4C16-8538-00E390BC98B9}" type="presParOf" srcId="{C9D7692D-3E6E-4493-B75C-893FD51CC848}" destId="{6044AB07-EE12-4ADD-B176-4C1AFB680C48}" srcOrd="4" destOrd="0" presId="urn:microsoft.com/office/officeart/2005/8/layout/vList5"/>
    <dgm:cxn modelId="{5EFF27CF-837E-49AD-86B2-3030F87FD55C}" type="presParOf" srcId="{6044AB07-EE12-4ADD-B176-4C1AFB680C48}" destId="{BF74C20A-C194-4AAF-8D66-E2857BE8A660}" srcOrd="0" destOrd="0" presId="urn:microsoft.com/office/officeart/2005/8/layout/vList5"/>
    <dgm:cxn modelId="{AF36CFCB-0ADC-4515-94A4-92DBDA90C283}" type="presParOf" srcId="{C9D7692D-3E6E-4493-B75C-893FD51CC848}" destId="{D459F3ED-8C87-4695-9383-62F0027A35A6}" srcOrd="5" destOrd="0" presId="urn:microsoft.com/office/officeart/2005/8/layout/vList5"/>
    <dgm:cxn modelId="{B3AB2BF0-6D84-4D2E-90E3-F2ED44F70D7E}" type="presParOf" srcId="{C9D7692D-3E6E-4493-B75C-893FD51CC848}" destId="{C6A42BA7-D8A2-4619-BAF0-713C823CB786}" srcOrd="6" destOrd="0" presId="urn:microsoft.com/office/officeart/2005/8/layout/vList5"/>
    <dgm:cxn modelId="{F9D2D202-E253-4544-B6C8-5FCBE308B2AA}" type="presParOf" srcId="{C6A42BA7-D8A2-4619-BAF0-713C823CB786}" destId="{DF459761-8D23-48DC-83AC-DD9086C4FB01}" srcOrd="0" destOrd="0" presId="urn:microsoft.com/office/officeart/2005/8/layout/vList5"/>
    <dgm:cxn modelId="{6BA7C10B-25FF-4F77-8DB4-98D47D8ECA9E}" type="presParOf" srcId="{C9D7692D-3E6E-4493-B75C-893FD51CC848}" destId="{81057CCB-4643-40AD-BDF1-BF7A7CE81176}" srcOrd="7" destOrd="0" presId="urn:microsoft.com/office/officeart/2005/8/layout/vList5"/>
    <dgm:cxn modelId="{DBFDB364-5A64-4C95-8E03-0C671C6D1BBB}" type="presParOf" srcId="{C9D7692D-3E6E-4493-B75C-893FD51CC848}" destId="{88F58585-4BB8-49AA-9547-E600330BC43B}" srcOrd="8" destOrd="0" presId="urn:microsoft.com/office/officeart/2005/8/layout/vList5"/>
    <dgm:cxn modelId="{F806F1BA-ADF3-47C0-97D7-C7C1881147C9}" type="presParOf" srcId="{88F58585-4BB8-49AA-9547-E600330BC43B}" destId="{08EE972C-9B10-4198-B465-D229377FB0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650D5-5709-43F7-94D4-BF16A578F865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</dgm:pt>
    <dgm:pt modelId="{75146797-4922-4F96-A1D9-54737E7F3FD7}">
      <dgm:prSet phldrT="[Text]" custT="1"/>
      <dgm:spPr/>
      <dgm:t>
        <a:bodyPr/>
        <a:lstStyle/>
        <a:p>
          <a:r>
            <a:rPr lang="en-US" sz="2000" b="1" noProof="0" dirty="0"/>
            <a:t>Introduction</a:t>
          </a:r>
          <a:endParaRPr lang="en-US" sz="2600" b="1" noProof="0" dirty="0"/>
        </a:p>
      </dgm:t>
    </dgm:pt>
    <dgm:pt modelId="{677E667E-1479-4E23-B027-E0A06C30E7C9}" type="parTrans" cxnId="{9B546E91-4694-4333-BB66-C28760C51B3E}">
      <dgm:prSet/>
      <dgm:spPr/>
      <dgm:t>
        <a:bodyPr/>
        <a:lstStyle/>
        <a:p>
          <a:endParaRPr lang="en-GB"/>
        </a:p>
      </dgm:t>
    </dgm:pt>
    <dgm:pt modelId="{0FB45727-53E1-466F-B4E1-7107B959BAB2}" type="sibTrans" cxnId="{9B546E91-4694-4333-BB66-C28760C51B3E}">
      <dgm:prSet/>
      <dgm:spPr/>
      <dgm:t>
        <a:bodyPr/>
        <a:lstStyle/>
        <a:p>
          <a:endParaRPr lang="en-GB"/>
        </a:p>
      </dgm:t>
    </dgm:pt>
    <dgm:pt modelId="{16AFE533-FDD6-48CA-99C1-D18C7C899230}">
      <dgm:prSet phldrT="[Text]" custT="1"/>
      <dgm:spPr/>
      <dgm:t>
        <a:bodyPr/>
        <a:lstStyle/>
        <a:p>
          <a:r>
            <a:rPr lang="de-CH" sz="2000" b="1" dirty="0" err="1"/>
            <a:t>Pre</a:t>
          </a:r>
          <a:r>
            <a:rPr lang="de-CH" sz="2000" b="1" dirty="0"/>
            <a:t>-Test</a:t>
          </a:r>
          <a:endParaRPr lang="en-GB" sz="2700" b="1" dirty="0"/>
        </a:p>
      </dgm:t>
    </dgm:pt>
    <dgm:pt modelId="{4036549C-76EF-47C6-9A73-EF81B98B08B6}" type="parTrans" cxnId="{42D8B39D-C7C7-4F50-B6D9-917941E49FC8}">
      <dgm:prSet/>
      <dgm:spPr/>
      <dgm:t>
        <a:bodyPr/>
        <a:lstStyle/>
        <a:p>
          <a:endParaRPr lang="en-GB"/>
        </a:p>
      </dgm:t>
    </dgm:pt>
    <dgm:pt modelId="{81AE5EFA-A532-4280-99F6-A8CA94F4800C}" type="sibTrans" cxnId="{42D8B39D-C7C7-4F50-B6D9-917941E49FC8}">
      <dgm:prSet/>
      <dgm:spPr/>
      <dgm:t>
        <a:bodyPr/>
        <a:lstStyle/>
        <a:p>
          <a:endParaRPr lang="en-GB"/>
        </a:p>
      </dgm:t>
    </dgm:pt>
    <dgm:pt modelId="{3F387858-8D6B-49CB-AE8B-5A785AA4BB9A}">
      <dgm:prSet phldrT="[Text]" custT="1"/>
      <dgm:spPr/>
      <dgm:t>
        <a:bodyPr/>
        <a:lstStyle/>
        <a:p>
          <a:pPr algn="ctr"/>
          <a:r>
            <a:rPr lang="en-US" sz="1800" b="1" noProof="0" dirty="0"/>
            <a:t>Individual Learning Phase</a:t>
          </a:r>
        </a:p>
        <a:p>
          <a:pPr algn="ctr"/>
          <a:endParaRPr lang="en-US" sz="1800" b="1" noProof="0" dirty="0"/>
        </a:p>
        <a:p>
          <a:pPr algn="ctr"/>
          <a:endParaRPr lang="en-US" sz="1800" noProof="0" dirty="0"/>
        </a:p>
      </dgm:t>
    </dgm:pt>
    <dgm:pt modelId="{105F5E25-EBB8-4325-A3C7-F0CDDD737DCA}" type="parTrans" cxnId="{4B6210C8-1EEB-4020-87E7-C61D0ED16BCB}">
      <dgm:prSet/>
      <dgm:spPr/>
      <dgm:t>
        <a:bodyPr/>
        <a:lstStyle/>
        <a:p>
          <a:endParaRPr lang="en-GB"/>
        </a:p>
      </dgm:t>
    </dgm:pt>
    <dgm:pt modelId="{3585997B-E0E9-412A-A8C8-C8770345BD27}" type="sibTrans" cxnId="{4B6210C8-1EEB-4020-87E7-C61D0ED16BCB}">
      <dgm:prSet/>
      <dgm:spPr/>
      <dgm:t>
        <a:bodyPr/>
        <a:lstStyle/>
        <a:p>
          <a:endParaRPr lang="en-GB"/>
        </a:p>
      </dgm:t>
    </dgm:pt>
    <dgm:pt modelId="{D1AF30F5-493A-4168-9F6C-5A3C92175AFB}">
      <dgm:prSet phldrT="[Text]" custT="1"/>
      <dgm:spPr/>
      <dgm:t>
        <a:bodyPr/>
        <a:lstStyle/>
        <a:p>
          <a:pPr algn="ctr"/>
          <a:r>
            <a:rPr lang="en-US" sz="1800" b="1" noProof="0" dirty="0"/>
            <a:t>Collaborative Learning Phase</a:t>
          </a:r>
        </a:p>
        <a:p>
          <a:pPr algn="ctr"/>
          <a:endParaRPr lang="en-US" sz="1800" b="1" noProof="0" dirty="0"/>
        </a:p>
        <a:p>
          <a:pPr algn="ctr"/>
          <a:endParaRPr lang="en-US" sz="1800" noProof="0" dirty="0"/>
        </a:p>
      </dgm:t>
    </dgm:pt>
    <dgm:pt modelId="{B0E202A1-829A-4361-8720-FE1231551BA6}" type="parTrans" cxnId="{F4F41F79-51C6-42E8-A65C-C35E6ED7A14F}">
      <dgm:prSet/>
      <dgm:spPr/>
      <dgm:t>
        <a:bodyPr/>
        <a:lstStyle/>
        <a:p>
          <a:endParaRPr lang="en-GB"/>
        </a:p>
      </dgm:t>
    </dgm:pt>
    <dgm:pt modelId="{F7B6E281-3F7C-47CC-BDF5-E6BC1098DE93}" type="sibTrans" cxnId="{F4F41F79-51C6-42E8-A65C-C35E6ED7A14F}">
      <dgm:prSet/>
      <dgm:spPr/>
      <dgm:t>
        <a:bodyPr/>
        <a:lstStyle/>
        <a:p>
          <a:endParaRPr lang="en-GB"/>
        </a:p>
      </dgm:t>
    </dgm:pt>
    <dgm:pt modelId="{5FE3FC65-D8CB-4C90-8826-5C3378814853}">
      <dgm:prSet phldrT="[Text]" custT="1"/>
      <dgm:spPr/>
      <dgm:t>
        <a:bodyPr/>
        <a:lstStyle/>
        <a:p>
          <a:r>
            <a:rPr lang="en-US" sz="2000" b="1" noProof="0" dirty="0"/>
            <a:t>Post-Test</a:t>
          </a:r>
        </a:p>
      </dgm:t>
    </dgm:pt>
    <dgm:pt modelId="{9EF27DE9-52AE-47C5-822D-1AE409D57B44}" type="parTrans" cxnId="{2AFCF786-B9D2-4CCA-9C7E-F5F94CE539BE}">
      <dgm:prSet/>
      <dgm:spPr/>
      <dgm:t>
        <a:bodyPr/>
        <a:lstStyle/>
        <a:p>
          <a:endParaRPr lang="en-GB"/>
        </a:p>
      </dgm:t>
    </dgm:pt>
    <dgm:pt modelId="{497B7919-207E-4A25-9FA1-B3C43A35F4F5}" type="sibTrans" cxnId="{2AFCF786-B9D2-4CCA-9C7E-F5F94CE539BE}">
      <dgm:prSet/>
      <dgm:spPr/>
      <dgm:t>
        <a:bodyPr/>
        <a:lstStyle/>
        <a:p>
          <a:endParaRPr lang="en-GB"/>
        </a:p>
      </dgm:t>
    </dgm:pt>
    <dgm:pt modelId="{C9D7692D-3E6E-4493-B75C-893FD51CC848}" type="pres">
      <dgm:prSet presAssocID="{5A1650D5-5709-43F7-94D4-BF16A578F865}" presName="Name0" presStyleCnt="0">
        <dgm:presLayoutVars>
          <dgm:dir/>
          <dgm:animLvl val="lvl"/>
          <dgm:resizeHandles val="exact"/>
        </dgm:presLayoutVars>
      </dgm:prSet>
      <dgm:spPr/>
    </dgm:pt>
    <dgm:pt modelId="{B0D8CF4F-1E5C-46A7-8D1A-E5790C48F2F6}" type="pres">
      <dgm:prSet presAssocID="{75146797-4922-4F96-A1D9-54737E7F3FD7}" presName="linNode" presStyleCnt="0"/>
      <dgm:spPr/>
    </dgm:pt>
    <dgm:pt modelId="{5E94783F-5587-45C5-A952-5900FE6BF0A5}" type="pres">
      <dgm:prSet presAssocID="{75146797-4922-4F96-A1D9-54737E7F3FD7}" presName="parentText" presStyleLbl="node1" presStyleIdx="0" presStyleCnt="5" custScaleX="277778" custLinFactNeighborX="878" custLinFactNeighborY="-79">
        <dgm:presLayoutVars>
          <dgm:chMax val="1"/>
          <dgm:bulletEnabled val="1"/>
        </dgm:presLayoutVars>
      </dgm:prSet>
      <dgm:spPr/>
    </dgm:pt>
    <dgm:pt modelId="{C73761A0-4B1C-4848-8CCC-98F368E6DF73}" type="pres">
      <dgm:prSet presAssocID="{0FB45727-53E1-466F-B4E1-7107B959BAB2}" presName="sp" presStyleCnt="0"/>
      <dgm:spPr/>
    </dgm:pt>
    <dgm:pt modelId="{E9604CA0-9B23-447C-AABE-C9DFA387B573}" type="pres">
      <dgm:prSet presAssocID="{16AFE533-FDD6-48CA-99C1-D18C7C899230}" presName="linNode" presStyleCnt="0"/>
      <dgm:spPr/>
    </dgm:pt>
    <dgm:pt modelId="{146A8278-417E-4A99-A8E9-FDD6A98D50F1}" type="pres">
      <dgm:prSet presAssocID="{16AFE533-FDD6-48CA-99C1-D18C7C899230}" presName="parentText" presStyleLbl="node1" presStyleIdx="1" presStyleCnt="5" custScaleX="277778" custLinFactNeighborY="-3648">
        <dgm:presLayoutVars>
          <dgm:chMax val="1"/>
          <dgm:bulletEnabled val="1"/>
        </dgm:presLayoutVars>
      </dgm:prSet>
      <dgm:spPr/>
    </dgm:pt>
    <dgm:pt modelId="{0BDE9496-62E5-4EAB-B1EB-55DFC2A4A4D9}" type="pres">
      <dgm:prSet presAssocID="{81AE5EFA-A532-4280-99F6-A8CA94F4800C}" presName="sp" presStyleCnt="0"/>
      <dgm:spPr/>
    </dgm:pt>
    <dgm:pt modelId="{6044AB07-EE12-4ADD-B176-4C1AFB680C48}" type="pres">
      <dgm:prSet presAssocID="{3F387858-8D6B-49CB-AE8B-5A785AA4BB9A}" presName="linNode" presStyleCnt="0"/>
      <dgm:spPr/>
    </dgm:pt>
    <dgm:pt modelId="{BF74C20A-C194-4AAF-8D66-E2857BE8A660}" type="pres">
      <dgm:prSet presAssocID="{3F387858-8D6B-49CB-AE8B-5A785AA4BB9A}" presName="parentText" presStyleLbl="node1" presStyleIdx="2" presStyleCnt="5" custScaleX="278049" custScaleY="299330" custLinFactNeighborY="-3648">
        <dgm:presLayoutVars>
          <dgm:chMax val="1"/>
          <dgm:bulletEnabled val="1"/>
        </dgm:presLayoutVars>
      </dgm:prSet>
      <dgm:spPr/>
    </dgm:pt>
    <dgm:pt modelId="{D459F3ED-8C87-4695-9383-62F0027A35A6}" type="pres">
      <dgm:prSet presAssocID="{3585997B-E0E9-412A-A8C8-C8770345BD27}" presName="sp" presStyleCnt="0"/>
      <dgm:spPr/>
    </dgm:pt>
    <dgm:pt modelId="{C6A42BA7-D8A2-4619-BAF0-713C823CB786}" type="pres">
      <dgm:prSet presAssocID="{D1AF30F5-493A-4168-9F6C-5A3C92175AFB}" presName="linNode" presStyleCnt="0"/>
      <dgm:spPr/>
    </dgm:pt>
    <dgm:pt modelId="{DF459761-8D23-48DC-83AC-DD9086C4FB01}" type="pres">
      <dgm:prSet presAssocID="{D1AF30F5-493A-4168-9F6C-5A3C92175AFB}" presName="parentText" presStyleLbl="node1" presStyleIdx="3" presStyleCnt="5" custScaleX="277877" custScaleY="292714" custLinFactNeighborY="-3648">
        <dgm:presLayoutVars>
          <dgm:chMax val="1"/>
          <dgm:bulletEnabled val="1"/>
        </dgm:presLayoutVars>
      </dgm:prSet>
      <dgm:spPr/>
    </dgm:pt>
    <dgm:pt modelId="{81057CCB-4643-40AD-BDF1-BF7A7CE81176}" type="pres">
      <dgm:prSet presAssocID="{F7B6E281-3F7C-47CC-BDF5-E6BC1098DE93}" presName="sp" presStyleCnt="0"/>
      <dgm:spPr/>
    </dgm:pt>
    <dgm:pt modelId="{88F58585-4BB8-49AA-9547-E600330BC43B}" type="pres">
      <dgm:prSet presAssocID="{5FE3FC65-D8CB-4C90-8826-5C3378814853}" presName="linNode" presStyleCnt="0"/>
      <dgm:spPr/>
    </dgm:pt>
    <dgm:pt modelId="{08EE972C-9B10-4198-B465-D229377FB07F}" type="pres">
      <dgm:prSet presAssocID="{5FE3FC65-D8CB-4C90-8826-5C3378814853}" presName="parentText" presStyleLbl="node1" presStyleIdx="4" presStyleCnt="5" custScaleX="277246" custScaleY="186822" custLinFactNeighborY="-3648">
        <dgm:presLayoutVars>
          <dgm:chMax val="1"/>
          <dgm:bulletEnabled val="1"/>
        </dgm:presLayoutVars>
      </dgm:prSet>
      <dgm:spPr/>
    </dgm:pt>
  </dgm:ptLst>
  <dgm:cxnLst>
    <dgm:cxn modelId="{95D97911-D6A1-4585-9DC3-CAAF53010BF8}" type="presOf" srcId="{D1AF30F5-493A-4168-9F6C-5A3C92175AFB}" destId="{DF459761-8D23-48DC-83AC-DD9086C4FB01}" srcOrd="0" destOrd="0" presId="urn:microsoft.com/office/officeart/2005/8/layout/vList5"/>
    <dgm:cxn modelId="{073D6C17-5364-4709-9E58-393BF841A5DD}" type="presOf" srcId="{75146797-4922-4F96-A1D9-54737E7F3FD7}" destId="{5E94783F-5587-45C5-A952-5900FE6BF0A5}" srcOrd="0" destOrd="0" presId="urn:microsoft.com/office/officeart/2005/8/layout/vList5"/>
    <dgm:cxn modelId="{22FF0633-BAAA-406D-9B12-80FD7C571901}" type="presOf" srcId="{3F387858-8D6B-49CB-AE8B-5A785AA4BB9A}" destId="{BF74C20A-C194-4AAF-8D66-E2857BE8A660}" srcOrd="0" destOrd="0" presId="urn:microsoft.com/office/officeart/2005/8/layout/vList5"/>
    <dgm:cxn modelId="{F4F41F79-51C6-42E8-A65C-C35E6ED7A14F}" srcId="{5A1650D5-5709-43F7-94D4-BF16A578F865}" destId="{D1AF30F5-493A-4168-9F6C-5A3C92175AFB}" srcOrd="3" destOrd="0" parTransId="{B0E202A1-829A-4361-8720-FE1231551BA6}" sibTransId="{F7B6E281-3F7C-47CC-BDF5-E6BC1098DE93}"/>
    <dgm:cxn modelId="{48A69C7A-9442-42E4-8327-6DFA088D773F}" type="presOf" srcId="{5FE3FC65-D8CB-4C90-8826-5C3378814853}" destId="{08EE972C-9B10-4198-B465-D229377FB07F}" srcOrd="0" destOrd="0" presId="urn:microsoft.com/office/officeart/2005/8/layout/vList5"/>
    <dgm:cxn modelId="{C80E0483-55CB-4FDC-8D2A-F236A2057416}" type="presOf" srcId="{16AFE533-FDD6-48CA-99C1-D18C7C899230}" destId="{146A8278-417E-4A99-A8E9-FDD6A98D50F1}" srcOrd="0" destOrd="0" presId="urn:microsoft.com/office/officeart/2005/8/layout/vList5"/>
    <dgm:cxn modelId="{2AFCF786-B9D2-4CCA-9C7E-F5F94CE539BE}" srcId="{5A1650D5-5709-43F7-94D4-BF16A578F865}" destId="{5FE3FC65-D8CB-4C90-8826-5C3378814853}" srcOrd="4" destOrd="0" parTransId="{9EF27DE9-52AE-47C5-822D-1AE409D57B44}" sibTransId="{497B7919-207E-4A25-9FA1-B3C43A35F4F5}"/>
    <dgm:cxn modelId="{9B546E91-4694-4333-BB66-C28760C51B3E}" srcId="{5A1650D5-5709-43F7-94D4-BF16A578F865}" destId="{75146797-4922-4F96-A1D9-54737E7F3FD7}" srcOrd="0" destOrd="0" parTransId="{677E667E-1479-4E23-B027-E0A06C30E7C9}" sibTransId="{0FB45727-53E1-466F-B4E1-7107B959BAB2}"/>
    <dgm:cxn modelId="{42D8B39D-C7C7-4F50-B6D9-917941E49FC8}" srcId="{5A1650D5-5709-43F7-94D4-BF16A578F865}" destId="{16AFE533-FDD6-48CA-99C1-D18C7C899230}" srcOrd="1" destOrd="0" parTransId="{4036549C-76EF-47C6-9A73-EF81B98B08B6}" sibTransId="{81AE5EFA-A532-4280-99F6-A8CA94F4800C}"/>
    <dgm:cxn modelId="{16F013BF-0C0C-4DF5-B670-ABB0C056C7EA}" type="presOf" srcId="{5A1650D5-5709-43F7-94D4-BF16A578F865}" destId="{C9D7692D-3E6E-4493-B75C-893FD51CC848}" srcOrd="0" destOrd="0" presId="urn:microsoft.com/office/officeart/2005/8/layout/vList5"/>
    <dgm:cxn modelId="{4B6210C8-1EEB-4020-87E7-C61D0ED16BCB}" srcId="{5A1650D5-5709-43F7-94D4-BF16A578F865}" destId="{3F387858-8D6B-49CB-AE8B-5A785AA4BB9A}" srcOrd="2" destOrd="0" parTransId="{105F5E25-EBB8-4325-A3C7-F0CDDD737DCA}" sibTransId="{3585997B-E0E9-412A-A8C8-C8770345BD27}"/>
    <dgm:cxn modelId="{0DD087EC-0D6A-4113-86A0-D9A74711124E}" type="presParOf" srcId="{C9D7692D-3E6E-4493-B75C-893FD51CC848}" destId="{B0D8CF4F-1E5C-46A7-8D1A-E5790C48F2F6}" srcOrd="0" destOrd="0" presId="urn:microsoft.com/office/officeart/2005/8/layout/vList5"/>
    <dgm:cxn modelId="{254AA09B-D014-450E-AE6B-5C117094E238}" type="presParOf" srcId="{B0D8CF4F-1E5C-46A7-8D1A-E5790C48F2F6}" destId="{5E94783F-5587-45C5-A952-5900FE6BF0A5}" srcOrd="0" destOrd="0" presId="urn:microsoft.com/office/officeart/2005/8/layout/vList5"/>
    <dgm:cxn modelId="{C556446B-DF7A-4281-8891-2B58FBD585CA}" type="presParOf" srcId="{C9D7692D-3E6E-4493-B75C-893FD51CC848}" destId="{C73761A0-4B1C-4848-8CCC-98F368E6DF73}" srcOrd="1" destOrd="0" presId="urn:microsoft.com/office/officeart/2005/8/layout/vList5"/>
    <dgm:cxn modelId="{A1EDD5A9-CA9B-475E-831A-34251E191EF0}" type="presParOf" srcId="{C9D7692D-3E6E-4493-B75C-893FD51CC848}" destId="{E9604CA0-9B23-447C-AABE-C9DFA387B573}" srcOrd="2" destOrd="0" presId="urn:microsoft.com/office/officeart/2005/8/layout/vList5"/>
    <dgm:cxn modelId="{96765500-E9B1-4479-9C41-2EA7DA70C8D4}" type="presParOf" srcId="{E9604CA0-9B23-447C-AABE-C9DFA387B573}" destId="{146A8278-417E-4A99-A8E9-FDD6A98D50F1}" srcOrd="0" destOrd="0" presId="urn:microsoft.com/office/officeart/2005/8/layout/vList5"/>
    <dgm:cxn modelId="{3856E38B-26C9-43C7-8B0C-F51F1E25B1B7}" type="presParOf" srcId="{C9D7692D-3E6E-4493-B75C-893FD51CC848}" destId="{0BDE9496-62E5-4EAB-B1EB-55DFC2A4A4D9}" srcOrd="3" destOrd="0" presId="urn:microsoft.com/office/officeart/2005/8/layout/vList5"/>
    <dgm:cxn modelId="{847A304F-38E3-4C16-8538-00E390BC98B9}" type="presParOf" srcId="{C9D7692D-3E6E-4493-B75C-893FD51CC848}" destId="{6044AB07-EE12-4ADD-B176-4C1AFB680C48}" srcOrd="4" destOrd="0" presId="urn:microsoft.com/office/officeart/2005/8/layout/vList5"/>
    <dgm:cxn modelId="{5EFF27CF-837E-49AD-86B2-3030F87FD55C}" type="presParOf" srcId="{6044AB07-EE12-4ADD-B176-4C1AFB680C48}" destId="{BF74C20A-C194-4AAF-8D66-E2857BE8A660}" srcOrd="0" destOrd="0" presId="urn:microsoft.com/office/officeart/2005/8/layout/vList5"/>
    <dgm:cxn modelId="{AF36CFCB-0ADC-4515-94A4-92DBDA90C283}" type="presParOf" srcId="{C9D7692D-3E6E-4493-B75C-893FD51CC848}" destId="{D459F3ED-8C87-4695-9383-62F0027A35A6}" srcOrd="5" destOrd="0" presId="urn:microsoft.com/office/officeart/2005/8/layout/vList5"/>
    <dgm:cxn modelId="{B3AB2BF0-6D84-4D2E-90E3-F2ED44F70D7E}" type="presParOf" srcId="{C9D7692D-3E6E-4493-B75C-893FD51CC848}" destId="{C6A42BA7-D8A2-4619-BAF0-713C823CB786}" srcOrd="6" destOrd="0" presId="urn:microsoft.com/office/officeart/2005/8/layout/vList5"/>
    <dgm:cxn modelId="{F9D2D202-E253-4544-B6C8-5FCBE308B2AA}" type="presParOf" srcId="{C6A42BA7-D8A2-4619-BAF0-713C823CB786}" destId="{DF459761-8D23-48DC-83AC-DD9086C4FB01}" srcOrd="0" destOrd="0" presId="urn:microsoft.com/office/officeart/2005/8/layout/vList5"/>
    <dgm:cxn modelId="{6BA7C10B-25FF-4F77-8DB4-98D47D8ECA9E}" type="presParOf" srcId="{C9D7692D-3E6E-4493-B75C-893FD51CC848}" destId="{81057CCB-4643-40AD-BDF1-BF7A7CE81176}" srcOrd="7" destOrd="0" presId="urn:microsoft.com/office/officeart/2005/8/layout/vList5"/>
    <dgm:cxn modelId="{DBFDB364-5A64-4C95-8E03-0C671C6D1BBB}" type="presParOf" srcId="{C9D7692D-3E6E-4493-B75C-893FD51CC848}" destId="{88F58585-4BB8-49AA-9547-E600330BC43B}" srcOrd="8" destOrd="0" presId="urn:microsoft.com/office/officeart/2005/8/layout/vList5"/>
    <dgm:cxn modelId="{F806F1BA-ADF3-47C0-97D7-C7C1881147C9}" type="presParOf" srcId="{88F58585-4BB8-49AA-9547-E600330BC43B}" destId="{08EE972C-9B10-4198-B465-D229377FB0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E47E9-1A74-4855-8D7F-868E211C2ECE}" type="doc">
      <dgm:prSet loTypeId="urn:microsoft.com/office/officeart/2005/8/layout/cycle7" loCatId="cycle" qsTypeId="urn:microsoft.com/office/officeart/2005/8/quickstyle/simple1" qsCatId="simple" csTypeId="urn:microsoft.com/office/officeart/2005/8/colors/accent3_2" csCatId="accent3" phldr="1"/>
      <dgm:spPr/>
    </dgm:pt>
    <dgm:pt modelId="{46651554-8BDC-4C17-B52D-F21F4955898E}">
      <dgm:prSet phldrT="[Text]" custT="1"/>
      <dgm:spPr/>
      <dgm:t>
        <a:bodyPr/>
        <a:lstStyle/>
        <a:p>
          <a:r>
            <a:rPr lang="en-US" sz="1600" noProof="0" dirty="0"/>
            <a:t>transactive dialogue</a:t>
          </a:r>
        </a:p>
      </dgm:t>
    </dgm:pt>
    <dgm:pt modelId="{D4B30A44-37C6-4D8A-83A3-0CC0759CE8D0}" type="parTrans" cxnId="{BAF8A930-B1DD-461F-AB60-6A008CB2D6D7}">
      <dgm:prSet/>
      <dgm:spPr/>
      <dgm:t>
        <a:bodyPr/>
        <a:lstStyle/>
        <a:p>
          <a:endParaRPr lang="en-US" noProof="0" dirty="0"/>
        </a:p>
      </dgm:t>
    </dgm:pt>
    <dgm:pt modelId="{0FDFD9CD-048A-482A-9F53-7FF4C3D5635D}" type="sibTrans" cxnId="{BAF8A930-B1DD-461F-AB60-6A008CB2D6D7}">
      <dgm:prSet/>
      <dgm:spPr/>
      <dgm:t>
        <a:bodyPr/>
        <a:lstStyle/>
        <a:p>
          <a:endParaRPr lang="en-US" noProof="0" dirty="0"/>
        </a:p>
      </dgm:t>
    </dgm:pt>
    <dgm:pt modelId="{8323BF2A-B831-4823-BE5A-18D0A4A6FA5B}">
      <dgm:prSet phldrT="[Text]" custT="1"/>
      <dgm:spPr/>
      <dgm:t>
        <a:bodyPr/>
        <a:lstStyle/>
        <a:p>
          <a:r>
            <a:rPr lang="en-US" sz="1600" noProof="0" dirty="0"/>
            <a:t>strong vs. weak KI</a:t>
          </a:r>
        </a:p>
        <a:p>
          <a:r>
            <a:rPr lang="en-US" sz="1600" noProof="0" dirty="0"/>
            <a:t>prior knowledge</a:t>
          </a:r>
        </a:p>
      </dgm:t>
    </dgm:pt>
    <dgm:pt modelId="{2C9B12EC-1EF7-4DED-9F5D-A4BAA696F0C9}" type="parTrans" cxnId="{FC7D11A8-5FE6-4C9F-AA1E-9EECA4F1322B}">
      <dgm:prSet/>
      <dgm:spPr/>
      <dgm:t>
        <a:bodyPr/>
        <a:lstStyle/>
        <a:p>
          <a:endParaRPr lang="en-US" noProof="0" dirty="0"/>
        </a:p>
      </dgm:t>
    </dgm:pt>
    <dgm:pt modelId="{D7197033-FE38-4D4E-B2C0-A13B93633F9E}" type="sibTrans" cxnId="{FC7D11A8-5FE6-4C9F-AA1E-9EECA4F1322B}">
      <dgm:prSet/>
      <dgm:spPr/>
      <dgm:t>
        <a:bodyPr/>
        <a:lstStyle/>
        <a:p>
          <a:endParaRPr lang="en-US" noProof="0" dirty="0"/>
        </a:p>
      </dgm:t>
    </dgm:pt>
    <dgm:pt modelId="{F6135C5C-2119-4454-9D2E-35B175A88D05}">
      <dgm:prSet phldrT="[Text]" custT="1"/>
      <dgm:spPr/>
      <dgm:t>
        <a:bodyPr/>
        <a:lstStyle/>
        <a:p>
          <a:r>
            <a:rPr lang="en-US" sz="1600" noProof="0" dirty="0"/>
            <a:t>conceptual learning and transfer</a:t>
          </a:r>
        </a:p>
      </dgm:t>
    </dgm:pt>
    <dgm:pt modelId="{7EB9BCE7-05E5-4C92-9BAE-9433D3CF29D6}" type="parTrans" cxnId="{7FDA927D-823E-4356-B656-C749E35BBF5A}">
      <dgm:prSet/>
      <dgm:spPr/>
      <dgm:t>
        <a:bodyPr/>
        <a:lstStyle/>
        <a:p>
          <a:endParaRPr lang="en-US" noProof="0" dirty="0"/>
        </a:p>
      </dgm:t>
    </dgm:pt>
    <dgm:pt modelId="{7C992C11-49AC-4545-8114-2BB4D914A28B}" type="sibTrans" cxnId="{7FDA927D-823E-4356-B656-C749E35BBF5A}">
      <dgm:prSet/>
      <dgm:spPr/>
      <dgm:t>
        <a:bodyPr/>
        <a:lstStyle/>
        <a:p>
          <a:endParaRPr lang="en-US" noProof="0" dirty="0"/>
        </a:p>
      </dgm:t>
    </dgm:pt>
    <dgm:pt modelId="{7885491C-A1CF-431C-B592-4288A95F3169}" type="pres">
      <dgm:prSet presAssocID="{160E47E9-1A74-4855-8D7F-868E211C2ECE}" presName="Name0" presStyleCnt="0">
        <dgm:presLayoutVars>
          <dgm:dir/>
          <dgm:resizeHandles val="exact"/>
        </dgm:presLayoutVars>
      </dgm:prSet>
      <dgm:spPr/>
    </dgm:pt>
    <dgm:pt modelId="{6C162138-DA40-4B03-B5D1-0E496681A490}" type="pres">
      <dgm:prSet presAssocID="{46651554-8BDC-4C17-B52D-F21F4955898E}" presName="node" presStyleLbl="node1" presStyleIdx="0" presStyleCnt="3" custScaleX="112297">
        <dgm:presLayoutVars>
          <dgm:bulletEnabled val="1"/>
        </dgm:presLayoutVars>
      </dgm:prSet>
      <dgm:spPr/>
    </dgm:pt>
    <dgm:pt modelId="{368FE83B-2B7D-4C06-A828-E10036FF8B71}" type="pres">
      <dgm:prSet presAssocID="{0FDFD9CD-048A-482A-9F53-7FF4C3D5635D}" presName="sibTrans" presStyleLbl="sibTrans2D1" presStyleIdx="0" presStyleCnt="3"/>
      <dgm:spPr>
        <a:prstGeom prst="rightArrow">
          <a:avLst/>
        </a:prstGeom>
      </dgm:spPr>
    </dgm:pt>
    <dgm:pt modelId="{1BD5CD15-530C-44FC-9A29-898A2A746C23}" type="pres">
      <dgm:prSet presAssocID="{0FDFD9CD-048A-482A-9F53-7FF4C3D5635D}" presName="connectorText" presStyleLbl="sibTrans2D1" presStyleIdx="0" presStyleCnt="3"/>
      <dgm:spPr/>
    </dgm:pt>
    <dgm:pt modelId="{111884ED-B19C-41C0-A2F0-C4F46A0827EC}" type="pres">
      <dgm:prSet presAssocID="{F6135C5C-2119-4454-9D2E-35B175A88D05}" presName="node" presStyleLbl="node1" presStyleIdx="1" presStyleCnt="3" custScaleX="112297" custRadScaleRad="138926" custRadScaleInc="-14782">
        <dgm:presLayoutVars>
          <dgm:bulletEnabled val="1"/>
        </dgm:presLayoutVars>
      </dgm:prSet>
      <dgm:spPr/>
    </dgm:pt>
    <dgm:pt modelId="{E5BCAA68-FFA1-4037-86E3-54F08882AAC6}" type="pres">
      <dgm:prSet presAssocID="{7C992C11-49AC-4545-8114-2BB4D914A28B}" presName="sibTrans" presStyleLbl="sibTrans2D1" presStyleIdx="1" presStyleCnt="3"/>
      <dgm:spPr>
        <a:prstGeom prst="leftArrow">
          <a:avLst/>
        </a:prstGeom>
      </dgm:spPr>
    </dgm:pt>
    <dgm:pt modelId="{8DC06352-F3E5-4745-BB02-3890536CA2FB}" type="pres">
      <dgm:prSet presAssocID="{7C992C11-49AC-4545-8114-2BB4D914A28B}" presName="connectorText" presStyleLbl="sibTrans2D1" presStyleIdx="1" presStyleCnt="3"/>
      <dgm:spPr/>
    </dgm:pt>
    <dgm:pt modelId="{6E6F3E7B-0582-465B-8779-016C49CCAC95}" type="pres">
      <dgm:prSet presAssocID="{8323BF2A-B831-4823-BE5A-18D0A4A6FA5B}" presName="node" presStyleLbl="node1" presStyleIdx="2" presStyleCnt="3" custScaleX="112297" custRadScaleRad="147076" custRadScaleInc="16819">
        <dgm:presLayoutVars>
          <dgm:bulletEnabled val="1"/>
        </dgm:presLayoutVars>
      </dgm:prSet>
      <dgm:spPr/>
    </dgm:pt>
    <dgm:pt modelId="{C19584E6-1F08-47E7-ABE4-F0220A8B5641}" type="pres">
      <dgm:prSet presAssocID="{D7197033-FE38-4D4E-B2C0-A13B93633F9E}" presName="sibTrans" presStyleLbl="sibTrans2D1" presStyleIdx="2" presStyleCnt="3"/>
      <dgm:spPr>
        <a:prstGeom prst="rightArrow">
          <a:avLst/>
        </a:prstGeom>
      </dgm:spPr>
    </dgm:pt>
    <dgm:pt modelId="{B980DB27-5765-41F2-9CE9-B468D8C0FFD0}" type="pres">
      <dgm:prSet presAssocID="{D7197033-FE38-4D4E-B2C0-A13B93633F9E}" presName="connectorText" presStyleLbl="sibTrans2D1" presStyleIdx="2" presStyleCnt="3"/>
      <dgm:spPr/>
    </dgm:pt>
  </dgm:ptLst>
  <dgm:cxnLst>
    <dgm:cxn modelId="{D8AB3409-8D22-432D-9EF4-F09B16B96CE3}" type="presOf" srcId="{F6135C5C-2119-4454-9D2E-35B175A88D05}" destId="{111884ED-B19C-41C0-A2F0-C4F46A0827EC}" srcOrd="0" destOrd="0" presId="urn:microsoft.com/office/officeart/2005/8/layout/cycle7"/>
    <dgm:cxn modelId="{BAF8A930-B1DD-461F-AB60-6A008CB2D6D7}" srcId="{160E47E9-1A74-4855-8D7F-868E211C2ECE}" destId="{46651554-8BDC-4C17-B52D-F21F4955898E}" srcOrd="0" destOrd="0" parTransId="{D4B30A44-37C6-4D8A-83A3-0CC0759CE8D0}" sibTransId="{0FDFD9CD-048A-482A-9F53-7FF4C3D5635D}"/>
    <dgm:cxn modelId="{3134DF32-C78F-4561-9051-EF8ED4E89E01}" type="presOf" srcId="{0FDFD9CD-048A-482A-9F53-7FF4C3D5635D}" destId="{368FE83B-2B7D-4C06-A828-E10036FF8B71}" srcOrd="0" destOrd="0" presId="urn:microsoft.com/office/officeart/2005/8/layout/cycle7"/>
    <dgm:cxn modelId="{0557C338-0856-45DD-92C1-68BA07F45155}" type="presOf" srcId="{D7197033-FE38-4D4E-B2C0-A13B93633F9E}" destId="{C19584E6-1F08-47E7-ABE4-F0220A8B5641}" srcOrd="0" destOrd="0" presId="urn:microsoft.com/office/officeart/2005/8/layout/cycle7"/>
    <dgm:cxn modelId="{CED17C44-6AEE-4C09-A626-35B0645B49B1}" type="presOf" srcId="{D7197033-FE38-4D4E-B2C0-A13B93633F9E}" destId="{B980DB27-5765-41F2-9CE9-B468D8C0FFD0}" srcOrd="1" destOrd="0" presId="urn:microsoft.com/office/officeart/2005/8/layout/cycle7"/>
    <dgm:cxn modelId="{4762CF44-C2B7-44E6-97F6-2A1A6DE20DC7}" type="presOf" srcId="{160E47E9-1A74-4855-8D7F-868E211C2ECE}" destId="{7885491C-A1CF-431C-B592-4288A95F3169}" srcOrd="0" destOrd="0" presId="urn:microsoft.com/office/officeart/2005/8/layout/cycle7"/>
    <dgm:cxn modelId="{7FDA927D-823E-4356-B656-C749E35BBF5A}" srcId="{160E47E9-1A74-4855-8D7F-868E211C2ECE}" destId="{F6135C5C-2119-4454-9D2E-35B175A88D05}" srcOrd="1" destOrd="0" parTransId="{7EB9BCE7-05E5-4C92-9BAE-9433D3CF29D6}" sibTransId="{7C992C11-49AC-4545-8114-2BB4D914A28B}"/>
    <dgm:cxn modelId="{D792CC87-CEDD-45F6-90A4-B2A08D07A146}" type="presOf" srcId="{8323BF2A-B831-4823-BE5A-18D0A4A6FA5B}" destId="{6E6F3E7B-0582-465B-8779-016C49CCAC95}" srcOrd="0" destOrd="0" presId="urn:microsoft.com/office/officeart/2005/8/layout/cycle7"/>
    <dgm:cxn modelId="{FC7D11A8-5FE6-4C9F-AA1E-9EECA4F1322B}" srcId="{160E47E9-1A74-4855-8D7F-868E211C2ECE}" destId="{8323BF2A-B831-4823-BE5A-18D0A4A6FA5B}" srcOrd="2" destOrd="0" parTransId="{2C9B12EC-1EF7-4DED-9F5D-A4BAA696F0C9}" sibTransId="{D7197033-FE38-4D4E-B2C0-A13B93633F9E}"/>
    <dgm:cxn modelId="{F3D757CD-A1A7-40F4-AB5E-62D6F4718DDB}" type="presOf" srcId="{46651554-8BDC-4C17-B52D-F21F4955898E}" destId="{6C162138-DA40-4B03-B5D1-0E496681A490}" srcOrd="0" destOrd="0" presId="urn:microsoft.com/office/officeart/2005/8/layout/cycle7"/>
    <dgm:cxn modelId="{68D9CAD9-4DB8-427E-8713-BCFBB75764FE}" type="presOf" srcId="{7C992C11-49AC-4545-8114-2BB4D914A28B}" destId="{8DC06352-F3E5-4745-BB02-3890536CA2FB}" srcOrd="1" destOrd="0" presId="urn:microsoft.com/office/officeart/2005/8/layout/cycle7"/>
    <dgm:cxn modelId="{12C1F7F0-9E3E-4038-8FA4-C5840CE26C89}" type="presOf" srcId="{0FDFD9CD-048A-482A-9F53-7FF4C3D5635D}" destId="{1BD5CD15-530C-44FC-9A29-898A2A746C23}" srcOrd="1" destOrd="0" presId="urn:microsoft.com/office/officeart/2005/8/layout/cycle7"/>
    <dgm:cxn modelId="{E3CCE5F1-2452-483E-B872-EB8038438FF3}" type="presOf" srcId="{7C992C11-49AC-4545-8114-2BB4D914A28B}" destId="{E5BCAA68-FFA1-4037-86E3-54F08882AAC6}" srcOrd="0" destOrd="0" presId="urn:microsoft.com/office/officeart/2005/8/layout/cycle7"/>
    <dgm:cxn modelId="{0C386A8E-14B1-4C93-A21F-DCBE588DDB02}" type="presParOf" srcId="{7885491C-A1CF-431C-B592-4288A95F3169}" destId="{6C162138-DA40-4B03-B5D1-0E496681A490}" srcOrd="0" destOrd="0" presId="urn:microsoft.com/office/officeart/2005/8/layout/cycle7"/>
    <dgm:cxn modelId="{47CFA132-28CD-45D0-B086-E32C1F6BD5B3}" type="presParOf" srcId="{7885491C-A1CF-431C-B592-4288A95F3169}" destId="{368FE83B-2B7D-4C06-A828-E10036FF8B71}" srcOrd="1" destOrd="0" presId="urn:microsoft.com/office/officeart/2005/8/layout/cycle7"/>
    <dgm:cxn modelId="{8EB6F5B4-4FB1-4061-B485-56A7B7E2C8CF}" type="presParOf" srcId="{368FE83B-2B7D-4C06-A828-E10036FF8B71}" destId="{1BD5CD15-530C-44FC-9A29-898A2A746C23}" srcOrd="0" destOrd="0" presId="urn:microsoft.com/office/officeart/2005/8/layout/cycle7"/>
    <dgm:cxn modelId="{1B40B167-8AD1-4A91-91FA-1A779E8C8056}" type="presParOf" srcId="{7885491C-A1CF-431C-B592-4288A95F3169}" destId="{111884ED-B19C-41C0-A2F0-C4F46A0827EC}" srcOrd="2" destOrd="0" presId="urn:microsoft.com/office/officeart/2005/8/layout/cycle7"/>
    <dgm:cxn modelId="{7E32B7D0-3943-466E-9568-AFFC6FD5D769}" type="presParOf" srcId="{7885491C-A1CF-431C-B592-4288A95F3169}" destId="{E5BCAA68-FFA1-4037-86E3-54F08882AAC6}" srcOrd="3" destOrd="0" presId="urn:microsoft.com/office/officeart/2005/8/layout/cycle7"/>
    <dgm:cxn modelId="{35F5AD88-55AA-4D9C-91C3-9BA0B04D43E6}" type="presParOf" srcId="{E5BCAA68-FFA1-4037-86E3-54F08882AAC6}" destId="{8DC06352-F3E5-4745-BB02-3890536CA2FB}" srcOrd="0" destOrd="0" presId="urn:microsoft.com/office/officeart/2005/8/layout/cycle7"/>
    <dgm:cxn modelId="{F14E9FB2-1897-4367-B417-B698CFBF88AB}" type="presParOf" srcId="{7885491C-A1CF-431C-B592-4288A95F3169}" destId="{6E6F3E7B-0582-465B-8779-016C49CCAC95}" srcOrd="4" destOrd="0" presId="urn:microsoft.com/office/officeart/2005/8/layout/cycle7"/>
    <dgm:cxn modelId="{5A035B96-58D4-40E2-BE29-769FBE426967}" type="presParOf" srcId="{7885491C-A1CF-431C-B592-4288A95F3169}" destId="{C19584E6-1F08-47E7-ABE4-F0220A8B5641}" srcOrd="5" destOrd="0" presId="urn:microsoft.com/office/officeart/2005/8/layout/cycle7"/>
    <dgm:cxn modelId="{186AC55F-5C2F-45C2-87A3-89D4F2EE68E9}" type="presParOf" srcId="{C19584E6-1F08-47E7-ABE4-F0220A8B5641}" destId="{B980DB27-5765-41F2-9CE9-B468D8C0FFD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4783F-5587-45C5-A952-5900FE6BF0A5}">
      <dsp:nvSpPr>
        <dsp:cNvPr id="0" name=""/>
        <dsp:cNvSpPr/>
      </dsp:nvSpPr>
      <dsp:spPr>
        <a:xfrm>
          <a:off x="4174" y="0"/>
          <a:ext cx="4273768" cy="34297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Introduction</a:t>
          </a:r>
          <a:endParaRPr lang="en-US" sz="2600" b="1" kern="1200" noProof="0" dirty="0"/>
        </a:p>
      </dsp:txBody>
      <dsp:txXfrm>
        <a:off x="20917" y="16743"/>
        <a:ext cx="4240282" cy="309489"/>
      </dsp:txXfrm>
    </dsp:sp>
    <dsp:sp modelId="{146A8278-417E-4A99-A8E9-FDD6A98D50F1}">
      <dsp:nvSpPr>
        <dsp:cNvPr id="0" name=""/>
        <dsp:cNvSpPr/>
      </dsp:nvSpPr>
      <dsp:spPr>
        <a:xfrm>
          <a:off x="2" y="347883"/>
          <a:ext cx="4273768" cy="342975"/>
        </a:xfrm>
        <a:prstGeom prst="roundRect">
          <a:avLst/>
        </a:prstGeom>
        <a:solidFill>
          <a:schemeClr val="accent3">
            <a:shade val="50000"/>
            <a:hueOff val="40807"/>
            <a:satOff val="6838"/>
            <a:lumOff val="14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 err="1"/>
            <a:t>Pre</a:t>
          </a:r>
          <a:r>
            <a:rPr lang="de-CH" sz="2000" b="1" kern="1200" dirty="0"/>
            <a:t>-Test</a:t>
          </a:r>
          <a:endParaRPr lang="en-GB" sz="2700" b="1" kern="1200" dirty="0"/>
        </a:p>
      </dsp:txBody>
      <dsp:txXfrm>
        <a:off x="16745" y="364626"/>
        <a:ext cx="4240282" cy="309489"/>
      </dsp:txXfrm>
    </dsp:sp>
    <dsp:sp modelId="{BF74C20A-C194-4AAF-8D66-E2857BE8A660}">
      <dsp:nvSpPr>
        <dsp:cNvPr id="0" name=""/>
        <dsp:cNvSpPr/>
      </dsp:nvSpPr>
      <dsp:spPr>
        <a:xfrm>
          <a:off x="2" y="708007"/>
          <a:ext cx="4277938" cy="1026627"/>
        </a:xfrm>
        <a:prstGeom prst="roundRect">
          <a:avLst/>
        </a:prstGeom>
        <a:solidFill>
          <a:schemeClr val="accent3">
            <a:shade val="50000"/>
            <a:hueOff val="81614"/>
            <a:satOff val="13677"/>
            <a:lumOff val="28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Individual Learning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50118" y="758123"/>
        <a:ext cx="4177706" cy="926395"/>
      </dsp:txXfrm>
    </dsp:sp>
    <dsp:sp modelId="{DF459761-8D23-48DC-83AC-DD9086C4FB01}">
      <dsp:nvSpPr>
        <dsp:cNvPr id="0" name=""/>
        <dsp:cNvSpPr/>
      </dsp:nvSpPr>
      <dsp:spPr>
        <a:xfrm>
          <a:off x="2" y="1751783"/>
          <a:ext cx="4275291" cy="1003936"/>
        </a:xfrm>
        <a:prstGeom prst="roundRect">
          <a:avLst/>
        </a:prstGeom>
        <a:solidFill>
          <a:schemeClr val="accent3">
            <a:shade val="50000"/>
            <a:hueOff val="81614"/>
            <a:satOff val="13677"/>
            <a:lumOff val="28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Collaborative Learning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49010" y="1800791"/>
        <a:ext cx="4177275" cy="905920"/>
      </dsp:txXfrm>
    </dsp:sp>
    <dsp:sp modelId="{08EE972C-9B10-4198-B465-D229377FB07F}">
      <dsp:nvSpPr>
        <dsp:cNvPr id="0" name=""/>
        <dsp:cNvSpPr/>
      </dsp:nvSpPr>
      <dsp:spPr>
        <a:xfrm>
          <a:off x="2" y="2772868"/>
          <a:ext cx="4265583" cy="640752"/>
        </a:xfrm>
        <a:prstGeom prst="roundRect">
          <a:avLst/>
        </a:prstGeom>
        <a:solidFill>
          <a:schemeClr val="accent3">
            <a:shade val="50000"/>
            <a:hueOff val="40807"/>
            <a:satOff val="6838"/>
            <a:lumOff val="14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Post-Test</a:t>
          </a:r>
        </a:p>
      </dsp:txBody>
      <dsp:txXfrm>
        <a:off x="31281" y="2804147"/>
        <a:ext cx="4203025" cy="578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4783F-5587-45C5-A952-5900FE6BF0A5}">
      <dsp:nvSpPr>
        <dsp:cNvPr id="0" name=""/>
        <dsp:cNvSpPr/>
      </dsp:nvSpPr>
      <dsp:spPr>
        <a:xfrm>
          <a:off x="4174" y="0"/>
          <a:ext cx="4273768" cy="34297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Introduction</a:t>
          </a:r>
          <a:endParaRPr lang="en-US" sz="2600" b="1" kern="1200" noProof="0" dirty="0"/>
        </a:p>
      </dsp:txBody>
      <dsp:txXfrm>
        <a:off x="20917" y="16743"/>
        <a:ext cx="4240282" cy="309489"/>
      </dsp:txXfrm>
    </dsp:sp>
    <dsp:sp modelId="{146A8278-417E-4A99-A8E9-FDD6A98D50F1}">
      <dsp:nvSpPr>
        <dsp:cNvPr id="0" name=""/>
        <dsp:cNvSpPr/>
      </dsp:nvSpPr>
      <dsp:spPr>
        <a:xfrm>
          <a:off x="2" y="347883"/>
          <a:ext cx="4273768" cy="342975"/>
        </a:xfrm>
        <a:prstGeom prst="roundRect">
          <a:avLst/>
        </a:prstGeom>
        <a:solidFill>
          <a:schemeClr val="accent3">
            <a:shade val="50000"/>
            <a:hueOff val="40807"/>
            <a:satOff val="6838"/>
            <a:lumOff val="14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 err="1"/>
            <a:t>Pre</a:t>
          </a:r>
          <a:r>
            <a:rPr lang="de-CH" sz="2000" b="1" kern="1200" dirty="0"/>
            <a:t>-Test</a:t>
          </a:r>
          <a:endParaRPr lang="en-GB" sz="2700" b="1" kern="1200" dirty="0"/>
        </a:p>
      </dsp:txBody>
      <dsp:txXfrm>
        <a:off x="16745" y="364626"/>
        <a:ext cx="4240282" cy="309489"/>
      </dsp:txXfrm>
    </dsp:sp>
    <dsp:sp modelId="{BF74C20A-C194-4AAF-8D66-E2857BE8A660}">
      <dsp:nvSpPr>
        <dsp:cNvPr id="0" name=""/>
        <dsp:cNvSpPr/>
      </dsp:nvSpPr>
      <dsp:spPr>
        <a:xfrm>
          <a:off x="2" y="708007"/>
          <a:ext cx="4277938" cy="1026627"/>
        </a:xfrm>
        <a:prstGeom prst="roundRect">
          <a:avLst/>
        </a:prstGeom>
        <a:solidFill>
          <a:schemeClr val="accent3">
            <a:shade val="50000"/>
            <a:hueOff val="81614"/>
            <a:satOff val="13677"/>
            <a:lumOff val="28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Individual Learning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50118" y="758123"/>
        <a:ext cx="4177706" cy="926395"/>
      </dsp:txXfrm>
    </dsp:sp>
    <dsp:sp modelId="{DF459761-8D23-48DC-83AC-DD9086C4FB01}">
      <dsp:nvSpPr>
        <dsp:cNvPr id="0" name=""/>
        <dsp:cNvSpPr/>
      </dsp:nvSpPr>
      <dsp:spPr>
        <a:xfrm>
          <a:off x="2" y="1751783"/>
          <a:ext cx="4275291" cy="1003936"/>
        </a:xfrm>
        <a:prstGeom prst="roundRect">
          <a:avLst/>
        </a:prstGeom>
        <a:solidFill>
          <a:schemeClr val="accent3">
            <a:shade val="50000"/>
            <a:hueOff val="81614"/>
            <a:satOff val="13677"/>
            <a:lumOff val="28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Collaborative Learning Phase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noProof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49010" y="1800791"/>
        <a:ext cx="4177275" cy="905920"/>
      </dsp:txXfrm>
    </dsp:sp>
    <dsp:sp modelId="{08EE972C-9B10-4198-B465-D229377FB07F}">
      <dsp:nvSpPr>
        <dsp:cNvPr id="0" name=""/>
        <dsp:cNvSpPr/>
      </dsp:nvSpPr>
      <dsp:spPr>
        <a:xfrm>
          <a:off x="2" y="2772868"/>
          <a:ext cx="4265583" cy="640752"/>
        </a:xfrm>
        <a:prstGeom prst="roundRect">
          <a:avLst/>
        </a:prstGeom>
        <a:solidFill>
          <a:schemeClr val="accent3">
            <a:shade val="50000"/>
            <a:hueOff val="40807"/>
            <a:satOff val="6838"/>
            <a:lumOff val="14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Post-Test</a:t>
          </a:r>
        </a:p>
      </dsp:txBody>
      <dsp:txXfrm>
        <a:off x="31281" y="2804147"/>
        <a:ext cx="4203025" cy="578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2138-DA40-4B03-B5D1-0E496681A490}">
      <dsp:nvSpPr>
        <dsp:cNvPr id="0" name=""/>
        <dsp:cNvSpPr/>
      </dsp:nvSpPr>
      <dsp:spPr>
        <a:xfrm>
          <a:off x="2268923" y="1281"/>
          <a:ext cx="1834377" cy="8167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transactive dialogue</a:t>
          </a:r>
        </a:p>
      </dsp:txBody>
      <dsp:txXfrm>
        <a:off x="2292845" y="25203"/>
        <a:ext cx="1786533" cy="768908"/>
      </dsp:txXfrm>
    </dsp:sp>
    <dsp:sp modelId="{368FE83B-2B7D-4C06-A828-E10036FF8B71}">
      <dsp:nvSpPr>
        <dsp:cNvPr id="0" name=""/>
        <dsp:cNvSpPr/>
      </dsp:nvSpPr>
      <dsp:spPr>
        <a:xfrm rot="2951513">
          <a:off x="3391376" y="1436478"/>
          <a:ext cx="1609455" cy="285863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3477135" y="1493651"/>
        <a:ext cx="1437937" cy="171517"/>
      </dsp:txXfrm>
    </dsp:sp>
    <dsp:sp modelId="{111884ED-B19C-41C0-A2F0-C4F46A0827EC}">
      <dsp:nvSpPr>
        <dsp:cNvPr id="0" name=""/>
        <dsp:cNvSpPr/>
      </dsp:nvSpPr>
      <dsp:spPr>
        <a:xfrm>
          <a:off x="4288907" y="2340785"/>
          <a:ext cx="1834377" cy="8167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conceptual learning and transfer</a:t>
          </a:r>
        </a:p>
      </dsp:txBody>
      <dsp:txXfrm>
        <a:off x="4312829" y="2364707"/>
        <a:ext cx="1786533" cy="768908"/>
      </dsp:txXfrm>
    </dsp:sp>
    <dsp:sp modelId="{E5BCAA68-FFA1-4037-86E3-54F08882AAC6}">
      <dsp:nvSpPr>
        <dsp:cNvPr id="0" name=""/>
        <dsp:cNvSpPr/>
      </dsp:nvSpPr>
      <dsp:spPr>
        <a:xfrm rot="10800000">
          <a:off x="2313562" y="2606230"/>
          <a:ext cx="1609455" cy="285863"/>
        </a:xfrm>
        <a:prstGeom prst="lef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 rot="10800000">
        <a:off x="2399321" y="2663403"/>
        <a:ext cx="1437937" cy="171517"/>
      </dsp:txXfrm>
    </dsp:sp>
    <dsp:sp modelId="{6E6F3E7B-0582-465B-8779-016C49CCAC95}">
      <dsp:nvSpPr>
        <dsp:cNvPr id="0" name=""/>
        <dsp:cNvSpPr/>
      </dsp:nvSpPr>
      <dsp:spPr>
        <a:xfrm>
          <a:off x="113296" y="2340785"/>
          <a:ext cx="1834377" cy="8167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strong vs. weak KI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prior knowledge</a:t>
          </a:r>
        </a:p>
      </dsp:txBody>
      <dsp:txXfrm>
        <a:off x="137218" y="2364707"/>
        <a:ext cx="1786533" cy="768908"/>
      </dsp:txXfrm>
    </dsp:sp>
    <dsp:sp modelId="{C19584E6-1F08-47E7-ABE4-F0220A8B5641}">
      <dsp:nvSpPr>
        <dsp:cNvPr id="0" name=""/>
        <dsp:cNvSpPr/>
      </dsp:nvSpPr>
      <dsp:spPr>
        <a:xfrm rot="18759455">
          <a:off x="1303571" y="1436478"/>
          <a:ext cx="1609455" cy="285863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1389330" y="1493651"/>
        <a:ext cx="1437937" cy="17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10.02.2022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10.02.2022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Mastertextformat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1272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0380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learning materials: word problems as worked examples </a:t>
            </a:r>
            <a:r>
              <a:rPr lang="en-US" sz="1200" dirty="0"/>
              <a:t>(adapted from Berthold &amp; </a:t>
            </a:r>
            <a:r>
              <a:rPr lang="en-US" sz="1200" dirty="0" err="1"/>
              <a:t>Renkl</a:t>
            </a:r>
            <a:r>
              <a:rPr lang="en-US" sz="1200" dirty="0"/>
              <a:t>, 2009)</a:t>
            </a:r>
            <a:endParaRPr lang="en-US" sz="1400" dirty="0"/>
          </a:p>
          <a:p>
            <a:r>
              <a:rPr lang="en-US" sz="1400" dirty="0"/>
              <a:t>knowledge tests</a:t>
            </a:r>
          </a:p>
          <a:p>
            <a:pPr lvl="1"/>
            <a:r>
              <a:rPr lang="en-US" sz="1400" dirty="0"/>
              <a:t>application: translating word problems into the corresponding equations (M1-3)</a:t>
            </a:r>
          </a:p>
          <a:p>
            <a:pPr lvl="1"/>
            <a:r>
              <a:rPr lang="en-US" sz="1400" dirty="0"/>
              <a:t>transfer: deriving equations for an unfamiliar model (M4)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7014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starke Wissensinterdependenz: je eine «Experte» pro Urnenmodell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schwache Wissensinterdependenz: je ein «Experte» pro Beispielgeschichte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839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starke Wissensinterdependenz: je eine «Experte» pro Urnenmodell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schwache Wissensinterdependenz: je ein «Experte» pro Beispielgeschichte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97136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Transfer: 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Both main effects are also statistically significant</a:t>
            </a:r>
            <a:endParaRPr lang="en-US" sz="120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3739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Transactive utterances: both main effects also statistically significant</a:t>
            </a:r>
            <a:endParaRPr lang="en-US" sz="1200" kern="1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9580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9748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656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5989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Test for subgroup differences (random effects model):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Q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d.f.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p-value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Between groups   32.10    4 &lt; 0.0001</a:t>
            </a:r>
            <a:r>
              <a:rPr lang="en-GB" dirty="0"/>
              <a:t> </a:t>
            </a:r>
          </a:p>
          <a:p>
            <a:endParaRPr lang="de-DE" dirty="0"/>
          </a:p>
          <a:p>
            <a:endParaRPr lang="de-DE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Note: Labels of subgroups in which Jigsaw has a statistically significant mean effect are printed in bold. If the effect is negative, “(-)” is added to the label.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1086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STEM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computer-supported </a:t>
            </a:r>
            <a:r>
              <a:rPr lang="de-DE" dirty="0" err="1"/>
              <a:t>collaborative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but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both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2560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Test for subgroup differences (random effects model):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Q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d.f.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p-value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Between groups 27.70  3  &lt; .001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27017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Test for subgroup differences (random effects model):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Q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d.f.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p-value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Between groups  24.89,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4, &lt;.001</a:t>
            </a:r>
            <a:endParaRPr lang="de-CH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035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Test for subgroup differences (random effects model):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Q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d.f.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p-value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Between groups  6.71,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2, .04</a:t>
            </a:r>
            <a:endParaRPr lang="de-CH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92030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specific conditions, the Jigsaw Method can be highly effective in supporting individual learning from collaboration. </a:t>
            </a:r>
          </a:p>
          <a:p>
            <a:endParaRPr lang="en-US" dirty="0"/>
          </a:p>
          <a:p>
            <a:r>
              <a:rPr lang="en-US" dirty="0"/>
              <a:t>However, in many situations that constitute common practice (group sizes &gt;4; implementation with primary school students), its effectiveness may be close to zero.</a:t>
            </a:r>
          </a:p>
          <a:p>
            <a:endParaRPr lang="en-US" dirty="0"/>
          </a:p>
          <a:p>
            <a:r>
              <a:rPr lang="en-US" dirty="0"/>
              <a:t>In practice, other forms of collaborative learning might often be more effective. This includes jigsaw-type scripts that realize only medium levels of knowledge interdependence.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4587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STEM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computer-supported </a:t>
            </a:r>
            <a:r>
              <a:rPr lang="de-DE" dirty="0" err="1"/>
              <a:t>collaborative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but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both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486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conceptual change via resolution of socio-cognitive conflicts</a:t>
            </a:r>
          </a:p>
          <a:p>
            <a:r>
              <a:rPr lang="en-GB" dirty="0"/>
              <a:t>deeper conceptual understanding via co-constructed elaboration</a:t>
            </a:r>
          </a:p>
          <a:p>
            <a:r>
              <a:rPr lang="en-GB" dirty="0"/>
              <a:t>internalization of solution strategies via mutual scaffolding in the zone of proximal development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9935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conceptual change via resolution of socio-cognitive conflicts</a:t>
            </a:r>
          </a:p>
          <a:p>
            <a:r>
              <a:rPr lang="en-GB" dirty="0"/>
              <a:t>deeper conceptual understanding via co-constructed elaboration</a:t>
            </a:r>
          </a:p>
          <a:p>
            <a:r>
              <a:rPr lang="en-GB" dirty="0"/>
              <a:t>internalization of solution strategies via mutual scaffolding in the zone of proximal development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53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2265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573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2436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8263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933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2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7" y="2078847"/>
            <a:ext cx="8092705" cy="1487313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7" y="4439286"/>
            <a:ext cx="209859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8" y="4444369"/>
            <a:ext cx="2184476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0" y="1243691"/>
            <a:ext cx="8229600" cy="30573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3582BE0-97CE-412F-80F1-16DC6BED178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0" y="1597677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41828"/>
            <a:ext cx="8229600" cy="3618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0321171-B06E-4659-9CF5-7D6E520FDC1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229028"/>
            <a:ext cx="8229600" cy="306122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cxnSp>
        <p:nvCxnSpPr>
          <p:cNvPr id="16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D98C2DD5-50CB-445D-B765-8AD2D4C5531F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4035955-D4DF-4360-912A-517416A0AD74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72533"/>
            <a:ext cx="2692400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03680"/>
            <a:ext cx="2692400" cy="31953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3352800" y="762000"/>
            <a:ext cx="5791200" cy="34893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01A9B2D6-5EFE-4937-AE57-083B7F8CA15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5EED0-6D72-46F8-B287-A0025E85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B7EFCB-5C81-479F-B2CD-F60031DE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F964-F246-415C-B747-9C62D31A9A1A}" type="datetimeFigureOut">
              <a:rPr lang="de-DE" smtClean="0"/>
              <a:t>10.02.2022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3BA462-DB55-4493-9A8F-6EB28B04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9D02EF-8C8F-4D84-BFBC-AF1652D9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FD7B-17C3-457F-A93B-69C690113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2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617479"/>
            <a:ext cx="8496300" cy="760477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357315"/>
            <a:ext cx="8496300" cy="320651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20.03.2017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Anne Deiglmayr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465535"/>
            <a:ext cx="8496300" cy="3153384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03069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501688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442971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rgbClr val="FF5451"/>
                  </a:solidFill>
                </a:ln>
                <a:solidFill>
                  <a:srgbClr val="FF545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13728" y="1066801"/>
            <a:ext cx="3562911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61150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3728" y="1447164"/>
            <a:ext cx="3562911" cy="2201545"/>
          </a:xfrm>
        </p:spPr>
        <p:txBody>
          <a:bodyPr anchor="t"/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1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 flipH="1">
            <a:off x="-14439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 flipH="1">
            <a:off x="-1443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878" y="1066801"/>
            <a:ext cx="3562911" cy="35099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2711450" y="0"/>
            <a:ext cx="64325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878" y="1447164"/>
            <a:ext cx="3562911" cy="2201545"/>
          </a:xfrm>
        </p:spPr>
        <p:txBody>
          <a:bodyPr anchor="t"/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7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331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7"/>
            <a:ext cx="6400800" cy="148731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rgbClr val="262A3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2"/>
            <a:ext cx="6400800" cy="338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5731459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2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93"/>
            <a:ext cx="3429000" cy="14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28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5" y="2078847"/>
            <a:ext cx="7984797" cy="56275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2834640"/>
            <a:ext cx="4672172" cy="1847427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4"/>
            <a:ext cx="8234363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25940"/>
            <a:ext cx="8234363" cy="3777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48790C2-FB8D-4AD1-BFB1-8D82BB9A428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3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31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23492"/>
            <a:ext cx="8234363" cy="3379199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29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3"/>
            <a:ext cx="395224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724400" y="1617133"/>
            <a:ext cx="396240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E6F2A070-8A77-484A-BFE7-6B1E5C21564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5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84" r:id="rId2"/>
    <p:sldLayoutId id="2147483885" r:id="rId3"/>
    <p:sldLayoutId id="2147483870" r:id="rId4"/>
    <p:sldLayoutId id="2147483877" r:id="rId5"/>
    <p:sldLayoutId id="2147483879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57200" y="22671"/>
            <a:ext cx="700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Collaborative STEM Learning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Latsis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Symposium 2021, Anne Deiglmayr</a:t>
            </a:r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1154545" y="4837382"/>
            <a:ext cx="678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Empirische Schul- und Unterrichtsforschung</a:t>
            </a:r>
          </a:p>
        </p:txBody>
      </p:sp>
    </p:spTree>
    <p:extLst>
      <p:ext uri="{BB962C8B-B14F-4D97-AF65-F5344CB8AC3E}">
        <p14:creationId xmlns:p14="http://schemas.microsoft.com/office/powerpoint/2010/main" val="3392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8" r:id="rId8"/>
    <p:sldLayoutId id="2147483890" r:id="rId9"/>
    <p:sldLayoutId id="2147483891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2.xml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295275" y="2079625"/>
            <a:ext cx="8093075" cy="148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/>
              <a:t>The role of knowledge interdependence in collaborative (STEM) learning</a:t>
            </a:r>
            <a:endParaRPr lang="en-GB" alt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Inhaltsplatzhalter 3"/>
          <p:cNvSpPr>
            <a:spLocks noGrp="1"/>
          </p:cNvSpPr>
          <p:nvPr>
            <p:ph sz="half" idx="4294967295"/>
          </p:nvPr>
        </p:nvSpPr>
        <p:spPr>
          <a:xfrm>
            <a:off x="295275" y="3600450"/>
            <a:ext cx="4276725" cy="517525"/>
          </a:xfrm>
        </p:spPr>
        <p:txBody>
          <a:bodyPr/>
          <a:lstStyle/>
          <a:p>
            <a:pPr marL="0" indent="0" eaLnBrk="1" hangingPunct="1"/>
            <a:r>
              <a:rPr lang="en-GB" altLang="de-DE" sz="1600">
                <a:latin typeface="Arial" panose="020B0604020202020204" pitchFamily="34" charset="0"/>
                <a:cs typeface="Arial" panose="020B0604020202020204" pitchFamily="34" charset="0"/>
              </a:rPr>
              <a:t>ETH Zurich, September 7, 2021</a:t>
            </a:r>
          </a:p>
          <a:p>
            <a:pPr marL="0" indent="0" eaLnBrk="1" hangingPunct="1"/>
            <a:r>
              <a:rPr lang="en-GB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Prof. Dr. Anne Deiglmayr</a:t>
            </a:r>
          </a:p>
          <a:p>
            <a:pPr marL="0" indent="0" eaLnBrk="1" hangingPunct="1"/>
            <a:r>
              <a:rPr lang="en-GB" altLang="de-DE" sz="1600">
                <a:latin typeface="Arial" panose="020B0604020202020204" pitchFamily="34" charset="0"/>
                <a:cs typeface="Arial" panose="020B0604020202020204" pitchFamily="34" charset="0"/>
              </a:rPr>
              <a:t>University of Leipzig, Germany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EF0D0E-BC27-4BC0-A590-1A2568DF4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86" y="1606876"/>
            <a:ext cx="7940893" cy="471971"/>
          </a:xfrm>
        </p:spPr>
        <p:txBody>
          <a:bodyPr/>
          <a:lstStyle/>
          <a:p>
            <a:r>
              <a:rPr lang="en-GB" sz="1600" dirty="0" err="1"/>
              <a:t>Latsis</a:t>
            </a:r>
            <a:r>
              <a:rPr lang="en-GB" sz="1600" dirty="0"/>
              <a:t> Symposium 2021, Session 7:</a:t>
            </a:r>
          </a:p>
          <a:p>
            <a:r>
              <a:rPr lang="en-GB" sz="1600" dirty="0"/>
              <a:t>STEM-​Learning through co-​construction of knowledge with computer support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Jigsaw Script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C6E82-545E-42C7-B6AD-3283C1AB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wide-spread, prototypical collaboration script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Dillenbourg</a:t>
            </a:r>
            <a:r>
              <a:rPr lang="en-US" sz="1400" dirty="0"/>
              <a:t> &amp; </a:t>
            </a:r>
            <a:r>
              <a:rPr lang="en-US" sz="1400" dirty="0" err="1"/>
              <a:t>Jermann</a:t>
            </a:r>
            <a:r>
              <a:rPr lang="en-US" sz="1400" dirty="0"/>
              <a:t>, 2007)</a:t>
            </a:r>
          </a:p>
          <a:p>
            <a:endParaRPr lang="en-US" sz="1400" dirty="0"/>
          </a:p>
          <a:p>
            <a:r>
              <a:rPr lang="en-US" dirty="0"/>
              <a:t>empirically:</a:t>
            </a:r>
          </a:p>
          <a:p>
            <a:pPr lvl="1"/>
            <a:r>
              <a:rPr lang="en-US" dirty="0"/>
              <a:t>mixed results </a:t>
            </a:r>
            <a:r>
              <a:rPr lang="en-US" sz="1200" dirty="0"/>
              <a:t>(</a:t>
            </a:r>
            <a:r>
              <a:rPr lang="en-US" sz="1200" dirty="0" err="1"/>
              <a:t>Roseth</a:t>
            </a:r>
            <a:r>
              <a:rPr lang="en-US" sz="1200" dirty="0"/>
              <a:t>, Lee, &amp; </a:t>
            </a:r>
            <a:r>
              <a:rPr lang="en-US" sz="1200" dirty="0" err="1"/>
              <a:t>Saltarelli</a:t>
            </a:r>
            <a:r>
              <a:rPr lang="en-US" sz="1200" dirty="0"/>
              <a:t>, 2018; </a:t>
            </a:r>
            <a:r>
              <a:rPr lang="en-US" sz="1200" dirty="0" err="1"/>
              <a:t>Slavin</a:t>
            </a:r>
            <a:r>
              <a:rPr lang="en-US" sz="1200" dirty="0"/>
              <a:t>, Hurley, &amp; Chamberlain, 2003)</a:t>
            </a:r>
            <a:endParaRPr lang="en-US" dirty="0"/>
          </a:p>
          <a:p>
            <a:pPr lvl="1"/>
            <a:r>
              <a:rPr lang="en-US" b="1" dirty="0"/>
              <a:t>knowledge exchange and integration </a:t>
            </a:r>
            <a:r>
              <a:rPr lang="en-US" dirty="0"/>
              <a:t>often suboptimal </a:t>
            </a:r>
            <a:r>
              <a:rPr lang="en-US" sz="1200" dirty="0"/>
              <a:t>(Berger &amp; </a:t>
            </a:r>
            <a:r>
              <a:rPr lang="en-US" sz="1200" dirty="0" err="1"/>
              <a:t>Hänze</a:t>
            </a:r>
            <a:r>
              <a:rPr lang="en-US" sz="1200" dirty="0"/>
              <a:t>, 2015; Deiglmayr &amp; Spada, 2011)</a:t>
            </a:r>
          </a:p>
          <a:p>
            <a:pPr lvl="1"/>
            <a:endParaRPr lang="en-US" sz="1200" dirty="0"/>
          </a:p>
          <a:p>
            <a:endParaRPr lang="en-US" sz="1200" dirty="0"/>
          </a:p>
          <a:p>
            <a:r>
              <a:rPr lang="en-US" dirty="0"/>
              <a:t>Could </a:t>
            </a:r>
            <a:r>
              <a:rPr lang="en-US" i="1" dirty="0"/>
              <a:t>too much </a:t>
            </a:r>
            <a:r>
              <a:rPr lang="en-US" dirty="0"/>
              <a:t>knowledge interdependence in fact </a:t>
            </a:r>
            <a:r>
              <a:rPr lang="en-US" i="1" dirty="0"/>
              <a:t>hinder</a:t>
            </a:r>
            <a:r>
              <a:rPr lang="en-US" dirty="0"/>
              <a:t> transactive dialogue (e.g. because of lack in common ground)?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AFCF9BA9-AB08-46E1-A235-3AC71B2FE2C1}" type="slidenum">
              <a:rPr lang="de-DE" altLang="de-DE" noProof="0" smtClean="0"/>
              <a:pPr lvl="0"/>
              <a:t>10</a:t>
            </a:fld>
            <a:endParaRPr lang="de-DE" altLang="de-DE" noProof="0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7B7F66C-23BD-4C91-96D0-9CF8E5B2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7846" r="9549"/>
          <a:stretch/>
        </p:blipFill>
        <p:spPr bwMode="auto">
          <a:xfrm>
            <a:off x="6729137" y="148040"/>
            <a:ext cx="2055052" cy="158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FE13C2-2A2A-49C6-9041-7E17CB078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600" dirty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43D85D-4086-4D6C-9E91-0EDC1F87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Study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916FDE-26AB-429E-A0D0-D41ED5260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59BED92-5F70-4F10-A92C-6C6734D37638}"/>
              </a:ext>
            </a:extLst>
          </p:cNvPr>
          <p:cNvSpPr/>
          <p:nvPr/>
        </p:nvSpPr>
        <p:spPr>
          <a:xfrm>
            <a:off x="1763577" y="3420852"/>
            <a:ext cx="5033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+mn-lt"/>
              </a:rPr>
              <a:t>Schweizer Nationalfonds (</a:t>
            </a:r>
            <a:r>
              <a:rPr lang="de-DE" sz="1400" dirty="0" err="1">
                <a:latin typeface="+mn-lt"/>
              </a:rPr>
              <a:t>project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no</a:t>
            </a:r>
            <a:r>
              <a:rPr lang="de-DE" sz="1400" dirty="0">
                <a:latin typeface="+mn-lt"/>
              </a:rPr>
              <a:t>. 139621)</a:t>
            </a:r>
            <a:endParaRPr lang="en-GB" sz="1400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D1CA22-1A25-472C-B373-A450AEACF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20767" r="4344" b="30988"/>
          <a:stretch/>
        </p:blipFill>
        <p:spPr bwMode="auto">
          <a:xfrm>
            <a:off x="960584" y="1045953"/>
            <a:ext cx="6030967" cy="24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282AD7-67B5-4BDA-B424-2AC1CC280D95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4D5B82C-D54C-4AE2-B05E-13CFAC027096}"/>
              </a:ext>
            </a:extLst>
          </p:cNvPr>
          <p:cNvGrpSpPr/>
          <p:nvPr/>
        </p:nvGrpSpPr>
        <p:grpSpPr>
          <a:xfrm>
            <a:off x="7502994" y="980538"/>
            <a:ext cx="1065997" cy="1699160"/>
            <a:chOff x="3155320" y="3016557"/>
            <a:chExt cx="1065997" cy="1699160"/>
          </a:xfrm>
        </p:grpSpPr>
        <p:pic>
          <p:nvPicPr>
            <p:cNvPr id="9" name="Grafik 8" descr="Ein Bild, das Person, Schlips, Mann, Anzug enthält.&#10;&#10;Automatisch generierte Beschreibung">
              <a:extLst>
                <a:ext uri="{FF2B5EF4-FFF2-40B4-BE49-F238E27FC236}">
                  <a16:creationId xmlns:a16="http://schemas.microsoft.com/office/drawing/2014/main" id="{816A1770-ADAF-4249-AC91-54B3271C8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320" y="3016557"/>
              <a:ext cx="1025684" cy="131287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BCDC9B2-9DF7-4A50-A150-578BA016A502}"/>
                </a:ext>
              </a:extLst>
            </p:cNvPr>
            <p:cNvSpPr txBox="1"/>
            <p:nvPr/>
          </p:nvSpPr>
          <p:spPr>
            <a:xfrm>
              <a:off x="3155320" y="4346385"/>
              <a:ext cx="106599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Lennart Schalk,</a:t>
              </a:r>
              <a:br>
                <a:rPr lang="de-DE" sz="1200" i="0" dirty="0">
                  <a:latin typeface="+mn-lt"/>
                  <a:cs typeface="Arial" panose="020B0604020202020204" pitchFamily="34" charset="0"/>
                </a:rPr>
              </a:br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PH </a:t>
              </a:r>
              <a:r>
                <a:rPr lang="de-DE" sz="1200" i="0" dirty="0" err="1">
                  <a:latin typeface="+mn-lt"/>
                  <a:cs typeface="Arial" panose="020B0604020202020204" pitchFamily="34" charset="0"/>
                </a:rPr>
                <a:t>Schywz</a:t>
              </a:r>
              <a:endParaRPr lang="de-DE" sz="1200" i="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BAE4F7F-8479-4128-83FE-289B61258093}"/>
              </a:ext>
            </a:extLst>
          </p:cNvPr>
          <p:cNvSpPr txBox="1"/>
          <p:nvPr/>
        </p:nvSpPr>
        <p:spPr>
          <a:xfrm>
            <a:off x="3628036" y="4780230"/>
            <a:ext cx="3196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>
                <a:latin typeface="+mn-lt"/>
                <a:cs typeface="Arial" panose="020B0604020202020204" pitchFamily="34" charset="0"/>
              </a:rPr>
              <a:t>Bildquellen: </a:t>
            </a:r>
            <a:r>
              <a:rPr lang="de-DE" sz="800" dirty="0">
                <a:latin typeface="+mn-lt"/>
              </a:rPr>
              <a:t>https://www.journals.elsevier.com/learning-and-instruction</a:t>
            </a:r>
            <a:endParaRPr lang="de-DE" sz="80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B5AF77-BCD5-4118-B98C-E9629108DD15}"/>
              </a:ext>
            </a:extLst>
          </p:cNvPr>
          <p:cNvSpPr/>
          <p:nvPr/>
        </p:nvSpPr>
        <p:spPr>
          <a:xfrm>
            <a:off x="1515001" y="4024213"/>
            <a:ext cx="5476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+mn-lt"/>
              </a:rPr>
              <a:t>n</a:t>
            </a:r>
            <a:r>
              <a:rPr lang="en-US" sz="1600" dirty="0">
                <a:latin typeface="+mn-lt"/>
              </a:rPr>
              <a:t>= 78 University students (42 female), from non-STEM fields, in 26 triads</a:t>
            </a:r>
          </a:p>
        </p:txBody>
      </p:sp>
    </p:spTree>
    <p:extLst>
      <p:ext uri="{BB962C8B-B14F-4D97-AF65-F5344CB8AC3E}">
        <p14:creationId xmlns:p14="http://schemas.microsoft.com/office/powerpoint/2010/main" val="3612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Domain:  Urn Models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C6E82-545E-42C7-B6AD-3283C1AB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learning objective: conceptual, principle-based understanding of urn models</a:t>
            </a:r>
            <a:br>
              <a:rPr lang="en-US" sz="1600" dirty="0"/>
            </a:br>
            <a:r>
              <a:rPr lang="en-US" sz="1400" dirty="0"/>
              <a:t>(cf. Berthold &amp; </a:t>
            </a:r>
            <a:r>
              <a:rPr lang="en-US" sz="1400" dirty="0" err="1"/>
              <a:t>Renkl</a:t>
            </a:r>
            <a:r>
              <a:rPr lang="en-US" sz="1400" dirty="0"/>
              <a:t>, 2009; </a:t>
            </a:r>
            <a:r>
              <a:rPr lang="en-US" sz="1400" dirty="0" err="1"/>
              <a:t>Rittle</a:t>
            </a:r>
            <a:r>
              <a:rPr lang="en-US" sz="1400" dirty="0"/>
              <a:t>-Johnson, Schneider, &amp; Star, 2015)</a:t>
            </a:r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GB" sz="1600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C9929B01-4EB7-4CC2-B91D-2B643FC2A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08694"/>
              </p:ext>
            </p:extLst>
          </p:nvPr>
        </p:nvGraphicFramePr>
        <p:xfrm>
          <a:off x="818959" y="2126181"/>
          <a:ext cx="5721120" cy="22219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39">
                <a:tc rowSpan="2">
                  <a:txBody>
                    <a:bodyPr/>
                    <a:lstStyle/>
                    <a:p>
                      <a:endParaRPr lang="en-US" sz="1600" noProof="0" dirty="0"/>
                    </a:p>
                    <a:p>
                      <a:r>
                        <a:rPr lang="en-US" sz="1600" noProof="0" dirty="0"/>
                        <a:t>Principle 2: Order</a:t>
                      </a:r>
                      <a:endParaRPr lang="en-US" sz="1600" b="0" noProof="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/>
                        <a:t>Principle</a:t>
                      </a:r>
                      <a:r>
                        <a:rPr lang="en-US" sz="1600" kern="1200" baseline="0" noProof="0" dirty="0"/>
                        <a:t> 1: Replacement</a:t>
                      </a:r>
                      <a:endParaRPr lang="en-US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noProof="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5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…with replacement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…without replacement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9891618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…relevant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noProof="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/>
                        <a:t>Model 1</a:t>
                      </a:r>
                      <a:endParaRPr lang="en-US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/>
                        <a:t>Model 2</a:t>
                      </a:r>
                      <a:endParaRPr lang="en-US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…irrelevant</a:t>
                      </a:r>
                      <a:endParaRPr lang="en-US" sz="1600" b="0" noProof="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/>
                        <a:t>Model 3</a:t>
                      </a:r>
                      <a:endParaRPr lang="en-US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/>
                        <a:t>Model 4</a:t>
                      </a:r>
                      <a:br>
                        <a:rPr lang="en-US" sz="1600" kern="1200" noProof="0" dirty="0"/>
                      </a:br>
                      <a:r>
                        <a:rPr lang="en-US" sz="1600" kern="1200" noProof="0" dirty="0"/>
                        <a:t>(</a:t>
                      </a:r>
                      <a:r>
                        <a:rPr lang="en-US" sz="1600" kern="1200" noProof="0" dirty="0">
                          <a:sym typeface="Wingdings" panose="05000000000000000000" pitchFamily="2" charset="2"/>
                        </a:rPr>
                        <a:t> transfer)</a:t>
                      </a:r>
                      <a:endParaRPr lang="en-US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1E8832C-96C3-4F93-9218-1A58FB01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26" y="2245899"/>
            <a:ext cx="1640037" cy="189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6C716A-5690-402C-8742-47FD6AEAAE0D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263468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Materials: Worked 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457199" y="1223492"/>
          <a:ext cx="8234363" cy="289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Dokument" r:id="rId3" imgW="16672343" imgH="6141264" progId="Word.Document.12">
                  <p:embed/>
                </p:oleObj>
              </mc:Choice>
              <mc:Fallback>
                <p:oleObj name="Dokument" r:id="rId3" imgW="16672343" imgH="6141264" progId="Word.Document.12">
                  <p:embed/>
                  <p:pic>
                    <p:nvPicPr>
                      <p:cNvPr id="5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223492"/>
                        <a:ext cx="8234363" cy="289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3"/>
          <p:cNvSpPr/>
          <p:nvPr/>
        </p:nvSpPr>
        <p:spPr bwMode="auto">
          <a:xfrm>
            <a:off x="452099" y="1232009"/>
            <a:ext cx="2720452" cy="2730887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000" rIns="0" bIns="27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2800" b="1" dirty="0"/>
              <a:t>M</a:t>
            </a:r>
            <a:r>
              <a:rPr lang="de-CH" sz="2800" b="1" dirty="0">
                <a:solidFill>
                  <a:schemeClr val="accent2"/>
                </a:solidFill>
              </a:rPr>
              <a:t> </a:t>
            </a:r>
            <a:r>
              <a:rPr lang="de-CH" sz="2800" b="1" dirty="0"/>
              <a:t>1</a:t>
            </a:r>
          </a:p>
          <a:p>
            <a:endParaRPr lang="de-CH" b="1" dirty="0">
              <a:solidFill>
                <a:schemeClr val="accent2"/>
              </a:solidFill>
            </a:endParaRPr>
          </a:p>
        </p:txBody>
      </p:sp>
      <p:sp>
        <p:nvSpPr>
          <p:cNvPr id="10" name="Rechteck 18"/>
          <p:cNvSpPr/>
          <p:nvPr/>
        </p:nvSpPr>
        <p:spPr bwMode="auto">
          <a:xfrm>
            <a:off x="3172552" y="1214974"/>
            <a:ext cx="2831629" cy="2739404"/>
          </a:xfrm>
          <a:prstGeom prst="rect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000" rIns="0" bIns="27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CH" sz="2800" b="1" dirty="0">
                <a:solidFill>
                  <a:prstClr val="black"/>
                </a:solidFill>
              </a:rPr>
              <a:t>M</a:t>
            </a:r>
            <a:r>
              <a:rPr lang="de-CH" sz="2800" b="1" dirty="0">
                <a:solidFill>
                  <a:srgbClr val="D64242"/>
                </a:solidFill>
              </a:rPr>
              <a:t> </a:t>
            </a:r>
            <a:r>
              <a:rPr lang="de-CH" sz="2800" b="1" dirty="0">
                <a:solidFill>
                  <a:prstClr val="black"/>
                </a:solidFill>
              </a:rPr>
              <a:t>1</a:t>
            </a:r>
          </a:p>
          <a:p>
            <a:endParaRPr lang="de-CH" b="1" dirty="0">
              <a:solidFill>
                <a:schemeClr val="accent2"/>
              </a:solidFill>
            </a:endParaRPr>
          </a:p>
        </p:txBody>
      </p:sp>
      <p:sp>
        <p:nvSpPr>
          <p:cNvPr id="11" name="Rechteck 25"/>
          <p:cNvSpPr/>
          <p:nvPr/>
        </p:nvSpPr>
        <p:spPr bwMode="auto">
          <a:xfrm>
            <a:off x="5986136" y="1214974"/>
            <a:ext cx="2700823" cy="2739404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000" rIns="0" bIns="27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CH" sz="2800" b="1" dirty="0">
                <a:solidFill>
                  <a:prstClr val="black"/>
                </a:solidFill>
              </a:rPr>
              <a:t>M</a:t>
            </a:r>
            <a:r>
              <a:rPr lang="de-CH" sz="2800" b="1" dirty="0">
                <a:solidFill>
                  <a:srgbClr val="D64242"/>
                </a:solidFill>
              </a:rPr>
              <a:t> </a:t>
            </a:r>
            <a:r>
              <a:rPr lang="de-CH" sz="2800" b="1" dirty="0">
                <a:solidFill>
                  <a:prstClr val="black"/>
                </a:solidFill>
              </a:rPr>
              <a:t>1</a:t>
            </a:r>
          </a:p>
          <a:p>
            <a:endParaRPr lang="de-CH" b="1" dirty="0">
              <a:solidFill>
                <a:schemeClr val="accent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FDD65A6-49BB-4069-AFBE-12EFA0F78655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16618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vs. Weak Knowledge Interdependence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7612763" y="4731545"/>
            <a:ext cx="200025" cy="35123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9F85DD-1765-4155-BE31-DCDCF098BCB6}" type="slidenum">
              <a:rPr lang="de-DE" sz="600"/>
              <a:pPr/>
              <a:t>14</a:t>
            </a:fld>
            <a:endParaRPr lang="de-DE" sz="600"/>
          </a:p>
        </p:txBody>
      </p:sp>
      <p:sp>
        <p:nvSpPr>
          <p:cNvPr id="6" name="TextBox 7"/>
          <p:cNvSpPr txBox="1"/>
          <p:nvPr/>
        </p:nvSpPr>
        <p:spPr>
          <a:xfrm>
            <a:off x="6055729" y="748928"/>
            <a:ext cx="27918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4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traditional JIGSAW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model experts: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latin typeface="+mn-lt"/>
              </a:rPr>
              <a:t>strong</a:t>
            </a:r>
            <a:r>
              <a:rPr lang="en-US" sz="1600" b="1" dirty="0">
                <a:latin typeface="+mn-lt"/>
              </a:rPr>
              <a:t> KI</a:t>
            </a:r>
          </a:p>
          <a:p>
            <a:endParaRPr lang="en-US" sz="2000" dirty="0">
              <a:latin typeface="+mn-lt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9AF578-2633-48D4-B8DB-1D6BED92A640}"/>
              </a:ext>
            </a:extLst>
          </p:cNvPr>
          <p:cNvGrpSpPr/>
          <p:nvPr/>
        </p:nvGrpSpPr>
        <p:grpSpPr>
          <a:xfrm>
            <a:off x="1437878" y="759790"/>
            <a:ext cx="4232672" cy="1784634"/>
            <a:chOff x="1437878" y="696887"/>
            <a:chExt cx="4232672" cy="1784634"/>
          </a:xfrm>
        </p:grpSpPr>
        <p:grpSp>
          <p:nvGrpSpPr>
            <p:cNvPr id="8" name="Gruppieren 18"/>
            <p:cNvGrpSpPr/>
            <p:nvPr/>
          </p:nvGrpSpPr>
          <p:grpSpPr>
            <a:xfrm>
              <a:off x="1560250" y="696887"/>
              <a:ext cx="4003360" cy="1784634"/>
              <a:chOff x="7448857" y="2841307"/>
              <a:chExt cx="1363628" cy="697688"/>
            </a:xfrm>
            <a:solidFill>
              <a:schemeClr val="tx1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7448857" y="3054703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7964698" y="2841307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8430498" y="3053298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878" y="1998665"/>
              <a:ext cx="1335305" cy="45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752" y="1426243"/>
              <a:ext cx="1335325" cy="45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25" y="1970538"/>
              <a:ext cx="1335325" cy="45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59A554E-EFEB-4171-88C0-D62B25C894B9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31854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vs. Weak Knowledge Interdependence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7612763" y="4731545"/>
            <a:ext cx="200025" cy="35123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9F85DD-1765-4155-BE31-DCDCF098BCB6}" type="slidenum">
              <a:rPr lang="de-DE" sz="600"/>
              <a:pPr/>
              <a:t>15</a:t>
            </a:fld>
            <a:endParaRPr lang="de-DE" sz="600"/>
          </a:p>
        </p:txBody>
      </p:sp>
      <p:sp>
        <p:nvSpPr>
          <p:cNvPr id="6" name="TextBox 7"/>
          <p:cNvSpPr txBox="1"/>
          <p:nvPr/>
        </p:nvSpPr>
        <p:spPr>
          <a:xfrm>
            <a:off x="6055729" y="748928"/>
            <a:ext cx="27918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400" b="1" dirty="0">
              <a:latin typeface="+mn-lt"/>
            </a:endParaRP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traditional JIGSAW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model experts: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latin typeface="+mn-lt"/>
              </a:rPr>
              <a:t>strong</a:t>
            </a:r>
            <a:r>
              <a:rPr lang="en-US" sz="1600" b="1" dirty="0">
                <a:latin typeface="+mn-lt"/>
              </a:rPr>
              <a:t> KI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055729" y="3110953"/>
            <a:ext cx="28973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modified JIGSAW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story experts: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/>
              </a:rPr>
              <a:t>weak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 KI</a:t>
            </a:r>
          </a:p>
          <a:p>
            <a:endParaRPr lang="en-US" sz="1400" dirty="0">
              <a:latin typeface="+mn-lt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9AF578-2633-48D4-B8DB-1D6BED92A640}"/>
              </a:ext>
            </a:extLst>
          </p:cNvPr>
          <p:cNvGrpSpPr/>
          <p:nvPr/>
        </p:nvGrpSpPr>
        <p:grpSpPr>
          <a:xfrm>
            <a:off x="1437878" y="759790"/>
            <a:ext cx="4232672" cy="1784634"/>
            <a:chOff x="1437878" y="696887"/>
            <a:chExt cx="4232672" cy="1784634"/>
          </a:xfrm>
        </p:grpSpPr>
        <p:grpSp>
          <p:nvGrpSpPr>
            <p:cNvPr id="8" name="Gruppieren 18"/>
            <p:cNvGrpSpPr/>
            <p:nvPr/>
          </p:nvGrpSpPr>
          <p:grpSpPr>
            <a:xfrm>
              <a:off x="1560250" y="696887"/>
              <a:ext cx="4003360" cy="1784634"/>
              <a:chOff x="7448857" y="2841307"/>
              <a:chExt cx="1363628" cy="697688"/>
            </a:xfrm>
            <a:solidFill>
              <a:schemeClr val="tx1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7448857" y="3054703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7964698" y="2841307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8430498" y="3053298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878" y="1998665"/>
              <a:ext cx="1335305" cy="458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752" y="1426243"/>
              <a:ext cx="1335325" cy="45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25" y="1970538"/>
              <a:ext cx="1335325" cy="458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9C23F09-ADDC-41ED-B83F-8F847612CED5}"/>
              </a:ext>
            </a:extLst>
          </p:cNvPr>
          <p:cNvGrpSpPr/>
          <p:nvPr/>
        </p:nvGrpSpPr>
        <p:grpSpPr>
          <a:xfrm>
            <a:off x="1403623" y="2819373"/>
            <a:ext cx="4171008" cy="1784634"/>
            <a:chOff x="1403623" y="2819373"/>
            <a:chExt cx="4171008" cy="1784634"/>
          </a:xfrm>
        </p:grpSpPr>
        <p:grpSp>
          <p:nvGrpSpPr>
            <p:cNvPr id="26" name="Gruppieren 18">
              <a:extLst>
                <a:ext uri="{FF2B5EF4-FFF2-40B4-BE49-F238E27FC236}">
                  <a16:creationId xmlns:a16="http://schemas.microsoft.com/office/drawing/2014/main" id="{77FD2335-692A-4964-A367-258EA3CF52D3}"/>
                </a:ext>
              </a:extLst>
            </p:cNvPr>
            <p:cNvGrpSpPr/>
            <p:nvPr/>
          </p:nvGrpSpPr>
          <p:grpSpPr>
            <a:xfrm>
              <a:off x="1530824" y="2819373"/>
              <a:ext cx="4003360" cy="1784634"/>
              <a:chOff x="7448857" y="2841307"/>
              <a:chExt cx="1363628" cy="697688"/>
            </a:xfrm>
            <a:solidFill>
              <a:schemeClr val="tx1"/>
            </a:solidFill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992DCD99-D51B-4DCC-B234-BCB596CFC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857" y="3054703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FFB888D1-DDDA-4403-9CE4-E96E3E838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698" y="2841307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F422C285-3CD6-4E06-932C-0F32915F7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0498" y="3053298"/>
                <a:ext cx="381987" cy="484292"/>
              </a:xfrm>
              <a:custGeom>
                <a:avLst/>
                <a:gdLst>
                  <a:gd name="T0" fmla="*/ 68 w 958"/>
                  <a:gd name="T1" fmla="*/ 1182 h 1208"/>
                  <a:gd name="T2" fmla="*/ 0 w 958"/>
                  <a:gd name="T3" fmla="*/ 1052 h 1208"/>
                  <a:gd name="T4" fmla="*/ 7 w 958"/>
                  <a:gd name="T5" fmla="*/ 780 h 1208"/>
                  <a:gd name="T6" fmla="*/ 33 w 958"/>
                  <a:gd name="T7" fmla="*/ 715 h 1208"/>
                  <a:gd name="T8" fmla="*/ 81 w 958"/>
                  <a:gd name="T9" fmla="*/ 663 h 1208"/>
                  <a:gd name="T10" fmla="*/ 150 w 958"/>
                  <a:gd name="T11" fmla="*/ 640 h 1208"/>
                  <a:gd name="T12" fmla="*/ 260 w 958"/>
                  <a:gd name="T13" fmla="*/ 640 h 1208"/>
                  <a:gd name="T14" fmla="*/ 302 w 958"/>
                  <a:gd name="T15" fmla="*/ 689 h 1208"/>
                  <a:gd name="T16" fmla="*/ 286 w 958"/>
                  <a:gd name="T17" fmla="*/ 724 h 1208"/>
                  <a:gd name="T18" fmla="*/ 250 w 958"/>
                  <a:gd name="T19" fmla="*/ 741 h 1208"/>
                  <a:gd name="T20" fmla="*/ 140 w 958"/>
                  <a:gd name="T21" fmla="*/ 744 h 1208"/>
                  <a:gd name="T22" fmla="*/ 120 w 958"/>
                  <a:gd name="T23" fmla="*/ 763 h 1208"/>
                  <a:gd name="T24" fmla="*/ 101 w 958"/>
                  <a:gd name="T25" fmla="*/ 825 h 1208"/>
                  <a:gd name="T26" fmla="*/ 104 w 958"/>
                  <a:gd name="T27" fmla="*/ 1075 h 1208"/>
                  <a:gd name="T28" fmla="*/ 143 w 958"/>
                  <a:gd name="T29" fmla="*/ 1107 h 1208"/>
                  <a:gd name="T30" fmla="*/ 815 w 958"/>
                  <a:gd name="T31" fmla="*/ 1107 h 1208"/>
                  <a:gd name="T32" fmla="*/ 854 w 958"/>
                  <a:gd name="T33" fmla="*/ 1075 h 1208"/>
                  <a:gd name="T34" fmla="*/ 857 w 958"/>
                  <a:gd name="T35" fmla="*/ 796 h 1208"/>
                  <a:gd name="T36" fmla="*/ 835 w 958"/>
                  <a:gd name="T37" fmla="*/ 750 h 1208"/>
                  <a:gd name="T38" fmla="*/ 705 w 958"/>
                  <a:gd name="T39" fmla="*/ 741 h 1208"/>
                  <a:gd name="T40" fmla="*/ 601 w 958"/>
                  <a:gd name="T41" fmla="*/ 708 h 1208"/>
                  <a:gd name="T42" fmla="*/ 555 w 958"/>
                  <a:gd name="T43" fmla="*/ 630 h 1208"/>
                  <a:gd name="T44" fmla="*/ 578 w 958"/>
                  <a:gd name="T45" fmla="*/ 455 h 1208"/>
                  <a:gd name="T46" fmla="*/ 588 w 958"/>
                  <a:gd name="T47" fmla="*/ 445 h 1208"/>
                  <a:gd name="T48" fmla="*/ 620 w 958"/>
                  <a:gd name="T49" fmla="*/ 416 h 1208"/>
                  <a:gd name="T50" fmla="*/ 666 w 958"/>
                  <a:gd name="T51" fmla="*/ 312 h 1208"/>
                  <a:gd name="T52" fmla="*/ 663 w 958"/>
                  <a:gd name="T53" fmla="*/ 254 h 1208"/>
                  <a:gd name="T54" fmla="*/ 549 w 958"/>
                  <a:gd name="T55" fmla="*/ 114 h 1208"/>
                  <a:gd name="T56" fmla="*/ 478 w 958"/>
                  <a:gd name="T57" fmla="*/ 101 h 1208"/>
                  <a:gd name="T58" fmla="*/ 341 w 958"/>
                  <a:gd name="T59" fmla="*/ 156 h 1208"/>
                  <a:gd name="T60" fmla="*/ 286 w 958"/>
                  <a:gd name="T61" fmla="*/ 289 h 1208"/>
                  <a:gd name="T62" fmla="*/ 296 w 958"/>
                  <a:gd name="T63" fmla="*/ 354 h 1208"/>
                  <a:gd name="T64" fmla="*/ 357 w 958"/>
                  <a:gd name="T65" fmla="*/ 439 h 1208"/>
                  <a:gd name="T66" fmla="*/ 377 w 958"/>
                  <a:gd name="T67" fmla="*/ 471 h 1208"/>
                  <a:gd name="T68" fmla="*/ 364 w 958"/>
                  <a:gd name="T69" fmla="*/ 510 h 1208"/>
                  <a:gd name="T70" fmla="*/ 302 w 958"/>
                  <a:gd name="T71" fmla="*/ 523 h 1208"/>
                  <a:gd name="T72" fmla="*/ 250 w 958"/>
                  <a:gd name="T73" fmla="*/ 471 h 1208"/>
                  <a:gd name="T74" fmla="*/ 189 w 958"/>
                  <a:gd name="T75" fmla="*/ 325 h 1208"/>
                  <a:gd name="T76" fmla="*/ 192 w 958"/>
                  <a:gd name="T77" fmla="*/ 231 h 1208"/>
                  <a:gd name="T78" fmla="*/ 253 w 958"/>
                  <a:gd name="T79" fmla="*/ 104 h 1208"/>
                  <a:gd name="T80" fmla="*/ 364 w 958"/>
                  <a:gd name="T81" fmla="*/ 23 h 1208"/>
                  <a:gd name="T82" fmla="*/ 478 w 958"/>
                  <a:gd name="T83" fmla="*/ 0 h 1208"/>
                  <a:gd name="T84" fmla="*/ 591 w 958"/>
                  <a:gd name="T85" fmla="*/ 23 h 1208"/>
                  <a:gd name="T86" fmla="*/ 702 w 958"/>
                  <a:gd name="T87" fmla="*/ 104 h 1208"/>
                  <a:gd name="T88" fmla="*/ 760 w 958"/>
                  <a:gd name="T89" fmla="*/ 231 h 1208"/>
                  <a:gd name="T90" fmla="*/ 766 w 958"/>
                  <a:gd name="T91" fmla="*/ 322 h 1208"/>
                  <a:gd name="T92" fmla="*/ 724 w 958"/>
                  <a:gd name="T93" fmla="*/ 448 h 1208"/>
                  <a:gd name="T94" fmla="*/ 653 w 958"/>
                  <a:gd name="T95" fmla="*/ 526 h 1208"/>
                  <a:gd name="T96" fmla="*/ 656 w 958"/>
                  <a:gd name="T97" fmla="*/ 617 h 1208"/>
                  <a:gd name="T98" fmla="*/ 692 w 958"/>
                  <a:gd name="T99" fmla="*/ 640 h 1208"/>
                  <a:gd name="T100" fmla="*/ 835 w 958"/>
                  <a:gd name="T101" fmla="*/ 643 h 1208"/>
                  <a:gd name="T102" fmla="*/ 945 w 958"/>
                  <a:gd name="T103" fmla="*/ 737 h 1208"/>
                  <a:gd name="T104" fmla="*/ 958 w 958"/>
                  <a:gd name="T105" fmla="*/ 1052 h 1208"/>
                  <a:gd name="T106" fmla="*/ 890 w 958"/>
                  <a:gd name="T107" fmla="*/ 1182 h 1208"/>
                  <a:gd name="T108" fmla="*/ 153 w 958"/>
                  <a:gd name="T109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8" h="1208">
                    <a:moveTo>
                      <a:pt x="153" y="1208"/>
                    </a:moveTo>
                    <a:lnTo>
                      <a:pt x="153" y="1208"/>
                    </a:lnTo>
                    <a:lnTo>
                      <a:pt x="124" y="1205"/>
                    </a:lnTo>
                    <a:lnTo>
                      <a:pt x="94" y="1195"/>
                    </a:lnTo>
                    <a:lnTo>
                      <a:pt x="68" y="1182"/>
                    </a:lnTo>
                    <a:lnTo>
                      <a:pt x="46" y="1163"/>
                    </a:lnTo>
                    <a:lnTo>
                      <a:pt x="26" y="1140"/>
                    </a:lnTo>
                    <a:lnTo>
                      <a:pt x="10" y="1114"/>
                    </a:lnTo>
                    <a:lnTo>
                      <a:pt x="4" y="1085"/>
                    </a:lnTo>
                    <a:lnTo>
                      <a:pt x="0" y="1052"/>
                    </a:lnTo>
                    <a:lnTo>
                      <a:pt x="0" y="1052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0" y="802"/>
                    </a:lnTo>
                    <a:lnTo>
                      <a:pt x="7" y="780"/>
                    </a:lnTo>
                    <a:lnTo>
                      <a:pt x="13" y="757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23" y="734"/>
                    </a:lnTo>
                    <a:lnTo>
                      <a:pt x="33" y="715"/>
                    </a:lnTo>
                    <a:lnTo>
                      <a:pt x="46" y="695"/>
                    </a:lnTo>
                    <a:lnTo>
                      <a:pt x="62" y="679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81" y="663"/>
                    </a:lnTo>
                    <a:lnTo>
                      <a:pt x="98" y="653"/>
                    </a:lnTo>
                    <a:lnTo>
                      <a:pt x="114" y="646"/>
                    </a:lnTo>
                    <a:lnTo>
                      <a:pt x="13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1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50" y="640"/>
                    </a:lnTo>
                    <a:lnTo>
                      <a:pt x="260" y="640"/>
                    </a:lnTo>
                    <a:lnTo>
                      <a:pt x="270" y="643"/>
                    </a:lnTo>
                    <a:lnTo>
                      <a:pt x="286" y="653"/>
                    </a:lnTo>
                    <a:lnTo>
                      <a:pt x="296" y="669"/>
                    </a:lnTo>
                    <a:lnTo>
                      <a:pt x="299" y="67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302" y="689"/>
                    </a:lnTo>
                    <a:lnTo>
                      <a:pt x="299" y="702"/>
                    </a:lnTo>
                    <a:lnTo>
                      <a:pt x="296" y="708"/>
                    </a:lnTo>
                    <a:lnTo>
                      <a:pt x="286" y="724"/>
                    </a:lnTo>
                    <a:lnTo>
                      <a:pt x="270" y="737"/>
                    </a:lnTo>
                    <a:lnTo>
                      <a:pt x="26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2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50" y="741"/>
                    </a:lnTo>
                    <a:lnTo>
                      <a:pt x="146" y="741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40" y="744"/>
                    </a:lnTo>
                    <a:lnTo>
                      <a:pt x="130" y="754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20" y="763"/>
                    </a:lnTo>
                    <a:lnTo>
                      <a:pt x="111" y="780"/>
                    </a:lnTo>
                    <a:lnTo>
                      <a:pt x="104" y="796"/>
                    </a:lnTo>
                    <a:lnTo>
                      <a:pt x="101" y="812"/>
                    </a:lnTo>
                    <a:lnTo>
                      <a:pt x="101" y="825"/>
                    </a:lnTo>
                    <a:lnTo>
                      <a:pt x="101" y="825"/>
                    </a:lnTo>
                    <a:lnTo>
                      <a:pt x="101" y="1052"/>
                    </a:lnTo>
                    <a:lnTo>
                      <a:pt x="101" y="1052"/>
                    </a:lnTo>
                    <a:lnTo>
                      <a:pt x="101" y="1065"/>
                    </a:lnTo>
                    <a:lnTo>
                      <a:pt x="104" y="1075"/>
                    </a:lnTo>
                    <a:lnTo>
                      <a:pt x="111" y="1085"/>
                    </a:lnTo>
                    <a:lnTo>
                      <a:pt x="117" y="1091"/>
                    </a:lnTo>
                    <a:lnTo>
                      <a:pt x="124" y="1098"/>
                    </a:lnTo>
                    <a:lnTo>
                      <a:pt x="133" y="1104"/>
                    </a:lnTo>
                    <a:lnTo>
                      <a:pt x="143" y="1107"/>
                    </a:lnTo>
                    <a:lnTo>
                      <a:pt x="153" y="1107"/>
                    </a:lnTo>
                    <a:lnTo>
                      <a:pt x="153" y="1107"/>
                    </a:lnTo>
                    <a:lnTo>
                      <a:pt x="802" y="1107"/>
                    </a:lnTo>
                    <a:lnTo>
                      <a:pt x="802" y="1107"/>
                    </a:lnTo>
                    <a:lnTo>
                      <a:pt x="815" y="1107"/>
                    </a:lnTo>
                    <a:lnTo>
                      <a:pt x="825" y="1104"/>
                    </a:lnTo>
                    <a:lnTo>
                      <a:pt x="835" y="1098"/>
                    </a:lnTo>
                    <a:lnTo>
                      <a:pt x="841" y="1091"/>
                    </a:lnTo>
                    <a:lnTo>
                      <a:pt x="848" y="1085"/>
                    </a:lnTo>
                    <a:lnTo>
                      <a:pt x="854" y="1075"/>
                    </a:lnTo>
                    <a:lnTo>
                      <a:pt x="857" y="1065"/>
                    </a:lnTo>
                    <a:lnTo>
                      <a:pt x="857" y="1052"/>
                    </a:lnTo>
                    <a:lnTo>
                      <a:pt x="857" y="1052"/>
                    </a:lnTo>
                    <a:lnTo>
                      <a:pt x="857" y="796"/>
                    </a:lnTo>
                    <a:lnTo>
                      <a:pt x="857" y="796"/>
                    </a:lnTo>
                    <a:lnTo>
                      <a:pt x="857" y="786"/>
                    </a:lnTo>
                    <a:lnTo>
                      <a:pt x="854" y="776"/>
                    </a:lnTo>
                    <a:lnTo>
                      <a:pt x="848" y="767"/>
                    </a:lnTo>
                    <a:lnTo>
                      <a:pt x="841" y="757"/>
                    </a:lnTo>
                    <a:lnTo>
                      <a:pt x="835" y="750"/>
                    </a:lnTo>
                    <a:lnTo>
                      <a:pt x="825" y="747"/>
                    </a:lnTo>
                    <a:lnTo>
                      <a:pt x="815" y="744"/>
                    </a:lnTo>
                    <a:lnTo>
                      <a:pt x="802" y="741"/>
                    </a:lnTo>
                    <a:lnTo>
                      <a:pt x="802" y="741"/>
                    </a:lnTo>
                    <a:lnTo>
                      <a:pt x="705" y="741"/>
                    </a:lnTo>
                    <a:lnTo>
                      <a:pt x="705" y="741"/>
                    </a:lnTo>
                    <a:lnTo>
                      <a:pt x="679" y="741"/>
                    </a:lnTo>
                    <a:lnTo>
                      <a:pt x="650" y="734"/>
                    </a:lnTo>
                    <a:lnTo>
                      <a:pt x="624" y="724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601" y="708"/>
                    </a:lnTo>
                    <a:lnTo>
                      <a:pt x="578" y="685"/>
                    </a:lnTo>
                    <a:lnTo>
                      <a:pt x="565" y="659"/>
                    </a:lnTo>
                    <a:lnTo>
                      <a:pt x="555" y="630"/>
                    </a:lnTo>
                    <a:lnTo>
                      <a:pt x="552" y="598"/>
                    </a:lnTo>
                    <a:lnTo>
                      <a:pt x="552" y="598"/>
                    </a:lnTo>
                    <a:lnTo>
                      <a:pt x="552" y="468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5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78" y="452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588" y="445"/>
                    </a:lnTo>
                    <a:lnTo>
                      <a:pt x="604" y="435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20" y="416"/>
                    </a:lnTo>
                    <a:lnTo>
                      <a:pt x="637" y="393"/>
                    </a:lnTo>
                    <a:lnTo>
                      <a:pt x="653" y="367"/>
                    </a:lnTo>
                    <a:lnTo>
                      <a:pt x="663" y="332"/>
                    </a:lnTo>
                    <a:lnTo>
                      <a:pt x="666" y="312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89"/>
                    </a:lnTo>
                    <a:lnTo>
                      <a:pt x="666" y="270"/>
                    </a:lnTo>
                    <a:lnTo>
                      <a:pt x="663" y="254"/>
                    </a:lnTo>
                    <a:lnTo>
                      <a:pt x="653" y="218"/>
                    </a:lnTo>
                    <a:lnTo>
                      <a:pt x="633" y="185"/>
                    </a:lnTo>
                    <a:lnTo>
                      <a:pt x="611" y="156"/>
                    </a:lnTo>
                    <a:lnTo>
                      <a:pt x="581" y="134"/>
                    </a:lnTo>
                    <a:lnTo>
                      <a:pt x="549" y="114"/>
                    </a:lnTo>
                    <a:lnTo>
                      <a:pt x="513" y="104"/>
                    </a:lnTo>
                    <a:lnTo>
                      <a:pt x="497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78" y="101"/>
                    </a:lnTo>
                    <a:lnTo>
                      <a:pt x="458" y="101"/>
                    </a:lnTo>
                    <a:lnTo>
                      <a:pt x="439" y="104"/>
                    </a:lnTo>
                    <a:lnTo>
                      <a:pt x="403" y="114"/>
                    </a:lnTo>
                    <a:lnTo>
                      <a:pt x="370" y="134"/>
                    </a:lnTo>
                    <a:lnTo>
                      <a:pt x="341" y="156"/>
                    </a:lnTo>
                    <a:lnTo>
                      <a:pt x="318" y="185"/>
                    </a:lnTo>
                    <a:lnTo>
                      <a:pt x="302" y="218"/>
                    </a:lnTo>
                    <a:lnTo>
                      <a:pt x="289" y="254"/>
                    </a:lnTo>
                    <a:lnTo>
                      <a:pt x="286" y="270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289"/>
                    </a:lnTo>
                    <a:lnTo>
                      <a:pt x="286" y="312"/>
                    </a:lnTo>
                    <a:lnTo>
                      <a:pt x="292" y="335"/>
                    </a:lnTo>
                    <a:lnTo>
                      <a:pt x="296" y="354"/>
                    </a:lnTo>
                    <a:lnTo>
                      <a:pt x="305" y="374"/>
                    </a:lnTo>
                    <a:lnTo>
                      <a:pt x="315" y="393"/>
                    </a:lnTo>
                    <a:lnTo>
                      <a:pt x="328" y="409"/>
                    </a:lnTo>
                    <a:lnTo>
                      <a:pt x="341" y="426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57" y="439"/>
                    </a:lnTo>
                    <a:lnTo>
                      <a:pt x="364" y="445"/>
                    </a:lnTo>
                    <a:lnTo>
                      <a:pt x="370" y="455"/>
                    </a:lnTo>
                    <a:lnTo>
                      <a:pt x="377" y="471"/>
                    </a:lnTo>
                    <a:lnTo>
                      <a:pt x="374" y="491"/>
                    </a:lnTo>
                    <a:lnTo>
                      <a:pt x="370" y="50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64" y="510"/>
                    </a:lnTo>
                    <a:lnTo>
                      <a:pt x="357" y="517"/>
                    </a:lnTo>
                    <a:lnTo>
                      <a:pt x="351" y="523"/>
                    </a:lnTo>
                    <a:lnTo>
                      <a:pt x="331" y="530"/>
                    </a:lnTo>
                    <a:lnTo>
                      <a:pt x="312" y="526"/>
                    </a:lnTo>
                    <a:lnTo>
                      <a:pt x="302" y="523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92" y="517"/>
                    </a:lnTo>
                    <a:lnTo>
                      <a:pt x="270" y="497"/>
                    </a:lnTo>
                    <a:lnTo>
                      <a:pt x="250" y="471"/>
                    </a:lnTo>
                    <a:lnTo>
                      <a:pt x="231" y="445"/>
                    </a:lnTo>
                    <a:lnTo>
                      <a:pt x="215" y="419"/>
                    </a:lnTo>
                    <a:lnTo>
                      <a:pt x="202" y="390"/>
                    </a:lnTo>
                    <a:lnTo>
                      <a:pt x="192" y="358"/>
                    </a:lnTo>
                    <a:lnTo>
                      <a:pt x="189" y="325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5" y="289"/>
                    </a:lnTo>
                    <a:lnTo>
                      <a:pt x="189" y="260"/>
                    </a:lnTo>
                    <a:lnTo>
                      <a:pt x="192" y="231"/>
                    </a:lnTo>
                    <a:lnTo>
                      <a:pt x="198" y="205"/>
                    </a:lnTo>
                    <a:lnTo>
                      <a:pt x="208" y="179"/>
                    </a:lnTo>
                    <a:lnTo>
                      <a:pt x="221" y="153"/>
                    </a:lnTo>
                    <a:lnTo>
                      <a:pt x="234" y="127"/>
                    </a:lnTo>
                    <a:lnTo>
                      <a:pt x="253" y="104"/>
                    </a:lnTo>
                    <a:lnTo>
                      <a:pt x="270" y="85"/>
                    </a:lnTo>
                    <a:lnTo>
                      <a:pt x="292" y="65"/>
                    </a:lnTo>
                    <a:lnTo>
                      <a:pt x="315" y="49"/>
                    </a:lnTo>
                    <a:lnTo>
                      <a:pt x="338" y="36"/>
                    </a:lnTo>
                    <a:lnTo>
                      <a:pt x="364" y="23"/>
                    </a:lnTo>
                    <a:lnTo>
                      <a:pt x="390" y="13"/>
                    </a:lnTo>
                    <a:lnTo>
                      <a:pt x="419" y="7"/>
                    </a:lnTo>
                    <a:lnTo>
                      <a:pt x="445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507" y="0"/>
                    </a:lnTo>
                    <a:lnTo>
                      <a:pt x="536" y="7"/>
                    </a:lnTo>
                    <a:lnTo>
                      <a:pt x="562" y="13"/>
                    </a:lnTo>
                    <a:lnTo>
                      <a:pt x="591" y="23"/>
                    </a:lnTo>
                    <a:lnTo>
                      <a:pt x="614" y="36"/>
                    </a:lnTo>
                    <a:lnTo>
                      <a:pt x="640" y="49"/>
                    </a:lnTo>
                    <a:lnTo>
                      <a:pt x="663" y="65"/>
                    </a:lnTo>
                    <a:lnTo>
                      <a:pt x="682" y="85"/>
                    </a:lnTo>
                    <a:lnTo>
                      <a:pt x="702" y="104"/>
                    </a:lnTo>
                    <a:lnTo>
                      <a:pt x="718" y="127"/>
                    </a:lnTo>
                    <a:lnTo>
                      <a:pt x="731" y="153"/>
                    </a:lnTo>
                    <a:lnTo>
                      <a:pt x="744" y="179"/>
                    </a:lnTo>
                    <a:lnTo>
                      <a:pt x="753" y="205"/>
                    </a:lnTo>
                    <a:lnTo>
                      <a:pt x="760" y="231"/>
                    </a:lnTo>
                    <a:lnTo>
                      <a:pt x="766" y="260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289"/>
                    </a:lnTo>
                    <a:lnTo>
                      <a:pt x="766" y="322"/>
                    </a:lnTo>
                    <a:lnTo>
                      <a:pt x="760" y="351"/>
                    </a:lnTo>
                    <a:lnTo>
                      <a:pt x="753" y="380"/>
                    </a:lnTo>
                    <a:lnTo>
                      <a:pt x="747" y="403"/>
                    </a:lnTo>
                    <a:lnTo>
                      <a:pt x="734" y="426"/>
                    </a:lnTo>
                    <a:lnTo>
                      <a:pt x="724" y="448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98" y="481"/>
                    </a:lnTo>
                    <a:lnTo>
                      <a:pt x="672" y="507"/>
                    </a:lnTo>
                    <a:lnTo>
                      <a:pt x="653" y="526"/>
                    </a:lnTo>
                    <a:lnTo>
                      <a:pt x="653" y="526"/>
                    </a:lnTo>
                    <a:lnTo>
                      <a:pt x="653" y="598"/>
                    </a:lnTo>
                    <a:lnTo>
                      <a:pt x="653" y="598"/>
                    </a:lnTo>
                    <a:lnTo>
                      <a:pt x="653" y="611"/>
                    </a:lnTo>
                    <a:lnTo>
                      <a:pt x="656" y="617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63" y="630"/>
                    </a:lnTo>
                    <a:lnTo>
                      <a:pt x="679" y="637"/>
                    </a:lnTo>
                    <a:lnTo>
                      <a:pt x="692" y="640"/>
                    </a:lnTo>
                    <a:lnTo>
                      <a:pt x="705" y="640"/>
                    </a:lnTo>
                    <a:lnTo>
                      <a:pt x="705" y="640"/>
                    </a:lnTo>
                    <a:lnTo>
                      <a:pt x="802" y="640"/>
                    </a:lnTo>
                    <a:lnTo>
                      <a:pt x="802" y="640"/>
                    </a:lnTo>
                    <a:lnTo>
                      <a:pt x="835" y="643"/>
                    </a:lnTo>
                    <a:lnTo>
                      <a:pt x="864" y="653"/>
                    </a:lnTo>
                    <a:lnTo>
                      <a:pt x="890" y="669"/>
                    </a:lnTo>
                    <a:lnTo>
                      <a:pt x="913" y="685"/>
                    </a:lnTo>
                    <a:lnTo>
                      <a:pt x="932" y="708"/>
                    </a:lnTo>
                    <a:lnTo>
                      <a:pt x="945" y="737"/>
                    </a:lnTo>
                    <a:lnTo>
                      <a:pt x="955" y="767"/>
                    </a:lnTo>
                    <a:lnTo>
                      <a:pt x="958" y="796"/>
                    </a:lnTo>
                    <a:lnTo>
                      <a:pt x="958" y="796"/>
                    </a:lnTo>
                    <a:lnTo>
                      <a:pt x="958" y="1052"/>
                    </a:lnTo>
                    <a:lnTo>
                      <a:pt x="958" y="1052"/>
                    </a:lnTo>
                    <a:lnTo>
                      <a:pt x="955" y="1085"/>
                    </a:lnTo>
                    <a:lnTo>
                      <a:pt x="945" y="1114"/>
                    </a:lnTo>
                    <a:lnTo>
                      <a:pt x="932" y="1140"/>
                    </a:lnTo>
                    <a:lnTo>
                      <a:pt x="913" y="1163"/>
                    </a:lnTo>
                    <a:lnTo>
                      <a:pt x="890" y="1182"/>
                    </a:lnTo>
                    <a:lnTo>
                      <a:pt x="864" y="1195"/>
                    </a:lnTo>
                    <a:lnTo>
                      <a:pt x="835" y="1205"/>
                    </a:lnTo>
                    <a:lnTo>
                      <a:pt x="802" y="1208"/>
                    </a:lnTo>
                    <a:lnTo>
                      <a:pt x="802" y="1208"/>
                    </a:lnTo>
                    <a:lnTo>
                      <a:pt x="153" y="1208"/>
                    </a:lnTo>
                    <a:lnTo>
                      <a:pt x="153" y="12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de-CH"/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0F52A3FB-F0E2-46A7-B9C4-8B4F5CBBEBFE}"/>
                </a:ext>
              </a:extLst>
            </p:cNvPr>
            <p:cNvGrpSpPr/>
            <p:nvPr/>
          </p:nvGrpSpPr>
          <p:grpSpPr>
            <a:xfrm>
              <a:off x="1403623" y="3538774"/>
              <a:ext cx="4171008" cy="984092"/>
              <a:chOff x="1453318" y="3550756"/>
              <a:chExt cx="4171008" cy="984092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55"/>
              <a:stretch/>
            </p:blipFill>
            <p:spPr bwMode="auto">
              <a:xfrm>
                <a:off x="2963161" y="3550756"/>
                <a:ext cx="1372064" cy="430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4"/>
              <a:stretch/>
            </p:blipFill>
            <p:spPr bwMode="auto">
              <a:xfrm>
                <a:off x="1453318" y="4122067"/>
                <a:ext cx="1335305" cy="4127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6"/>
              <a:stretch/>
            </p:blipFill>
            <p:spPr bwMode="auto">
              <a:xfrm>
                <a:off x="4306138" y="4119345"/>
                <a:ext cx="1318188" cy="41550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3" name="Straight Connector 25"/>
          <p:cNvCxnSpPr>
            <a:cxnSpLocks/>
          </p:cNvCxnSpPr>
          <p:nvPr/>
        </p:nvCxnSpPr>
        <p:spPr bwMode="auto">
          <a:xfrm>
            <a:off x="1246476" y="2705042"/>
            <a:ext cx="7223404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59A554E-EFEB-4171-88C0-D62B25C894B9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344832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(Computer-Based)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6">
            <a:extLst>
              <a:ext uri="{FF2B5EF4-FFF2-40B4-BE49-F238E27FC236}">
                <a16:creationId xmlns:a16="http://schemas.microsoft.com/office/drawing/2014/main" id="{CB913FA7-BF75-462A-BE4F-A9AF0204348A}"/>
              </a:ext>
            </a:extLst>
          </p:cNvPr>
          <p:cNvSpPr txBox="1">
            <a:spLocks/>
          </p:cNvSpPr>
          <p:nvPr/>
        </p:nvSpPr>
        <p:spPr>
          <a:xfrm>
            <a:off x="6073177" y="1929262"/>
            <a:ext cx="2394016" cy="745041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14375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604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176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63750" indent="-2349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randomization:</a:t>
            </a:r>
            <a:br>
              <a:rPr lang="en-US" sz="1400" dirty="0"/>
            </a:br>
            <a:r>
              <a:rPr lang="en-US" sz="1400" b="1" dirty="0"/>
              <a:t>model vs. story set</a:t>
            </a:r>
            <a:br>
              <a:rPr lang="en-US" sz="1400" b="1" dirty="0"/>
            </a:b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strong vs. weak KI</a:t>
            </a:r>
            <a:br>
              <a:rPr lang="en-US" sz="1400" b="1" dirty="0"/>
            </a:br>
            <a:endParaRPr lang="en-US" sz="1400" b="1" dirty="0"/>
          </a:p>
          <a:p>
            <a:endParaRPr lang="en-US" dirty="0"/>
          </a:p>
        </p:txBody>
      </p:sp>
      <p:grpSp>
        <p:nvGrpSpPr>
          <p:cNvPr id="8" name="Gruppieren 2">
            <a:extLst>
              <a:ext uri="{FF2B5EF4-FFF2-40B4-BE49-F238E27FC236}">
                <a16:creationId xmlns:a16="http://schemas.microsoft.com/office/drawing/2014/main" id="{CFA02DF4-1B4A-4F1A-BE43-3529C88ED303}"/>
              </a:ext>
            </a:extLst>
          </p:cNvPr>
          <p:cNvGrpSpPr/>
          <p:nvPr/>
        </p:nvGrpSpPr>
        <p:grpSpPr>
          <a:xfrm>
            <a:off x="1406300" y="1085437"/>
            <a:ext cx="4277943" cy="3426405"/>
            <a:chOff x="-32698" y="1705969"/>
            <a:chExt cx="5703924" cy="4626592"/>
          </a:xfrm>
        </p:grpSpPr>
        <p:graphicFrame>
          <p:nvGraphicFramePr>
            <p:cNvPr id="9" name="Inhaltsplatzhalter 8">
              <a:extLst>
                <a:ext uri="{FF2B5EF4-FFF2-40B4-BE49-F238E27FC236}">
                  <a16:creationId xmlns:a16="http://schemas.microsoft.com/office/drawing/2014/main" id="{59280342-3EC8-4D48-BF39-54FCD33AEA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0787368"/>
                </p:ext>
              </p:extLst>
            </p:nvPr>
          </p:nvGraphicFramePr>
          <p:xfrm>
            <a:off x="-32698" y="1705969"/>
            <a:ext cx="5703924" cy="4626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Object 8">
              <a:extLst>
                <a:ext uri="{FF2B5EF4-FFF2-40B4-BE49-F238E27FC236}">
                  <a16:creationId xmlns:a16="http://schemas.microsoft.com/office/drawing/2014/main" id="{7D3B4E76-D18F-4BDE-A503-CDF84488B0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424938"/>
                </p:ext>
              </p:extLst>
            </p:nvPr>
          </p:nvGraphicFramePr>
          <p:xfrm>
            <a:off x="721893" y="4774399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0" name="Bitmap Image" r:id="rId8" imgW="2362530" imgH="3095238" progId="Paint.Picture">
                    <p:embed/>
                  </p:oleObj>
                </mc:Choice>
                <mc:Fallback>
                  <p:oleObj name="Bitmap Image" r:id="rId8" imgW="2362530" imgH="3095238" progId="Paint.Picture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93" y="4774399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>
              <a:extLst>
                <a:ext uri="{FF2B5EF4-FFF2-40B4-BE49-F238E27FC236}">
                  <a16:creationId xmlns:a16="http://schemas.microsoft.com/office/drawing/2014/main" id="{87794914-4817-41EE-89F6-4406D362FD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764399"/>
                </p:ext>
              </p:extLst>
            </p:nvPr>
          </p:nvGraphicFramePr>
          <p:xfrm>
            <a:off x="1198143" y="4773408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1" name="Bitmap Image" r:id="rId10" imgW="2362530" imgH="3095238" progId="Paint.Picture">
                    <p:embed/>
                  </p:oleObj>
                </mc:Choice>
                <mc:Fallback>
                  <p:oleObj name="Bitmap Image" r:id="rId10" imgW="2362530" imgH="3095238" progId="Paint.Picture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143" y="4773408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>
              <a:extLst>
                <a:ext uri="{FF2B5EF4-FFF2-40B4-BE49-F238E27FC236}">
                  <a16:creationId xmlns:a16="http://schemas.microsoft.com/office/drawing/2014/main" id="{446E97A8-BC6F-438E-BB9E-5C6496A3CD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787731"/>
                </p:ext>
              </p:extLst>
            </p:nvPr>
          </p:nvGraphicFramePr>
          <p:xfrm>
            <a:off x="1683918" y="4774399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2" name="Bitmap Image" r:id="rId12" imgW="2362530" imgH="3095238" progId="Paint.Picture">
                    <p:embed/>
                  </p:oleObj>
                </mc:Choice>
                <mc:Fallback>
                  <p:oleObj name="Bitmap Image" r:id="rId12" imgW="2362530" imgH="3095238" progId="Paint.Picture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918" y="4774399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1">
              <a:extLst>
                <a:ext uri="{FF2B5EF4-FFF2-40B4-BE49-F238E27FC236}">
                  <a16:creationId xmlns:a16="http://schemas.microsoft.com/office/drawing/2014/main" id="{C920D923-E2D1-4780-9BED-067CA426CA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383679"/>
                </p:ext>
              </p:extLst>
            </p:nvPr>
          </p:nvGraphicFramePr>
          <p:xfrm>
            <a:off x="219075" y="3395394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3" name="Bitmap Image" r:id="rId14" imgW="2362530" imgH="3095238" progId="PBrush">
                    <p:embed/>
                  </p:oleObj>
                </mc:Choice>
                <mc:Fallback>
                  <p:oleObj name="Bitmap Image" r:id="rId14" imgW="2362530" imgH="3095238" progId="PBrush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75" y="3395394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>
              <a:extLst>
                <a:ext uri="{FF2B5EF4-FFF2-40B4-BE49-F238E27FC236}">
                  <a16:creationId xmlns:a16="http://schemas.microsoft.com/office/drawing/2014/main" id="{DFEC32BC-94A3-40B6-A8A8-25417B3DA6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9239203"/>
                </p:ext>
              </p:extLst>
            </p:nvPr>
          </p:nvGraphicFramePr>
          <p:xfrm>
            <a:off x="2019301" y="3423967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4" name="Bitmap Image" r:id="rId15" imgW="2362530" imgH="3095238" progId="Paint.Picture">
                    <p:embed/>
                  </p:oleObj>
                </mc:Choice>
                <mc:Fallback>
                  <p:oleObj name="Bitmap Image" r:id="rId15" imgW="2362530" imgH="3095238" progId="Paint.Picture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301" y="3423967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3">
              <a:extLst>
                <a:ext uri="{FF2B5EF4-FFF2-40B4-BE49-F238E27FC236}">
                  <a16:creationId xmlns:a16="http://schemas.microsoft.com/office/drawing/2014/main" id="{2D8B4D73-C9D6-41DB-BFC8-2F06E6E0F0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475367"/>
                </p:ext>
              </p:extLst>
            </p:nvPr>
          </p:nvGraphicFramePr>
          <p:xfrm>
            <a:off x="3817757" y="3389567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15" name="Bitmap Image" r:id="rId16" imgW="2362530" imgH="3095238" progId="Paint.Picture">
                    <p:embed/>
                  </p:oleObj>
                </mc:Choice>
                <mc:Fallback>
                  <p:oleObj name="Bitmap Image" r:id="rId16" imgW="2362530" imgH="3095238" progId="Paint.Picture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757" y="3389567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4">
              <a:extLst>
                <a:ext uri="{FF2B5EF4-FFF2-40B4-BE49-F238E27FC236}">
                  <a16:creationId xmlns:a16="http://schemas.microsoft.com/office/drawing/2014/main" id="{44A9B88C-D8C3-4023-B9C6-808DBF8F7E99}"/>
                </a:ext>
              </a:extLst>
            </p:cNvPr>
            <p:cNvSpPr/>
            <p:nvPr/>
          </p:nvSpPr>
          <p:spPr bwMode="auto">
            <a:xfrm>
              <a:off x="2112542" y="4918057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ight Arrow 15">
              <a:extLst>
                <a:ext uri="{FF2B5EF4-FFF2-40B4-BE49-F238E27FC236}">
                  <a16:creationId xmlns:a16="http://schemas.microsoft.com/office/drawing/2014/main" id="{DFF66900-E014-4892-946F-1E3F9362BB5C}"/>
                </a:ext>
              </a:extLst>
            </p:cNvPr>
            <p:cNvSpPr/>
            <p:nvPr/>
          </p:nvSpPr>
          <p:spPr bwMode="auto">
            <a:xfrm>
              <a:off x="590550" y="3611819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ight Arrow 16">
              <a:extLst>
                <a:ext uri="{FF2B5EF4-FFF2-40B4-BE49-F238E27FC236}">
                  <a16:creationId xmlns:a16="http://schemas.microsoft.com/office/drawing/2014/main" id="{9DBCD278-B378-4542-B35D-F239E8E95F22}"/>
                </a:ext>
              </a:extLst>
            </p:cNvPr>
            <p:cNvSpPr/>
            <p:nvPr/>
          </p:nvSpPr>
          <p:spPr bwMode="auto">
            <a:xfrm>
              <a:off x="2400301" y="3573718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ight Arrow 17">
              <a:extLst>
                <a:ext uri="{FF2B5EF4-FFF2-40B4-BE49-F238E27FC236}">
                  <a16:creationId xmlns:a16="http://schemas.microsoft.com/office/drawing/2014/main" id="{117ADB00-9E2E-462F-BD65-4F9E9228CC3C}"/>
                </a:ext>
              </a:extLst>
            </p:cNvPr>
            <p:cNvSpPr/>
            <p:nvPr/>
          </p:nvSpPr>
          <p:spPr bwMode="auto">
            <a:xfrm>
              <a:off x="4151133" y="3573830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7A0D416-E72A-43CF-8F1E-BDE68B90329D}"/>
                </a:ext>
              </a:extLst>
            </p:cNvPr>
            <p:cNvSpPr txBox="1"/>
            <p:nvPr/>
          </p:nvSpPr>
          <p:spPr>
            <a:xfrm>
              <a:off x="990598" y="3351032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D1511580-C096-460D-B39F-0A1821F0D5EE}"/>
                </a:ext>
              </a:extLst>
            </p:cNvPr>
            <p:cNvSpPr txBox="1"/>
            <p:nvPr/>
          </p:nvSpPr>
          <p:spPr>
            <a:xfrm>
              <a:off x="2598310" y="4678942"/>
              <a:ext cx="2810124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collaborative problem-solving, via chat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C4E4ED8A-B30D-47B9-AC1E-77D0D8AA53B5}"/>
                </a:ext>
              </a:extLst>
            </p:cNvPr>
            <p:cNvSpPr txBox="1"/>
            <p:nvPr/>
          </p:nvSpPr>
          <p:spPr>
            <a:xfrm>
              <a:off x="2762250" y="3383024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29B3B18-6D17-4F9E-BA8E-08F7FC5FF1E1}"/>
                </a:ext>
              </a:extLst>
            </p:cNvPr>
            <p:cNvSpPr txBox="1"/>
            <p:nvPr/>
          </p:nvSpPr>
          <p:spPr>
            <a:xfrm>
              <a:off x="4513082" y="3348372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</p:grpSp>
      <p:sp>
        <p:nvSpPr>
          <p:cNvPr id="24" name="Content Placeholder 26">
            <a:extLst>
              <a:ext uri="{FF2B5EF4-FFF2-40B4-BE49-F238E27FC236}">
                <a16:creationId xmlns:a16="http://schemas.microsoft.com/office/drawing/2014/main" id="{47E521B3-CB71-49E7-AE98-CD6F6026B2A0}"/>
              </a:ext>
            </a:extLst>
          </p:cNvPr>
          <p:cNvSpPr txBox="1">
            <a:spLocks/>
          </p:cNvSpPr>
          <p:nvPr/>
        </p:nvSpPr>
        <p:spPr>
          <a:xfrm>
            <a:off x="5704577" y="1091919"/>
            <a:ext cx="2790923" cy="646203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independent variables: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prior knowledge</a:t>
            </a:r>
          </a:p>
          <a:p>
            <a:endParaRPr lang="en-US" sz="1200" dirty="0"/>
          </a:p>
        </p:txBody>
      </p:sp>
      <p:sp>
        <p:nvSpPr>
          <p:cNvPr id="25" name="Content Placeholder 26">
            <a:extLst>
              <a:ext uri="{FF2B5EF4-FFF2-40B4-BE49-F238E27FC236}">
                <a16:creationId xmlns:a16="http://schemas.microsoft.com/office/drawing/2014/main" id="{4969FB11-0621-4771-9461-8C32FB51B4DF}"/>
              </a:ext>
            </a:extLst>
          </p:cNvPr>
          <p:cNvSpPr txBox="1">
            <a:spLocks/>
          </p:cNvSpPr>
          <p:nvPr/>
        </p:nvSpPr>
        <p:spPr>
          <a:xfrm>
            <a:off x="5704656" y="2844847"/>
            <a:ext cx="2846876" cy="555582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dependent variables: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content analysis of chat protocols: transactivity</a:t>
            </a:r>
          </a:p>
        </p:txBody>
      </p:sp>
      <p:sp>
        <p:nvSpPr>
          <p:cNvPr id="26" name="Content Placeholder 26">
            <a:extLst>
              <a:ext uri="{FF2B5EF4-FFF2-40B4-BE49-F238E27FC236}">
                <a16:creationId xmlns:a16="http://schemas.microsoft.com/office/drawing/2014/main" id="{EA8C9ACB-1FBF-422C-9E91-662C1198BB6E}"/>
              </a:ext>
            </a:extLst>
          </p:cNvPr>
          <p:cNvSpPr txBox="1">
            <a:spLocks/>
          </p:cNvSpPr>
          <p:nvPr/>
        </p:nvSpPr>
        <p:spPr>
          <a:xfrm>
            <a:off x="5728143" y="3906715"/>
            <a:ext cx="2591945" cy="459389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application score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transfer score</a:t>
            </a: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3DD8EB68-5984-4CD9-8201-4DBC6938E1F0}"/>
              </a:ext>
            </a:extLst>
          </p:cNvPr>
          <p:cNvSpPr/>
          <p:nvPr/>
        </p:nvSpPr>
        <p:spPr>
          <a:xfrm>
            <a:off x="1344029" y="3834729"/>
            <a:ext cx="6976059" cy="67711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D8673D-EAF2-464E-8081-96D0443BE6F4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19055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Post-Test (Application and Transfer)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5DC561F-C4A8-497B-B97A-45AB8C95EE26}"/>
              </a:ext>
            </a:extLst>
          </p:cNvPr>
          <p:cNvSpPr txBox="1"/>
          <p:nvPr/>
        </p:nvSpPr>
        <p:spPr>
          <a:xfrm>
            <a:off x="520688" y="4357087"/>
            <a:ext cx="3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sym typeface="Wingdings" panose="05000000000000000000" pitchFamily="2" charset="2"/>
              </a:rPr>
              <a:t> main effect of prior knowledge only</a:t>
            </a:r>
            <a:endParaRPr lang="en-US" sz="1400" dirty="0">
              <a:latin typeface="+mn-lt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E1D903-F1A3-4944-AF59-CE811EFA57E5}"/>
              </a:ext>
            </a:extLst>
          </p:cNvPr>
          <p:cNvGrpSpPr/>
          <p:nvPr/>
        </p:nvGrpSpPr>
        <p:grpSpPr>
          <a:xfrm>
            <a:off x="443764" y="1151751"/>
            <a:ext cx="4423910" cy="3093935"/>
            <a:chOff x="224711" y="1514143"/>
            <a:chExt cx="4721079" cy="4156875"/>
          </a:xfrm>
        </p:grpSpPr>
        <p:graphicFrame>
          <p:nvGraphicFramePr>
            <p:cNvPr id="9" name="Inhaltsplatzhalter 10">
              <a:extLst>
                <a:ext uri="{FF2B5EF4-FFF2-40B4-BE49-F238E27FC236}">
                  <a16:creationId xmlns:a16="http://schemas.microsoft.com/office/drawing/2014/main" id="{429EFF5E-99B4-46FD-A240-9B76BDED63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2483947"/>
                </p:ext>
              </p:extLst>
            </p:nvPr>
          </p:nvGraphicFramePr>
          <p:xfrm>
            <a:off x="224711" y="1514143"/>
            <a:ext cx="4721079" cy="4156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ED3054-630A-4764-B83F-6E8805BD1A3C}"/>
                </a:ext>
              </a:extLst>
            </p:cNvPr>
            <p:cNvSpPr txBox="1"/>
            <p:nvPr/>
          </p:nvSpPr>
          <p:spPr>
            <a:xfrm>
              <a:off x="778316" y="5170854"/>
              <a:ext cx="1387433" cy="413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latin typeface="+mn-lt"/>
                </a:rPr>
                <a:t>     strong KI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1719CB7-F7D4-4341-86B7-1F0D355EF29B}"/>
                </a:ext>
              </a:extLst>
            </p:cNvPr>
            <p:cNvSpPr txBox="1"/>
            <p:nvPr/>
          </p:nvSpPr>
          <p:spPr>
            <a:xfrm>
              <a:off x="2358048" y="5170851"/>
              <a:ext cx="1579336" cy="413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weak</a:t>
              </a:r>
              <a:r>
                <a:rPr lang="de-CH" sz="1400" dirty="0">
                  <a:latin typeface="+mn-lt"/>
                </a:rPr>
                <a:t> KI</a:t>
              </a:r>
              <a:endParaRPr lang="en-GB" sz="1400" dirty="0">
                <a:latin typeface="+mn-lt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9F7BF8D2-E7DC-444D-8951-2081074F95FD}"/>
              </a:ext>
            </a:extLst>
          </p:cNvPr>
          <p:cNvGrpSpPr/>
          <p:nvPr/>
        </p:nvGrpSpPr>
        <p:grpSpPr>
          <a:xfrm>
            <a:off x="3736532" y="1142191"/>
            <a:ext cx="4830037" cy="3093936"/>
            <a:chOff x="3498749" y="1521810"/>
            <a:chExt cx="5505855" cy="3988339"/>
          </a:xfrm>
        </p:grpSpPr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FF6FAAC4-F00E-451D-B622-6ADA53BF9A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125916"/>
                </p:ext>
              </p:extLst>
            </p:nvPr>
          </p:nvGraphicFramePr>
          <p:xfrm>
            <a:off x="3498749" y="1521810"/>
            <a:ext cx="5505855" cy="3988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46B29198-F37F-4290-838A-F169B3C412C1}"/>
                </a:ext>
              </a:extLst>
            </p:cNvPr>
            <p:cNvSpPr txBox="1"/>
            <p:nvPr/>
          </p:nvSpPr>
          <p:spPr>
            <a:xfrm>
              <a:off x="4291181" y="5057253"/>
              <a:ext cx="2156645" cy="3967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latin typeface="+mn-lt"/>
                </a:rPr>
                <a:t>     strong KI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9FE8F81F-8521-477F-825C-D249F86DB487}"/>
                </a:ext>
              </a:extLst>
            </p:cNvPr>
            <p:cNvSpPr txBox="1"/>
            <p:nvPr/>
          </p:nvSpPr>
          <p:spPr>
            <a:xfrm>
              <a:off x="6179935" y="5070952"/>
              <a:ext cx="1702975" cy="3967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weak</a:t>
              </a:r>
              <a:r>
                <a:rPr lang="de-CH" sz="1400" dirty="0">
                  <a:latin typeface="+mn-lt"/>
                </a:rPr>
                <a:t> KI</a:t>
              </a:r>
              <a:endParaRPr lang="en-GB" sz="1400" dirty="0">
                <a:latin typeface="+mn-lt"/>
              </a:endParaRPr>
            </a:p>
          </p:txBody>
        </p:sp>
      </p:grpSp>
      <p:sp>
        <p:nvSpPr>
          <p:cNvPr id="17" name="Rectangle 19">
            <a:extLst>
              <a:ext uri="{FF2B5EF4-FFF2-40B4-BE49-F238E27FC236}">
                <a16:creationId xmlns:a16="http://schemas.microsoft.com/office/drawing/2014/main" id="{04B68F88-5542-4480-B7AA-CAD85EEE838A}"/>
              </a:ext>
            </a:extLst>
          </p:cNvPr>
          <p:cNvSpPr/>
          <p:nvPr/>
        </p:nvSpPr>
        <p:spPr>
          <a:xfrm>
            <a:off x="3819138" y="1063624"/>
            <a:ext cx="3544188" cy="3424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81B7072-6C5E-4EAD-938C-225A10A5503E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366335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Post-Test (Application and Transfer)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5DC561F-C4A8-497B-B97A-45AB8C95EE26}"/>
              </a:ext>
            </a:extLst>
          </p:cNvPr>
          <p:cNvSpPr txBox="1"/>
          <p:nvPr/>
        </p:nvSpPr>
        <p:spPr>
          <a:xfrm>
            <a:off x="520688" y="4357087"/>
            <a:ext cx="3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sym typeface="Wingdings" panose="05000000000000000000" pitchFamily="2" charset="2"/>
              </a:rPr>
              <a:t> main effect of prior knowledge only</a:t>
            </a:r>
            <a:endParaRPr lang="en-US" sz="1400" dirty="0">
              <a:latin typeface="+mn-lt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E1D903-F1A3-4944-AF59-CE811EFA57E5}"/>
              </a:ext>
            </a:extLst>
          </p:cNvPr>
          <p:cNvGrpSpPr/>
          <p:nvPr/>
        </p:nvGrpSpPr>
        <p:grpSpPr>
          <a:xfrm>
            <a:off x="443764" y="1151751"/>
            <a:ext cx="4423910" cy="3093935"/>
            <a:chOff x="224711" y="1514143"/>
            <a:chExt cx="4721079" cy="4156875"/>
          </a:xfrm>
        </p:grpSpPr>
        <p:graphicFrame>
          <p:nvGraphicFramePr>
            <p:cNvPr id="9" name="Inhaltsplatzhalter 10">
              <a:extLst>
                <a:ext uri="{FF2B5EF4-FFF2-40B4-BE49-F238E27FC236}">
                  <a16:creationId xmlns:a16="http://schemas.microsoft.com/office/drawing/2014/main" id="{429EFF5E-99B4-46FD-A240-9B76BDED633C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24711" y="1514143"/>
            <a:ext cx="4721079" cy="4156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ED3054-630A-4764-B83F-6E8805BD1A3C}"/>
                </a:ext>
              </a:extLst>
            </p:cNvPr>
            <p:cNvSpPr txBox="1"/>
            <p:nvPr/>
          </p:nvSpPr>
          <p:spPr>
            <a:xfrm>
              <a:off x="778316" y="5170854"/>
              <a:ext cx="1387433" cy="413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latin typeface="+mn-lt"/>
                </a:rPr>
                <a:t>     strong KI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1719CB7-F7D4-4341-86B7-1F0D355EF29B}"/>
                </a:ext>
              </a:extLst>
            </p:cNvPr>
            <p:cNvSpPr txBox="1"/>
            <p:nvPr/>
          </p:nvSpPr>
          <p:spPr>
            <a:xfrm>
              <a:off x="2358048" y="5170851"/>
              <a:ext cx="1579336" cy="413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weak</a:t>
              </a:r>
              <a:r>
                <a:rPr lang="de-CH" sz="1400" dirty="0">
                  <a:latin typeface="+mn-lt"/>
                </a:rPr>
                <a:t> KI</a:t>
              </a:r>
              <a:endParaRPr lang="en-GB" sz="1400" dirty="0">
                <a:latin typeface="+mn-lt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9F7BF8D2-E7DC-444D-8951-2081074F95FD}"/>
              </a:ext>
            </a:extLst>
          </p:cNvPr>
          <p:cNvGrpSpPr/>
          <p:nvPr/>
        </p:nvGrpSpPr>
        <p:grpSpPr>
          <a:xfrm>
            <a:off x="3736532" y="1142191"/>
            <a:ext cx="4830037" cy="3093936"/>
            <a:chOff x="3498749" y="1521810"/>
            <a:chExt cx="5505855" cy="3988339"/>
          </a:xfrm>
        </p:grpSpPr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FF6FAAC4-F00E-451D-B622-6ADA53BF9AE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3498749" y="1521810"/>
            <a:ext cx="5505855" cy="3988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46B29198-F37F-4290-838A-F169B3C412C1}"/>
                </a:ext>
              </a:extLst>
            </p:cNvPr>
            <p:cNvSpPr txBox="1"/>
            <p:nvPr/>
          </p:nvSpPr>
          <p:spPr>
            <a:xfrm>
              <a:off x="4291181" y="5057253"/>
              <a:ext cx="2156645" cy="3967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latin typeface="+mn-lt"/>
                </a:rPr>
                <a:t>     strong KI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9FE8F81F-8521-477F-825C-D249F86DB487}"/>
                </a:ext>
              </a:extLst>
            </p:cNvPr>
            <p:cNvSpPr txBox="1"/>
            <p:nvPr/>
          </p:nvSpPr>
          <p:spPr>
            <a:xfrm>
              <a:off x="6179935" y="5070952"/>
              <a:ext cx="1702975" cy="3967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weak</a:t>
              </a:r>
              <a:r>
                <a:rPr lang="de-CH" sz="1400" dirty="0">
                  <a:latin typeface="+mn-lt"/>
                </a:rPr>
                <a:t> KI</a:t>
              </a:r>
              <a:endParaRPr lang="en-GB" sz="1400" dirty="0">
                <a:latin typeface="+mn-lt"/>
              </a:endParaRPr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C06738F6-C2FB-497C-9541-6E4350F0C062}"/>
              </a:ext>
            </a:extLst>
          </p:cNvPr>
          <p:cNvSpPr txBox="1"/>
          <p:nvPr/>
        </p:nvSpPr>
        <p:spPr>
          <a:xfrm>
            <a:off x="4220140" y="4362670"/>
            <a:ext cx="447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+mn-lt"/>
                <a:sym typeface="Wingdings" panose="05000000000000000000" pitchFamily="2" charset="2"/>
              </a:rPr>
              <a:t>interaction 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prior_knowledge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x 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type_of_KI</a:t>
            </a:r>
            <a:endParaRPr lang="en-US" sz="1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8630D1-1DDF-4FBF-AD83-45FADB28EC0D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16589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6">
            <a:extLst>
              <a:ext uri="{FF2B5EF4-FFF2-40B4-BE49-F238E27FC236}">
                <a16:creationId xmlns:a16="http://schemas.microsoft.com/office/drawing/2014/main" id="{CB913FA7-BF75-462A-BE4F-A9AF0204348A}"/>
              </a:ext>
            </a:extLst>
          </p:cNvPr>
          <p:cNvSpPr txBox="1">
            <a:spLocks/>
          </p:cNvSpPr>
          <p:nvPr/>
        </p:nvSpPr>
        <p:spPr>
          <a:xfrm>
            <a:off x="6073177" y="1929262"/>
            <a:ext cx="2394016" cy="745041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14375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604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176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63750" indent="-2349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randomization:</a:t>
            </a:r>
            <a:br>
              <a:rPr lang="en-US" sz="1400" dirty="0"/>
            </a:br>
            <a:r>
              <a:rPr lang="en-US" sz="1400" b="1" dirty="0"/>
              <a:t>model vs. story set</a:t>
            </a:r>
            <a:br>
              <a:rPr lang="en-US" sz="1400" b="1" dirty="0"/>
            </a:b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strong vs. weak KI</a:t>
            </a:r>
            <a:br>
              <a:rPr lang="en-US" sz="1400" b="1" dirty="0"/>
            </a:br>
            <a:endParaRPr lang="en-US" sz="1400" b="1" dirty="0"/>
          </a:p>
          <a:p>
            <a:endParaRPr lang="en-US" dirty="0"/>
          </a:p>
        </p:txBody>
      </p:sp>
      <p:grpSp>
        <p:nvGrpSpPr>
          <p:cNvPr id="8" name="Gruppieren 2">
            <a:extLst>
              <a:ext uri="{FF2B5EF4-FFF2-40B4-BE49-F238E27FC236}">
                <a16:creationId xmlns:a16="http://schemas.microsoft.com/office/drawing/2014/main" id="{CFA02DF4-1B4A-4F1A-BE43-3529C88ED303}"/>
              </a:ext>
            </a:extLst>
          </p:cNvPr>
          <p:cNvGrpSpPr/>
          <p:nvPr/>
        </p:nvGrpSpPr>
        <p:grpSpPr>
          <a:xfrm>
            <a:off x="1406300" y="1085437"/>
            <a:ext cx="4277943" cy="3426405"/>
            <a:chOff x="-32698" y="1705969"/>
            <a:chExt cx="5703924" cy="4626592"/>
          </a:xfrm>
        </p:grpSpPr>
        <p:graphicFrame>
          <p:nvGraphicFramePr>
            <p:cNvPr id="9" name="Inhaltsplatzhalter 8">
              <a:extLst>
                <a:ext uri="{FF2B5EF4-FFF2-40B4-BE49-F238E27FC236}">
                  <a16:creationId xmlns:a16="http://schemas.microsoft.com/office/drawing/2014/main" id="{59280342-3EC8-4D48-BF39-54FCD33AEA5A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-32698" y="1705969"/>
            <a:ext cx="5703924" cy="4626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Object 8">
              <a:extLst>
                <a:ext uri="{FF2B5EF4-FFF2-40B4-BE49-F238E27FC236}">
                  <a16:creationId xmlns:a16="http://schemas.microsoft.com/office/drawing/2014/main" id="{7D3B4E76-D18F-4BDE-A503-CDF84488B07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21893" y="4774399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2" name="Bitmap Image" r:id="rId8" imgW="2362530" imgH="3095238" progId="Paint.Picture">
                    <p:embed/>
                  </p:oleObj>
                </mc:Choice>
                <mc:Fallback>
                  <p:oleObj name="Bitmap Image" r:id="rId8" imgW="2362530" imgH="3095238" progId="Paint.Picture">
                    <p:embed/>
                    <p:pic>
                      <p:nvPicPr>
                        <p:cNvPr id="10" name="Object 8">
                          <a:extLst>
                            <a:ext uri="{FF2B5EF4-FFF2-40B4-BE49-F238E27FC236}">
                              <a16:creationId xmlns:a16="http://schemas.microsoft.com/office/drawing/2014/main" id="{7D3B4E76-D18F-4BDE-A503-CDF84488B0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93" y="4774399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>
              <a:extLst>
                <a:ext uri="{FF2B5EF4-FFF2-40B4-BE49-F238E27FC236}">
                  <a16:creationId xmlns:a16="http://schemas.microsoft.com/office/drawing/2014/main" id="{87794914-4817-41EE-89F6-4406D362FDC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198143" y="4773408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3" name="Bitmap Image" r:id="rId10" imgW="2362530" imgH="3095238" progId="Paint.Picture">
                    <p:embed/>
                  </p:oleObj>
                </mc:Choice>
                <mc:Fallback>
                  <p:oleObj name="Bitmap Image" r:id="rId10" imgW="2362530" imgH="3095238" progId="Paint.Picture">
                    <p:embed/>
                    <p:pic>
                      <p:nvPicPr>
                        <p:cNvPr id="11" name="Object 9">
                          <a:extLst>
                            <a:ext uri="{FF2B5EF4-FFF2-40B4-BE49-F238E27FC236}">
                              <a16:creationId xmlns:a16="http://schemas.microsoft.com/office/drawing/2014/main" id="{87794914-4817-41EE-89F6-4406D362FD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143" y="4773408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>
              <a:extLst>
                <a:ext uri="{FF2B5EF4-FFF2-40B4-BE49-F238E27FC236}">
                  <a16:creationId xmlns:a16="http://schemas.microsoft.com/office/drawing/2014/main" id="{446E97A8-BC6F-438E-BB9E-5C6496A3CD2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683918" y="4774399"/>
            <a:ext cx="342900" cy="46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4" name="Bitmap Image" r:id="rId12" imgW="2362530" imgH="3095238" progId="Paint.Picture">
                    <p:embed/>
                  </p:oleObj>
                </mc:Choice>
                <mc:Fallback>
                  <p:oleObj name="Bitmap Image" r:id="rId12" imgW="2362530" imgH="3095238" progId="Paint.Picture">
                    <p:embed/>
                    <p:pic>
                      <p:nvPicPr>
                        <p:cNvPr id="12" name="Object 10">
                          <a:extLst>
                            <a:ext uri="{FF2B5EF4-FFF2-40B4-BE49-F238E27FC236}">
                              <a16:creationId xmlns:a16="http://schemas.microsoft.com/office/drawing/2014/main" id="{446E97A8-BC6F-438E-BB9E-5C6496A3CD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918" y="4774399"/>
                          <a:ext cx="342900" cy="4639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1">
              <a:extLst>
                <a:ext uri="{FF2B5EF4-FFF2-40B4-BE49-F238E27FC236}">
                  <a16:creationId xmlns:a16="http://schemas.microsoft.com/office/drawing/2014/main" id="{C920D923-E2D1-4780-9BED-067CA426CA1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19075" y="3395394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5" name="Bitmap Image" r:id="rId14" imgW="2362530" imgH="3095238" progId="PBrush">
                    <p:embed/>
                  </p:oleObj>
                </mc:Choice>
                <mc:Fallback>
                  <p:oleObj name="Bitmap Image" r:id="rId14" imgW="2362530" imgH="3095238" progId="PBrush">
                    <p:embed/>
                    <p:pic>
                      <p:nvPicPr>
                        <p:cNvPr id="13" name="Object 11">
                          <a:extLst>
                            <a:ext uri="{FF2B5EF4-FFF2-40B4-BE49-F238E27FC236}">
                              <a16:creationId xmlns:a16="http://schemas.microsoft.com/office/drawing/2014/main" id="{C920D923-E2D1-4780-9BED-067CA426CA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75" y="3395394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>
              <a:extLst>
                <a:ext uri="{FF2B5EF4-FFF2-40B4-BE49-F238E27FC236}">
                  <a16:creationId xmlns:a16="http://schemas.microsoft.com/office/drawing/2014/main" id="{DFEC32BC-94A3-40B6-A8A8-25417B3DA68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19301" y="3423967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6" name="Bitmap Image" r:id="rId15" imgW="2362530" imgH="3095238" progId="Paint.Picture">
                    <p:embed/>
                  </p:oleObj>
                </mc:Choice>
                <mc:Fallback>
                  <p:oleObj name="Bitmap Image" r:id="rId15" imgW="2362530" imgH="3095238" progId="Paint.Picture">
                    <p:embed/>
                    <p:pic>
                      <p:nvPicPr>
                        <p:cNvPr id="14" name="Object 12">
                          <a:extLst>
                            <a:ext uri="{FF2B5EF4-FFF2-40B4-BE49-F238E27FC236}">
                              <a16:creationId xmlns:a16="http://schemas.microsoft.com/office/drawing/2014/main" id="{DFEC32BC-94A3-40B6-A8A8-25417B3DA6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301" y="3423967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3">
              <a:extLst>
                <a:ext uri="{FF2B5EF4-FFF2-40B4-BE49-F238E27FC236}">
                  <a16:creationId xmlns:a16="http://schemas.microsoft.com/office/drawing/2014/main" id="{2D8B4D73-C9D6-41DB-BFC8-2F06E6E0F0D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7757" y="3389567"/>
            <a:ext cx="3429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7" name="Bitmap Image" r:id="rId16" imgW="2362530" imgH="3095238" progId="Paint.Picture">
                    <p:embed/>
                  </p:oleObj>
                </mc:Choice>
                <mc:Fallback>
                  <p:oleObj name="Bitmap Image" r:id="rId16" imgW="2362530" imgH="3095238" progId="Paint.Picture">
                    <p:embed/>
                    <p:pic>
                      <p:nvPicPr>
                        <p:cNvPr id="15" name="Object 13">
                          <a:extLst>
                            <a:ext uri="{FF2B5EF4-FFF2-40B4-BE49-F238E27FC236}">
                              <a16:creationId xmlns:a16="http://schemas.microsoft.com/office/drawing/2014/main" id="{2D8B4D73-C9D6-41DB-BFC8-2F06E6E0F0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757" y="3389567"/>
                          <a:ext cx="3429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4">
              <a:extLst>
                <a:ext uri="{FF2B5EF4-FFF2-40B4-BE49-F238E27FC236}">
                  <a16:creationId xmlns:a16="http://schemas.microsoft.com/office/drawing/2014/main" id="{44A9B88C-D8C3-4023-B9C6-808DBF8F7E99}"/>
                </a:ext>
              </a:extLst>
            </p:cNvPr>
            <p:cNvSpPr/>
            <p:nvPr/>
          </p:nvSpPr>
          <p:spPr bwMode="auto">
            <a:xfrm>
              <a:off x="2112542" y="4918057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ight Arrow 15">
              <a:extLst>
                <a:ext uri="{FF2B5EF4-FFF2-40B4-BE49-F238E27FC236}">
                  <a16:creationId xmlns:a16="http://schemas.microsoft.com/office/drawing/2014/main" id="{DFF66900-E014-4892-946F-1E3F9362BB5C}"/>
                </a:ext>
              </a:extLst>
            </p:cNvPr>
            <p:cNvSpPr/>
            <p:nvPr/>
          </p:nvSpPr>
          <p:spPr bwMode="auto">
            <a:xfrm>
              <a:off x="590550" y="3611819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ight Arrow 16">
              <a:extLst>
                <a:ext uri="{FF2B5EF4-FFF2-40B4-BE49-F238E27FC236}">
                  <a16:creationId xmlns:a16="http://schemas.microsoft.com/office/drawing/2014/main" id="{9DBCD278-B378-4542-B35D-F239E8E95F22}"/>
                </a:ext>
              </a:extLst>
            </p:cNvPr>
            <p:cNvSpPr/>
            <p:nvPr/>
          </p:nvSpPr>
          <p:spPr bwMode="auto">
            <a:xfrm>
              <a:off x="2400301" y="3573718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ight Arrow 17">
              <a:extLst>
                <a:ext uri="{FF2B5EF4-FFF2-40B4-BE49-F238E27FC236}">
                  <a16:creationId xmlns:a16="http://schemas.microsoft.com/office/drawing/2014/main" id="{117ADB00-9E2E-462F-BD65-4F9E9228CC3C}"/>
                </a:ext>
              </a:extLst>
            </p:cNvPr>
            <p:cNvSpPr/>
            <p:nvPr/>
          </p:nvSpPr>
          <p:spPr bwMode="auto">
            <a:xfrm>
              <a:off x="4151133" y="3573830"/>
              <a:ext cx="361951" cy="123824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27000" rIns="0" bIns="2700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1" hangingPunct="1">
                <a:lnSpc>
                  <a:spcPts val="1800"/>
                </a:lnSpc>
                <a:spcBef>
                  <a:spcPts val="450"/>
                </a:spcBef>
                <a:buClr>
                  <a:srgbClr val="2A6AB3"/>
                </a:buClr>
                <a:buSzPct val="110000"/>
              </a:pPr>
              <a:endParaRPr 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7A0D416-E72A-43CF-8F1E-BDE68B90329D}"/>
                </a:ext>
              </a:extLst>
            </p:cNvPr>
            <p:cNvSpPr txBox="1"/>
            <p:nvPr/>
          </p:nvSpPr>
          <p:spPr>
            <a:xfrm>
              <a:off x="990598" y="3351032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D1511580-C096-460D-B39F-0A1821F0D5EE}"/>
                </a:ext>
              </a:extLst>
            </p:cNvPr>
            <p:cNvSpPr txBox="1"/>
            <p:nvPr/>
          </p:nvSpPr>
          <p:spPr>
            <a:xfrm>
              <a:off x="2598310" y="4678942"/>
              <a:ext cx="2810124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collaborative problem-solving, via chat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C4E4ED8A-B30D-47B9-AC1E-77D0D8AA53B5}"/>
                </a:ext>
              </a:extLst>
            </p:cNvPr>
            <p:cNvSpPr txBox="1"/>
            <p:nvPr/>
          </p:nvSpPr>
          <p:spPr>
            <a:xfrm>
              <a:off x="2762250" y="3383024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29B3B18-6D17-4F9E-BA8E-08F7FC5FF1E1}"/>
                </a:ext>
              </a:extLst>
            </p:cNvPr>
            <p:cNvSpPr txBox="1"/>
            <p:nvPr/>
          </p:nvSpPr>
          <p:spPr>
            <a:xfrm>
              <a:off x="4513082" y="3348372"/>
              <a:ext cx="895353" cy="572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lIns="27000" tIns="27000" rIns="27000" bIns="27000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self-explain</a:t>
              </a:r>
            </a:p>
          </p:txBody>
        </p:sp>
      </p:grpSp>
      <p:sp>
        <p:nvSpPr>
          <p:cNvPr id="24" name="Content Placeholder 26">
            <a:extLst>
              <a:ext uri="{FF2B5EF4-FFF2-40B4-BE49-F238E27FC236}">
                <a16:creationId xmlns:a16="http://schemas.microsoft.com/office/drawing/2014/main" id="{47E521B3-CB71-49E7-AE98-CD6F6026B2A0}"/>
              </a:ext>
            </a:extLst>
          </p:cNvPr>
          <p:cNvSpPr txBox="1">
            <a:spLocks/>
          </p:cNvSpPr>
          <p:nvPr/>
        </p:nvSpPr>
        <p:spPr>
          <a:xfrm>
            <a:off x="5704577" y="1091919"/>
            <a:ext cx="2790923" cy="646203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independent variables: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prior knowledge</a:t>
            </a:r>
          </a:p>
          <a:p>
            <a:endParaRPr lang="en-US" sz="1200" dirty="0"/>
          </a:p>
        </p:txBody>
      </p:sp>
      <p:sp>
        <p:nvSpPr>
          <p:cNvPr id="25" name="Content Placeholder 26">
            <a:extLst>
              <a:ext uri="{FF2B5EF4-FFF2-40B4-BE49-F238E27FC236}">
                <a16:creationId xmlns:a16="http://schemas.microsoft.com/office/drawing/2014/main" id="{4969FB11-0621-4771-9461-8C32FB51B4DF}"/>
              </a:ext>
            </a:extLst>
          </p:cNvPr>
          <p:cNvSpPr txBox="1">
            <a:spLocks/>
          </p:cNvSpPr>
          <p:nvPr/>
        </p:nvSpPr>
        <p:spPr>
          <a:xfrm>
            <a:off x="5704656" y="2844847"/>
            <a:ext cx="2846876" cy="555582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dependent variables: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content analysis of chat protocols: transactivity</a:t>
            </a:r>
          </a:p>
        </p:txBody>
      </p:sp>
      <p:sp>
        <p:nvSpPr>
          <p:cNvPr id="26" name="Content Placeholder 26">
            <a:extLst>
              <a:ext uri="{FF2B5EF4-FFF2-40B4-BE49-F238E27FC236}">
                <a16:creationId xmlns:a16="http://schemas.microsoft.com/office/drawing/2014/main" id="{EA8C9ACB-1FBF-422C-9E91-662C1198BB6E}"/>
              </a:ext>
            </a:extLst>
          </p:cNvPr>
          <p:cNvSpPr txBox="1">
            <a:spLocks/>
          </p:cNvSpPr>
          <p:nvPr/>
        </p:nvSpPr>
        <p:spPr>
          <a:xfrm>
            <a:off x="5728143" y="3906715"/>
            <a:ext cx="2591945" cy="459389"/>
          </a:xfrm>
          <a:prstGeom prst="rect">
            <a:avLst/>
          </a:prstGeom>
        </p:spPr>
        <p:txBody>
          <a:bodyPr vert="horz" lIns="105300" tIns="0" rIns="108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application score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transfer score</a:t>
            </a: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3DD8EB68-5984-4CD9-8201-4DBC6938E1F0}"/>
              </a:ext>
            </a:extLst>
          </p:cNvPr>
          <p:cNvSpPr/>
          <p:nvPr/>
        </p:nvSpPr>
        <p:spPr>
          <a:xfrm>
            <a:off x="1406300" y="2847489"/>
            <a:ext cx="6976059" cy="99498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ular Callout 33">
            <a:extLst>
              <a:ext uri="{FF2B5EF4-FFF2-40B4-BE49-F238E27FC236}">
                <a16:creationId xmlns:a16="http://schemas.microsoft.com/office/drawing/2014/main" id="{FB9541E2-9A62-4B5E-AC69-D6FAFF99FEC4}"/>
              </a:ext>
            </a:extLst>
          </p:cNvPr>
          <p:cNvSpPr/>
          <p:nvPr/>
        </p:nvSpPr>
        <p:spPr>
          <a:xfrm>
            <a:off x="5712816" y="1037218"/>
            <a:ext cx="3229138" cy="2614366"/>
          </a:xfrm>
          <a:prstGeom prst="wedgeRectCallout">
            <a:avLst>
              <a:gd name="adj1" fmla="val -58379"/>
              <a:gd name="adj2" fmla="val 34219"/>
            </a:avLst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total corpus: </a:t>
            </a:r>
            <a:r>
              <a:rPr lang="en-US" sz="1200" i="1" dirty="0">
                <a:solidFill>
                  <a:schemeClr val="tx1"/>
                </a:solidFill>
              </a:rPr>
              <a:t>n</a:t>
            </a:r>
            <a:r>
              <a:rPr lang="en-US" sz="1200" dirty="0">
                <a:solidFill>
                  <a:schemeClr val="tx1"/>
                </a:solidFill>
              </a:rPr>
              <a:t>= 1873 utterances, of which</a:t>
            </a: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n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= 499 explanations, of which </a:t>
            </a:r>
            <a:r>
              <a:rPr 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n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= 310 principle-based, of which: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>
                <a:solidFill>
                  <a:schemeClr val="tx1"/>
                </a:solidFill>
              </a:rPr>
              <a:t>n</a:t>
            </a:r>
            <a:r>
              <a:rPr lang="en-US" sz="1200" dirty="0">
                <a:solidFill>
                  <a:schemeClr val="tx1"/>
                </a:solidFill>
              </a:rPr>
              <a:t>= 144 constructed individually</a:t>
            </a:r>
          </a:p>
          <a:p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>
                <a:solidFill>
                  <a:schemeClr val="tx1"/>
                </a:solidFill>
              </a:rPr>
              <a:t>n</a:t>
            </a:r>
            <a:r>
              <a:rPr lang="en-US" sz="1200" dirty="0">
                <a:solidFill>
                  <a:schemeClr val="tx1"/>
                </a:solidFill>
              </a:rPr>
              <a:t>= 166 constructed transactively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970E690-5B38-4F85-BE47-BD41FE752959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30996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Points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400" b="1" dirty="0"/>
              <a:t>Dialogue with peers</a:t>
            </a:r>
            <a:r>
              <a:rPr lang="en-GB" sz="1400" dirty="0"/>
              <a:t> can boost STEM learning. 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Productive peer dialogue typically is </a:t>
            </a:r>
            <a:r>
              <a:rPr lang="en-GB" sz="1400" b="1" dirty="0"/>
              <a:t>transactive dialogue.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Educators can motivate and support</a:t>
            </a:r>
            <a:r>
              <a:rPr lang="en-GB" sz="1400" b="1" dirty="0"/>
              <a:t> </a:t>
            </a:r>
            <a:r>
              <a:rPr lang="en-GB" sz="1400" dirty="0"/>
              <a:t>productive peer dialogue via </a:t>
            </a:r>
            <a:r>
              <a:rPr lang="en-GB" sz="1400" b="1" dirty="0"/>
              <a:t>collaboration scripts.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One popular type of collaboration script, </a:t>
            </a:r>
            <a:r>
              <a:rPr lang="en-GB" sz="1400" b="1" dirty="0"/>
              <a:t>Jigsaw</a:t>
            </a:r>
            <a:r>
              <a:rPr lang="en-GB" sz="1400" dirty="0"/>
              <a:t>, works by distributing learning resources,</a:t>
            </a:r>
            <a:br>
              <a:rPr lang="en-GB" sz="1400" dirty="0"/>
            </a:br>
            <a:r>
              <a:rPr lang="en-GB" sz="1400" dirty="0"/>
              <a:t>thus creating </a:t>
            </a:r>
            <a:r>
              <a:rPr lang="en-GB" sz="1400" b="1" dirty="0"/>
              <a:t>knowledge interdependence.</a:t>
            </a:r>
            <a:endParaRPr lang="en-GB" sz="1400" dirty="0"/>
          </a:p>
          <a:p>
            <a:pPr>
              <a:spcAft>
                <a:spcPts val="600"/>
              </a:spcAft>
            </a:pPr>
            <a:r>
              <a:rPr lang="en-GB" sz="1400" b="1" dirty="0"/>
              <a:t>BUT</a:t>
            </a:r>
            <a:r>
              <a:rPr lang="en-GB" sz="1400" dirty="0"/>
              <a:t>…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Jigsaw is less effective than one might think given its popularity.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Knowledge interdependence with regards to core concepts may hinder transactive dialogue.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Jigsaw should be applied with caution, with core concepts NOT distributed between learners.</a:t>
            </a:r>
          </a:p>
          <a:p>
            <a:pPr lvl="1">
              <a:spcAft>
                <a:spcPts val="600"/>
              </a:spcAft>
            </a:pPr>
            <a:endParaRPr lang="en-GB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Chat Protocols</a:t>
            </a:r>
            <a:br>
              <a:rPr lang="en-US" dirty="0"/>
            </a:b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8B8844-2020-4EC7-9B81-76262EA72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3553" r="36746" b="2569"/>
          <a:stretch/>
        </p:blipFill>
        <p:spPr bwMode="auto">
          <a:xfrm>
            <a:off x="4375007" y="1624649"/>
            <a:ext cx="2874185" cy="23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4F8203E-5001-420A-A998-8133B1818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4391" r="37374" b="2809"/>
          <a:stretch/>
        </p:blipFill>
        <p:spPr bwMode="auto">
          <a:xfrm>
            <a:off x="757989" y="1660332"/>
            <a:ext cx="2893742" cy="23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189FB26-4787-43B9-91E0-06B26899E520}"/>
              </a:ext>
            </a:extLst>
          </p:cNvPr>
          <p:cNvSpPr txBox="1"/>
          <p:nvPr/>
        </p:nvSpPr>
        <p:spPr>
          <a:xfrm>
            <a:off x="1128659" y="3761863"/>
            <a:ext cx="12790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   strong KI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B54E655-6A8F-4BF2-8F03-362D5A07FA6A}"/>
              </a:ext>
            </a:extLst>
          </p:cNvPr>
          <p:cNvSpPr txBox="1"/>
          <p:nvPr/>
        </p:nvSpPr>
        <p:spPr>
          <a:xfrm>
            <a:off x="2359377" y="3760131"/>
            <a:ext cx="12790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  weak KI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5F692FE-4AE9-46E5-9A01-0BE2DA4D1ABA}"/>
              </a:ext>
            </a:extLst>
          </p:cNvPr>
          <p:cNvSpPr txBox="1"/>
          <p:nvPr/>
        </p:nvSpPr>
        <p:spPr>
          <a:xfrm>
            <a:off x="4672169" y="865831"/>
            <a:ext cx="3426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no.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</a:t>
            </a:r>
            <a:r>
              <a:rPr lang="en-US" sz="1400" b="1" dirty="0">
                <a:latin typeface="+mn-lt"/>
              </a:rPr>
              <a:t> individually constructed, </a:t>
            </a:r>
            <a:r>
              <a:rPr lang="en-US" sz="1400" dirty="0">
                <a:latin typeface="+mn-lt"/>
              </a:rPr>
              <a:t>principle-based explanations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und </a:t>
            </a:r>
            <a:r>
              <a:rPr lang="en-US" sz="1400" i="1" dirty="0">
                <a:latin typeface="+mn-lt"/>
              </a:rPr>
              <a:t>SE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95DE52E3-7499-49BB-B6BA-DB3FB3C28F09}"/>
              </a:ext>
            </a:extLst>
          </p:cNvPr>
          <p:cNvSpPr txBox="1"/>
          <p:nvPr/>
        </p:nvSpPr>
        <p:spPr>
          <a:xfrm>
            <a:off x="787981" y="904073"/>
            <a:ext cx="355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no.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</a:t>
            </a:r>
            <a:r>
              <a:rPr lang="en-US" sz="1400" b="1" dirty="0">
                <a:latin typeface="+mn-lt"/>
              </a:rPr>
              <a:t> transactively constructed, </a:t>
            </a:r>
            <a:r>
              <a:rPr lang="en-US" sz="1400" dirty="0">
                <a:latin typeface="+mn-lt"/>
              </a:rPr>
              <a:t>principle-based explanations </a:t>
            </a:r>
          </a:p>
          <a:p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i="1" dirty="0">
                <a:latin typeface="+mn-lt"/>
              </a:rPr>
              <a:t>SE</a:t>
            </a:r>
            <a:r>
              <a:rPr lang="en-US" sz="1400" dirty="0">
                <a:latin typeface="+mn-lt"/>
              </a:rPr>
              <a:t>)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670F83C-2FA7-4260-A026-2A93EDA151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792" t="5819" r="3672" b="48614"/>
          <a:stretch/>
        </p:blipFill>
        <p:spPr>
          <a:xfrm>
            <a:off x="7589520" y="1700784"/>
            <a:ext cx="925830" cy="1357885"/>
          </a:xfrm>
          <a:prstGeom prst="rect">
            <a:avLst/>
          </a:prstGeom>
        </p:spPr>
      </p:pic>
      <p:sp>
        <p:nvSpPr>
          <p:cNvPr id="14" name="TextBox 25">
            <a:extLst>
              <a:ext uri="{FF2B5EF4-FFF2-40B4-BE49-F238E27FC236}">
                <a16:creationId xmlns:a16="http://schemas.microsoft.com/office/drawing/2014/main" id="{8E221F6D-7B06-4E59-AD1C-63E9E8548617}"/>
              </a:ext>
            </a:extLst>
          </p:cNvPr>
          <p:cNvSpPr txBox="1"/>
          <p:nvPr/>
        </p:nvSpPr>
        <p:spPr>
          <a:xfrm>
            <a:off x="596817" y="4152085"/>
            <a:ext cx="393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/>
              <a:buChar char="à"/>
            </a:pPr>
            <a:r>
              <a:rPr lang="en-US" sz="1400" dirty="0">
                <a:latin typeface="+mn-lt"/>
                <a:sym typeface="Wingdings" panose="05000000000000000000" pitchFamily="2" charset="2"/>
              </a:rPr>
              <a:t>interaction 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prior_knowledge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x </a:t>
            </a:r>
            <a:r>
              <a:rPr lang="en-US" sz="1400" dirty="0" err="1">
                <a:latin typeface="+mn-lt"/>
                <a:sym typeface="Wingdings" panose="05000000000000000000" pitchFamily="2" charset="2"/>
              </a:rPr>
              <a:t>type_of_KI</a:t>
            </a:r>
            <a:endParaRPr lang="en-US" sz="1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26CAD969-3164-4C47-A69F-8440A196B59B}"/>
              </a:ext>
            </a:extLst>
          </p:cNvPr>
          <p:cNvSpPr txBox="1"/>
          <p:nvPr/>
        </p:nvSpPr>
        <p:spPr>
          <a:xfrm>
            <a:off x="4659991" y="4131975"/>
            <a:ext cx="349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  <a:sym typeface="Wingdings" panose="05000000000000000000" pitchFamily="2" charset="2"/>
              </a:rPr>
              <a:t> main effect of prior knowledge only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2CF87746-3D8E-426F-A1AE-01D0AD1B0EA6}"/>
              </a:ext>
            </a:extLst>
          </p:cNvPr>
          <p:cNvSpPr txBox="1"/>
          <p:nvPr/>
        </p:nvSpPr>
        <p:spPr>
          <a:xfrm>
            <a:off x="4704132" y="3704644"/>
            <a:ext cx="12790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   strong KI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F4F2FAF-AE66-4BAD-A234-EF84C848C343}"/>
              </a:ext>
            </a:extLst>
          </p:cNvPr>
          <p:cNvSpPr txBox="1"/>
          <p:nvPr/>
        </p:nvSpPr>
        <p:spPr>
          <a:xfrm>
            <a:off x="5934850" y="3702912"/>
            <a:ext cx="12790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  weak KI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3BADF10-B31D-45B6-8DA5-A0AD0469726D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212813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C6E82-545E-42C7-B6AD-3283C1AB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Inhaltsplatzhalter 10">
            <a:extLst>
              <a:ext uri="{FF2B5EF4-FFF2-40B4-BE49-F238E27FC236}">
                <a16:creationId xmlns:a16="http://schemas.microsoft.com/office/drawing/2014/main" id="{EF1BBF16-1A05-4D83-9CDF-C079D0F07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56256"/>
              </p:ext>
            </p:extLst>
          </p:nvPr>
        </p:nvGraphicFramePr>
        <p:xfrm>
          <a:off x="1576388" y="774933"/>
          <a:ext cx="6372225" cy="315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BFBDEB6-44C5-4992-A5FE-DDA785E32B58}"/>
              </a:ext>
            </a:extLst>
          </p:cNvPr>
          <p:cNvSpPr txBox="1"/>
          <p:nvPr/>
        </p:nvSpPr>
        <p:spPr>
          <a:xfrm>
            <a:off x="2626180" y="3980935"/>
            <a:ext cx="463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weak KI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deeper conceptual learning, in particular for learners with low prior knowledge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B075452-091F-446B-AD0C-C9F3AA156EDD}"/>
              </a:ext>
            </a:extLst>
          </p:cNvPr>
          <p:cNvSpPr txBox="1"/>
          <p:nvPr/>
        </p:nvSpPr>
        <p:spPr>
          <a:xfrm>
            <a:off x="6149788" y="684211"/>
            <a:ext cx="253701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mediation: the positive effects of weak KI on conceptual learning are (partially) mediated by transactive co-construction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460A524-3776-45EF-9FB7-FCAA9A88F069}"/>
              </a:ext>
            </a:extLst>
          </p:cNvPr>
          <p:cNvSpPr txBox="1"/>
          <p:nvPr/>
        </p:nvSpPr>
        <p:spPr>
          <a:xfrm>
            <a:off x="457200" y="1373547"/>
            <a:ext cx="3625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weak KI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+mn-lt"/>
              </a:rPr>
              <a:t>more participation in transactive co-construction, in particular for learners with low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prior knowledge </a:t>
            </a:r>
            <a:endParaRPr lang="en-US" sz="2400" dirty="0"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1C8C2C-99B4-41EF-AB04-0E5719D8FD5F}"/>
              </a:ext>
            </a:extLst>
          </p:cNvPr>
          <p:cNvSpPr txBox="1"/>
          <p:nvPr/>
        </p:nvSpPr>
        <p:spPr>
          <a:xfrm>
            <a:off x="6899961" y="4615285"/>
            <a:ext cx="1867499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 &amp; Schalk, 2015)</a:t>
            </a:r>
          </a:p>
        </p:txBody>
      </p:sp>
    </p:spTree>
    <p:extLst>
      <p:ext uri="{BB962C8B-B14F-4D97-AF65-F5344CB8AC3E}">
        <p14:creationId xmlns:p14="http://schemas.microsoft.com/office/powerpoint/2010/main" val="32905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9313C-0982-4BA9-84AD-EFB7056E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JIGSAW Meta-Analysis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44133-1EEA-4ACC-AB9D-CD0062F4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3681"/>
            <a:ext cx="3826056" cy="30905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600" dirty="0"/>
              <a:t>(quasi-)experimental evaluations of the effectiveness of „Jigsaw-type” learning arrangements</a:t>
            </a:r>
          </a:p>
          <a:p>
            <a:r>
              <a:rPr lang="en-GB" sz="1600" dirty="0"/>
              <a:t>currently: 59 studies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GB" sz="1600" i="1" dirty="0"/>
              <a:t>k</a:t>
            </a:r>
            <a:r>
              <a:rPr lang="en-GB" sz="1600" dirty="0"/>
              <a:t>= 235 effects) coded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5B036-DB92-4C1D-AB66-31EA4A775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0CDC4E-C2B0-4843-B615-1EF57F87F989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C2B1B0-7CB9-46F0-88ED-D945E325D2A6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" r="1894"/>
          <a:stretch>
            <a:fillRect/>
          </a:stretch>
        </p:blipFill>
        <p:spPr bwMode="auto">
          <a:xfrm>
            <a:off x="4283256" y="1364571"/>
            <a:ext cx="4432612" cy="292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19FA215-FDDA-4F26-854A-F72B076E5505}"/>
              </a:ext>
            </a:extLst>
          </p:cNvPr>
          <p:cNvGrpSpPr/>
          <p:nvPr/>
        </p:nvGrpSpPr>
        <p:grpSpPr>
          <a:xfrm>
            <a:off x="2459776" y="1277281"/>
            <a:ext cx="1065997" cy="1699160"/>
            <a:chOff x="3155320" y="3016557"/>
            <a:chExt cx="1065997" cy="1699160"/>
          </a:xfrm>
        </p:grpSpPr>
        <p:pic>
          <p:nvPicPr>
            <p:cNvPr id="9" name="Grafik 8" descr="Ein Bild, das Person, Schlips, Mann, Anzug enthält.&#10;&#10;Automatisch generierte Beschreibung">
              <a:extLst>
                <a:ext uri="{FF2B5EF4-FFF2-40B4-BE49-F238E27FC236}">
                  <a16:creationId xmlns:a16="http://schemas.microsoft.com/office/drawing/2014/main" id="{8BE57814-19A2-48BF-803F-1F2197FA4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320" y="3016557"/>
              <a:ext cx="1025684" cy="131287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0D8B689-027D-4EB4-AD55-FC101A4E8B20}"/>
                </a:ext>
              </a:extLst>
            </p:cNvPr>
            <p:cNvSpPr txBox="1"/>
            <p:nvPr/>
          </p:nvSpPr>
          <p:spPr>
            <a:xfrm>
              <a:off x="3155320" y="4346385"/>
              <a:ext cx="106599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Lennart Schalk,</a:t>
              </a:r>
              <a:br>
                <a:rPr lang="de-DE" sz="1200" i="0" dirty="0">
                  <a:latin typeface="+mn-lt"/>
                  <a:cs typeface="Arial" panose="020B0604020202020204" pitchFamily="34" charset="0"/>
                </a:rPr>
              </a:br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PH Schwyz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1B23A9D-FE32-4AFF-B8EC-9BC1D605D958}"/>
              </a:ext>
            </a:extLst>
          </p:cNvPr>
          <p:cNvGrpSpPr/>
          <p:nvPr/>
        </p:nvGrpSpPr>
        <p:grpSpPr>
          <a:xfrm>
            <a:off x="952905" y="1294232"/>
            <a:ext cx="1347228" cy="1682209"/>
            <a:chOff x="493848" y="3096682"/>
            <a:chExt cx="1347228" cy="168220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E935A27-EC79-4493-BC5E-16005C07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04" t="5285" r="27879" b="24993"/>
            <a:stretch/>
          </p:blipFill>
          <p:spPr>
            <a:xfrm>
              <a:off x="574999" y="3096682"/>
              <a:ext cx="1150111" cy="1312877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68123B8-A8E4-43DA-8CA5-3060A5711D51}"/>
                </a:ext>
              </a:extLst>
            </p:cNvPr>
            <p:cNvSpPr txBox="1"/>
            <p:nvPr/>
          </p:nvSpPr>
          <p:spPr>
            <a:xfrm>
              <a:off x="493848" y="4409559"/>
              <a:ext cx="134722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Yvonne Oberholzer,</a:t>
              </a:r>
              <a:br>
                <a:rPr lang="de-DE" sz="1200" i="0" dirty="0">
                  <a:latin typeface="+mn-lt"/>
                  <a:cs typeface="Arial" panose="020B0604020202020204" pitchFamily="34" charset="0"/>
                </a:rPr>
              </a:br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KIT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05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9313C-0982-4BA9-84AD-EFB7056E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JIGSAW Meta-Analysis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44133-1EEA-4ACC-AB9D-CD0062F4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3681"/>
            <a:ext cx="3826056" cy="309054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600" dirty="0"/>
              <a:t>(quasi-)experimental evaluations of the effectiveness of „Jigsaw-type learning arrangements</a:t>
            </a:r>
          </a:p>
          <a:p>
            <a:r>
              <a:rPr lang="en-GB" sz="1600" dirty="0"/>
              <a:t>currently: 59 studies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GB" sz="1600" i="1" dirty="0"/>
              <a:t>k</a:t>
            </a:r>
            <a:r>
              <a:rPr lang="en-GB" sz="1600" dirty="0"/>
              <a:t>= 235 effects) coded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5B036-DB92-4C1D-AB66-31EA4A775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0CDC4E-C2B0-4843-B615-1EF57F87F989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19FA215-FDDA-4F26-854A-F72B076E5505}"/>
              </a:ext>
            </a:extLst>
          </p:cNvPr>
          <p:cNvGrpSpPr/>
          <p:nvPr/>
        </p:nvGrpSpPr>
        <p:grpSpPr>
          <a:xfrm>
            <a:off x="2459776" y="1277281"/>
            <a:ext cx="1065997" cy="1699160"/>
            <a:chOff x="3155320" y="3016557"/>
            <a:chExt cx="1065997" cy="1699160"/>
          </a:xfrm>
        </p:grpSpPr>
        <p:pic>
          <p:nvPicPr>
            <p:cNvPr id="9" name="Grafik 8" descr="Ein Bild, das Person, Schlips, Mann, Anzug enthält.&#10;&#10;Automatisch generierte Beschreibung">
              <a:extLst>
                <a:ext uri="{FF2B5EF4-FFF2-40B4-BE49-F238E27FC236}">
                  <a16:creationId xmlns:a16="http://schemas.microsoft.com/office/drawing/2014/main" id="{8BE57814-19A2-48BF-803F-1F2197FA4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320" y="3016557"/>
              <a:ext cx="1025684" cy="131287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0D8B689-027D-4EB4-AD55-FC101A4E8B20}"/>
                </a:ext>
              </a:extLst>
            </p:cNvPr>
            <p:cNvSpPr txBox="1"/>
            <p:nvPr/>
          </p:nvSpPr>
          <p:spPr>
            <a:xfrm>
              <a:off x="3155320" y="4346385"/>
              <a:ext cx="106599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Lennart Schalk,</a:t>
              </a:r>
              <a:br>
                <a:rPr lang="de-DE" sz="1200" i="0" dirty="0">
                  <a:latin typeface="+mn-lt"/>
                  <a:cs typeface="Arial" panose="020B0604020202020204" pitchFamily="34" charset="0"/>
                </a:rPr>
              </a:br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PH Schwyz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1B23A9D-FE32-4AFF-B8EC-9BC1D605D958}"/>
              </a:ext>
            </a:extLst>
          </p:cNvPr>
          <p:cNvGrpSpPr/>
          <p:nvPr/>
        </p:nvGrpSpPr>
        <p:grpSpPr>
          <a:xfrm>
            <a:off x="952910" y="1294232"/>
            <a:ext cx="1347227" cy="1682209"/>
            <a:chOff x="493853" y="3096682"/>
            <a:chExt cx="1347227" cy="168220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E935A27-EC79-4493-BC5E-16005C07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04" t="5285" r="27879" b="24993"/>
            <a:stretch/>
          </p:blipFill>
          <p:spPr>
            <a:xfrm>
              <a:off x="574999" y="3096682"/>
              <a:ext cx="1150111" cy="1312877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68123B8-A8E4-43DA-8CA5-3060A5711D51}"/>
                </a:ext>
              </a:extLst>
            </p:cNvPr>
            <p:cNvSpPr txBox="1"/>
            <p:nvPr/>
          </p:nvSpPr>
          <p:spPr>
            <a:xfrm>
              <a:off x="493853" y="4409559"/>
              <a:ext cx="13472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Yvonne Oberholzer,</a:t>
              </a:r>
              <a:br>
                <a:rPr lang="de-DE" sz="1200" i="0" dirty="0">
                  <a:latin typeface="+mn-lt"/>
                  <a:cs typeface="Arial" panose="020B0604020202020204" pitchFamily="34" charset="0"/>
                </a:rPr>
              </a:br>
              <a:r>
                <a:rPr lang="de-DE" sz="1200" i="0" dirty="0">
                  <a:latin typeface="+mn-lt"/>
                  <a:cs typeface="Arial" panose="020B0604020202020204" pitchFamily="34" charset="0"/>
                </a:rPr>
                <a:t>KIT</a:t>
              </a:r>
            </a:p>
          </p:txBody>
        </p:sp>
      </p:grp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46EF577B-6D60-4B4B-A963-032ADF049119}"/>
              </a:ext>
            </a:extLst>
          </p:cNvPr>
          <p:cNvSpPr txBox="1">
            <a:spLocks/>
          </p:cNvSpPr>
          <p:nvPr/>
        </p:nvSpPr>
        <p:spPr>
          <a:xfrm>
            <a:off x="4364407" y="1277281"/>
            <a:ext cx="4474793" cy="3469344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14375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604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17663" indent="-24606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8413E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mean effect (random effects model): </a:t>
            </a:r>
            <a:r>
              <a:rPr lang="en-GB" sz="1600" b="1" i="1" dirty="0"/>
              <a:t>g </a:t>
            </a:r>
            <a:r>
              <a:rPr lang="en-GB" sz="1600" b="1" dirty="0"/>
              <a:t>= .19</a:t>
            </a:r>
            <a:br>
              <a:rPr lang="en-GB" sz="1200" b="1" dirty="0"/>
            </a:br>
            <a:r>
              <a:rPr lang="en-GB" sz="1200" dirty="0"/>
              <a:t>95%-KI [.11; .28]; </a:t>
            </a:r>
            <a:r>
              <a:rPr lang="en-GB" sz="1200" i="1" dirty="0"/>
              <a:t>z </a:t>
            </a:r>
            <a:r>
              <a:rPr lang="en-GB" sz="1200" dirty="0"/>
              <a:t>= 4.40; </a:t>
            </a:r>
            <a:r>
              <a:rPr lang="en-GB" sz="1200" i="1" dirty="0"/>
              <a:t>p </a:t>
            </a:r>
            <a:r>
              <a:rPr lang="en-GB" sz="1200" dirty="0"/>
              <a:t>&lt;.0001</a:t>
            </a:r>
          </a:p>
          <a:p>
            <a:endParaRPr lang="en-GB" sz="1600" dirty="0"/>
          </a:p>
          <a:p>
            <a:r>
              <a:rPr lang="en-GB" sz="1600" dirty="0"/>
              <a:t>very heterogenous effect pool</a:t>
            </a:r>
            <a:br>
              <a:rPr lang="en-GB" sz="1600" dirty="0"/>
            </a:br>
            <a:r>
              <a:rPr lang="en-GB" sz="1200" dirty="0"/>
              <a:t>(</a:t>
            </a:r>
            <a:r>
              <a:rPr lang="en-GB" sz="1200" i="1" dirty="0"/>
              <a:t>Q</a:t>
            </a:r>
            <a:r>
              <a:rPr lang="en-GB" sz="1200" i="1" baseline="-25000" dirty="0"/>
              <a:t>(df= 234) </a:t>
            </a:r>
            <a:r>
              <a:rPr lang="en-GB" sz="1200" dirty="0"/>
              <a:t>=</a:t>
            </a:r>
            <a:r>
              <a:rPr lang="en-GB" sz="1200" baseline="-25000" dirty="0"/>
              <a:t> </a:t>
            </a:r>
            <a:r>
              <a:rPr lang="en-GB" sz="1200" dirty="0"/>
              <a:t>2012.71; </a:t>
            </a:r>
            <a:r>
              <a:rPr lang="en-GB" sz="1200" i="1" dirty="0"/>
              <a:t>p </a:t>
            </a:r>
            <a:r>
              <a:rPr lang="en-GB" sz="1200" dirty="0"/>
              <a:t>&lt;.0001; </a:t>
            </a:r>
            <a:r>
              <a:rPr lang="en-GB" sz="1200" i="1" dirty="0"/>
              <a:t>I</a:t>
            </a:r>
            <a:r>
              <a:rPr lang="en-GB" sz="1200" baseline="30000" dirty="0"/>
              <a:t>2</a:t>
            </a:r>
            <a:r>
              <a:rPr lang="en-GB" sz="1200" dirty="0"/>
              <a:t> = 88.4 % [87.1%; 89.5%])</a:t>
            </a:r>
          </a:p>
          <a:p>
            <a:endParaRPr lang="en-GB" sz="12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moderator analysis</a:t>
            </a:r>
          </a:p>
          <a:p>
            <a:pPr marL="457200" lvl="1" indent="0">
              <a:buFont typeface="Symbol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Moderators: Baseline Condition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538843" y="1514663"/>
          <a:ext cx="7560129" cy="23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76">
                <a:tc>
                  <a:txBody>
                    <a:bodyPr/>
                    <a:lstStyle/>
                    <a:p>
                      <a:endParaRPr lang="en-GB" sz="18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no. of effects</a:t>
                      </a:r>
                      <a:endParaRPr lang="en-GB" sz="1800" i="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/>
                        <a:t>Hedge’s </a:t>
                      </a:r>
                      <a:r>
                        <a:rPr lang="en-GB" sz="1800" i="1" noProof="0"/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95%-CI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800" b="1" noProof="0"/>
                        <a:t>no instruction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3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.95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[.27; 1.63]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/>
                        <a:t>individual learning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33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.41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strike="noStrike" noProof="0">
                          <a:effectLst/>
                        </a:rPr>
                        <a:t>[.15;</a:t>
                      </a:r>
                      <a:r>
                        <a:rPr lang="en-GB" sz="1800" b="1" u="none" strike="noStrike" baseline="0" noProof="0">
                          <a:effectLst/>
                        </a:rPr>
                        <a:t> </a:t>
                      </a:r>
                      <a:r>
                        <a:rPr lang="en-GB" sz="1800" b="1" u="none" strike="noStrike" noProof="0">
                          <a:effectLst/>
                        </a:rPr>
                        <a:t>.67] 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/>
                        <a:t>traditional instruction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128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.29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strike="noStrike" noProof="0">
                          <a:effectLst/>
                        </a:rPr>
                        <a:t>[.16; .41]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/>
                        <a:t>other collaborative (-)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35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/>
                        <a:t>-.24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u="none" strike="noStrike" noProof="0">
                          <a:effectLst/>
                        </a:rPr>
                        <a:t>[-.43; -.05] </a:t>
                      </a:r>
                      <a:endParaRPr lang="en-GB" sz="1800" b="1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800" noProof="0"/>
                        <a:t>other Jigsaw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noProof="0"/>
                        <a:t>36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noProof="0"/>
                        <a:t>.03</a:t>
                      </a:r>
                      <a:endParaRPr lang="en-GB" sz="1800" noProof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u="none" strike="noStrike" noProof="0" dirty="0">
                          <a:effectLst/>
                        </a:rPr>
                        <a:t>[-.12;</a:t>
                      </a:r>
                      <a:r>
                        <a:rPr lang="en-GB" sz="1800" u="none" strike="noStrike" baseline="0" noProof="0" dirty="0">
                          <a:effectLst/>
                        </a:rPr>
                        <a:t> </a:t>
                      </a:r>
                      <a:r>
                        <a:rPr lang="en-GB" sz="1800" u="none" strike="noStrike" noProof="0" dirty="0">
                          <a:effectLst/>
                        </a:rPr>
                        <a:t>.18] 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9828542-9A36-49EF-AA28-DFDA52ECBE6D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293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Moderators: Age Group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538843" y="1514663"/>
          <a:ext cx="7560129" cy="1988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76">
                <a:tc>
                  <a:txBody>
                    <a:bodyPr/>
                    <a:lstStyle/>
                    <a:p>
                      <a:endParaRPr lang="en-GB" sz="18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no. of effects</a:t>
                      </a:r>
                      <a:endParaRPr lang="en-GB" sz="1800" i="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Hedge’s </a:t>
                      </a:r>
                      <a:r>
                        <a:rPr lang="en-GB" sz="1800" i="1" noProof="0" dirty="0"/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95%-CI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Primary (Grades 1-6)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109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-.01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[-.10;</a:t>
                      </a:r>
                      <a:r>
                        <a:rPr lang="de-CH" sz="1800" baseline="0" dirty="0"/>
                        <a:t> .08]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Secondary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32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.22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[-.06; .50]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University / College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.46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>
                          <a:solidFill>
                            <a:schemeClr val="tx1"/>
                          </a:solidFill>
                        </a:rPr>
                        <a:t>[.29; .62]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38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other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4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A5602FA-A611-4F77-B2F2-DCF72919A0F7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6977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Moderators: Group Size (during Exchange Phase)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538843" y="1514663"/>
          <a:ext cx="7560129" cy="23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7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no. of effects</a:t>
                      </a:r>
                      <a:endParaRPr lang="en-GB" sz="1800" i="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Hedge’s </a:t>
                      </a:r>
                      <a:r>
                        <a:rPr lang="en-GB" sz="1800" i="1" noProof="0" dirty="0"/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95%-CI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2 persons (-)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17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-.27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[-.51; -.02]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3 - 4 persons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84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.43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[.27; .58]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1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5 persons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77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.05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[-.11; .21]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38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6 persons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39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.17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[-.01; .34]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not specified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18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D09E8183-07E8-4EA1-A17A-DF0A5382FD3D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098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Moderators: Knowledge Interdependence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587396" y="1514663"/>
          <a:ext cx="7511576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47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no. of effects</a:t>
                      </a:r>
                      <a:endParaRPr lang="en-GB" sz="1800" i="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Hedge’s </a:t>
                      </a:r>
                      <a:r>
                        <a:rPr lang="en-GB" sz="1800" i="1" noProof="0" dirty="0"/>
                        <a:t>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95%-CI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strong (traditional Jigsaw)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214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.16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[.07; .38]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15">
                <a:tc>
                  <a:txBody>
                    <a:bodyPr/>
                    <a:lstStyle/>
                    <a:p>
                      <a:r>
                        <a:rPr lang="en-US" sz="1800" b="1" noProof="0" dirty="0"/>
                        <a:t>medium (Jigsaw II, or related)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11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.42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 dirty="0"/>
                        <a:t>[.00; .85]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38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cannot be coded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10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68D1E9E-CFE5-4A78-AC9C-2D13B3FF6C59}"/>
              </a:ext>
            </a:extLst>
          </p:cNvPr>
          <p:cNvSpPr txBox="1"/>
          <p:nvPr/>
        </p:nvSpPr>
        <p:spPr>
          <a:xfrm>
            <a:off x="5887330" y="4631840"/>
            <a:ext cx="2866875" cy="18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200" i="0" dirty="0">
                <a:latin typeface="+mn-lt"/>
                <a:cs typeface="Arial" panose="020B0604020202020204" pitchFamily="34" charset="0"/>
              </a:rPr>
              <a:t>(Deiglmayr, Oberholzer, &amp; Schalk, in </a:t>
            </a:r>
            <a:r>
              <a:rPr lang="de-DE" sz="1200" i="0" dirty="0" err="1">
                <a:latin typeface="+mn-lt"/>
                <a:cs typeface="Arial" panose="020B0604020202020204" pitchFamily="34" charset="0"/>
              </a:rPr>
              <a:t>prep</a:t>
            </a:r>
            <a:r>
              <a:rPr lang="de-DE" sz="1200" i="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89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F61B-6745-41F3-8E72-A592C96B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would (still) like to use Jigsaw,…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C6E82-545E-42C7-B6AD-3283C1AB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…it is likely to work best under the following conditions:</a:t>
            </a:r>
          </a:p>
          <a:p>
            <a:pPr marL="0" indent="0"/>
            <a:endParaRPr lang="en-US" sz="800" dirty="0"/>
          </a:p>
          <a:p>
            <a:r>
              <a:rPr lang="en-US" dirty="0"/>
              <a:t>with more experienced learners</a:t>
            </a:r>
          </a:p>
          <a:p>
            <a:r>
              <a:rPr lang="en-US" dirty="0"/>
              <a:t>when the number of experts per Jigsaw group / the number of expert topics is not too large (3-4 expert topics appear to be optimal)</a:t>
            </a:r>
          </a:p>
          <a:p>
            <a:r>
              <a:rPr lang="en-US" dirty="0"/>
              <a:t>when knowledge interdependence is not too strong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E4FD7-10F9-4DDE-BF7E-DB9DD12F3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9BA9-AB08-46E1-A235-3AC71B2FE2C1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D8413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D8413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FFCA35D-3D4D-445F-83F3-13471A55C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7846" r="9549"/>
          <a:stretch/>
        </p:blipFill>
        <p:spPr bwMode="auto">
          <a:xfrm>
            <a:off x="6361286" y="148040"/>
            <a:ext cx="2422903" cy="187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9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Points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400" b="1" dirty="0"/>
              <a:t>Dialogue with peers</a:t>
            </a:r>
            <a:r>
              <a:rPr lang="en-GB" sz="1400" dirty="0"/>
              <a:t> can boost STEM learning. 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Productive peer dialogue typically is </a:t>
            </a:r>
            <a:r>
              <a:rPr lang="en-GB" sz="1400" b="1" dirty="0"/>
              <a:t>transactive dialogue.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Educators can motivate and support</a:t>
            </a:r>
            <a:r>
              <a:rPr lang="en-GB" sz="1400" b="1" dirty="0"/>
              <a:t> </a:t>
            </a:r>
            <a:r>
              <a:rPr lang="en-GB" sz="1400" dirty="0"/>
              <a:t>productive peer dialogue via </a:t>
            </a:r>
            <a:r>
              <a:rPr lang="en-GB" sz="1400" b="1" dirty="0"/>
              <a:t>collaboration scripts.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One popular type of collaboration script, </a:t>
            </a:r>
            <a:r>
              <a:rPr lang="en-GB" sz="1400" b="1" dirty="0"/>
              <a:t>Jigsaw</a:t>
            </a:r>
            <a:r>
              <a:rPr lang="en-GB" sz="1400" dirty="0"/>
              <a:t>, works by distributing learning resources,</a:t>
            </a:r>
            <a:br>
              <a:rPr lang="en-GB" sz="1400" dirty="0"/>
            </a:br>
            <a:r>
              <a:rPr lang="en-GB" sz="1400" dirty="0"/>
              <a:t>thus creating </a:t>
            </a:r>
            <a:r>
              <a:rPr lang="en-GB" sz="1400" b="1" dirty="0"/>
              <a:t>knowledge interdependence.</a:t>
            </a:r>
            <a:endParaRPr lang="en-GB" sz="1400" dirty="0"/>
          </a:p>
          <a:p>
            <a:pPr>
              <a:spcAft>
                <a:spcPts val="600"/>
              </a:spcAft>
            </a:pPr>
            <a:r>
              <a:rPr lang="en-GB" sz="1400" b="1" dirty="0"/>
              <a:t>BUT</a:t>
            </a:r>
            <a:r>
              <a:rPr lang="en-GB" sz="1400" dirty="0"/>
              <a:t>…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Jigsaw is less effective than one might think given its popularity.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Knowledge interdependence with regards to core concepts may hinder transactive dialogue.</a:t>
            </a:r>
          </a:p>
          <a:p>
            <a:pPr lvl="1">
              <a:spcAft>
                <a:spcPts val="600"/>
              </a:spcAft>
            </a:pPr>
            <a:r>
              <a:rPr lang="en-GB" sz="1200" dirty="0"/>
              <a:t>Jigsaw should be applied with caution, with core concepts NOT distributed between learners.</a:t>
            </a:r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>
              <a:spcAft>
                <a:spcPts val="600"/>
              </a:spcAft>
            </a:pPr>
            <a:r>
              <a:rPr lang="en-GB" sz="1400" dirty="0"/>
              <a:t>…</a:t>
            </a:r>
            <a:r>
              <a:rPr lang="en-GB" sz="1400" b="1" dirty="0"/>
              <a:t>efficient division of labour </a:t>
            </a:r>
            <a:r>
              <a:rPr lang="en-GB" sz="1400" dirty="0"/>
              <a:t>≠ </a:t>
            </a:r>
            <a:r>
              <a:rPr lang="en-GB" sz="1400" b="1" dirty="0"/>
              <a:t>effective collaborative learning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Productive Peer Dialogue is</a:t>
            </a:r>
            <a:r>
              <a:rPr lang="en-GB" i="1" dirty="0"/>
              <a:t> transactive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08918"/>
            <a:ext cx="8234363" cy="5937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transactive dialogue</a:t>
            </a:r>
          </a:p>
          <a:p>
            <a:pPr marL="0" indent="0">
              <a:buNone/>
            </a:pPr>
            <a:r>
              <a:rPr lang="en-US" sz="1600" dirty="0"/>
              <a:t>= learners build upon one another’s reasoning in their utterances </a:t>
            </a:r>
            <a:r>
              <a:rPr lang="en-US" sz="1400" dirty="0"/>
              <a:t>(Berkowitz &amp; Gibbs, 1983)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/>
          </a:p>
          <a:p>
            <a:pPr marL="398860" lvl="2"/>
            <a:endParaRPr lang="en-US" sz="135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EA0B4D9-8351-4CE9-AC83-0A1CB052537D}"/>
              </a:ext>
            </a:extLst>
          </p:cNvPr>
          <p:cNvGrpSpPr/>
          <p:nvPr/>
        </p:nvGrpSpPr>
        <p:grpSpPr>
          <a:xfrm>
            <a:off x="2769040" y="1473038"/>
            <a:ext cx="3682534" cy="2197423"/>
            <a:chOff x="1702276" y="980727"/>
            <a:chExt cx="5046871" cy="3879182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38F58106-37C5-4769-912B-19A2EB91F07E}"/>
                </a:ext>
              </a:extLst>
            </p:cNvPr>
            <p:cNvGrpSpPr/>
            <p:nvPr/>
          </p:nvGrpSpPr>
          <p:grpSpPr>
            <a:xfrm>
              <a:off x="2733646" y="980727"/>
              <a:ext cx="1092975" cy="1011307"/>
              <a:chOff x="2733646" y="980727"/>
              <a:chExt cx="1092975" cy="1011307"/>
            </a:xfrm>
          </p:grpSpPr>
          <p:grpSp>
            <p:nvGrpSpPr>
              <p:cNvPr id="30" name="Group 31">
                <a:extLst>
                  <a:ext uri="{FF2B5EF4-FFF2-40B4-BE49-F238E27FC236}">
                    <a16:creationId xmlns:a16="http://schemas.microsoft.com/office/drawing/2014/main" id="{2BEF8F30-724F-4D48-9B65-85AE5A580D9E}"/>
                  </a:ext>
                </a:extLst>
              </p:cNvPr>
              <p:cNvGrpSpPr/>
              <p:nvPr/>
            </p:nvGrpSpPr>
            <p:grpSpPr>
              <a:xfrm>
                <a:off x="2733646" y="980727"/>
                <a:ext cx="1092975" cy="839106"/>
                <a:chOff x="2733646" y="980727"/>
                <a:chExt cx="1092975" cy="839106"/>
              </a:xfrm>
            </p:grpSpPr>
            <p:sp>
              <p:nvSpPr>
                <p:cNvPr id="32" name="AutoShape 21">
                  <a:extLst>
                    <a:ext uri="{FF2B5EF4-FFF2-40B4-BE49-F238E27FC236}">
                      <a16:creationId xmlns:a16="http://schemas.microsoft.com/office/drawing/2014/main" id="{7508F458-D2D7-4104-A72E-507A53D33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3646" y="980727"/>
                  <a:ext cx="1092975" cy="839106"/>
                </a:xfrm>
                <a:prstGeom prst="wedgeEllipseCallout">
                  <a:avLst>
                    <a:gd name="adj1" fmla="val -59710"/>
                    <a:gd name="adj2" fmla="val 9609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endParaRPr lang="en-GB"/>
                </a:p>
              </p:txBody>
            </p:sp>
            <p:pic>
              <p:nvPicPr>
                <p:cNvPr id="33" name="Picture 2">
                  <a:extLst>
                    <a:ext uri="{FF2B5EF4-FFF2-40B4-BE49-F238E27FC236}">
                      <a16:creationId xmlns:a16="http://schemas.microsoft.com/office/drawing/2014/main" id="{58FC954E-726F-48AD-8A28-01FD5F58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840" t="43775" r="61834" b="37775"/>
                <a:stretch/>
              </p:blipFill>
              <p:spPr bwMode="auto">
                <a:xfrm rot="20205483">
                  <a:off x="2967441" y="1090756"/>
                  <a:ext cx="494363" cy="6190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1" name="TextBox 32">
                <a:extLst>
                  <a:ext uri="{FF2B5EF4-FFF2-40B4-BE49-F238E27FC236}">
                    <a16:creationId xmlns:a16="http://schemas.microsoft.com/office/drawing/2014/main" id="{0F8E81F9-436B-4DFA-A0F7-F5B756933E0B}"/>
                  </a:ext>
                </a:extLst>
              </p:cNvPr>
              <p:cNvSpPr txBox="1"/>
              <p:nvPr/>
            </p:nvSpPr>
            <p:spPr>
              <a:xfrm>
                <a:off x="3419871" y="1138672"/>
                <a:ext cx="388403" cy="853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b="1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E550922-8E2E-4A99-BD1E-F3138A915BF4}"/>
                </a:ext>
              </a:extLst>
            </p:cNvPr>
            <p:cNvGrpSpPr/>
            <p:nvPr/>
          </p:nvGrpSpPr>
          <p:grpSpPr>
            <a:xfrm>
              <a:off x="1702276" y="2124329"/>
              <a:ext cx="5046871" cy="2735580"/>
              <a:chOff x="1702276" y="2124329"/>
              <a:chExt cx="5046871" cy="2735580"/>
            </a:xfrm>
          </p:grpSpPr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B058EF58-7AEC-4FC1-9E85-F8556D7BA6FC}"/>
                  </a:ext>
                </a:extLst>
              </p:cNvPr>
              <p:cNvGrpSpPr/>
              <p:nvPr/>
            </p:nvGrpSpPr>
            <p:grpSpPr>
              <a:xfrm>
                <a:off x="1702276" y="2124329"/>
                <a:ext cx="5046871" cy="2735580"/>
                <a:chOff x="1702276" y="2124329"/>
                <a:chExt cx="5046871" cy="2735580"/>
              </a:xfrm>
            </p:grpSpPr>
            <p:grpSp>
              <p:nvGrpSpPr>
                <p:cNvPr id="13" name="Group 14">
                  <a:extLst>
                    <a:ext uri="{FF2B5EF4-FFF2-40B4-BE49-F238E27FC236}">
                      <a16:creationId xmlns:a16="http://schemas.microsoft.com/office/drawing/2014/main" id="{A75E4762-A56D-4965-BB86-5AAB6487D808}"/>
                    </a:ext>
                  </a:extLst>
                </p:cNvPr>
                <p:cNvGrpSpPr/>
                <p:nvPr/>
              </p:nvGrpSpPr>
              <p:grpSpPr>
                <a:xfrm>
                  <a:off x="1702276" y="2124329"/>
                  <a:ext cx="5046871" cy="2735580"/>
                  <a:chOff x="1702276" y="2124329"/>
                  <a:chExt cx="5046871" cy="2735580"/>
                </a:xfrm>
              </p:grpSpPr>
              <p:grpSp>
                <p:nvGrpSpPr>
                  <p:cNvPr id="15" name="Group 16">
                    <a:extLst>
                      <a:ext uri="{FF2B5EF4-FFF2-40B4-BE49-F238E27FC236}">
                        <a16:creationId xmlns:a16="http://schemas.microsoft.com/office/drawing/2014/main" id="{1AF4EA69-A9E4-42B5-9FC0-BF8AB0E95EDB}"/>
                      </a:ext>
                    </a:extLst>
                  </p:cNvPr>
                  <p:cNvGrpSpPr/>
                  <p:nvPr/>
                </p:nvGrpSpPr>
                <p:grpSpPr>
                  <a:xfrm>
                    <a:off x="1702276" y="2156053"/>
                    <a:ext cx="2177415" cy="2672080"/>
                    <a:chOff x="3698716" y="2092960"/>
                    <a:chExt cx="2177415" cy="2672080"/>
                  </a:xfrm>
                </p:grpSpPr>
                <p:sp>
                  <p:nvSpPr>
                    <p:cNvPr id="24" name="Freeform 25">
                      <a:extLst>
                        <a:ext uri="{FF2B5EF4-FFF2-40B4-BE49-F238E27FC236}">
                          <a16:creationId xmlns:a16="http://schemas.microsoft.com/office/drawing/2014/main" id="{419A9C9D-C934-4EFF-9BB7-FD9DB91FEE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9556" y="2092960"/>
                      <a:ext cx="668020" cy="577215"/>
                    </a:xfrm>
                    <a:custGeom>
                      <a:avLst/>
                      <a:gdLst>
                        <a:gd name="T0" fmla="*/ 358 w 687"/>
                        <a:gd name="T1" fmla="*/ 176 h 763"/>
                        <a:gd name="T2" fmla="*/ 297 w 687"/>
                        <a:gd name="T3" fmla="*/ 98 h 763"/>
                        <a:gd name="T4" fmla="*/ 213 w 687"/>
                        <a:gd name="T5" fmla="*/ 39 h 763"/>
                        <a:gd name="T6" fmla="*/ 138 w 687"/>
                        <a:gd name="T7" fmla="*/ 0 h 763"/>
                        <a:gd name="T8" fmla="*/ 78 w 687"/>
                        <a:gd name="T9" fmla="*/ 11 h 763"/>
                        <a:gd name="T10" fmla="*/ 34 w 687"/>
                        <a:gd name="T11" fmla="*/ 54 h 763"/>
                        <a:gd name="T12" fmla="*/ 0 w 687"/>
                        <a:gd name="T13" fmla="*/ 187 h 763"/>
                        <a:gd name="T14" fmla="*/ 13 w 687"/>
                        <a:gd name="T15" fmla="*/ 339 h 763"/>
                        <a:gd name="T16" fmla="*/ 49 w 687"/>
                        <a:gd name="T17" fmla="*/ 485 h 763"/>
                        <a:gd name="T18" fmla="*/ 88 w 687"/>
                        <a:gd name="T19" fmla="*/ 598 h 763"/>
                        <a:gd name="T20" fmla="*/ 164 w 687"/>
                        <a:gd name="T21" fmla="*/ 715 h 763"/>
                        <a:gd name="T22" fmla="*/ 228 w 687"/>
                        <a:gd name="T23" fmla="*/ 763 h 763"/>
                        <a:gd name="T24" fmla="*/ 317 w 687"/>
                        <a:gd name="T25" fmla="*/ 763 h 763"/>
                        <a:gd name="T26" fmla="*/ 407 w 687"/>
                        <a:gd name="T27" fmla="*/ 730 h 763"/>
                        <a:gd name="T28" fmla="*/ 452 w 687"/>
                        <a:gd name="T29" fmla="*/ 646 h 763"/>
                        <a:gd name="T30" fmla="*/ 476 w 687"/>
                        <a:gd name="T31" fmla="*/ 539 h 763"/>
                        <a:gd name="T32" fmla="*/ 467 w 687"/>
                        <a:gd name="T33" fmla="*/ 406 h 763"/>
                        <a:gd name="T34" fmla="*/ 677 w 687"/>
                        <a:gd name="T35" fmla="*/ 422 h 763"/>
                        <a:gd name="T36" fmla="*/ 687 w 687"/>
                        <a:gd name="T37" fmla="*/ 363 h 763"/>
                        <a:gd name="T38" fmla="*/ 448 w 687"/>
                        <a:gd name="T39" fmla="*/ 339 h 763"/>
                        <a:gd name="T40" fmla="*/ 388 w 687"/>
                        <a:gd name="T41" fmla="*/ 202 h 763"/>
                        <a:gd name="T42" fmla="*/ 358 w 687"/>
                        <a:gd name="T43" fmla="*/ 176 h 7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87" h="763">
                          <a:moveTo>
                            <a:pt x="358" y="176"/>
                          </a:moveTo>
                          <a:lnTo>
                            <a:pt x="297" y="98"/>
                          </a:lnTo>
                          <a:lnTo>
                            <a:pt x="213" y="39"/>
                          </a:lnTo>
                          <a:lnTo>
                            <a:pt x="138" y="0"/>
                          </a:lnTo>
                          <a:lnTo>
                            <a:pt x="78" y="11"/>
                          </a:lnTo>
                          <a:lnTo>
                            <a:pt x="34" y="54"/>
                          </a:lnTo>
                          <a:lnTo>
                            <a:pt x="0" y="187"/>
                          </a:lnTo>
                          <a:lnTo>
                            <a:pt x="13" y="339"/>
                          </a:lnTo>
                          <a:lnTo>
                            <a:pt x="49" y="485"/>
                          </a:lnTo>
                          <a:lnTo>
                            <a:pt x="88" y="598"/>
                          </a:lnTo>
                          <a:lnTo>
                            <a:pt x="164" y="715"/>
                          </a:lnTo>
                          <a:lnTo>
                            <a:pt x="228" y="763"/>
                          </a:lnTo>
                          <a:lnTo>
                            <a:pt x="317" y="763"/>
                          </a:lnTo>
                          <a:lnTo>
                            <a:pt x="407" y="730"/>
                          </a:lnTo>
                          <a:lnTo>
                            <a:pt x="452" y="646"/>
                          </a:lnTo>
                          <a:lnTo>
                            <a:pt x="476" y="539"/>
                          </a:lnTo>
                          <a:lnTo>
                            <a:pt x="467" y="406"/>
                          </a:lnTo>
                          <a:lnTo>
                            <a:pt x="677" y="422"/>
                          </a:lnTo>
                          <a:lnTo>
                            <a:pt x="687" y="363"/>
                          </a:lnTo>
                          <a:lnTo>
                            <a:pt x="448" y="339"/>
                          </a:lnTo>
                          <a:lnTo>
                            <a:pt x="388" y="202"/>
                          </a:lnTo>
                          <a:lnTo>
                            <a:pt x="358" y="1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5" name="Freeform 26">
                      <a:extLst>
                        <a:ext uri="{FF2B5EF4-FFF2-40B4-BE49-F238E27FC236}">
                          <a16:creationId xmlns:a16="http://schemas.microsoft.com/office/drawing/2014/main" id="{F564D0DB-C294-43F4-960D-5426F2D6BF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98181" y="3663950"/>
                      <a:ext cx="745490" cy="1082040"/>
                    </a:xfrm>
                    <a:custGeom>
                      <a:avLst/>
                      <a:gdLst>
                        <a:gd name="T0" fmla="*/ 89 w 768"/>
                        <a:gd name="T1" fmla="*/ 0 h 1425"/>
                        <a:gd name="T2" fmla="*/ 19 w 768"/>
                        <a:gd name="T3" fmla="*/ 0 h 1425"/>
                        <a:gd name="T4" fmla="*/ 0 w 768"/>
                        <a:gd name="T5" fmla="*/ 102 h 1425"/>
                        <a:gd name="T6" fmla="*/ 49 w 768"/>
                        <a:gd name="T7" fmla="*/ 162 h 1425"/>
                        <a:gd name="T8" fmla="*/ 209 w 768"/>
                        <a:gd name="T9" fmla="*/ 304 h 1425"/>
                        <a:gd name="T10" fmla="*/ 349 w 768"/>
                        <a:gd name="T11" fmla="*/ 484 h 1425"/>
                        <a:gd name="T12" fmla="*/ 439 w 768"/>
                        <a:gd name="T13" fmla="*/ 671 h 1425"/>
                        <a:gd name="T14" fmla="*/ 453 w 768"/>
                        <a:gd name="T15" fmla="*/ 793 h 1425"/>
                        <a:gd name="T16" fmla="*/ 448 w 768"/>
                        <a:gd name="T17" fmla="*/ 882 h 1425"/>
                        <a:gd name="T18" fmla="*/ 409 w 768"/>
                        <a:gd name="T19" fmla="*/ 1082 h 1425"/>
                        <a:gd name="T20" fmla="*/ 358 w 768"/>
                        <a:gd name="T21" fmla="*/ 1244 h 1425"/>
                        <a:gd name="T22" fmla="*/ 314 w 768"/>
                        <a:gd name="T23" fmla="*/ 1338 h 1425"/>
                        <a:gd name="T24" fmla="*/ 304 w 768"/>
                        <a:gd name="T25" fmla="*/ 1396 h 1425"/>
                        <a:gd name="T26" fmla="*/ 349 w 768"/>
                        <a:gd name="T27" fmla="*/ 1396 h 1425"/>
                        <a:gd name="T28" fmla="*/ 418 w 768"/>
                        <a:gd name="T29" fmla="*/ 1377 h 1425"/>
                        <a:gd name="T30" fmla="*/ 439 w 768"/>
                        <a:gd name="T31" fmla="*/ 1381 h 1425"/>
                        <a:gd name="T32" fmla="*/ 583 w 768"/>
                        <a:gd name="T33" fmla="*/ 1390 h 1425"/>
                        <a:gd name="T34" fmla="*/ 693 w 768"/>
                        <a:gd name="T35" fmla="*/ 1425 h 1425"/>
                        <a:gd name="T36" fmla="*/ 732 w 768"/>
                        <a:gd name="T37" fmla="*/ 1405 h 1425"/>
                        <a:gd name="T38" fmla="*/ 768 w 768"/>
                        <a:gd name="T39" fmla="*/ 1332 h 1425"/>
                        <a:gd name="T40" fmla="*/ 732 w 768"/>
                        <a:gd name="T41" fmla="*/ 1292 h 1425"/>
                        <a:gd name="T42" fmla="*/ 568 w 768"/>
                        <a:gd name="T43" fmla="*/ 1288 h 1425"/>
                        <a:gd name="T44" fmla="*/ 453 w 768"/>
                        <a:gd name="T45" fmla="*/ 1303 h 1425"/>
                        <a:gd name="T46" fmla="*/ 394 w 768"/>
                        <a:gd name="T47" fmla="*/ 1332 h 1425"/>
                        <a:gd name="T48" fmla="*/ 403 w 768"/>
                        <a:gd name="T49" fmla="*/ 1264 h 1425"/>
                        <a:gd name="T50" fmla="*/ 463 w 768"/>
                        <a:gd name="T51" fmla="*/ 1160 h 1425"/>
                        <a:gd name="T52" fmla="*/ 513 w 768"/>
                        <a:gd name="T53" fmla="*/ 999 h 1425"/>
                        <a:gd name="T54" fmla="*/ 553 w 768"/>
                        <a:gd name="T55" fmla="*/ 862 h 1425"/>
                        <a:gd name="T56" fmla="*/ 523 w 768"/>
                        <a:gd name="T57" fmla="*/ 706 h 1425"/>
                        <a:gd name="T58" fmla="*/ 478 w 768"/>
                        <a:gd name="T59" fmla="*/ 538 h 1425"/>
                        <a:gd name="T60" fmla="*/ 388 w 768"/>
                        <a:gd name="T61" fmla="*/ 347 h 1425"/>
                        <a:gd name="T62" fmla="*/ 259 w 768"/>
                        <a:gd name="T63" fmla="*/ 171 h 1425"/>
                        <a:gd name="T64" fmla="*/ 149 w 768"/>
                        <a:gd name="T65" fmla="*/ 43 h 1425"/>
                        <a:gd name="T66" fmla="*/ 89 w 768"/>
                        <a:gd name="T67" fmla="*/ 0 h 14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768" h="1425">
                          <a:moveTo>
                            <a:pt x="89" y="0"/>
                          </a:moveTo>
                          <a:lnTo>
                            <a:pt x="19" y="0"/>
                          </a:lnTo>
                          <a:lnTo>
                            <a:pt x="0" y="102"/>
                          </a:lnTo>
                          <a:lnTo>
                            <a:pt x="49" y="162"/>
                          </a:lnTo>
                          <a:lnTo>
                            <a:pt x="209" y="304"/>
                          </a:lnTo>
                          <a:lnTo>
                            <a:pt x="349" y="484"/>
                          </a:lnTo>
                          <a:lnTo>
                            <a:pt x="439" y="671"/>
                          </a:lnTo>
                          <a:lnTo>
                            <a:pt x="453" y="793"/>
                          </a:lnTo>
                          <a:lnTo>
                            <a:pt x="448" y="882"/>
                          </a:lnTo>
                          <a:lnTo>
                            <a:pt x="409" y="1082"/>
                          </a:lnTo>
                          <a:lnTo>
                            <a:pt x="358" y="1244"/>
                          </a:lnTo>
                          <a:lnTo>
                            <a:pt x="314" y="1338"/>
                          </a:lnTo>
                          <a:lnTo>
                            <a:pt x="304" y="1396"/>
                          </a:lnTo>
                          <a:lnTo>
                            <a:pt x="349" y="1396"/>
                          </a:lnTo>
                          <a:lnTo>
                            <a:pt x="418" y="1377"/>
                          </a:lnTo>
                          <a:lnTo>
                            <a:pt x="439" y="1381"/>
                          </a:lnTo>
                          <a:lnTo>
                            <a:pt x="583" y="1390"/>
                          </a:lnTo>
                          <a:lnTo>
                            <a:pt x="693" y="1425"/>
                          </a:lnTo>
                          <a:lnTo>
                            <a:pt x="732" y="1405"/>
                          </a:lnTo>
                          <a:lnTo>
                            <a:pt x="768" y="1332"/>
                          </a:lnTo>
                          <a:lnTo>
                            <a:pt x="732" y="1292"/>
                          </a:lnTo>
                          <a:lnTo>
                            <a:pt x="568" y="1288"/>
                          </a:lnTo>
                          <a:lnTo>
                            <a:pt x="453" y="1303"/>
                          </a:lnTo>
                          <a:lnTo>
                            <a:pt x="394" y="1332"/>
                          </a:lnTo>
                          <a:lnTo>
                            <a:pt x="403" y="1264"/>
                          </a:lnTo>
                          <a:lnTo>
                            <a:pt x="463" y="1160"/>
                          </a:lnTo>
                          <a:lnTo>
                            <a:pt x="513" y="999"/>
                          </a:lnTo>
                          <a:lnTo>
                            <a:pt x="553" y="862"/>
                          </a:lnTo>
                          <a:lnTo>
                            <a:pt x="523" y="706"/>
                          </a:lnTo>
                          <a:lnTo>
                            <a:pt x="478" y="538"/>
                          </a:lnTo>
                          <a:lnTo>
                            <a:pt x="388" y="347"/>
                          </a:lnTo>
                          <a:lnTo>
                            <a:pt x="259" y="171"/>
                          </a:lnTo>
                          <a:lnTo>
                            <a:pt x="149" y="4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" name="Freeform 27">
                      <a:extLst>
                        <a:ext uri="{FF2B5EF4-FFF2-40B4-BE49-F238E27FC236}">
                          <a16:creationId xmlns:a16="http://schemas.microsoft.com/office/drawing/2014/main" id="{3126A16D-0EDD-44E8-9EE2-78A61961B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79691" y="3663950"/>
                      <a:ext cx="502285" cy="1101090"/>
                    </a:xfrm>
                    <a:custGeom>
                      <a:avLst/>
                      <a:gdLst>
                        <a:gd name="T0" fmla="*/ 358 w 517"/>
                        <a:gd name="T1" fmla="*/ 0 h 1452"/>
                        <a:gd name="T2" fmla="*/ 293 w 517"/>
                        <a:gd name="T3" fmla="*/ 137 h 1452"/>
                        <a:gd name="T4" fmla="*/ 248 w 517"/>
                        <a:gd name="T5" fmla="*/ 337 h 1452"/>
                        <a:gd name="T6" fmla="*/ 194 w 517"/>
                        <a:gd name="T7" fmla="*/ 558 h 1452"/>
                        <a:gd name="T8" fmla="*/ 144 w 517"/>
                        <a:gd name="T9" fmla="*/ 782 h 1452"/>
                        <a:gd name="T10" fmla="*/ 144 w 517"/>
                        <a:gd name="T11" fmla="*/ 865 h 1452"/>
                        <a:gd name="T12" fmla="*/ 194 w 517"/>
                        <a:gd name="T13" fmla="*/ 1013 h 1452"/>
                        <a:gd name="T14" fmla="*/ 263 w 517"/>
                        <a:gd name="T15" fmla="*/ 1091 h 1452"/>
                        <a:gd name="T16" fmla="*/ 328 w 517"/>
                        <a:gd name="T17" fmla="*/ 1189 h 1452"/>
                        <a:gd name="T18" fmla="*/ 373 w 517"/>
                        <a:gd name="T19" fmla="*/ 1261 h 1452"/>
                        <a:gd name="T20" fmla="*/ 353 w 517"/>
                        <a:gd name="T21" fmla="*/ 1295 h 1452"/>
                        <a:gd name="T22" fmla="*/ 239 w 517"/>
                        <a:gd name="T23" fmla="*/ 1311 h 1452"/>
                        <a:gd name="T24" fmla="*/ 54 w 517"/>
                        <a:gd name="T25" fmla="*/ 1339 h 1452"/>
                        <a:gd name="T26" fmla="*/ 0 w 517"/>
                        <a:gd name="T27" fmla="*/ 1384 h 1452"/>
                        <a:gd name="T28" fmla="*/ 45 w 517"/>
                        <a:gd name="T29" fmla="*/ 1423 h 1452"/>
                        <a:gd name="T30" fmla="*/ 149 w 517"/>
                        <a:gd name="T31" fmla="*/ 1452 h 1452"/>
                        <a:gd name="T32" fmla="*/ 269 w 517"/>
                        <a:gd name="T33" fmla="*/ 1393 h 1452"/>
                        <a:gd name="T34" fmla="*/ 358 w 517"/>
                        <a:gd name="T35" fmla="*/ 1354 h 1452"/>
                        <a:gd name="T36" fmla="*/ 472 w 517"/>
                        <a:gd name="T37" fmla="*/ 1339 h 1452"/>
                        <a:gd name="T38" fmla="*/ 517 w 517"/>
                        <a:gd name="T39" fmla="*/ 1326 h 1452"/>
                        <a:gd name="T40" fmla="*/ 502 w 517"/>
                        <a:gd name="T41" fmla="*/ 1276 h 1452"/>
                        <a:gd name="T42" fmla="*/ 373 w 517"/>
                        <a:gd name="T43" fmla="*/ 1150 h 1452"/>
                        <a:gd name="T44" fmla="*/ 298 w 517"/>
                        <a:gd name="T45" fmla="*/ 1017 h 1452"/>
                        <a:gd name="T46" fmla="*/ 233 w 517"/>
                        <a:gd name="T47" fmla="*/ 928 h 1452"/>
                        <a:gd name="T48" fmla="*/ 224 w 517"/>
                        <a:gd name="T49" fmla="*/ 841 h 1452"/>
                        <a:gd name="T50" fmla="*/ 254 w 517"/>
                        <a:gd name="T51" fmla="*/ 695 h 1452"/>
                        <a:gd name="T52" fmla="*/ 323 w 517"/>
                        <a:gd name="T53" fmla="*/ 543 h 1452"/>
                        <a:gd name="T54" fmla="*/ 399 w 517"/>
                        <a:gd name="T55" fmla="*/ 284 h 1452"/>
                        <a:gd name="T56" fmla="*/ 463 w 517"/>
                        <a:gd name="T57" fmla="*/ 132 h 1452"/>
                        <a:gd name="T58" fmla="*/ 457 w 517"/>
                        <a:gd name="T59" fmla="*/ 43 h 1452"/>
                        <a:gd name="T60" fmla="*/ 399 w 517"/>
                        <a:gd name="T61" fmla="*/ 0 h 1452"/>
                        <a:gd name="T62" fmla="*/ 358 w 517"/>
                        <a:gd name="T63" fmla="*/ 0 h 14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517" h="1452">
                          <a:moveTo>
                            <a:pt x="358" y="0"/>
                          </a:moveTo>
                          <a:lnTo>
                            <a:pt x="293" y="137"/>
                          </a:lnTo>
                          <a:lnTo>
                            <a:pt x="248" y="337"/>
                          </a:lnTo>
                          <a:lnTo>
                            <a:pt x="194" y="558"/>
                          </a:lnTo>
                          <a:lnTo>
                            <a:pt x="144" y="782"/>
                          </a:lnTo>
                          <a:lnTo>
                            <a:pt x="144" y="865"/>
                          </a:lnTo>
                          <a:lnTo>
                            <a:pt x="194" y="1013"/>
                          </a:lnTo>
                          <a:lnTo>
                            <a:pt x="263" y="1091"/>
                          </a:lnTo>
                          <a:lnTo>
                            <a:pt x="328" y="1189"/>
                          </a:lnTo>
                          <a:lnTo>
                            <a:pt x="373" y="1261"/>
                          </a:lnTo>
                          <a:lnTo>
                            <a:pt x="353" y="1295"/>
                          </a:lnTo>
                          <a:lnTo>
                            <a:pt x="239" y="1311"/>
                          </a:lnTo>
                          <a:lnTo>
                            <a:pt x="54" y="1339"/>
                          </a:lnTo>
                          <a:lnTo>
                            <a:pt x="0" y="1384"/>
                          </a:lnTo>
                          <a:lnTo>
                            <a:pt x="45" y="1423"/>
                          </a:lnTo>
                          <a:lnTo>
                            <a:pt x="149" y="1452"/>
                          </a:lnTo>
                          <a:lnTo>
                            <a:pt x="269" y="1393"/>
                          </a:lnTo>
                          <a:lnTo>
                            <a:pt x="358" y="1354"/>
                          </a:lnTo>
                          <a:lnTo>
                            <a:pt x="472" y="1339"/>
                          </a:lnTo>
                          <a:lnTo>
                            <a:pt x="517" y="1326"/>
                          </a:lnTo>
                          <a:lnTo>
                            <a:pt x="502" y="1276"/>
                          </a:lnTo>
                          <a:lnTo>
                            <a:pt x="373" y="1150"/>
                          </a:lnTo>
                          <a:lnTo>
                            <a:pt x="298" y="1017"/>
                          </a:lnTo>
                          <a:lnTo>
                            <a:pt x="233" y="928"/>
                          </a:lnTo>
                          <a:lnTo>
                            <a:pt x="224" y="841"/>
                          </a:lnTo>
                          <a:lnTo>
                            <a:pt x="254" y="695"/>
                          </a:lnTo>
                          <a:lnTo>
                            <a:pt x="323" y="543"/>
                          </a:lnTo>
                          <a:lnTo>
                            <a:pt x="399" y="284"/>
                          </a:lnTo>
                          <a:lnTo>
                            <a:pt x="463" y="132"/>
                          </a:lnTo>
                          <a:lnTo>
                            <a:pt x="457" y="43"/>
                          </a:lnTo>
                          <a:lnTo>
                            <a:pt x="399" y="0"/>
                          </a:lnTo>
                          <a:lnTo>
                            <a:pt x="35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" name="Freeform 28">
                      <a:extLst>
                        <a:ext uri="{FF2B5EF4-FFF2-40B4-BE49-F238E27FC236}">
                          <a16:creationId xmlns:a16="http://schemas.microsoft.com/office/drawing/2014/main" id="{F1628AC8-2F0C-42C1-90F1-17AF4A48EF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5756" y="2701925"/>
                      <a:ext cx="600710" cy="1019810"/>
                    </a:xfrm>
                    <a:custGeom>
                      <a:avLst/>
                      <a:gdLst>
                        <a:gd name="T0" fmla="*/ 269 w 309"/>
                        <a:gd name="T1" fmla="*/ 212 h 673"/>
                        <a:gd name="T2" fmla="*/ 238 w 309"/>
                        <a:gd name="T3" fmla="*/ 86 h 673"/>
                        <a:gd name="T4" fmla="*/ 203 w 309"/>
                        <a:gd name="T5" fmla="*/ 25 h 673"/>
                        <a:gd name="T6" fmla="*/ 126 w 309"/>
                        <a:gd name="T7" fmla="*/ 0 h 673"/>
                        <a:gd name="T8" fmla="*/ 50 w 309"/>
                        <a:gd name="T9" fmla="*/ 10 h 673"/>
                        <a:gd name="T10" fmla="*/ 15 w 309"/>
                        <a:gd name="T11" fmla="*/ 76 h 673"/>
                        <a:gd name="T12" fmla="*/ 20 w 309"/>
                        <a:gd name="T13" fmla="*/ 157 h 673"/>
                        <a:gd name="T14" fmla="*/ 40 w 309"/>
                        <a:gd name="T15" fmla="*/ 288 h 673"/>
                        <a:gd name="T16" fmla="*/ 40 w 309"/>
                        <a:gd name="T17" fmla="*/ 404 h 673"/>
                        <a:gd name="T18" fmla="*/ 15 w 309"/>
                        <a:gd name="T19" fmla="*/ 505 h 673"/>
                        <a:gd name="T20" fmla="*/ 0 w 309"/>
                        <a:gd name="T21" fmla="*/ 561 h 673"/>
                        <a:gd name="T22" fmla="*/ 10 w 309"/>
                        <a:gd name="T23" fmla="*/ 612 h 673"/>
                        <a:gd name="T24" fmla="*/ 45 w 309"/>
                        <a:gd name="T25" fmla="*/ 638 h 673"/>
                        <a:gd name="T26" fmla="*/ 91 w 309"/>
                        <a:gd name="T27" fmla="*/ 663 h 673"/>
                        <a:gd name="T28" fmla="*/ 136 w 309"/>
                        <a:gd name="T29" fmla="*/ 673 h 673"/>
                        <a:gd name="T30" fmla="*/ 193 w 309"/>
                        <a:gd name="T31" fmla="*/ 673 h 673"/>
                        <a:gd name="T32" fmla="*/ 259 w 309"/>
                        <a:gd name="T33" fmla="*/ 622 h 673"/>
                        <a:gd name="T34" fmla="*/ 309 w 309"/>
                        <a:gd name="T35" fmla="*/ 515 h 673"/>
                        <a:gd name="T36" fmla="*/ 304 w 309"/>
                        <a:gd name="T37" fmla="*/ 419 h 673"/>
                        <a:gd name="T38" fmla="*/ 274 w 309"/>
                        <a:gd name="T39" fmla="*/ 308 h 673"/>
                        <a:gd name="T40" fmla="*/ 269 w 309"/>
                        <a:gd name="T41" fmla="*/ 212 h 6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09" h="673">
                          <a:moveTo>
                            <a:pt x="269" y="212"/>
                          </a:moveTo>
                          <a:lnTo>
                            <a:pt x="238" y="86"/>
                          </a:lnTo>
                          <a:lnTo>
                            <a:pt x="203" y="25"/>
                          </a:lnTo>
                          <a:lnTo>
                            <a:pt x="126" y="0"/>
                          </a:lnTo>
                          <a:lnTo>
                            <a:pt x="50" y="10"/>
                          </a:lnTo>
                          <a:lnTo>
                            <a:pt x="15" y="76"/>
                          </a:lnTo>
                          <a:lnTo>
                            <a:pt x="20" y="157"/>
                          </a:lnTo>
                          <a:lnTo>
                            <a:pt x="40" y="288"/>
                          </a:lnTo>
                          <a:lnTo>
                            <a:pt x="40" y="404"/>
                          </a:lnTo>
                          <a:lnTo>
                            <a:pt x="15" y="505"/>
                          </a:lnTo>
                          <a:lnTo>
                            <a:pt x="0" y="561"/>
                          </a:lnTo>
                          <a:lnTo>
                            <a:pt x="10" y="612"/>
                          </a:lnTo>
                          <a:lnTo>
                            <a:pt x="45" y="638"/>
                          </a:lnTo>
                          <a:lnTo>
                            <a:pt x="91" y="663"/>
                          </a:lnTo>
                          <a:lnTo>
                            <a:pt x="136" y="673"/>
                          </a:lnTo>
                          <a:lnTo>
                            <a:pt x="193" y="673"/>
                          </a:lnTo>
                          <a:lnTo>
                            <a:pt x="259" y="622"/>
                          </a:lnTo>
                          <a:lnTo>
                            <a:pt x="309" y="515"/>
                          </a:lnTo>
                          <a:lnTo>
                            <a:pt x="304" y="419"/>
                          </a:lnTo>
                          <a:lnTo>
                            <a:pt x="274" y="308"/>
                          </a:lnTo>
                          <a:lnTo>
                            <a:pt x="269" y="2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" name="Freeform 29">
                      <a:extLst>
                        <a:ext uri="{FF2B5EF4-FFF2-40B4-BE49-F238E27FC236}">
                          <a16:creationId xmlns:a16="http://schemas.microsoft.com/office/drawing/2014/main" id="{727DE537-1900-4801-9FBF-8442A30979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6153385">
                      <a:off x="4868068" y="2490153"/>
                      <a:ext cx="577215" cy="1438910"/>
                    </a:xfrm>
                    <a:custGeom>
                      <a:avLst/>
                      <a:gdLst>
                        <a:gd name="T0" fmla="*/ 101 w 364"/>
                        <a:gd name="T1" fmla="*/ 765 h 907"/>
                        <a:gd name="T2" fmla="*/ 35 w 364"/>
                        <a:gd name="T3" fmla="*/ 816 h 907"/>
                        <a:gd name="T4" fmla="*/ 15 w 364"/>
                        <a:gd name="T5" fmla="*/ 832 h 907"/>
                        <a:gd name="T6" fmla="*/ 0 w 364"/>
                        <a:gd name="T7" fmla="*/ 867 h 907"/>
                        <a:gd name="T8" fmla="*/ 20 w 364"/>
                        <a:gd name="T9" fmla="*/ 902 h 907"/>
                        <a:gd name="T10" fmla="*/ 40 w 364"/>
                        <a:gd name="T11" fmla="*/ 907 h 907"/>
                        <a:gd name="T12" fmla="*/ 101 w 364"/>
                        <a:gd name="T13" fmla="*/ 887 h 907"/>
                        <a:gd name="T14" fmla="*/ 192 w 364"/>
                        <a:gd name="T15" fmla="*/ 816 h 907"/>
                        <a:gd name="T16" fmla="*/ 273 w 364"/>
                        <a:gd name="T17" fmla="*/ 730 h 907"/>
                        <a:gd name="T18" fmla="*/ 359 w 364"/>
                        <a:gd name="T19" fmla="*/ 633 h 907"/>
                        <a:gd name="T20" fmla="*/ 364 w 364"/>
                        <a:gd name="T21" fmla="*/ 593 h 907"/>
                        <a:gd name="T22" fmla="*/ 364 w 364"/>
                        <a:gd name="T23" fmla="*/ 482 h 907"/>
                        <a:gd name="T24" fmla="*/ 339 w 364"/>
                        <a:gd name="T25" fmla="*/ 310 h 907"/>
                        <a:gd name="T26" fmla="*/ 354 w 364"/>
                        <a:gd name="T27" fmla="*/ 209 h 907"/>
                        <a:gd name="T28" fmla="*/ 364 w 364"/>
                        <a:gd name="T29" fmla="*/ 168 h 907"/>
                        <a:gd name="T30" fmla="*/ 349 w 364"/>
                        <a:gd name="T31" fmla="*/ 147 h 907"/>
                        <a:gd name="T32" fmla="*/ 313 w 364"/>
                        <a:gd name="T33" fmla="*/ 127 h 907"/>
                        <a:gd name="T34" fmla="*/ 288 w 364"/>
                        <a:gd name="T35" fmla="*/ 112 h 907"/>
                        <a:gd name="T36" fmla="*/ 303 w 364"/>
                        <a:gd name="T37" fmla="*/ 21 h 907"/>
                        <a:gd name="T38" fmla="*/ 293 w 364"/>
                        <a:gd name="T39" fmla="*/ 0 h 907"/>
                        <a:gd name="T40" fmla="*/ 273 w 364"/>
                        <a:gd name="T41" fmla="*/ 6 h 907"/>
                        <a:gd name="T42" fmla="*/ 263 w 364"/>
                        <a:gd name="T43" fmla="*/ 122 h 907"/>
                        <a:gd name="T44" fmla="*/ 253 w 364"/>
                        <a:gd name="T45" fmla="*/ 152 h 907"/>
                        <a:gd name="T46" fmla="*/ 248 w 364"/>
                        <a:gd name="T47" fmla="*/ 173 h 907"/>
                        <a:gd name="T48" fmla="*/ 207 w 364"/>
                        <a:gd name="T49" fmla="*/ 157 h 907"/>
                        <a:gd name="T50" fmla="*/ 177 w 364"/>
                        <a:gd name="T51" fmla="*/ 157 h 907"/>
                        <a:gd name="T52" fmla="*/ 177 w 364"/>
                        <a:gd name="T53" fmla="*/ 178 h 907"/>
                        <a:gd name="T54" fmla="*/ 197 w 364"/>
                        <a:gd name="T55" fmla="*/ 194 h 907"/>
                        <a:gd name="T56" fmla="*/ 233 w 364"/>
                        <a:gd name="T57" fmla="*/ 194 h 907"/>
                        <a:gd name="T58" fmla="*/ 258 w 364"/>
                        <a:gd name="T59" fmla="*/ 214 h 907"/>
                        <a:gd name="T60" fmla="*/ 278 w 364"/>
                        <a:gd name="T61" fmla="*/ 249 h 907"/>
                        <a:gd name="T62" fmla="*/ 298 w 364"/>
                        <a:gd name="T63" fmla="*/ 305 h 907"/>
                        <a:gd name="T64" fmla="*/ 313 w 364"/>
                        <a:gd name="T65" fmla="*/ 416 h 907"/>
                        <a:gd name="T66" fmla="*/ 313 w 364"/>
                        <a:gd name="T67" fmla="*/ 517 h 907"/>
                        <a:gd name="T68" fmla="*/ 303 w 364"/>
                        <a:gd name="T69" fmla="*/ 598 h 907"/>
                        <a:gd name="T70" fmla="*/ 283 w 364"/>
                        <a:gd name="T71" fmla="*/ 633 h 907"/>
                        <a:gd name="T72" fmla="*/ 212 w 364"/>
                        <a:gd name="T73" fmla="*/ 684 h 907"/>
                        <a:gd name="T74" fmla="*/ 136 w 364"/>
                        <a:gd name="T75" fmla="*/ 730 h 907"/>
                        <a:gd name="T76" fmla="*/ 101 w 364"/>
                        <a:gd name="T77" fmla="*/ 765 h 9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364" h="907">
                          <a:moveTo>
                            <a:pt x="101" y="765"/>
                          </a:moveTo>
                          <a:lnTo>
                            <a:pt x="35" y="816"/>
                          </a:lnTo>
                          <a:lnTo>
                            <a:pt x="15" y="832"/>
                          </a:lnTo>
                          <a:lnTo>
                            <a:pt x="0" y="867"/>
                          </a:lnTo>
                          <a:lnTo>
                            <a:pt x="20" y="902"/>
                          </a:lnTo>
                          <a:lnTo>
                            <a:pt x="40" y="907"/>
                          </a:lnTo>
                          <a:lnTo>
                            <a:pt x="101" y="887"/>
                          </a:lnTo>
                          <a:lnTo>
                            <a:pt x="192" y="816"/>
                          </a:lnTo>
                          <a:lnTo>
                            <a:pt x="273" y="730"/>
                          </a:lnTo>
                          <a:lnTo>
                            <a:pt x="359" y="633"/>
                          </a:lnTo>
                          <a:lnTo>
                            <a:pt x="364" y="593"/>
                          </a:lnTo>
                          <a:lnTo>
                            <a:pt x="364" y="482"/>
                          </a:lnTo>
                          <a:lnTo>
                            <a:pt x="339" y="310"/>
                          </a:lnTo>
                          <a:lnTo>
                            <a:pt x="354" y="209"/>
                          </a:lnTo>
                          <a:lnTo>
                            <a:pt x="364" y="168"/>
                          </a:lnTo>
                          <a:lnTo>
                            <a:pt x="349" y="147"/>
                          </a:lnTo>
                          <a:lnTo>
                            <a:pt x="313" y="127"/>
                          </a:lnTo>
                          <a:lnTo>
                            <a:pt x="288" y="112"/>
                          </a:lnTo>
                          <a:lnTo>
                            <a:pt x="303" y="21"/>
                          </a:lnTo>
                          <a:lnTo>
                            <a:pt x="293" y="0"/>
                          </a:lnTo>
                          <a:lnTo>
                            <a:pt x="273" y="6"/>
                          </a:lnTo>
                          <a:lnTo>
                            <a:pt x="263" y="122"/>
                          </a:lnTo>
                          <a:lnTo>
                            <a:pt x="253" y="152"/>
                          </a:lnTo>
                          <a:lnTo>
                            <a:pt x="248" y="173"/>
                          </a:lnTo>
                          <a:lnTo>
                            <a:pt x="207" y="157"/>
                          </a:lnTo>
                          <a:lnTo>
                            <a:pt x="177" y="157"/>
                          </a:lnTo>
                          <a:lnTo>
                            <a:pt x="177" y="178"/>
                          </a:lnTo>
                          <a:lnTo>
                            <a:pt x="197" y="194"/>
                          </a:lnTo>
                          <a:lnTo>
                            <a:pt x="233" y="194"/>
                          </a:lnTo>
                          <a:lnTo>
                            <a:pt x="258" y="214"/>
                          </a:lnTo>
                          <a:lnTo>
                            <a:pt x="278" y="249"/>
                          </a:lnTo>
                          <a:lnTo>
                            <a:pt x="298" y="305"/>
                          </a:lnTo>
                          <a:lnTo>
                            <a:pt x="313" y="416"/>
                          </a:lnTo>
                          <a:lnTo>
                            <a:pt x="313" y="517"/>
                          </a:lnTo>
                          <a:lnTo>
                            <a:pt x="303" y="598"/>
                          </a:lnTo>
                          <a:lnTo>
                            <a:pt x="283" y="633"/>
                          </a:lnTo>
                          <a:lnTo>
                            <a:pt x="212" y="684"/>
                          </a:lnTo>
                          <a:lnTo>
                            <a:pt x="136" y="730"/>
                          </a:lnTo>
                          <a:lnTo>
                            <a:pt x="101" y="7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" name="Freeform 30">
                      <a:extLst>
                        <a:ext uri="{FF2B5EF4-FFF2-40B4-BE49-F238E27FC236}">
                          <a16:creationId xmlns:a16="http://schemas.microsoft.com/office/drawing/2014/main" id="{6336B187-848F-4A39-BA57-1558FCC2E7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98716" y="2749550"/>
                      <a:ext cx="575310" cy="810260"/>
                    </a:xfrm>
                    <a:custGeom>
                      <a:avLst/>
                      <a:gdLst>
                        <a:gd name="T0" fmla="*/ 329 w 329"/>
                        <a:gd name="T1" fmla="*/ 15 h 546"/>
                        <a:gd name="T2" fmla="*/ 293 w 329"/>
                        <a:gd name="T3" fmla="*/ 0 h 546"/>
                        <a:gd name="T4" fmla="*/ 217 w 329"/>
                        <a:gd name="T5" fmla="*/ 5 h 546"/>
                        <a:gd name="T6" fmla="*/ 151 w 329"/>
                        <a:gd name="T7" fmla="*/ 56 h 546"/>
                        <a:gd name="T8" fmla="*/ 55 w 329"/>
                        <a:gd name="T9" fmla="*/ 162 h 546"/>
                        <a:gd name="T10" fmla="*/ 5 w 329"/>
                        <a:gd name="T11" fmla="*/ 248 h 546"/>
                        <a:gd name="T12" fmla="*/ 0 w 329"/>
                        <a:gd name="T13" fmla="*/ 278 h 546"/>
                        <a:gd name="T14" fmla="*/ 25 w 329"/>
                        <a:gd name="T15" fmla="*/ 334 h 546"/>
                        <a:gd name="T16" fmla="*/ 80 w 329"/>
                        <a:gd name="T17" fmla="*/ 359 h 546"/>
                        <a:gd name="T18" fmla="*/ 151 w 329"/>
                        <a:gd name="T19" fmla="*/ 389 h 546"/>
                        <a:gd name="T20" fmla="*/ 207 w 329"/>
                        <a:gd name="T21" fmla="*/ 404 h 546"/>
                        <a:gd name="T22" fmla="*/ 232 w 329"/>
                        <a:gd name="T23" fmla="*/ 430 h 546"/>
                        <a:gd name="T24" fmla="*/ 217 w 329"/>
                        <a:gd name="T25" fmla="*/ 465 h 546"/>
                        <a:gd name="T26" fmla="*/ 177 w 329"/>
                        <a:gd name="T27" fmla="*/ 506 h 546"/>
                        <a:gd name="T28" fmla="*/ 126 w 329"/>
                        <a:gd name="T29" fmla="*/ 511 h 546"/>
                        <a:gd name="T30" fmla="*/ 91 w 329"/>
                        <a:gd name="T31" fmla="*/ 495 h 546"/>
                        <a:gd name="T32" fmla="*/ 70 w 329"/>
                        <a:gd name="T33" fmla="*/ 511 h 546"/>
                        <a:gd name="T34" fmla="*/ 75 w 329"/>
                        <a:gd name="T35" fmla="*/ 531 h 546"/>
                        <a:gd name="T36" fmla="*/ 116 w 329"/>
                        <a:gd name="T37" fmla="*/ 546 h 546"/>
                        <a:gd name="T38" fmla="*/ 177 w 329"/>
                        <a:gd name="T39" fmla="*/ 546 h 546"/>
                        <a:gd name="T40" fmla="*/ 232 w 329"/>
                        <a:gd name="T41" fmla="*/ 531 h 546"/>
                        <a:gd name="T42" fmla="*/ 263 w 329"/>
                        <a:gd name="T43" fmla="*/ 511 h 546"/>
                        <a:gd name="T44" fmla="*/ 283 w 329"/>
                        <a:gd name="T45" fmla="*/ 475 h 546"/>
                        <a:gd name="T46" fmla="*/ 293 w 329"/>
                        <a:gd name="T47" fmla="*/ 435 h 546"/>
                        <a:gd name="T48" fmla="*/ 268 w 329"/>
                        <a:gd name="T49" fmla="*/ 399 h 546"/>
                        <a:gd name="T50" fmla="*/ 207 w 329"/>
                        <a:gd name="T51" fmla="*/ 374 h 546"/>
                        <a:gd name="T52" fmla="*/ 136 w 329"/>
                        <a:gd name="T53" fmla="*/ 354 h 546"/>
                        <a:gd name="T54" fmla="*/ 75 w 329"/>
                        <a:gd name="T55" fmla="*/ 319 h 546"/>
                        <a:gd name="T56" fmla="*/ 60 w 329"/>
                        <a:gd name="T57" fmla="*/ 288 h 546"/>
                        <a:gd name="T58" fmla="*/ 70 w 329"/>
                        <a:gd name="T59" fmla="*/ 233 h 546"/>
                        <a:gd name="T60" fmla="*/ 116 w 329"/>
                        <a:gd name="T61" fmla="*/ 162 h 546"/>
                        <a:gd name="T62" fmla="*/ 172 w 329"/>
                        <a:gd name="T63" fmla="*/ 121 h 546"/>
                        <a:gd name="T64" fmla="*/ 258 w 329"/>
                        <a:gd name="T65" fmla="*/ 91 h 546"/>
                        <a:gd name="T66" fmla="*/ 329 w 329"/>
                        <a:gd name="T67" fmla="*/ 76 h 546"/>
                        <a:gd name="T68" fmla="*/ 329 w 329"/>
                        <a:gd name="T69" fmla="*/ 35 h 546"/>
                        <a:gd name="T70" fmla="*/ 329 w 329"/>
                        <a:gd name="T71" fmla="*/ 15 h 5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29" h="546">
                          <a:moveTo>
                            <a:pt x="329" y="15"/>
                          </a:moveTo>
                          <a:lnTo>
                            <a:pt x="293" y="0"/>
                          </a:lnTo>
                          <a:lnTo>
                            <a:pt x="217" y="5"/>
                          </a:lnTo>
                          <a:lnTo>
                            <a:pt x="151" y="56"/>
                          </a:lnTo>
                          <a:lnTo>
                            <a:pt x="55" y="162"/>
                          </a:lnTo>
                          <a:lnTo>
                            <a:pt x="5" y="248"/>
                          </a:lnTo>
                          <a:lnTo>
                            <a:pt x="0" y="278"/>
                          </a:lnTo>
                          <a:lnTo>
                            <a:pt x="25" y="334"/>
                          </a:lnTo>
                          <a:lnTo>
                            <a:pt x="80" y="359"/>
                          </a:lnTo>
                          <a:lnTo>
                            <a:pt x="151" y="389"/>
                          </a:lnTo>
                          <a:lnTo>
                            <a:pt x="207" y="404"/>
                          </a:lnTo>
                          <a:lnTo>
                            <a:pt x="232" y="430"/>
                          </a:lnTo>
                          <a:lnTo>
                            <a:pt x="217" y="465"/>
                          </a:lnTo>
                          <a:lnTo>
                            <a:pt x="177" y="506"/>
                          </a:lnTo>
                          <a:lnTo>
                            <a:pt x="126" y="511"/>
                          </a:lnTo>
                          <a:lnTo>
                            <a:pt x="91" y="495"/>
                          </a:lnTo>
                          <a:lnTo>
                            <a:pt x="70" y="511"/>
                          </a:lnTo>
                          <a:lnTo>
                            <a:pt x="75" y="531"/>
                          </a:lnTo>
                          <a:lnTo>
                            <a:pt x="116" y="546"/>
                          </a:lnTo>
                          <a:lnTo>
                            <a:pt x="177" y="546"/>
                          </a:lnTo>
                          <a:lnTo>
                            <a:pt x="232" y="531"/>
                          </a:lnTo>
                          <a:lnTo>
                            <a:pt x="263" y="511"/>
                          </a:lnTo>
                          <a:lnTo>
                            <a:pt x="283" y="475"/>
                          </a:lnTo>
                          <a:lnTo>
                            <a:pt x="293" y="435"/>
                          </a:lnTo>
                          <a:lnTo>
                            <a:pt x="268" y="399"/>
                          </a:lnTo>
                          <a:lnTo>
                            <a:pt x="207" y="374"/>
                          </a:lnTo>
                          <a:lnTo>
                            <a:pt x="136" y="354"/>
                          </a:lnTo>
                          <a:lnTo>
                            <a:pt x="75" y="319"/>
                          </a:lnTo>
                          <a:lnTo>
                            <a:pt x="60" y="288"/>
                          </a:lnTo>
                          <a:lnTo>
                            <a:pt x="70" y="233"/>
                          </a:lnTo>
                          <a:lnTo>
                            <a:pt x="116" y="162"/>
                          </a:lnTo>
                          <a:lnTo>
                            <a:pt x="172" y="121"/>
                          </a:lnTo>
                          <a:lnTo>
                            <a:pt x="258" y="91"/>
                          </a:lnTo>
                          <a:lnTo>
                            <a:pt x="329" y="76"/>
                          </a:lnTo>
                          <a:lnTo>
                            <a:pt x="329" y="35"/>
                          </a:lnTo>
                          <a:lnTo>
                            <a:pt x="329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oup 17">
                    <a:extLst>
                      <a:ext uri="{FF2B5EF4-FFF2-40B4-BE49-F238E27FC236}">
                        <a16:creationId xmlns:a16="http://schemas.microsoft.com/office/drawing/2014/main" id="{7FB53DD3-E34C-4E52-92A5-C7B600A488E9}"/>
                      </a:ext>
                    </a:extLst>
                  </p:cNvPr>
                  <p:cNvGrpSpPr/>
                  <p:nvPr/>
                </p:nvGrpSpPr>
                <p:grpSpPr>
                  <a:xfrm>
                    <a:off x="5454382" y="2124329"/>
                    <a:ext cx="1294765" cy="2735580"/>
                    <a:chOff x="207010" y="0"/>
                    <a:chExt cx="1294765" cy="2736058"/>
                  </a:xfrm>
                </p:grpSpPr>
                <p:sp>
                  <p:nvSpPr>
                    <p:cNvPr id="18" name="Freeform 19">
                      <a:extLst>
                        <a:ext uri="{FF2B5EF4-FFF2-40B4-BE49-F238E27FC236}">
                          <a16:creationId xmlns:a16="http://schemas.microsoft.com/office/drawing/2014/main" id="{CB1A9EB3-CCD4-4204-881C-35D6B3DB7C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476250" y="647701"/>
                      <a:ext cx="614362" cy="1103313"/>
                    </a:xfrm>
                    <a:custGeom>
                      <a:avLst/>
                      <a:gdLst>
                        <a:gd name="T0" fmla="*/ 303 w 848"/>
                        <a:gd name="T1" fmla="*/ 10 h 1551"/>
                        <a:gd name="T2" fmla="*/ 430 w 848"/>
                        <a:gd name="T3" fmla="*/ 0 h 1551"/>
                        <a:gd name="T4" fmla="*/ 532 w 848"/>
                        <a:gd name="T5" fmla="*/ 10 h 1551"/>
                        <a:gd name="T6" fmla="*/ 606 w 848"/>
                        <a:gd name="T7" fmla="*/ 42 h 1551"/>
                        <a:gd name="T8" fmla="*/ 657 w 848"/>
                        <a:gd name="T9" fmla="*/ 84 h 1551"/>
                        <a:gd name="T10" fmla="*/ 704 w 848"/>
                        <a:gd name="T11" fmla="*/ 154 h 1551"/>
                        <a:gd name="T12" fmla="*/ 746 w 848"/>
                        <a:gd name="T13" fmla="*/ 234 h 1551"/>
                        <a:gd name="T14" fmla="*/ 781 w 848"/>
                        <a:gd name="T15" fmla="*/ 333 h 1551"/>
                        <a:gd name="T16" fmla="*/ 806 w 848"/>
                        <a:gd name="T17" fmla="*/ 452 h 1551"/>
                        <a:gd name="T18" fmla="*/ 832 w 848"/>
                        <a:gd name="T19" fmla="*/ 583 h 1551"/>
                        <a:gd name="T20" fmla="*/ 838 w 848"/>
                        <a:gd name="T21" fmla="*/ 724 h 1551"/>
                        <a:gd name="T22" fmla="*/ 848 w 848"/>
                        <a:gd name="T23" fmla="*/ 872 h 1551"/>
                        <a:gd name="T24" fmla="*/ 835 w 848"/>
                        <a:gd name="T25" fmla="*/ 987 h 1551"/>
                        <a:gd name="T26" fmla="*/ 803 w 848"/>
                        <a:gd name="T27" fmla="*/ 1115 h 1551"/>
                        <a:gd name="T28" fmla="*/ 749 w 848"/>
                        <a:gd name="T29" fmla="*/ 1227 h 1551"/>
                        <a:gd name="T30" fmla="*/ 676 w 848"/>
                        <a:gd name="T31" fmla="*/ 1343 h 1551"/>
                        <a:gd name="T32" fmla="*/ 599 w 848"/>
                        <a:gd name="T33" fmla="*/ 1423 h 1551"/>
                        <a:gd name="T34" fmla="*/ 491 w 848"/>
                        <a:gd name="T35" fmla="*/ 1493 h 1551"/>
                        <a:gd name="T36" fmla="*/ 376 w 848"/>
                        <a:gd name="T37" fmla="*/ 1535 h 1551"/>
                        <a:gd name="T38" fmla="*/ 274 w 848"/>
                        <a:gd name="T39" fmla="*/ 1551 h 1551"/>
                        <a:gd name="T40" fmla="*/ 188 w 848"/>
                        <a:gd name="T41" fmla="*/ 1538 h 1551"/>
                        <a:gd name="T42" fmla="*/ 111 w 848"/>
                        <a:gd name="T43" fmla="*/ 1503 h 1551"/>
                        <a:gd name="T44" fmla="*/ 60 w 848"/>
                        <a:gd name="T45" fmla="*/ 1452 h 1551"/>
                        <a:gd name="T46" fmla="*/ 19 w 848"/>
                        <a:gd name="T47" fmla="*/ 1378 h 1551"/>
                        <a:gd name="T48" fmla="*/ 0 w 848"/>
                        <a:gd name="T49" fmla="*/ 1292 h 1551"/>
                        <a:gd name="T50" fmla="*/ 0 w 848"/>
                        <a:gd name="T51" fmla="*/ 1202 h 1551"/>
                        <a:gd name="T52" fmla="*/ 19 w 848"/>
                        <a:gd name="T53" fmla="*/ 1115 h 1551"/>
                        <a:gd name="T54" fmla="*/ 60 w 848"/>
                        <a:gd name="T55" fmla="*/ 1045 h 1551"/>
                        <a:gd name="T56" fmla="*/ 124 w 848"/>
                        <a:gd name="T57" fmla="*/ 981 h 1551"/>
                        <a:gd name="T58" fmla="*/ 197 w 848"/>
                        <a:gd name="T59" fmla="*/ 923 h 1551"/>
                        <a:gd name="T60" fmla="*/ 229 w 848"/>
                        <a:gd name="T61" fmla="*/ 872 h 1551"/>
                        <a:gd name="T62" fmla="*/ 242 w 848"/>
                        <a:gd name="T63" fmla="*/ 827 h 1551"/>
                        <a:gd name="T64" fmla="*/ 239 w 848"/>
                        <a:gd name="T65" fmla="*/ 763 h 1551"/>
                        <a:gd name="T66" fmla="*/ 220 w 848"/>
                        <a:gd name="T67" fmla="*/ 664 h 1551"/>
                        <a:gd name="T68" fmla="*/ 197 w 848"/>
                        <a:gd name="T69" fmla="*/ 561 h 1551"/>
                        <a:gd name="T70" fmla="*/ 162 w 848"/>
                        <a:gd name="T71" fmla="*/ 490 h 1551"/>
                        <a:gd name="T72" fmla="*/ 105 w 848"/>
                        <a:gd name="T73" fmla="*/ 407 h 1551"/>
                        <a:gd name="T74" fmla="*/ 82 w 848"/>
                        <a:gd name="T75" fmla="*/ 346 h 1551"/>
                        <a:gd name="T76" fmla="*/ 73 w 848"/>
                        <a:gd name="T77" fmla="*/ 273 h 1551"/>
                        <a:gd name="T78" fmla="*/ 82 w 848"/>
                        <a:gd name="T79" fmla="*/ 186 h 1551"/>
                        <a:gd name="T80" fmla="*/ 124 w 848"/>
                        <a:gd name="T81" fmla="*/ 112 h 1551"/>
                        <a:gd name="T82" fmla="*/ 172 w 848"/>
                        <a:gd name="T83" fmla="*/ 67 h 1551"/>
                        <a:gd name="T84" fmla="*/ 232 w 848"/>
                        <a:gd name="T85" fmla="*/ 39 h 1551"/>
                        <a:gd name="T86" fmla="*/ 277 w 848"/>
                        <a:gd name="T87" fmla="*/ 19 h 1551"/>
                        <a:gd name="T88" fmla="*/ 370 w 848"/>
                        <a:gd name="T89" fmla="*/ 3 h 1551"/>
                        <a:gd name="T90" fmla="*/ 303 w 848"/>
                        <a:gd name="T91" fmla="*/ 10 h 15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848" h="1551">
                          <a:moveTo>
                            <a:pt x="303" y="10"/>
                          </a:moveTo>
                          <a:lnTo>
                            <a:pt x="430" y="0"/>
                          </a:lnTo>
                          <a:lnTo>
                            <a:pt x="532" y="10"/>
                          </a:lnTo>
                          <a:lnTo>
                            <a:pt x="606" y="42"/>
                          </a:lnTo>
                          <a:lnTo>
                            <a:pt x="657" y="84"/>
                          </a:lnTo>
                          <a:lnTo>
                            <a:pt x="704" y="154"/>
                          </a:lnTo>
                          <a:lnTo>
                            <a:pt x="746" y="234"/>
                          </a:lnTo>
                          <a:lnTo>
                            <a:pt x="781" y="333"/>
                          </a:lnTo>
                          <a:lnTo>
                            <a:pt x="806" y="452"/>
                          </a:lnTo>
                          <a:lnTo>
                            <a:pt x="832" y="583"/>
                          </a:lnTo>
                          <a:lnTo>
                            <a:pt x="838" y="724"/>
                          </a:lnTo>
                          <a:lnTo>
                            <a:pt x="848" y="872"/>
                          </a:lnTo>
                          <a:lnTo>
                            <a:pt x="835" y="987"/>
                          </a:lnTo>
                          <a:lnTo>
                            <a:pt x="803" y="1115"/>
                          </a:lnTo>
                          <a:lnTo>
                            <a:pt x="749" y="1227"/>
                          </a:lnTo>
                          <a:lnTo>
                            <a:pt x="676" y="1343"/>
                          </a:lnTo>
                          <a:lnTo>
                            <a:pt x="599" y="1423"/>
                          </a:lnTo>
                          <a:lnTo>
                            <a:pt x="491" y="1493"/>
                          </a:lnTo>
                          <a:lnTo>
                            <a:pt x="376" y="1535"/>
                          </a:lnTo>
                          <a:lnTo>
                            <a:pt x="274" y="1551"/>
                          </a:lnTo>
                          <a:lnTo>
                            <a:pt x="188" y="1538"/>
                          </a:lnTo>
                          <a:lnTo>
                            <a:pt x="111" y="1503"/>
                          </a:lnTo>
                          <a:lnTo>
                            <a:pt x="60" y="1452"/>
                          </a:lnTo>
                          <a:lnTo>
                            <a:pt x="19" y="1378"/>
                          </a:lnTo>
                          <a:lnTo>
                            <a:pt x="0" y="1292"/>
                          </a:lnTo>
                          <a:lnTo>
                            <a:pt x="0" y="1202"/>
                          </a:lnTo>
                          <a:lnTo>
                            <a:pt x="19" y="1115"/>
                          </a:lnTo>
                          <a:lnTo>
                            <a:pt x="60" y="1045"/>
                          </a:lnTo>
                          <a:lnTo>
                            <a:pt x="124" y="981"/>
                          </a:lnTo>
                          <a:lnTo>
                            <a:pt x="197" y="923"/>
                          </a:lnTo>
                          <a:lnTo>
                            <a:pt x="229" y="872"/>
                          </a:lnTo>
                          <a:lnTo>
                            <a:pt x="242" y="827"/>
                          </a:lnTo>
                          <a:lnTo>
                            <a:pt x="239" y="763"/>
                          </a:lnTo>
                          <a:lnTo>
                            <a:pt x="220" y="664"/>
                          </a:lnTo>
                          <a:lnTo>
                            <a:pt x="197" y="561"/>
                          </a:lnTo>
                          <a:lnTo>
                            <a:pt x="162" y="490"/>
                          </a:lnTo>
                          <a:lnTo>
                            <a:pt x="105" y="407"/>
                          </a:lnTo>
                          <a:lnTo>
                            <a:pt x="82" y="346"/>
                          </a:lnTo>
                          <a:lnTo>
                            <a:pt x="73" y="273"/>
                          </a:lnTo>
                          <a:lnTo>
                            <a:pt x="82" y="186"/>
                          </a:lnTo>
                          <a:lnTo>
                            <a:pt x="124" y="112"/>
                          </a:lnTo>
                          <a:lnTo>
                            <a:pt x="172" y="67"/>
                          </a:lnTo>
                          <a:lnTo>
                            <a:pt x="232" y="39"/>
                          </a:lnTo>
                          <a:lnTo>
                            <a:pt x="277" y="19"/>
                          </a:lnTo>
                          <a:lnTo>
                            <a:pt x="370" y="3"/>
                          </a:lnTo>
                          <a:lnTo>
                            <a:pt x="303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" name="Freeform 20">
                      <a:extLst>
                        <a:ext uri="{FF2B5EF4-FFF2-40B4-BE49-F238E27FC236}">
                          <a16:creationId xmlns:a16="http://schemas.microsoft.com/office/drawing/2014/main" id="{4FD3B304-D9B4-4CB2-B703-BD47E170E9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285750" y="0"/>
                      <a:ext cx="695325" cy="588645"/>
                    </a:xfrm>
                    <a:custGeom>
                      <a:avLst/>
                      <a:gdLst>
                        <a:gd name="T0" fmla="*/ 701 w 966"/>
                        <a:gd name="T1" fmla="*/ 491 h 827"/>
                        <a:gd name="T2" fmla="*/ 676 w 966"/>
                        <a:gd name="T3" fmla="*/ 391 h 827"/>
                        <a:gd name="T4" fmla="*/ 644 w 966"/>
                        <a:gd name="T5" fmla="*/ 305 h 827"/>
                        <a:gd name="T6" fmla="*/ 609 w 966"/>
                        <a:gd name="T7" fmla="*/ 237 h 827"/>
                        <a:gd name="T8" fmla="*/ 558 w 966"/>
                        <a:gd name="T9" fmla="*/ 173 h 827"/>
                        <a:gd name="T10" fmla="*/ 497 w 966"/>
                        <a:gd name="T11" fmla="*/ 103 h 827"/>
                        <a:gd name="T12" fmla="*/ 440 w 966"/>
                        <a:gd name="T13" fmla="*/ 55 h 827"/>
                        <a:gd name="T14" fmla="*/ 395 w 966"/>
                        <a:gd name="T15" fmla="*/ 29 h 827"/>
                        <a:gd name="T16" fmla="*/ 328 w 966"/>
                        <a:gd name="T17" fmla="*/ 10 h 827"/>
                        <a:gd name="T18" fmla="*/ 252 w 966"/>
                        <a:gd name="T19" fmla="*/ 0 h 827"/>
                        <a:gd name="T20" fmla="*/ 182 w 966"/>
                        <a:gd name="T21" fmla="*/ 10 h 827"/>
                        <a:gd name="T22" fmla="*/ 115 w 966"/>
                        <a:gd name="T23" fmla="*/ 39 h 827"/>
                        <a:gd name="T24" fmla="*/ 64 w 966"/>
                        <a:gd name="T25" fmla="*/ 87 h 827"/>
                        <a:gd name="T26" fmla="*/ 19 w 966"/>
                        <a:gd name="T27" fmla="*/ 170 h 827"/>
                        <a:gd name="T28" fmla="*/ 0 w 966"/>
                        <a:gd name="T29" fmla="*/ 250 h 827"/>
                        <a:gd name="T30" fmla="*/ 6 w 966"/>
                        <a:gd name="T31" fmla="*/ 337 h 827"/>
                        <a:gd name="T32" fmla="*/ 19 w 966"/>
                        <a:gd name="T33" fmla="*/ 423 h 827"/>
                        <a:gd name="T34" fmla="*/ 51 w 966"/>
                        <a:gd name="T35" fmla="*/ 507 h 827"/>
                        <a:gd name="T36" fmla="*/ 92 w 966"/>
                        <a:gd name="T37" fmla="*/ 580 h 827"/>
                        <a:gd name="T38" fmla="*/ 162 w 966"/>
                        <a:gd name="T39" fmla="*/ 648 h 827"/>
                        <a:gd name="T40" fmla="*/ 236 w 966"/>
                        <a:gd name="T41" fmla="*/ 709 h 827"/>
                        <a:gd name="T42" fmla="*/ 322 w 966"/>
                        <a:gd name="T43" fmla="*/ 760 h 827"/>
                        <a:gd name="T44" fmla="*/ 411 w 966"/>
                        <a:gd name="T45" fmla="*/ 801 h 827"/>
                        <a:gd name="T46" fmla="*/ 501 w 966"/>
                        <a:gd name="T47" fmla="*/ 827 h 827"/>
                        <a:gd name="T48" fmla="*/ 574 w 966"/>
                        <a:gd name="T49" fmla="*/ 827 h 827"/>
                        <a:gd name="T50" fmla="*/ 625 w 966"/>
                        <a:gd name="T51" fmla="*/ 808 h 827"/>
                        <a:gd name="T52" fmla="*/ 660 w 966"/>
                        <a:gd name="T53" fmla="*/ 760 h 827"/>
                        <a:gd name="T54" fmla="*/ 689 w 966"/>
                        <a:gd name="T55" fmla="*/ 696 h 827"/>
                        <a:gd name="T56" fmla="*/ 698 w 966"/>
                        <a:gd name="T57" fmla="*/ 648 h 827"/>
                        <a:gd name="T58" fmla="*/ 698 w 966"/>
                        <a:gd name="T59" fmla="*/ 609 h 827"/>
                        <a:gd name="T60" fmla="*/ 772 w 966"/>
                        <a:gd name="T61" fmla="*/ 664 h 827"/>
                        <a:gd name="T62" fmla="*/ 829 w 966"/>
                        <a:gd name="T63" fmla="*/ 696 h 827"/>
                        <a:gd name="T64" fmla="*/ 893 w 966"/>
                        <a:gd name="T65" fmla="*/ 709 h 827"/>
                        <a:gd name="T66" fmla="*/ 944 w 966"/>
                        <a:gd name="T67" fmla="*/ 696 h 827"/>
                        <a:gd name="T68" fmla="*/ 966 w 966"/>
                        <a:gd name="T69" fmla="*/ 664 h 827"/>
                        <a:gd name="T70" fmla="*/ 960 w 966"/>
                        <a:gd name="T71" fmla="*/ 625 h 827"/>
                        <a:gd name="T72" fmla="*/ 941 w 966"/>
                        <a:gd name="T73" fmla="*/ 596 h 827"/>
                        <a:gd name="T74" fmla="*/ 899 w 966"/>
                        <a:gd name="T75" fmla="*/ 577 h 827"/>
                        <a:gd name="T76" fmla="*/ 835 w 966"/>
                        <a:gd name="T77" fmla="*/ 561 h 827"/>
                        <a:gd name="T78" fmla="*/ 788 w 966"/>
                        <a:gd name="T79" fmla="*/ 548 h 827"/>
                        <a:gd name="T80" fmla="*/ 740 w 966"/>
                        <a:gd name="T81" fmla="*/ 523 h 827"/>
                        <a:gd name="T82" fmla="*/ 701 w 966"/>
                        <a:gd name="T83" fmla="*/ 491 h 8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966" h="827">
                          <a:moveTo>
                            <a:pt x="701" y="491"/>
                          </a:moveTo>
                          <a:lnTo>
                            <a:pt x="676" y="391"/>
                          </a:lnTo>
                          <a:lnTo>
                            <a:pt x="644" y="305"/>
                          </a:lnTo>
                          <a:lnTo>
                            <a:pt x="609" y="237"/>
                          </a:lnTo>
                          <a:lnTo>
                            <a:pt x="558" y="173"/>
                          </a:lnTo>
                          <a:lnTo>
                            <a:pt x="497" y="103"/>
                          </a:lnTo>
                          <a:lnTo>
                            <a:pt x="440" y="55"/>
                          </a:lnTo>
                          <a:lnTo>
                            <a:pt x="395" y="29"/>
                          </a:lnTo>
                          <a:lnTo>
                            <a:pt x="328" y="10"/>
                          </a:lnTo>
                          <a:lnTo>
                            <a:pt x="252" y="0"/>
                          </a:lnTo>
                          <a:lnTo>
                            <a:pt x="182" y="10"/>
                          </a:lnTo>
                          <a:lnTo>
                            <a:pt x="115" y="39"/>
                          </a:lnTo>
                          <a:lnTo>
                            <a:pt x="64" y="87"/>
                          </a:lnTo>
                          <a:lnTo>
                            <a:pt x="19" y="170"/>
                          </a:lnTo>
                          <a:lnTo>
                            <a:pt x="0" y="250"/>
                          </a:lnTo>
                          <a:lnTo>
                            <a:pt x="6" y="337"/>
                          </a:lnTo>
                          <a:lnTo>
                            <a:pt x="19" y="423"/>
                          </a:lnTo>
                          <a:lnTo>
                            <a:pt x="51" y="507"/>
                          </a:lnTo>
                          <a:lnTo>
                            <a:pt x="92" y="580"/>
                          </a:lnTo>
                          <a:lnTo>
                            <a:pt x="162" y="648"/>
                          </a:lnTo>
                          <a:lnTo>
                            <a:pt x="236" y="709"/>
                          </a:lnTo>
                          <a:lnTo>
                            <a:pt x="322" y="760"/>
                          </a:lnTo>
                          <a:lnTo>
                            <a:pt x="411" y="801"/>
                          </a:lnTo>
                          <a:lnTo>
                            <a:pt x="501" y="827"/>
                          </a:lnTo>
                          <a:lnTo>
                            <a:pt x="574" y="827"/>
                          </a:lnTo>
                          <a:lnTo>
                            <a:pt x="625" y="808"/>
                          </a:lnTo>
                          <a:lnTo>
                            <a:pt x="660" y="760"/>
                          </a:lnTo>
                          <a:lnTo>
                            <a:pt x="689" y="696"/>
                          </a:lnTo>
                          <a:lnTo>
                            <a:pt x="698" y="648"/>
                          </a:lnTo>
                          <a:lnTo>
                            <a:pt x="698" y="609"/>
                          </a:lnTo>
                          <a:lnTo>
                            <a:pt x="772" y="664"/>
                          </a:lnTo>
                          <a:lnTo>
                            <a:pt x="829" y="696"/>
                          </a:lnTo>
                          <a:lnTo>
                            <a:pt x="893" y="709"/>
                          </a:lnTo>
                          <a:lnTo>
                            <a:pt x="944" y="696"/>
                          </a:lnTo>
                          <a:lnTo>
                            <a:pt x="966" y="664"/>
                          </a:lnTo>
                          <a:lnTo>
                            <a:pt x="960" y="625"/>
                          </a:lnTo>
                          <a:lnTo>
                            <a:pt x="941" y="596"/>
                          </a:lnTo>
                          <a:lnTo>
                            <a:pt x="899" y="577"/>
                          </a:lnTo>
                          <a:lnTo>
                            <a:pt x="835" y="561"/>
                          </a:lnTo>
                          <a:lnTo>
                            <a:pt x="788" y="548"/>
                          </a:lnTo>
                          <a:lnTo>
                            <a:pt x="740" y="523"/>
                          </a:lnTo>
                          <a:lnTo>
                            <a:pt x="701" y="4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" name="Freeform 21">
                      <a:extLst>
                        <a:ext uri="{FF2B5EF4-FFF2-40B4-BE49-F238E27FC236}">
                          <a16:creationId xmlns:a16="http://schemas.microsoft.com/office/drawing/2014/main" id="{32CC078D-92CE-41E7-B84B-97ED8A8C66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2430" y="1431133"/>
                      <a:ext cx="390525" cy="1304925"/>
                    </a:xfrm>
                    <a:custGeom>
                      <a:avLst/>
                      <a:gdLst>
                        <a:gd name="T0" fmla="*/ 128 w 536"/>
                        <a:gd name="T1" fmla="*/ 228 h 1833"/>
                        <a:gd name="T2" fmla="*/ 192 w 536"/>
                        <a:gd name="T3" fmla="*/ 103 h 1833"/>
                        <a:gd name="T4" fmla="*/ 249 w 536"/>
                        <a:gd name="T5" fmla="*/ 29 h 1833"/>
                        <a:gd name="T6" fmla="*/ 307 w 536"/>
                        <a:gd name="T7" fmla="*/ 0 h 1833"/>
                        <a:gd name="T8" fmla="*/ 361 w 536"/>
                        <a:gd name="T9" fmla="*/ 0 h 1833"/>
                        <a:gd name="T10" fmla="*/ 421 w 536"/>
                        <a:gd name="T11" fmla="*/ 29 h 1833"/>
                        <a:gd name="T12" fmla="*/ 450 w 536"/>
                        <a:gd name="T13" fmla="*/ 61 h 1833"/>
                        <a:gd name="T14" fmla="*/ 469 w 536"/>
                        <a:gd name="T15" fmla="*/ 125 h 1833"/>
                        <a:gd name="T16" fmla="*/ 463 w 536"/>
                        <a:gd name="T17" fmla="*/ 190 h 1833"/>
                        <a:gd name="T18" fmla="*/ 421 w 536"/>
                        <a:gd name="T19" fmla="*/ 250 h 1833"/>
                        <a:gd name="T20" fmla="*/ 358 w 536"/>
                        <a:gd name="T21" fmla="*/ 308 h 1833"/>
                        <a:gd name="T22" fmla="*/ 291 w 536"/>
                        <a:gd name="T23" fmla="*/ 363 h 1833"/>
                        <a:gd name="T24" fmla="*/ 233 w 536"/>
                        <a:gd name="T25" fmla="*/ 436 h 1833"/>
                        <a:gd name="T26" fmla="*/ 189 w 536"/>
                        <a:gd name="T27" fmla="*/ 507 h 1833"/>
                        <a:gd name="T28" fmla="*/ 157 w 536"/>
                        <a:gd name="T29" fmla="*/ 593 h 1833"/>
                        <a:gd name="T30" fmla="*/ 144 w 536"/>
                        <a:gd name="T31" fmla="*/ 648 h 1833"/>
                        <a:gd name="T32" fmla="*/ 147 w 536"/>
                        <a:gd name="T33" fmla="*/ 683 h 1833"/>
                        <a:gd name="T34" fmla="*/ 185 w 536"/>
                        <a:gd name="T35" fmla="*/ 725 h 1833"/>
                        <a:gd name="T36" fmla="*/ 275 w 536"/>
                        <a:gd name="T37" fmla="*/ 824 h 1833"/>
                        <a:gd name="T38" fmla="*/ 335 w 536"/>
                        <a:gd name="T39" fmla="*/ 930 h 1833"/>
                        <a:gd name="T40" fmla="*/ 377 w 536"/>
                        <a:gd name="T41" fmla="*/ 1026 h 1833"/>
                        <a:gd name="T42" fmla="*/ 415 w 536"/>
                        <a:gd name="T43" fmla="*/ 1154 h 1833"/>
                        <a:gd name="T44" fmla="*/ 444 w 536"/>
                        <a:gd name="T45" fmla="*/ 1305 h 1833"/>
                        <a:gd name="T46" fmla="*/ 466 w 536"/>
                        <a:gd name="T47" fmla="*/ 1382 h 1833"/>
                        <a:gd name="T48" fmla="*/ 511 w 536"/>
                        <a:gd name="T49" fmla="*/ 1433 h 1833"/>
                        <a:gd name="T50" fmla="*/ 536 w 536"/>
                        <a:gd name="T51" fmla="*/ 1516 h 1833"/>
                        <a:gd name="T52" fmla="*/ 527 w 536"/>
                        <a:gd name="T53" fmla="*/ 1571 h 1833"/>
                        <a:gd name="T54" fmla="*/ 495 w 536"/>
                        <a:gd name="T55" fmla="*/ 1606 h 1833"/>
                        <a:gd name="T56" fmla="*/ 415 w 536"/>
                        <a:gd name="T57" fmla="*/ 1628 h 1833"/>
                        <a:gd name="T58" fmla="*/ 294 w 536"/>
                        <a:gd name="T59" fmla="*/ 1673 h 1833"/>
                        <a:gd name="T60" fmla="*/ 205 w 536"/>
                        <a:gd name="T61" fmla="*/ 1718 h 1833"/>
                        <a:gd name="T62" fmla="*/ 170 w 536"/>
                        <a:gd name="T63" fmla="*/ 1750 h 1833"/>
                        <a:gd name="T64" fmla="*/ 141 w 536"/>
                        <a:gd name="T65" fmla="*/ 1808 h 1833"/>
                        <a:gd name="T66" fmla="*/ 112 w 536"/>
                        <a:gd name="T67" fmla="*/ 1830 h 1833"/>
                        <a:gd name="T68" fmla="*/ 61 w 536"/>
                        <a:gd name="T69" fmla="*/ 1833 h 1833"/>
                        <a:gd name="T70" fmla="*/ 16 w 536"/>
                        <a:gd name="T71" fmla="*/ 1801 h 1833"/>
                        <a:gd name="T72" fmla="*/ 0 w 536"/>
                        <a:gd name="T73" fmla="*/ 1731 h 1833"/>
                        <a:gd name="T74" fmla="*/ 20 w 536"/>
                        <a:gd name="T75" fmla="*/ 1686 h 1833"/>
                        <a:gd name="T76" fmla="*/ 74 w 536"/>
                        <a:gd name="T77" fmla="*/ 1635 h 1833"/>
                        <a:gd name="T78" fmla="*/ 176 w 536"/>
                        <a:gd name="T79" fmla="*/ 1593 h 1833"/>
                        <a:gd name="T80" fmla="*/ 281 w 536"/>
                        <a:gd name="T81" fmla="*/ 1558 h 1833"/>
                        <a:gd name="T82" fmla="*/ 358 w 536"/>
                        <a:gd name="T83" fmla="*/ 1519 h 1833"/>
                        <a:gd name="T84" fmla="*/ 386 w 536"/>
                        <a:gd name="T85" fmla="*/ 1474 h 1833"/>
                        <a:gd name="T86" fmla="*/ 402 w 536"/>
                        <a:gd name="T87" fmla="*/ 1426 h 1833"/>
                        <a:gd name="T88" fmla="*/ 390 w 536"/>
                        <a:gd name="T89" fmla="*/ 1362 h 1833"/>
                        <a:gd name="T90" fmla="*/ 339 w 536"/>
                        <a:gd name="T91" fmla="*/ 1244 h 1833"/>
                        <a:gd name="T92" fmla="*/ 288 w 536"/>
                        <a:gd name="T93" fmla="*/ 1116 h 1833"/>
                        <a:gd name="T94" fmla="*/ 230 w 536"/>
                        <a:gd name="T95" fmla="*/ 987 h 1833"/>
                        <a:gd name="T96" fmla="*/ 150 w 536"/>
                        <a:gd name="T97" fmla="*/ 882 h 1833"/>
                        <a:gd name="T98" fmla="*/ 83 w 536"/>
                        <a:gd name="T99" fmla="*/ 795 h 1833"/>
                        <a:gd name="T100" fmla="*/ 42 w 536"/>
                        <a:gd name="T101" fmla="*/ 721 h 1833"/>
                        <a:gd name="T102" fmla="*/ 20 w 536"/>
                        <a:gd name="T103" fmla="*/ 648 h 1833"/>
                        <a:gd name="T104" fmla="*/ 20 w 536"/>
                        <a:gd name="T105" fmla="*/ 552 h 1833"/>
                        <a:gd name="T106" fmla="*/ 45 w 536"/>
                        <a:gd name="T107" fmla="*/ 446 h 1833"/>
                        <a:gd name="T108" fmla="*/ 87 w 536"/>
                        <a:gd name="T109" fmla="*/ 347 h 1833"/>
                        <a:gd name="T110" fmla="*/ 115 w 536"/>
                        <a:gd name="T111" fmla="*/ 263 h 1833"/>
                        <a:gd name="T112" fmla="*/ 128 w 536"/>
                        <a:gd name="T113" fmla="*/ 228 h 18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536" h="1833">
                          <a:moveTo>
                            <a:pt x="128" y="228"/>
                          </a:moveTo>
                          <a:lnTo>
                            <a:pt x="192" y="103"/>
                          </a:lnTo>
                          <a:lnTo>
                            <a:pt x="249" y="29"/>
                          </a:lnTo>
                          <a:lnTo>
                            <a:pt x="307" y="0"/>
                          </a:lnTo>
                          <a:lnTo>
                            <a:pt x="361" y="0"/>
                          </a:lnTo>
                          <a:lnTo>
                            <a:pt x="421" y="29"/>
                          </a:lnTo>
                          <a:lnTo>
                            <a:pt x="450" y="61"/>
                          </a:lnTo>
                          <a:lnTo>
                            <a:pt x="469" y="125"/>
                          </a:lnTo>
                          <a:lnTo>
                            <a:pt x="463" y="190"/>
                          </a:lnTo>
                          <a:lnTo>
                            <a:pt x="421" y="250"/>
                          </a:lnTo>
                          <a:lnTo>
                            <a:pt x="358" y="308"/>
                          </a:lnTo>
                          <a:lnTo>
                            <a:pt x="291" y="363"/>
                          </a:lnTo>
                          <a:lnTo>
                            <a:pt x="233" y="436"/>
                          </a:lnTo>
                          <a:lnTo>
                            <a:pt x="189" y="507"/>
                          </a:lnTo>
                          <a:lnTo>
                            <a:pt x="157" y="593"/>
                          </a:lnTo>
                          <a:lnTo>
                            <a:pt x="144" y="648"/>
                          </a:lnTo>
                          <a:lnTo>
                            <a:pt x="147" y="683"/>
                          </a:lnTo>
                          <a:lnTo>
                            <a:pt x="185" y="725"/>
                          </a:lnTo>
                          <a:lnTo>
                            <a:pt x="275" y="824"/>
                          </a:lnTo>
                          <a:lnTo>
                            <a:pt x="335" y="930"/>
                          </a:lnTo>
                          <a:lnTo>
                            <a:pt x="377" y="1026"/>
                          </a:lnTo>
                          <a:lnTo>
                            <a:pt x="415" y="1154"/>
                          </a:lnTo>
                          <a:lnTo>
                            <a:pt x="444" y="1305"/>
                          </a:lnTo>
                          <a:lnTo>
                            <a:pt x="466" y="1382"/>
                          </a:lnTo>
                          <a:lnTo>
                            <a:pt x="511" y="1433"/>
                          </a:lnTo>
                          <a:lnTo>
                            <a:pt x="536" y="1516"/>
                          </a:lnTo>
                          <a:lnTo>
                            <a:pt x="527" y="1571"/>
                          </a:lnTo>
                          <a:lnTo>
                            <a:pt x="495" y="1606"/>
                          </a:lnTo>
                          <a:lnTo>
                            <a:pt x="415" y="1628"/>
                          </a:lnTo>
                          <a:lnTo>
                            <a:pt x="294" y="1673"/>
                          </a:lnTo>
                          <a:lnTo>
                            <a:pt x="205" y="1718"/>
                          </a:lnTo>
                          <a:lnTo>
                            <a:pt x="170" y="1750"/>
                          </a:lnTo>
                          <a:lnTo>
                            <a:pt x="141" y="1808"/>
                          </a:lnTo>
                          <a:lnTo>
                            <a:pt x="112" y="1830"/>
                          </a:lnTo>
                          <a:lnTo>
                            <a:pt x="61" y="1833"/>
                          </a:lnTo>
                          <a:lnTo>
                            <a:pt x="16" y="1801"/>
                          </a:lnTo>
                          <a:lnTo>
                            <a:pt x="0" y="1731"/>
                          </a:lnTo>
                          <a:lnTo>
                            <a:pt x="20" y="1686"/>
                          </a:lnTo>
                          <a:lnTo>
                            <a:pt x="74" y="1635"/>
                          </a:lnTo>
                          <a:lnTo>
                            <a:pt x="176" y="1593"/>
                          </a:lnTo>
                          <a:lnTo>
                            <a:pt x="281" y="1558"/>
                          </a:lnTo>
                          <a:lnTo>
                            <a:pt x="358" y="1519"/>
                          </a:lnTo>
                          <a:lnTo>
                            <a:pt x="386" y="1474"/>
                          </a:lnTo>
                          <a:lnTo>
                            <a:pt x="402" y="1426"/>
                          </a:lnTo>
                          <a:lnTo>
                            <a:pt x="390" y="1362"/>
                          </a:lnTo>
                          <a:lnTo>
                            <a:pt x="339" y="1244"/>
                          </a:lnTo>
                          <a:lnTo>
                            <a:pt x="288" y="1116"/>
                          </a:lnTo>
                          <a:lnTo>
                            <a:pt x="230" y="987"/>
                          </a:lnTo>
                          <a:lnTo>
                            <a:pt x="150" y="882"/>
                          </a:lnTo>
                          <a:lnTo>
                            <a:pt x="83" y="795"/>
                          </a:lnTo>
                          <a:lnTo>
                            <a:pt x="42" y="721"/>
                          </a:lnTo>
                          <a:lnTo>
                            <a:pt x="20" y="648"/>
                          </a:lnTo>
                          <a:lnTo>
                            <a:pt x="20" y="552"/>
                          </a:lnTo>
                          <a:lnTo>
                            <a:pt x="45" y="446"/>
                          </a:lnTo>
                          <a:lnTo>
                            <a:pt x="87" y="347"/>
                          </a:lnTo>
                          <a:lnTo>
                            <a:pt x="115" y="263"/>
                          </a:lnTo>
                          <a:lnTo>
                            <a:pt x="128" y="2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" name="Freeform 22">
                      <a:extLst>
                        <a:ext uri="{FF2B5EF4-FFF2-40B4-BE49-F238E27FC236}">
                          <a16:creationId xmlns:a16="http://schemas.microsoft.com/office/drawing/2014/main" id="{3F6427B3-3446-41A3-93D7-DCFEAD4A46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57250" y="1569583"/>
                      <a:ext cx="644525" cy="1134745"/>
                    </a:xfrm>
                    <a:custGeom>
                      <a:avLst/>
                      <a:gdLst>
                        <a:gd name="T0" fmla="*/ 444 w 893"/>
                        <a:gd name="T1" fmla="*/ 314 h 1596"/>
                        <a:gd name="T2" fmla="*/ 284 w 893"/>
                        <a:gd name="T3" fmla="*/ 112 h 1596"/>
                        <a:gd name="T4" fmla="*/ 173 w 893"/>
                        <a:gd name="T5" fmla="*/ 9 h 1596"/>
                        <a:gd name="T6" fmla="*/ 112 w 893"/>
                        <a:gd name="T7" fmla="*/ 0 h 1596"/>
                        <a:gd name="T8" fmla="*/ 48 w 893"/>
                        <a:gd name="T9" fmla="*/ 29 h 1596"/>
                        <a:gd name="T10" fmla="*/ 10 w 893"/>
                        <a:gd name="T11" fmla="*/ 96 h 1596"/>
                        <a:gd name="T12" fmla="*/ 0 w 893"/>
                        <a:gd name="T13" fmla="*/ 157 h 1596"/>
                        <a:gd name="T14" fmla="*/ 29 w 893"/>
                        <a:gd name="T15" fmla="*/ 227 h 1596"/>
                        <a:gd name="T16" fmla="*/ 74 w 893"/>
                        <a:gd name="T17" fmla="*/ 263 h 1596"/>
                        <a:gd name="T18" fmla="*/ 173 w 893"/>
                        <a:gd name="T19" fmla="*/ 320 h 1596"/>
                        <a:gd name="T20" fmla="*/ 284 w 893"/>
                        <a:gd name="T21" fmla="*/ 410 h 1596"/>
                        <a:gd name="T22" fmla="*/ 351 w 893"/>
                        <a:gd name="T23" fmla="*/ 477 h 1596"/>
                        <a:gd name="T24" fmla="*/ 390 w 893"/>
                        <a:gd name="T25" fmla="*/ 532 h 1596"/>
                        <a:gd name="T26" fmla="*/ 409 w 893"/>
                        <a:gd name="T27" fmla="*/ 596 h 1596"/>
                        <a:gd name="T28" fmla="*/ 402 w 893"/>
                        <a:gd name="T29" fmla="*/ 628 h 1596"/>
                        <a:gd name="T30" fmla="*/ 377 w 893"/>
                        <a:gd name="T31" fmla="*/ 654 h 1596"/>
                        <a:gd name="T32" fmla="*/ 323 w 893"/>
                        <a:gd name="T33" fmla="*/ 753 h 1596"/>
                        <a:gd name="T34" fmla="*/ 300 w 893"/>
                        <a:gd name="T35" fmla="*/ 843 h 1596"/>
                        <a:gd name="T36" fmla="*/ 291 w 893"/>
                        <a:gd name="T37" fmla="*/ 948 h 1596"/>
                        <a:gd name="T38" fmla="*/ 284 w 893"/>
                        <a:gd name="T39" fmla="*/ 1057 h 1596"/>
                        <a:gd name="T40" fmla="*/ 300 w 893"/>
                        <a:gd name="T41" fmla="*/ 1179 h 1596"/>
                        <a:gd name="T42" fmla="*/ 319 w 893"/>
                        <a:gd name="T43" fmla="*/ 1301 h 1596"/>
                        <a:gd name="T44" fmla="*/ 319 w 893"/>
                        <a:gd name="T45" fmla="*/ 1375 h 1596"/>
                        <a:gd name="T46" fmla="*/ 323 w 893"/>
                        <a:gd name="T47" fmla="*/ 1445 h 1596"/>
                        <a:gd name="T48" fmla="*/ 345 w 893"/>
                        <a:gd name="T49" fmla="*/ 1484 h 1596"/>
                        <a:gd name="T50" fmla="*/ 364 w 893"/>
                        <a:gd name="T51" fmla="*/ 1496 h 1596"/>
                        <a:gd name="T52" fmla="*/ 405 w 893"/>
                        <a:gd name="T53" fmla="*/ 1506 h 1596"/>
                        <a:gd name="T54" fmla="*/ 463 w 893"/>
                        <a:gd name="T55" fmla="*/ 1490 h 1596"/>
                        <a:gd name="T56" fmla="*/ 533 w 893"/>
                        <a:gd name="T57" fmla="*/ 1480 h 1596"/>
                        <a:gd name="T58" fmla="*/ 629 w 893"/>
                        <a:gd name="T59" fmla="*/ 1496 h 1596"/>
                        <a:gd name="T60" fmla="*/ 724 w 893"/>
                        <a:gd name="T61" fmla="*/ 1535 h 1596"/>
                        <a:gd name="T62" fmla="*/ 804 w 893"/>
                        <a:gd name="T63" fmla="*/ 1592 h 1596"/>
                        <a:gd name="T64" fmla="*/ 839 w 893"/>
                        <a:gd name="T65" fmla="*/ 1596 h 1596"/>
                        <a:gd name="T66" fmla="*/ 868 w 893"/>
                        <a:gd name="T67" fmla="*/ 1580 h 1596"/>
                        <a:gd name="T68" fmla="*/ 893 w 893"/>
                        <a:gd name="T69" fmla="*/ 1538 h 1596"/>
                        <a:gd name="T70" fmla="*/ 893 w 893"/>
                        <a:gd name="T71" fmla="*/ 1451 h 1596"/>
                        <a:gd name="T72" fmla="*/ 855 w 893"/>
                        <a:gd name="T73" fmla="*/ 1423 h 1596"/>
                        <a:gd name="T74" fmla="*/ 804 w 893"/>
                        <a:gd name="T75" fmla="*/ 1410 h 1596"/>
                        <a:gd name="T76" fmla="*/ 683 w 893"/>
                        <a:gd name="T77" fmla="*/ 1397 h 1596"/>
                        <a:gd name="T78" fmla="*/ 571 w 893"/>
                        <a:gd name="T79" fmla="*/ 1368 h 1596"/>
                        <a:gd name="T80" fmla="*/ 463 w 893"/>
                        <a:gd name="T81" fmla="*/ 1333 h 1596"/>
                        <a:gd name="T82" fmla="*/ 415 w 893"/>
                        <a:gd name="T83" fmla="*/ 1282 h 1596"/>
                        <a:gd name="T84" fmla="*/ 405 w 893"/>
                        <a:gd name="T85" fmla="*/ 1205 h 1596"/>
                        <a:gd name="T86" fmla="*/ 402 w 893"/>
                        <a:gd name="T87" fmla="*/ 1077 h 1596"/>
                        <a:gd name="T88" fmla="*/ 431 w 893"/>
                        <a:gd name="T89" fmla="*/ 929 h 1596"/>
                        <a:gd name="T90" fmla="*/ 466 w 893"/>
                        <a:gd name="T91" fmla="*/ 817 h 1596"/>
                        <a:gd name="T92" fmla="*/ 524 w 893"/>
                        <a:gd name="T93" fmla="*/ 708 h 1596"/>
                        <a:gd name="T94" fmla="*/ 565 w 893"/>
                        <a:gd name="T95" fmla="*/ 634 h 1596"/>
                        <a:gd name="T96" fmla="*/ 575 w 893"/>
                        <a:gd name="T97" fmla="*/ 583 h 1596"/>
                        <a:gd name="T98" fmla="*/ 575 w 893"/>
                        <a:gd name="T99" fmla="*/ 525 h 1596"/>
                        <a:gd name="T100" fmla="*/ 559 w 893"/>
                        <a:gd name="T101" fmla="*/ 474 h 1596"/>
                        <a:gd name="T102" fmla="*/ 514 w 893"/>
                        <a:gd name="T103" fmla="*/ 391 h 1596"/>
                        <a:gd name="T104" fmla="*/ 476 w 893"/>
                        <a:gd name="T105" fmla="*/ 343 h 1596"/>
                        <a:gd name="T106" fmla="*/ 444 w 893"/>
                        <a:gd name="T107" fmla="*/ 314 h 15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893" h="1596">
                          <a:moveTo>
                            <a:pt x="444" y="314"/>
                          </a:moveTo>
                          <a:lnTo>
                            <a:pt x="284" y="112"/>
                          </a:lnTo>
                          <a:lnTo>
                            <a:pt x="173" y="9"/>
                          </a:lnTo>
                          <a:lnTo>
                            <a:pt x="112" y="0"/>
                          </a:lnTo>
                          <a:lnTo>
                            <a:pt x="48" y="29"/>
                          </a:lnTo>
                          <a:lnTo>
                            <a:pt x="10" y="96"/>
                          </a:lnTo>
                          <a:lnTo>
                            <a:pt x="0" y="157"/>
                          </a:lnTo>
                          <a:lnTo>
                            <a:pt x="29" y="227"/>
                          </a:lnTo>
                          <a:lnTo>
                            <a:pt x="74" y="263"/>
                          </a:lnTo>
                          <a:lnTo>
                            <a:pt x="173" y="320"/>
                          </a:lnTo>
                          <a:lnTo>
                            <a:pt x="284" y="410"/>
                          </a:lnTo>
                          <a:lnTo>
                            <a:pt x="351" y="477"/>
                          </a:lnTo>
                          <a:lnTo>
                            <a:pt x="390" y="532"/>
                          </a:lnTo>
                          <a:lnTo>
                            <a:pt x="409" y="596"/>
                          </a:lnTo>
                          <a:lnTo>
                            <a:pt x="402" y="628"/>
                          </a:lnTo>
                          <a:lnTo>
                            <a:pt x="377" y="654"/>
                          </a:lnTo>
                          <a:lnTo>
                            <a:pt x="323" y="753"/>
                          </a:lnTo>
                          <a:lnTo>
                            <a:pt x="300" y="843"/>
                          </a:lnTo>
                          <a:lnTo>
                            <a:pt x="291" y="948"/>
                          </a:lnTo>
                          <a:lnTo>
                            <a:pt x="284" y="1057"/>
                          </a:lnTo>
                          <a:lnTo>
                            <a:pt x="300" y="1179"/>
                          </a:lnTo>
                          <a:lnTo>
                            <a:pt x="319" y="1301"/>
                          </a:lnTo>
                          <a:lnTo>
                            <a:pt x="319" y="1375"/>
                          </a:lnTo>
                          <a:lnTo>
                            <a:pt x="323" y="1445"/>
                          </a:lnTo>
                          <a:lnTo>
                            <a:pt x="345" y="1484"/>
                          </a:lnTo>
                          <a:lnTo>
                            <a:pt x="364" y="1496"/>
                          </a:lnTo>
                          <a:lnTo>
                            <a:pt x="405" y="1506"/>
                          </a:lnTo>
                          <a:lnTo>
                            <a:pt x="463" y="1490"/>
                          </a:lnTo>
                          <a:lnTo>
                            <a:pt x="533" y="1480"/>
                          </a:lnTo>
                          <a:lnTo>
                            <a:pt x="629" y="1496"/>
                          </a:lnTo>
                          <a:lnTo>
                            <a:pt x="724" y="1535"/>
                          </a:lnTo>
                          <a:lnTo>
                            <a:pt x="804" y="1592"/>
                          </a:lnTo>
                          <a:lnTo>
                            <a:pt x="839" y="1596"/>
                          </a:lnTo>
                          <a:lnTo>
                            <a:pt x="868" y="1580"/>
                          </a:lnTo>
                          <a:lnTo>
                            <a:pt x="893" y="1538"/>
                          </a:lnTo>
                          <a:lnTo>
                            <a:pt x="893" y="1451"/>
                          </a:lnTo>
                          <a:lnTo>
                            <a:pt x="855" y="1423"/>
                          </a:lnTo>
                          <a:lnTo>
                            <a:pt x="804" y="1410"/>
                          </a:lnTo>
                          <a:lnTo>
                            <a:pt x="683" y="1397"/>
                          </a:lnTo>
                          <a:lnTo>
                            <a:pt x="571" y="1368"/>
                          </a:lnTo>
                          <a:lnTo>
                            <a:pt x="463" y="1333"/>
                          </a:lnTo>
                          <a:lnTo>
                            <a:pt x="415" y="1282"/>
                          </a:lnTo>
                          <a:lnTo>
                            <a:pt x="405" y="1205"/>
                          </a:lnTo>
                          <a:lnTo>
                            <a:pt x="402" y="1077"/>
                          </a:lnTo>
                          <a:lnTo>
                            <a:pt x="431" y="929"/>
                          </a:lnTo>
                          <a:lnTo>
                            <a:pt x="466" y="817"/>
                          </a:lnTo>
                          <a:lnTo>
                            <a:pt x="524" y="708"/>
                          </a:lnTo>
                          <a:lnTo>
                            <a:pt x="565" y="634"/>
                          </a:lnTo>
                          <a:lnTo>
                            <a:pt x="575" y="583"/>
                          </a:lnTo>
                          <a:lnTo>
                            <a:pt x="575" y="525"/>
                          </a:lnTo>
                          <a:lnTo>
                            <a:pt x="559" y="474"/>
                          </a:lnTo>
                          <a:lnTo>
                            <a:pt x="514" y="391"/>
                          </a:lnTo>
                          <a:lnTo>
                            <a:pt x="476" y="343"/>
                          </a:lnTo>
                          <a:lnTo>
                            <a:pt x="444" y="31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" name="Freeform 23">
                      <a:extLst>
                        <a:ext uri="{FF2B5EF4-FFF2-40B4-BE49-F238E27FC236}">
                          <a16:creationId xmlns:a16="http://schemas.microsoft.com/office/drawing/2014/main" id="{36E6F17F-19C8-497E-8712-F11B13AD6C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7010" y="758688"/>
                      <a:ext cx="575945" cy="810895"/>
                    </a:xfrm>
                    <a:custGeom>
                      <a:avLst/>
                      <a:gdLst>
                        <a:gd name="T0" fmla="*/ 329 w 329"/>
                        <a:gd name="T1" fmla="*/ 15 h 546"/>
                        <a:gd name="T2" fmla="*/ 293 w 329"/>
                        <a:gd name="T3" fmla="*/ 0 h 546"/>
                        <a:gd name="T4" fmla="*/ 217 w 329"/>
                        <a:gd name="T5" fmla="*/ 5 h 546"/>
                        <a:gd name="T6" fmla="*/ 151 w 329"/>
                        <a:gd name="T7" fmla="*/ 56 h 546"/>
                        <a:gd name="T8" fmla="*/ 55 w 329"/>
                        <a:gd name="T9" fmla="*/ 162 h 546"/>
                        <a:gd name="T10" fmla="*/ 5 w 329"/>
                        <a:gd name="T11" fmla="*/ 248 h 546"/>
                        <a:gd name="T12" fmla="*/ 0 w 329"/>
                        <a:gd name="T13" fmla="*/ 278 h 546"/>
                        <a:gd name="T14" fmla="*/ 25 w 329"/>
                        <a:gd name="T15" fmla="*/ 334 h 546"/>
                        <a:gd name="T16" fmla="*/ 80 w 329"/>
                        <a:gd name="T17" fmla="*/ 359 h 546"/>
                        <a:gd name="T18" fmla="*/ 151 w 329"/>
                        <a:gd name="T19" fmla="*/ 389 h 546"/>
                        <a:gd name="T20" fmla="*/ 207 w 329"/>
                        <a:gd name="T21" fmla="*/ 404 h 546"/>
                        <a:gd name="T22" fmla="*/ 232 w 329"/>
                        <a:gd name="T23" fmla="*/ 430 h 546"/>
                        <a:gd name="T24" fmla="*/ 217 w 329"/>
                        <a:gd name="T25" fmla="*/ 465 h 546"/>
                        <a:gd name="T26" fmla="*/ 177 w 329"/>
                        <a:gd name="T27" fmla="*/ 506 h 546"/>
                        <a:gd name="T28" fmla="*/ 126 w 329"/>
                        <a:gd name="T29" fmla="*/ 511 h 546"/>
                        <a:gd name="T30" fmla="*/ 91 w 329"/>
                        <a:gd name="T31" fmla="*/ 495 h 546"/>
                        <a:gd name="T32" fmla="*/ 70 w 329"/>
                        <a:gd name="T33" fmla="*/ 511 h 546"/>
                        <a:gd name="T34" fmla="*/ 75 w 329"/>
                        <a:gd name="T35" fmla="*/ 531 h 546"/>
                        <a:gd name="T36" fmla="*/ 116 w 329"/>
                        <a:gd name="T37" fmla="*/ 546 h 546"/>
                        <a:gd name="T38" fmla="*/ 177 w 329"/>
                        <a:gd name="T39" fmla="*/ 546 h 546"/>
                        <a:gd name="T40" fmla="*/ 232 w 329"/>
                        <a:gd name="T41" fmla="*/ 531 h 546"/>
                        <a:gd name="T42" fmla="*/ 263 w 329"/>
                        <a:gd name="T43" fmla="*/ 511 h 546"/>
                        <a:gd name="T44" fmla="*/ 283 w 329"/>
                        <a:gd name="T45" fmla="*/ 475 h 546"/>
                        <a:gd name="T46" fmla="*/ 293 w 329"/>
                        <a:gd name="T47" fmla="*/ 435 h 546"/>
                        <a:gd name="T48" fmla="*/ 268 w 329"/>
                        <a:gd name="T49" fmla="*/ 399 h 546"/>
                        <a:gd name="T50" fmla="*/ 207 w 329"/>
                        <a:gd name="T51" fmla="*/ 374 h 546"/>
                        <a:gd name="T52" fmla="*/ 136 w 329"/>
                        <a:gd name="T53" fmla="*/ 354 h 546"/>
                        <a:gd name="T54" fmla="*/ 75 w 329"/>
                        <a:gd name="T55" fmla="*/ 319 h 546"/>
                        <a:gd name="T56" fmla="*/ 60 w 329"/>
                        <a:gd name="T57" fmla="*/ 288 h 546"/>
                        <a:gd name="T58" fmla="*/ 70 w 329"/>
                        <a:gd name="T59" fmla="*/ 233 h 546"/>
                        <a:gd name="T60" fmla="*/ 116 w 329"/>
                        <a:gd name="T61" fmla="*/ 162 h 546"/>
                        <a:gd name="T62" fmla="*/ 172 w 329"/>
                        <a:gd name="T63" fmla="*/ 121 h 546"/>
                        <a:gd name="T64" fmla="*/ 258 w 329"/>
                        <a:gd name="T65" fmla="*/ 91 h 546"/>
                        <a:gd name="T66" fmla="*/ 329 w 329"/>
                        <a:gd name="T67" fmla="*/ 76 h 546"/>
                        <a:gd name="T68" fmla="*/ 329 w 329"/>
                        <a:gd name="T69" fmla="*/ 35 h 546"/>
                        <a:gd name="T70" fmla="*/ 329 w 329"/>
                        <a:gd name="T71" fmla="*/ 15 h 5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329" h="546">
                          <a:moveTo>
                            <a:pt x="329" y="15"/>
                          </a:moveTo>
                          <a:lnTo>
                            <a:pt x="293" y="0"/>
                          </a:lnTo>
                          <a:lnTo>
                            <a:pt x="217" y="5"/>
                          </a:lnTo>
                          <a:lnTo>
                            <a:pt x="151" y="56"/>
                          </a:lnTo>
                          <a:lnTo>
                            <a:pt x="55" y="162"/>
                          </a:lnTo>
                          <a:lnTo>
                            <a:pt x="5" y="248"/>
                          </a:lnTo>
                          <a:lnTo>
                            <a:pt x="0" y="278"/>
                          </a:lnTo>
                          <a:lnTo>
                            <a:pt x="25" y="334"/>
                          </a:lnTo>
                          <a:lnTo>
                            <a:pt x="80" y="359"/>
                          </a:lnTo>
                          <a:lnTo>
                            <a:pt x="151" y="389"/>
                          </a:lnTo>
                          <a:lnTo>
                            <a:pt x="207" y="404"/>
                          </a:lnTo>
                          <a:lnTo>
                            <a:pt x="232" y="430"/>
                          </a:lnTo>
                          <a:lnTo>
                            <a:pt x="217" y="465"/>
                          </a:lnTo>
                          <a:lnTo>
                            <a:pt x="177" y="506"/>
                          </a:lnTo>
                          <a:lnTo>
                            <a:pt x="126" y="511"/>
                          </a:lnTo>
                          <a:lnTo>
                            <a:pt x="91" y="495"/>
                          </a:lnTo>
                          <a:lnTo>
                            <a:pt x="70" y="511"/>
                          </a:lnTo>
                          <a:lnTo>
                            <a:pt x="75" y="531"/>
                          </a:lnTo>
                          <a:lnTo>
                            <a:pt x="116" y="546"/>
                          </a:lnTo>
                          <a:lnTo>
                            <a:pt x="177" y="546"/>
                          </a:lnTo>
                          <a:lnTo>
                            <a:pt x="232" y="531"/>
                          </a:lnTo>
                          <a:lnTo>
                            <a:pt x="263" y="511"/>
                          </a:lnTo>
                          <a:lnTo>
                            <a:pt x="283" y="475"/>
                          </a:lnTo>
                          <a:lnTo>
                            <a:pt x="293" y="435"/>
                          </a:lnTo>
                          <a:lnTo>
                            <a:pt x="268" y="399"/>
                          </a:lnTo>
                          <a:lnTo>
                            <a:pt x="207" y="374"/>
                          </a:lnTo>
                          <a:lnTo>
                            <a:pt x="136" y="354"/>
                          </a:lnTo>
                          <a:lnTo>
                            <a:pt x="75" y="319"/>
                          </a:lnTo>
                          <a:lnTo>
                            <a:pt x="60" y="288"/>
                          </a:lnTo>
                          <a:lnTo>
                            <a:pt x="70" y="233"/>
                          </a:lnTo>
                          <a:lnTo>
                            <a:pt x="116" y="162"/>
                          </a:lnTo>
                          <a:lnTo>
                            <a:pt x="172" y="121"/>
                          </a:lnTo>
                          <a:lnTo>
                            <a:pt x="258" y="91"/>
                          </a:lnTo>
                          <a:lnTo>
                            <a:pt x="329" y="76"/>
                          </a:lnTo>
                          <a:lnTo>
                            <a:pt x="329" y="35"/>
                          </a:lnTo>
                          <a:lnTo>
                            <a:pt x="329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" name="Freeform 24">
                      <a:extLst>
                        <a:ext uri="{FF2B5EF4-FFF2-40B4-BE49-F238E27FC236}">
                          <a16:creationId xmlns:a16="http://schemas.microsoft.com/office/drawing/2014/main" id="{002AF962-FF9E-4131-9E3E-675CC3A318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2000" y="723900"/>
                      <a:ext cx="614045" cy="669925"/>
                    </a:xfrm>
                    <a:custGeom>
                      <a:avLst/>
                      <a:gdLst>
                        <a:gd name="T0" fmla="*/ 35 w 632"/>
                        <a:gd name="T1" fmla="*/ 0 h 882"/>
                        <a:gd name="T2" fmla="*/ 164 w 632"/>
                        <a:gd name="T3" fmla="*/ 15 h 882"/>
                        <a:gd name="T4" fmla="*/ 298 w 632"/>
                        <a:gd name="T5" fmla="*/ 40 h 882"/>
                        <a:gd name="T6" fmla="*/ 438 w 632"/>
                        <a:gd name="T7" fmla="*/ 118 h 882"/>
                        <a:gd name="T8" fmla="*/ 537 w 632"/>
                        <a:gd name="T9" fmla="*/ 177 h 882"/>
                        <a:gd name="T10" fmla="*/ 602 w 632"/>
                        <a:gd name="T11" fmla="*/ 261 h 882"/>
                        <a:gd name="T12" fmla="*/ 632 w 632"/>
                        <a:gd name="T13" fmla="*/ 309 h 882"/>
                        <a:gd name="T14" fmla="*/ 572 w 632"/>
                        <a:gd name="T15" fmla="*/ 452 h 882"/>
                        <a:gd name="T16" fmla="*/ 477 w 632"/>
                        <a:gd name="T17" fmla="*/ 539 h 882"/>
                        <a:gd name="T18" fmla="*/ 363 w 632"/>
                        <a:gd name="T19" fmla="*/ 602 h 882"/>
                        <a:gd name="T20" fmla="*/ 303 w 632"/>
                        <a:gd name="T21" fmla="*/ 642 h 882"/>
                        <a:gd name="T22" fmla="*/ 199 w 632"/>
                        <a:gd name="T23" fmla="*/ 661 h 882"/>
                        <a:gd name="T24" fmla="*/ 194 w 632"/>
                        <a:gd name="T25" fmla="*/ 700 h 882"/>
                        <a:gd name="T26" fmla="*/ 274 w 632"/>
                        <a:gd name="T27" fmla="*/ 735 h 882"/>
                        <a:gd name="T28" fmla="*/ 388 w 632"/>
                        <a:gd name="T29" fmla="*/ 765 h 882"/>
                        <a:gd name="T30" fmla="*/ 497 w 632"/>
                        <a:gd name="T31" fmla="*/ 824 h 882"/>
                        <a:gd name="T32" fmla="*/ 453 w 632"/>
                        <a:gd name="T33" fmla="*/ 867 h 882"/>
                        <a:gd name="T34" fmla="*/ 408 w 632"/>
                        <a:gd name="T35" fmla="*/ 882 h 882"/>
                        <a:gd name="T36" fmla="*/ 343 w 632"/>
                        <a:gd name="T37" fmla="*/ 818 h 882"/>
                        <a:gd name="T38" fmla="*/ 244 w 632"/>
                        <a:gd name="T39" fmla="*/ 778 h 882"/>
                        <a:gd name="T40" fmla="*/ 164 w 632"/>
                        <a:gd name="T41" fmla="*/ 750 h 882"/>
                        <a:gd name="T42" fmla="*/ 164 w 632"/>
                        <a:gd name="T43" fmla="*/ 691 h 882"/>
                        <a:gd name="T44" fmla="*/ 179 w 632"/>
                        <a:gd name="T45" fmla="*/ 628 h 882"/>
                        <a:gd name="T46" fmla="*/ 229 w 632"/>
                        <a:gd name="T47" fmla="*/ 602 h 882"/>
                        <a:gd name="T48" fmla="*/ 388 w 632"/>
                        <a:gd name="T49" fmla="*/ 539 h 882"/>
                        <a:gd name="T50" fmla="*/ 477 w 632"/>
                        <a:gd name="T51" fmla="*/ 441 h 882"/>
                        <a:gd name="T52" fmla="*/ 542 w 632"/>
                        <a:gd name="T53" fmla="*/ 339 h 882"/>
                        <a:gd name="T54" fmla="*/ 527 w 632"/>
                        <a:gd name="T55" fmla="*/ 289 h 882"/>
                        <a:gd name="T56" fmla="*/ 477 w 632"/>
                        <a:gd name="T57" fmla="*/ 231 h 882"/>
                        <a:gd name="T58" fmla="*/ 358 w 632"/>
                        <a:gd name="T59" fmla="*/ 148 h 882"/>
                        <a:gd name="T60" fmla="*/ 214 w 632"/>
                        <a:gd name="T61" fmla="*/ 118 h 882"/>
                        <a:gd name="T62" fmla="*/ 119 w 632"/>
                        <a:gd name="T63" fmla="*/ 113 h 882"/>
                        <a:gd name="T64" fmla="*/ 35 w 632"/>
                        <a:gd name="T65" fmla="*/ 113 h 882"/>
                        <a:gd name="T66" fmla="*/ 0 w 632"/>
                        <a:gd name="T67" fmla="*/ 59 h 882"/>
                        <a:gd name="T68" fmla="*/ 35 w 632"/>
                        <a:gd name="T69" fmla="*/ 0 h 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632" h="882">
                          <a:moveTo>
                            <a:pt x="35" y="0"/>
                          </a:moveTo>
                          <a:lnTo>
                            <a:pt x="164" y="15"/>
                          </a:lnTo>
                          <a:lnTo>
                            <a:pt x="298" y="40"/>
                          </a:lnTo>
                          <a:lnTo>
                            <a:pt x="438" y="118"/>
                          </a:lnTo>
                          <a:lnTo>
                            <a:pt x="537" y="177"/>
                          </a:lnTo>
                          <a:lnTo>
                            <a:pt x="602" y="261"/>
                          </a:lnTo>
                          <a:lnTo>
                            <a:pt x="632" y="309"/>
                          </a:lnTo>
                          <a:lnTo>
                            <a:pt x="572" y="452"/>
                          </a:lnTo>
                          <a:lnTo>
                            <a:pt x="477" y="539"/>
                          </a:lnTo>
                          <a:lnTo>
                            <a:pt x="363" y="602"/>
                          </a:lnTo>
                          <a:lnTo>
                            <a:pt x="303" y="642"/>
                          </a:lnTo>
                          <a:lnTo>
                            <a:pt x="199" y="661"/>
                          </a:lnTo>
                          <a:lnTo>
                            <a:pt x="194" y="700"/>
                          </a:lnTo>
                          <a:lnTo>
                            <a:pt x="274" y="735"/>
                          </a:lnTo>
                          <a:lnTo>
                            <a:pt x="388" y="765"/>
                          </a:lnTo>
                          <a:lnTo>
                            <a:pt x="497" y="824"/>
                          </a:lnTo>
                          <a:lnTo>
                            <a:pt x="453" y="867"/>
                          </a:lnTo>
                          <a:lnTo>
                            <a:pt x="408" y="882"/>
                          </a:lnTo>
                          <a:lnTo>
                            <a:pt x="343" y="818"/>
                          </a:lnTo>
                          <a:lnTo>
                            <a:pt x="244" y="778"/>
                          </a:lnTo>
                          <a:lnTo>
                            <a:pt x="164" y="750"/>
                          </a:lnTo>
                          <a:lnTo>
                            <a:pt x="164" y="691"/>
                          </a:lnTo>
                          <a:lnTo>
                            <a:pt x="179" y="628"/>
                          </a:lnTo>
                          <a:lnTo>
                            <a:pt x="229" y="602"/>
                          </a:lnTo>
                          <a:lnTo>
                            <a:pt x="388" y="539"/>
                          </a:lnTo>
                          <a:lnTo>
                            <a:pt x="477" y="441"/>
                          </a:lnTo>
                          <a:lnTo>
                            <a:pt x="542" y="339"/>
                          </a:lnTo>
                          <a:lnTo>
                            <a:pt x="527" y="289"/>
                          </a:lnTo>
                          <a:lnTo>
                            <a:pt x="477" y="231"/>
                          </a:lnTo>
                          <a:lnTo>
                            <a:pt x="358" y="148"/>
                          </a:lnTo>
                          <a:lnTo>
                            <a:pt x="214" y="118"/>
                          </a:lnTo>
                          <a:lnTo>
                            <a:pt x="119" y="113"/>
                          </a:lnTo>
                          <a:lnTo>
                            <a:pt x="35" y="113"/>
                          </a:lnTo>
                          <a:lnTo>
                            <a:pt x="0" y="59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7" name="AutoShape 21">
                    <a:extLst>
                      <a:ext uri="{FF2B5EF4-FFF2-40B4-BE49-F238E27FC236}">
                        <a16:creationId xmlns:a16="http://schemas.microsoft.com/office/drawing/2014/main" id="{59B22577-820A-4F42-BECE-48A6BA8316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0407" y="2276871"/>
                    <a:ext cx="2449665" cy="940901"/>
                  </a:xfrm>
                  <a:prstGeom prst="wedgeEllipseCallout">
                    <a:avLst>
                      <a:gd name="adj1" fmla="val -57334"/>
                      <a:gd name="adj2" fmla="val -12971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14" name="Picture 2">
                  <a:extLst>
                    <a:ext uri="{FF2B5EF4-FFF2-40B4-BE49-F238E27FC236}">
                      <a16:creationId xmlns:a16="http://schemas.microsoft.com/office/drawing/2014/main" id="{F584F5A7-21B5-4012-9630-DEF59A7906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840" t="43775" r="32100" b="37775"/>
                <a:stretch/>
              </p:blipFill>
              <p:spPr bwMode="auto">
                <a:xfrm>
                  <a:off x="3057843" y="2475748"/>
                  <a:ext cx="1872208" cy="55975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F2A6595E-016A-433E-A44A-7900703ECA9C}"/>
                  </a:ext>
                </a:extLst>
              </p:cNvPr>
              <p:cNvSpPr txBox="1"/>
              <p:nvPr/>
            </p:nvSpPr>
            <p:spPr>
              <a:xfrm>
                <a:off x="4779208" y="2471658"/>
                <a:ext cx="388403" cy="960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2100" b="1" dirty="0"/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61FC9EBC-894E-4209-931D-AAA06E49FD4E}"/>
                </a:ext>
              </a:extLst>
            </p:cNvPr>
            <p:cNvGrpSpPr/>
            <p:nvPr/>
          </p:nvGrpSpPr>
          <p:grpSpPr>
            <a:xfrm>
              <a:off x="4211960" y="1316948"/>
              <a:ext cx="1092975" cy="839106"/>
              <a:chOff x="4211960" y="1316948"/>
              <a:chExt cx="1092975" cy="839106"/>
            </a:xfrm>
          </p:grpSpPr>
          <p:sp>
            <p:nvSpPr>
              <p:cNvPr id="9" name="AutoShape 21">
                <a:extLst>
                  <a:ext uri="{FF2B5EF4-FFF2-40B4-BE49-F238E27FC236}">
                    <a16:creationId xmlns:a16="http://schemas.microsoft.com/office/drawing/2014/main" id="{1EED2731-35C1-4E6C-9A07-DFD76C000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960" y="1316948"/>
                <a:ext cx="1092975" cy="839106"/>
              </a:xfrm>
              <a:prstGeom prst="wedgeEllipseCallout">
                <a:avLst>
                  <a:gd name="adj1" fmla="val 70376"/>
                  <a:gd name="adj2" fmla="val 83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C983B1D3-9E93-4B06-8064-D24A286F7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05" t="43775" r="51630" b="37775"/>
              <a:stretch/>
            </p:blipFill>
            <p:spPr bwMode="auto">
              <a:xfrm rot="1191434">
                <a:off x="4473511" y="1450429"/>
                <a:ext cx="517632" cy="6190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4618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CFADE-7657-4D02-9F22-ECB960AB8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492" y="3123176"/>
            <a:ext cx="4672172" cy="1847427"/>
          </a:xfrm>
        </p:spPr>
        <p:txBody>
          <a:bodyPr/>
          <a:lstStyle/>
          <a:p>
            <a:r>
              <a:rPr lang="de-DE" sz="1600" dirty="0" err="1"/>
              <a:t>Thank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 my collaborators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 our research assistants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 all students who participated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 the SNF for funding</a:t>
            </a:r>
          </a:p>
          <a:p>
            <a:endParaRPr lang="de-DE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4476ACC-26A8-4479-8DDB-58DC4A2590F5}"/>
              </a:ext>
            </a:extLst>
          </p:cNvPr>
          <p:cNvSpPr txBox="1">
            <a:spLocks/>
          </p:cNvSpPr>
          <p:nvPr/>
        </p:nvSpPr>
        <p:spPr>
          <a:xfrm>
            <a:off x="1385888" y="3082365"/>
            <a:ext cx="6372225" cy="1593218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defRPr sz="1200" kern="1200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/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8852A710-6EF8-4EA6-9256-2C009F918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97" y="951862"/>
            <a:ext cx="993081" cy="132410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106F286-A406-4143-A663-366A592DC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6" y="980011"/>
            <a:ext cx="1038968" cy="1329878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2E110661-9AD8-40CC-ACF6-5A24F5E41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6" t="9620" r="35486" b="32809"/>
          <a:stretch/>
        </p:blipFill>
        <p:spPr>
          <a:xfrm>
            <a:off x="6234455" y="914703"/>
            <a:ext cx="950327" cy="1324108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046C2AD-3B6D-446E-BDD3-0A8BF66B8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2637" y="2358996"/>
            <a:ext cx="1106903" cy="184484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829B0E4C-C57C-46B0-A7E1-68E3E10FB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300" y="2382736"/>
            <a:ext cx="1945751" cy="109760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:a16="http://schemas.microsoft.com/office/drawing/2014/main" id="{3950E3C6-D045-4832-89AB-F2E5F5A9C6AE}"/>
              </a:ext>
            </a:extLst>
          </p:cNvPr>
          <p:cNvSpPr/>
          <p:nvPr/>
        </p:nvSpPr>
        <p:spPr>
          <a:xfrm>
            <a:off x="1519558" y="2533831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Lennart Schalk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B4AE4EE-A0AB-4782-B885-7A4AA260DE7C}"/>
              </a:ext>
            </a:extLst>
          </p:cNvPr>
          <p:cNvSpPr/>
          <p:nvPr/>
        </p:nvSpPr>
        <p:spPr>
          <a:xfrm>
            <a:off x="4052047" y="2571749"/>
            <a:ext cx="148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Elsbeth Stern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ADE06228-E4C8-4C18-8616-1A793E51D274}"/>
              </a:ext>
            </a:extLst>
          </p:cNvPr>
          <p:cNvSpPr/>
          <p:nvPr/>
        </p:nvSpPr>
        <p:spPr>
          <a:xfrm>
            <a:off x="5717081" y="2533831"/>
            <a:ext cx="197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Yvonne Oberholzer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E17B8CE-69FF-4374-96FB-0CEBB29A3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41" y="4317272"/>
            <a:ext cx="3038475" cy="495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814D159-87B2-4FDA-873B-D97AA54EE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133" y="2290898"/>
            <a:ext cx="586872" cy="2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Productive Peer Dialogue is</a:t>
            </a:r>
            <a:r>
              <a:rPr lang="en-GB" i="1" dirty="0"/>
              <a:t> transactive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err="1"/>
              <a:t>Transactivity</a:t>
            </a:r>
            <a:r>
              <a:rPr lang="en-US" sz="1600" b="1" i="1" dirty="0"/>
              <a:t> </a:t>
            </a:r>
            <a:r>
              <a:rPr lang="en-US" sz="1600" dirty="0"/>
              <a:t>is a central characteristic of dialogue patterns that have been found to be particularly conducive to learning</a:t>
            </a:r>
            <a:r>
              <a:rPr lang="en-US" sz="1600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400" dirty="0">
                <a:sym typeface="Wingdings" panose="05000000000000000000" pitchFamily="2" charset="2"/>
              </a:rPr>
              <a:t>discussion of differences in opinion, exchange and synthesis of arguments </a:t>
            </a:r>
            <a:r>
              <a:rPr lang="en-US" sz="1200" dirty="0"/>
              <a:t>(</a:t>
            </a:r>
            <a:r>
              <a:rPr lang="en-US" sz="1200" dirty="0" err="1"/>
              <a:t>Asterhan</a:t>
            </a:r>
            <a:r>
              <a:rPr lang="en-US" sz="1200" dirty="0"/>
              <a:t> &amp; </a:t>
            </a:r>
            <a:r>
              <a:rPr lang="en-US" sz="1200" dirty="0" err="1"/>
              <a:t>Babichenko</a:t>
            </a:r>
            <a:r>
              <a:rPr lang="en-US" sz="1200" dirty="0"/>
              <a:t>, 2015; Howe, 2014; Weinberger &amp; Fischer, 2006)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dirty="0"/>
              <a:t>peer-tutoring and peer feedback </a:t>
            </a:r>
            <a:r>
              <a:rPr lang="en-US" sz="1200" dirty="0"/>
              <a:t>(Chi &amp; Wylie, 2014; Deiglmayr, 2018)</a:t>
            </a:r>
          </a:p>
          <a:p>
            <a:endParaRPr lang="en-US" sz="1200" dirty="0"/>
          </a:p>
          <a:p>
            <a:pPr>
              <a:spcAft>
                <a:spcPts val="450"/>
              </a:spcAft>
            </a:pPr>
            <a:r>
              <a:rPr lang="en-US" sz="1400" dirty="0">
                <a:sym typeface="Wingdings" panose="05000000000000000000" pitchFamily="2" charset="2"/>
              </a:rPr>
              <a:t>co-construction and mutual elaboration </a:t>
            </a:r>
            <a:r>
              <a:rPr lang="en-US" sz="1200" dirty="0">
                <a:sym typeface="Wingdings" panose="05000000000000000000" pitchFamily="2" charset="2"/>
              </a:rPr>
              <a:t>(Chi, 2009; </a:t>
            </a:r>
            <a:r>
              <a:rPr lang="en-US" sz="1200" dirty="0" err="1"/>
              <a:t>Jurkowski</a:t>
            </a:r>
            <a:r>
              <a:rPr lang="en-US" sz="1200" dirty="0"/>
              <a:t> &amp; </a:t>
            </a:r>
            <a:r>
              <a:rPr lang="en-US" sz="1200" dirty="0" err="1"/>
              <a:t>Hänze</a:t>
            </a:r>
            <a:r>
              <a:rPr lang="en-US" sz="1200" dirty="0"/>
              <a:t>, 2015)</a:t>
            </a:r>
          </a:p>
          <a:p>
            <a:pPr marL="398860" lvl="2"/>
            <a:endParaRPr lang="en-US" sz="135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Productive Peer Dialogue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3492"/>
            <a:ext cx="4114800" cy="3379199"/>
          </a:xfrm>
        </p:spPr>
        <p:txBody>
          <a:bodyPr/>
          <a:lstStyle/>
          <a:p>
            <a:pPr marL="152797" lvl="2" indent="0">
              <a:buNone/>
            </a:pPr>
            <a:r>
              <a:rPr lang="en-US" dirty="0"/>
              <a:t>socio-cognitive perspective</a:t>
            </a:r>
            <a:br>
              <a:rPr lang="en-US" dirty="0"/>
            </a:br>
            <a:r>
              <a:rPr lang="en-US" sz="1400" dirty="0"/>
              <a:t>(e.g. Damon, 1984; Piaget, 1972)</a:t>
            </a:r>
            <a:endParaRPr lang="en-US" dirty="0"/>
          </a:p>
          <a:p>
            <a:pPr marL="398860" lvl="2"/>
            <a:endParaRPr lang="en-US" dirty="0"/>
          </a:p>
          <a:p>
            <a:pPr marL="398860" lvl="2"/>
            <a:r>
              <a:rPr lang="en-US" dirty="0"/>
              <a:t>Students </a:t>
            </a:r>
            <a:r>
              <a:rPr lang="en-US" b="1" dirty="0"/>
              <a:t>resolve</a:t>
            </a:r>
            <a:r>
              <a:rPr lang="en-US" dirty="0"/>
              <a:t> </a:t>
            </a:r>
            <a:r>
              <a:rPr lang="en-US" b="1" dirty="0"/>
              <a:t>socio-cognitive conflict </a:t>
            </a:r>
            <a:r>
              <a:rPr lang="en-US" dirty="0"/>
              <a:t>with peers, deepening their understanding.</a:t>
            </a:r>
          </a:p>
          <a:p>
            <a:pPr marL="398860" lvl="2"/>
            <a:endParaRPr lang="en-US" dirty="0"/>
          </a:p>
          <a:p>
            <a:pPr marL="398860" lvl="2"/>
            <a:r>
              <a:rPr lang="en-US" dirty="0"/>
              <a:t>Particularly important for triggering conceptual change in many STEM domains! </a:t>
            </a:r>
            <a:r>
              <a:rPr lang="en-US" sz="1400" dirty="0"/>
              <a:t>(e.g. Howe, 2014)</a:t>
            </a:r>
            <a:endParaRPr lang="en-US" dirty="0"/>
          </a:p>
          <a:p>
            <a:pPr marL="398860" lvl="2"/>
            <a:endParaRPr lang="en-US" sz="1100" dirty="0"/>
          </a:p>
          <a:p>
            <a:pPr marL="398860" lvl="2"/>
            <a:endParaRPr lang="en-US" sz="11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BA1E96-5994-488F-8B2D-0E45F0EA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40390"/>
            <a:ext cx="4300538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8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Productive Peer Dialogue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3492"/>
            <a:ext cx="4114800" cy="3379199"/>
          </a:xfrm>
        </p:spPr>
        <p:txBody>
          <a:bodyPr/>
          <a:lstStyle/>
          <a:p>
            <a:pPr marL="152797" lvl="2" indent="0">
              <a:buNone/>
            </a:pPr>
            <a:r>
              <a:rPr lang="en-US" dirty="0"/>
              <a:t>socio-cultural perspective</a:t>
            </a:r>
            <a:br>
              <a:rPr lang="en-US" dirty="0"/>
            </a:br>
            <a:r>
              <a:rPr lang="en-US" sz="1400" dirty="0"/>
              <a:t>(e.g. Rogoff, 1990; Vygotsky, 1978)</a:t>
            </a:r>
            <a:endParaRPr lang="en-US" dirty="0"/>
          </a:p>
          <a:p>
            <a:pPr marL="152797" lvl="2" indent="0">
              <a:buNone/>
            </a:pPr>
            <a:endParaRPr lang="en-US" dirty="0"/>
          </a:p>
          <a:p>
            <a:pPr marL="398860" lvl="2"/>
            <a:r>
              <a:rPr lang="en-US" dirty="0"/>
              <a:t>Peers </a:t>
            </a:r>
            <a:r>
              <a:rPr lang="en-US" b="1" dirty="0"/>
              <a:t>scaffold</a:t>
            </a:r>
            <a:r>
              <a:rPr lang="en-US" dirty="0"/>
              <a:t> each other’s problem-solving in the mutual </a:t>
            </a:r>
            <a:r>
              <a:rPr lang="en-US" b="1" dirty="0"/>
              <a:t>zone of proximal development</a:t>
            </a:r>
            <a:r>
              <a:rPr lang="en-US" dirty="0"/>
              <a:t>.</a:t>
            </a:r>
          </a:p>
          <a:p>
            <a:pPr marL="398860" lvl="2"/>
            <a:endParaRPr lang="en-US" dirty="0"/>
          </a:p>
          <a:p>
            <a:pPr marL="398860" lvl="2"/>
            <a:r>
              <a:rPr lang="en-US" dirty="0"/>
              <a:t>Particularly important as a means of acquiring strategies and ways of thinking of a specific  subject </a:t>
            </a:r>
            <a:r>
              <a:rPr lang="en-US" sz="1400" dirty="0"/>
              <a:t>(e.g. Rogoff, 1990).</a:t>
            </a:r>
          </a:p>
          <a:p>
            <a:pPr marL="398860" lvl="2"/>
            <a:endParaRPr lang="en-US" sz="1100" dirty="0"/>
          </a:p>
          <a:p>
            <a:pPr marL="398860" lvl="2"/>
            <a:endParaRPr lang="en-US" sz="11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C4D88-996B-43FC-94B9-5E12B4BD0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75" y="1223492"/>
            <a:ext cx="3392624" cy="31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0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6371-3B4E-4258-ABA6-99DC080E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Productive Peer Dialogue</a:t>
            </a:r>
            <a:endParaRPr lang="en-GB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E8FEE-75D4-4897-B620-5CA31421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ICAP </a:t>
            </a:r>
            <a:r>
              <a:rPr lang="en-GB" sz="1600" dirty="0"/>
              <a:t>framework of observable modes of engagement</a:t>
            </a:r>
            <a:r>
              <a:rPr lang="en-GB" sz="1600" b="1" dirty="0"/>
              <a:t> </a:t>
            </a:r>
            <a:r>
              <a:rPr lang="en-GB" sz="1400" dirty="0"/>
              <a:t>(Chi, 2009; Chi &amp; Wylie, 2014)</a:t>
            </a:r>
          </a:p>
          <a:p>
            <a:endParaRPr lang="en-GB" sz="1350" dirty="0"/>
          </a:p>
          <a:p>
            <a:pPr marL="152797" lvl="2" indent="0">
              <a:buNone/>
            </a:pPr>
            <a:r>
              <a:rPr lang="en-GB" sz="1350" dirty="0"/>
              <a:t>	 </a:t>
            </a:r>
            <a:r>
              <a:rPr lang="en-GB" sz="1400" b="1" dirty="0">
                <a:sym typeface="Wingdings" panose="05000000000000000000" pitchFamily="2" charset="2"/>
              </a:rPr>
              <a:t>interactive</a:t>
            </a:r>
            <a:r>
              <a:rPr lang="en-GB" sz="1400" dirty="0">
                <a:sym typeface="Wingdings" panose="05000000000000000000" pitchFamily="2" charset="2"/>
              </a:rPr>
              <a:t>            &gt;	     </a:t>
            </a:r>
            <a:r>
              <a:rPr lang="en-GB" sz="1400" b="1" dirty="0">
                <a:sym typeface="Wingdings" panose="05000000000000000000" pitchFamily="2" charset="2"/>
              </a:rPr>
              <a:t>constructive</a:t>
            </a:r>
            <a:r>
              <a:rPr lang="en-GB" sz="1400" dirty="0">
                <a:sym typeface="Wingdings" panose="05000000000000000000" pitchFamily="2" charset="2"/>
              </a:rPr>
              <a:t>        &gt; 	   </a:t>
            </a:r>
            <a:r>
              <a:rPr lang="en-GB" sz="1400" b="1" dirty="0">
                <a:sym typeface="Wingdings" panose="05000000000000000000" pitchFamily="2" charset="2"/>
              </a:rPr>
              <a:t>active</a:t>
            </a:r>
            <a:r>
              <a:rPr lang="en-GB" sz="1400" dirty="0">
                <a:sym typeface="Wingdings" panose="05000000000000000000" pitchFamily="2" charset="2"/>
              </a:rPr>
              <a:t>    	  	&gt; 	     </a:t>
            </a:r>
            <a:r>
              <a:rPr lang="en-GB" sz="1400" b="1" dirty="0">
                <a:sym typeface="Wingdings" panose="05000000000000000000" pitchFamily="2" charset="2"/>
              </a:rPr>
              <a:t>passive</a:t>
            </a:r>
            <a:endParaRPr lang="en-GB" sz="1400" dirty="0"/>
          </a:p>
          <a:p>
            <a:pPr marL="152797" lvl="2" indent="0">
              <a:buNone/>
            </a:pPr>
            <a:endParaRPr lang="en-GB" sz="1350" dirty="0"/>
          </a:p>
          <a:p>
            <a:pPr marL="398860" lvl="2"/>
            <a:endParaRPr lang="en-GB" sz="135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170F-D9DA-42B1-936A-2A7FA3F0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7" descr="C:\Users\annedei\AppData\Local\Microsoft\Windows\Temporary Internet Files\Content.IE5\M7HD9VQ5\MC900088956[1].wmf">
            <a:extLst>
              <a:ext uri="{FF2B5EF4-FFF2-40B4-BE49-F238E27FC236}">
                <a16:creationId xmlns:a16="http://schemas.microsoft.com/office/drawing/2014/main" id="{B6C396F6-3AA6-4B56-A362-F055A52C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1" y="2415380"/>
            <a:ext cx="1733327" cy="10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 descr="C:\Users\annedei\AppData\Local\Microsoft\Windows\Temporary Internet Files\Content.IE5\ZNOYEOHO\MC900232133[1].wmf">
            <a:extLst>
              <a:ext uri="{FF2B5EF4-FFF2-40B4-BE49-F238E27FC236}">
                <a16:creationId xmlns:a16="http://schemas.microsoft.com/office/drawing/2014/main" id="{8DF3D2EC-9AFD-463A-BC19-5648DB61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67" y="2382286"/>
            <a:ext cx="1073208" cy="11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nedei\AppData\Local\Microsoft\Windows\Temporary Internet Files\Content.IE5\OPQ41YH5\MC900056147[1].wmf">
            <a:extLst>
              <a:ext uri="{FF2B5EF4-FFF2-40B4-BE49-F238E27FC236}">
                <a16:creationId xmlns:a16="http://schemas.microsoft.com/office/drawing/2014/main" id="{C4C84E4B-B62A-4B70-A344-A0DB84A8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27" y="2406343"/>
            <a:ext cx="1134075" cy="10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1" descr="C:\Users\annedei\AppData\Local\Microsoft\Windows\Temporary Internet Files\Content.IE5\ZNOYEOHO\MC900089028[1].wmf">
            <a:extLst>
              <a:ext uri="{FF2B5EF4-FFF2-40B4-BE49-F238E27FC236}">
                <a16:creationId xmlns:a16="http://schemas.microsoft.com/office/drawing/2014/main" id="{C2365CF8-1D62-4ABF-BF8A-7A68AAA4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35" y="2458899"/>
            <a:ext cx="1285736" cy="9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CEAE4E58-A042-4BEF-BA38-3162CC30ACE0}"/>
              </a:ext>
            </a:extLst>
          </p:cNvPr>
          <p:cNvSpPr txBox="1"/>
          <p:nvPr/>
        </p:nvSpPr>
        <p:spPr>
          <a:xfrm>
            <a:off x="6953314" y="3642536"/>
            <a:ext cx="135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+mn-lt"/>
              </a:rPr>
              <a:t>e.g.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reading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listening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observing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3661E4B-2EB3-49B3-B1A4-A1736CC46F4B}"/>
              </a:ext>
            </a:extLst>
          </p:cNvPr>
          <p:cNvSpPr txBox="1"/>
          <p:nvPr/>
        </p:nvSpPr>
        <p:spPr>
          <a:xfrm>
            <a:off x="5047806" y="3592494"/>
            <a:ext cx="113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prstClr val="black"/>
                </a:solidFill>
                <a:latin typeface="+mn-lt"/>
              </a:rPr>
              <a:t>e.g.</a:t>
            </a:r>
          </a:p>
          <a:p>
            <a:r>
              <a:rPr lang="en-GB" sz="120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summarizing</a:t>
            </a:r>
          </a:p>
          <a:p>
            <a:r>
              <a:rPr lang="en-GB" sz="120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repeating</a:t>
            </a:r>
          </a:p>
          <a:p>
            <a:r>
              <a:rPr lang="en-GB" sz="120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highlighting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3490C55-A7F1-4A72-9788-A857B4F10575}"/>
              </a:ext>
            </a:extLst>
          </p:cNvPr>
          <p:cNvSpPr txBox="1"/>
          <p:nvPr/>
        </p:nvSpPr>
        <p:spPr>
          <a:xfrm>
            <a:off x="3126006" y="3598169"/>
            <a:ext cx="150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+mn-lt"/>
              </a:rPr>
              <a:t>e.g.</a:t>
            </a:r>
            <a:endParaRPr lang="en-GB" sz="1200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self-explaining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finding solutions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re-organizing</a:t>
            </a:r>
            <a:endParaRPr lang="en-GB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B849B5-9F68-49DD-A47A-67ED807C14DF}"/>
              </a:ext>
            </a:extLst>
          </p:cNvPr>
          <p:cNvSpPr txBox="1"/>
          <p:nvPr/>
        </p:nvSpPr>
        <p:spPr>
          <a:xfrm>
            <a:off x="822391" y="3598169"/>
            <a:ext cx="197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+mn-lt"/>
              </a:rPr>
              <a:t>e.g.</a:t>
            </a:r>
            <a:endParaRPr lang="en-GB" sz="1200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co-constructing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argumentative reasoning</a:t>
            </a:r>
          </a:p>
          <a:p>
            <a:r>
              <a:rPr lang="en-GB" sz="1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tutoring</a:t>
            </a:r>
            <a:endParaRPr lang="en-GB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88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E9526-C3A6-41F5-8024-B28020CE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Facilitating collaborative learning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B65A7A-38F0-4C17-98B9-0DC3B1FB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we are aiming for: individual learning,</a:t>
            </a:r>
            <a:br>
              <a:rPr lang="en-GB" dirty="0"/>
            </a:br>
            <a:r>
              <a:rPr lang="en-GB" dirty="0"/>
              <a:t>facilitated by </a:t>
            </a:r>
            <a:r>
              <a:rPr lang="en-GB" b="1" dirty="0"/>
              <a:t>transactive peer dialogue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we can design:</a:t>
            </a:r>
          </a:p>
          <a:p>
            <a:pPr>
              <a:buFontTx/>
              <a:buChar char="-"/>
            </a:pPr>
            <a:r>
              <a:rPr lang="en-GB" dirty="0"/>
              <a:t>resources &amp; tools</a:t>
            </a:r>
          </a:p>
          <a:p>
            <a:pPr>
              <a:buFontTx/>
              <a:buChar char="-"/>
            </a:pPr>
            <a:r>
              <a:rPr lang="en-GB" dirty="0"/>
              <a:t>roles</a:t>
            </a:r>
          </a:p>
          <a:p>
            <a:pPr>
              <a:buFontTx/>
              <a:buChar char="-"/>
            </a:pPr>
            <a:r>
              <a:rPr lang="en-GB" dirty="0"/>
              <a:t>instructions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routinized as </a:t>
            </a:r>
            <a:r>
              <a:rPr lang="en-GB" b="1" dirty="0">
                <a:sym typeface="Wingdings" panose="05000000000000000000" pitchFamily="2" charset="2"/>
              </a:rPr>
              <a:t>collaboration scripts</a:t>
            </a:r>
            <a:endParaRPr lang="en-GB" b="1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D93A8-09F7-4F7B-8F87-5EEFE35A1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329D3B6-BD74-470B-833D-DCA564B1946C}"/>
              </a:ext>
            </a:extLst>
          </p:cNvPr>
          <p:cNvGrpSpPr/>
          <p:nvPr/>
        </p:nvGrpSpPr>
        <p:grpSpPr>
          <a:xfrm>
            <a:off x="5284399" y="871279"/>
            <a:ext cx="3740633" cy="1821822"/>
            <a:chOff x="5374994" y="1409597"/>
            <a:chExt cx="3740633" cy="1821822"/>
          </a:xfrm>
        </p:grpSpPr>
        <p:pic>
          <p:nvPicPr>
            <p:cNvPr id="12" name="Inhaltsplatzhalter 5" descr="Kopf mit Zahnrädern">
              <a:extLst>
                <a:ext uri="{FF2B5EF4-FFF2-40B4-BE49-F238E27FC236}">
                  <a16:creationId xmlns:a16="http://schemas.microsoft.com/office/drawing/2014/main" id="{374C0777-9FD4-4A98-B1C9-5B55B53DA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6676" y="2318841"/>
              <a:ext cx="912578" cy="912578"/>
            </a:xfrm>
            <a:prstGeom prst="rect">
              <a:avLst/>
            </a:prstGeom>
          </p:spPr>
        </p:pic>
        <p:pic>
          <p:nvPicPr>
            <p:cNvPr id="13" name="Grafik 12" descr="Gedankenblase">
              <a:extLst>
                <a:ext uri="{FF2B5EF4-FFF2-40B4-BE49-F238E27FC236}">
                  <a16:creationId xmlns:a16="http://schemas.microsoft.com/office/drawing/2014/main" id="{02B043B4-80F8-4627-A9D1-A4A1C6CD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374994" y="1622540"/>
              <a:ext cx="966195" cy="821593"/>
            </a:xfrm>
            <a:prstGeom prst="rect">
              <a:avLst/>
            </a:prstGeom>
          </p:spPr>
        </p:pic>
        <p:pic>
          <p:nvPicPr>
            <p:cNvPr id="14" name="Grafik 13" descr="Chat">
              <a:extLst>
                <a:ext uri="{FF2B5EF4-FFF2-40B4-BE49-F238E27FC236}">
                  <a16:creationId xmlns:a16="http://schemas.microsoft.com/office/drawing/2014/main" id="{1214D98F-A876-4D75-A6EE-F0B94C11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56321" y="1409597"/>
              <a:ext cx="1697492" cy="1306676"/>
            </a:xfrm>
            <a:prstGeom prst="rect">
              <a:avLst/>
            </a:prstGeom>
          </p:spPr>
        </p:pic>
        <p:pic>
          <p:nvPicPr>
            <p:cNvPr id="15" name="Inhaltsplatzhalter 5" descr="Kopf mit Zahnrädern">
              <a:extLst>
                <a:ext uri="{FF2B5EF4-FFF2-40B4-BE49-F238E27FC236}">
                  <a16:creationId xmlns:a16="http://schemas.microsoft.com/office/drawing/2014/main" id="{B2F3405A-193E-43CB-B018-96084B87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507971" y="2318841"/>
              <a:ext cx="912578" cy="912578"/>
            </a:xfrm>
            <a:prstGeom prst="rect">
              <a:avLst/>
            </a:prstGeom>
          </p:spPr>
        </p:pic>
        <p:pic>
          <p:nvPicPr>
            <p:cNvPr id="16" name="Grafik 15" descr="Gedankenblase">
              <a:extLst>
                <a:ext uri="{FF2B5EF4-FFF2-40B4-BE49-F238E27FC236}">
                  <a16:creationId xmlns:a16="http://schemas.microsoft.com/office/drawing/2014/main" id="{5E90D14F-0438-46A2-A4C0-1F94BEF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9432" y="1652138"/>
              <a:ext cx="966195" cy="821593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E124AB-23BA-4163-8315-49581A61B5AF}"/>
              </a:ext>
            </a:extLst>
          </p:cNvPr>
          <p:cNvGrpSpPr/>
          <p:nvPr/>
        </p:nvGrpSpPr>
        <p:grpSpPr>
          <a:xfrm>
            <a:off x="6152112" y="2773097"/>
            <a:ext cx="2005207" cy="1856259"/>
            <a:chOff x="6182720" y="2355799"/>
            <a:chExt cx="1740661" cy="1740661"/>
          </a:xfrm>
        </p:grpSpPr>
        <p:pic>
          <p:nvPicPr>
            <p:cNvPr id="17" name="Grafik 16" descr="Laptop">
              <a:extLst>
                <a:ext uri="{FF2B5EF4-FFF2-40B4-BE49-F238E27FC236}">
                  <a16:creationId xmlns:a16="http://schemas.microsoft.com/office/drawing/2014/main" id="{A8F8F68F-AA03-486B-BCB0-391DDF81D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82720" y="2355799"/>
              <a:ext cx="1740661" cy="1740661"/>
            </a:xfrm>
            <a:prstGeom prst="rect">
              <a:avLst/>
            </a:prstGeom>
          </p:spPr>
        </p:pic>
        <p:pic>
          <p:nvPicPr>
            <p:cNvPr id="21" name="Grafik 20" descr="Checkliste">
              <a:extLst>
                <a:ext uri="{FF2B5EF4-FFF2-40B4-BE49-F238E27FC236}">
                  <a16:creationId xmlns:a16="http://schemas.microsoft.com/office/drawing/2014/main" id="{D0B74DE0-C406-42E3-9560-27A4B2AFA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33485" y="2832371"/>
              <a:ext cx="585633" cy="585633"/>
            </a:xfrm>
            <a:prstGeom prst="rect">
              <a:avLst/>
            </a:prstGeom>
          </p:spPr>
        </p:pic>
        <p:pic>
          <p:nvPicPr>
            <p:cNvPr id="22" name="Grafik 21" descr="Nach rechts zeigender Zeigefinger mit Handrücken">
              <a:extLst>
                <a:ext uri="{FF2B5EF4-FFF2-40B4-BE49-F238E27FC236}">
                  <a16:creationId xmlns:a16="http://schemas.microsoft.com/office/drawing/2014/main" id="{6AE13BCF-FFAB-4438-A121-1FFE24E2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25177" y="2872514"/>
              <a:ext cx="468904" cy="46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2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DDCFC-CBE6-4F99-8204-D0A91F21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Jigsaw Script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A991D8-9A08-4B0A-B255-36C411C6A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B9473FC-5B4E-4F03-9882-113F816C2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7846" r="9549"/>
          <a:stretch/>
        </p:blipFill>
        <p:spPr bwMode="auto">
          <a:xfrm>
            <a:off x="2506204" y="1223324"/>
            <a:ext cx="3215876" cy="26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B6148E66-7B4B-4F75-AF1C-BB772164534C}"/>
              </a:ext>
            </a:extLst>
          </p:cNvPr>
          <p:cNvSpPr/>
          <p:nvPr/>
        </p:nvSpPr>
        <p:spPr>
          <a:xfrm>
            <a:off x="346572" y="1618343"/>
            <a:ext cx="6641647" cy="28937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5C1F0CF-78EE-4340-A951-F12528DFA6A9}"/>
              </a:ext>
            </a:extLst>
          </p:cNvPr>
          <p:cNvSpPr txBox="1"/>
          <p:nvPr/>
        </p:nvSpPr>
        <p:spPr>
          <a:xfrm>
            <a:off x="5722080" y="1571367"/>
            <a:ext cx="3252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expert groups: learners become experts for one sub-topic</a:t>
            </a:r>
          </a:p>
          <a:p>
            <a:endParaRPr lang="en-GB" sz="1400" i="1" dirty="0">
              <a:latin typeface="+mn-lt"/>
            </a:endParaRPr>
          </a:p>
          <a:p>
            <a:endParaRPr lang="en-GB" sz="1400" i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b="1" i="1" dirty="0">
                <a:latin typeface="+mn-lt"/>
                <a:sym typeface="Wingdings" panose="05000000000000000000" pitchFamily="2" charset="2"/>
              </a:rPr>
              <a:t>knowledge interdependence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sz="1400" b="1" i="1" dirty="0">
              <a:latin typeface="+mn-lt"/>
              <a:sym typeface="Wingdings" panose="05000000000000000000" pitchFamily="2" charset="2"/>
            </a:endParaRPr>
          </a:p>
          <a:p>
            <a:endParaRPr lang="en-GB" sz="1400" b="1" i="1" dirty="0">
              <a:latin typeface="+mn-lt"/>
              <a:sym typeface="Wingdings" panose="05000000000000000000" pitchFamily="2" charset="2"/>
            </a:endParaRPr>
          </a:p>
          <a:p>
            <a:r>
              <a:rPr lang="en-GB" sz="1400" dirty="0">
                <a:latin typeface="+mn-lt"/>
              </a:rPr>
              <a:t>exchange: mutual teaching</a:t>
            </a:r>
            <a:endParaRPr lang="en-GB" sz="1400" b="1" i="1" dirty="0">
              <a:latin typeface="+mn-lt"/>
            </a:endParaRPr>
          </a:p>
        </p:txBody>
      </p:sp>
      <p:sp>
        <p:nvSpPr>
          <p:cNvPr id="11" name="Textfeld 9">
            <a:extLst>
              <a:ext uri="{FF2B5EF4-FFF2-40B4-BE49-F238E27FC236}">
                <a16:creationId xmlns:a16="http://schemas.microsoft.com/office/drawing/2014/main" id="{3520A9E8-72C9-4FA1-A5E4-4D3745236E6A}"/>
              </a:ext>
            </a:extLst>
          </p:cNvPr>
          <p:cNvSpPr txBox="1"/>
          <p:nvPr/>
        </p:nvSpPr>
        <p:spPr>
          <a:xfrm>
            <a:off x="409878" y="4166990"/>
            <a:ext cx="22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latin typeface="+mn-lt"/>
              </a:rPr>
              <a:t>Aronson &amp; </a:t>
            </a:r>
            <a:r>
              <a:rPr lang="de-DE" sz="1400" i="1" dirty="0" err="1">
                <a:latin typeface="+mn-lt"/>
              </a:rPr>
              <a:t>Patnoe</a:t>
            </a:r>
            <a:r>
              <a:rPr lang="de-DE" sz="1400" i="1" dirty="0">
                <a:latin typeface="+mn-lt"/>
              </a:rPr>
              <a:t>, 2011 (3.  Edition)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0961AB-2F12-4F55-93D0-6F3F6DEA7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96"/>
          <a:stretch/>
        </p:blipFill>
        <p:spPr>
          <a:xfrm>
            <a:off x="457200" y="1314503"/>
            <a:ext cx="2030814" cy="276343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57E4752-4826-4F6F-BDCB-0298EA902C8E}"/>
              </a:ext>
            </a:extLst>
          </p:cNvPr>
          <p:cNvSpPr txBox="1"/>
          <p:nvPr/>
        </p:nvSpPr>
        <p:spPr>
          <a:xfrm>
            <a:off x="3628036" y="4780230"/>
            <a:ext cx="14026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>
                <a:latin typeface="+mn-lt"/>
                <a:cs typeface="Arial" panose="020B0604020202020204" pitchFamily="34" charset="0"/>
              </a:rPr>
              <a:t>Bildquellen: </a:t>
            </a:r>
            <a:r>
              <a:rPr lang="de-DE" sz="800" dirty="0">
                <a:latin typeface="+mn-lt"/>
              </a:rPr>
              <a:t>www.amazon.com</a:t>
            </a:r>
            <a:endParaRPr lang="de-DE" sz="80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ED1542-110B-4F54-9160-CC963390930E}"/>
              </a:ext>
            </a:extLst>
          </p:cNvPr>
          <p:cNvSpPr/>
          <p:nvPr/>
        </p:nvSpPr>
        <p:spPr>
          <a:xfrm>
            <a:off x="2319028" y="4105435"/>
            <a:ext cx="6520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+mn-lt"/>
              </a:rPr>
              <a:t>design aim: enhancing collaborative motivation by creating </a:t>
            </a:r>
            <a:r>
              <a:rPr lang="en-US" sz="1600" b="1" dirty="0">
                <a:latin typeface="+mn-lt"/>
              </a:rPr>
              <a:t>positive social interdependence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86018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1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sterfoliensatz_16zu9 [Schreibgeschützt]" id="{7A42E389-0188-42BC-9D61-E7EC701406CF}" vid="{07EE94A0-D2A2-4F67-BA73-4CB85A4C940B}"/>
    </a:ext>
  </a:extLst>
</a:theme>
</file>

<file path=ppt/theme/theme2.xml><?xml version="1.0" encoding="utf-8"?>
<a:theme xmlns:a="http://schemas.openxmlformats.org/drawingml/2006/main" name="Master2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i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terfoliensatz_16zu9 [Schreibgeschützt]" id="{7A42E389-0188-42BC-9D61-E7EC701406CF}" vid="{A8C49219-4754-4BA8-90A5-9D14769AD8D1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2263</Words>
  <Application>Microsoft Office PowerPoint</Application>
  <PresentationFormat>Bildschirmpräsentation (16:9)</PresentationFormat>
  <Paragraphs>468</Paragraphs>
  <Slides>30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ＭＳ Ｐゴシック</vt:lpstr>
      <vt:lpstr>ＭＳ Ｐゴシック</vt:lpstr>
      <vt:lpstr>Andalus</vt:lpstr>
      <vt:lpstr>Arial</vt:lpstr>
      <vt:lpstr>Calibri</vt:lpstr>
      <vt:lpstr>Futura</vt:lpstr>
      <vt:lpstr>Symbol</vt:lpstr>
      <vt:lpstr>Wingdings</vt:lpstr>
      <vt:lpstr>Master1_UniLeipzig_PPT Vorlage</vt:lpstr>
      <vt:lpstr>Master2_UniLeipzig_PPT Vorlage</vt:lpstr>
      <vt:lpstr>Dokument</vt:lpstr>
      <vt:lpstr>Bitmap Image</vt:lpstr>
      <vt:lpstr>The role of knowledge interdependence in collaborative (STEM) learning</vt:lpstr>
      <vt:lpstr>Main Points</vt:lpstr>
      <vt:lpstr>Productive Peer Dialogue is transactive</vt:lpstr>
      <vt:lpstr>Productive Peer Dialogue is transactive</vt:lpstr>
      <vt:lpstr>Productive Peer Dialogue</vt:lpstr>
      <vt:lpstr>Productive Peer Dialogue</vt:lpstr>
      <vt:lpstr>Productive Peer Dialogue</vt:lpstr>
      <vt:lpstr>Facilitating collaborative learning</vt:lpstr>
      <vt:lpstr>Jigsaw Script</vt:lpstr>
      <vt:lpstr>Jigsaw Script</vt:lpstr>
      <vt:lpstr>Experimental Study</vt:lpstr>
      <vt:lpstr>Learning Domain:  Urn Models</vt:lpstr>
      <vt:lpstr>Learning Materials: Worked Examples</vt:lpstr>
      <vt:lpstr>Strong vs. Weak Knowledge Interdependence </vt:lpstr>
      <vt:lpstr>Strong vs. Weak Knowledge Interdependence </vt:lpstr>
      <vt:lpstr>Procedure (Computer-Based)</vt:lpstr>
      <vt:lpstr>Results Post-Test (Application and Transfer)</vt:lpstr>
      <vt:lpstr>Results Post-Test (Application and Transfer)</vt:lpstr>
      <vt:lpstr>Procedure</vt:lpstr>
      <vt:lpstr>Results Chat Protocols </vt:lpstr>
      <vt:lpstr>Summary</vt:lpstr>
      <vt:lpstr>JIGSAW Meta-Analysis</vt:lpstr>
      <vt:lpstr>JIGSAW Meta-Analysis</vt:lpstr>
      <vt:lpstr>Moderators: Baseline Condition</vt:lpstr>
      <vt:lpstr>Moderators: Age Group</vt:lpstr>
      <vt:lpstr>Moderators: Group Size (during Exchange Phase)</vt:lpstr>
      <vt:lpstr>Moderators: Knowledge Interdependence</vt:lpstr>
      <vt:lpstr>If you would (still) like to use Jigsaw,…</vt:lpstr>
      <vt:lpstr>Main Points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Lernprozesse sichtbar machen Beispiele aus der empirischen Lehr- und Lernforschung</dc:title>
  <dc:creator>Deiglmayr, Anne</dc:creator>
  <cp:lastModifiedBy>Deiglmayr, Anne</cp:lastModifiedBy>
  <cp:revision>277</cp:revision>
  <dcterms:created xsi:type="dcterms:W3CDTF">2019-11-20T11:59:58Z</dcterms:created>
  <dcterms:modified xsi:type="dcterms:W3CDTF">2022-02-10T15:18:46Z</dcterms:modified>
</cp:coreProperties>
</file>