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2" r:id="rId4"/>
    <p:sldId id="285" r:id="rId5"/>
    <p:sldId id="286" r:id="rId6"/>
    <p:sldId id="284" r:id="rId7"/>
    <p:sldId id="287" r:id="rId8"/>
    <p:sldId id="259" r:id="rId9"/>
    <p:sldId id="263" r:id="rId10"/>
    <p:sldId id="260" r:id="rId11"/>
    <p:sldId id="283" r:id="rId12"/>
    <p:sldId id="288" r:id="rId13"/>
    <p:sldId id="261" r:id="rId14"/>
    <p:sldId id="278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8275300" cy="10312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5612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2812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0012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7213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8">
          <p15:clr>
            <a:srgbClr val="A4A3A4"/>
          </p15:clr>
        </p15:guide>
        <p15:guide id="2" pos="57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8"/>
  </p:normalViewPr>
  <p:slideViewPr>
    <p:cSldViewPr snapToGrid="0" snapToObjects="1">
      <p:cViewPr>
        <p:scale>
          <a:sx n="66" d="100"/>
          <a:sy n="66" d="100"/>
        </p:scale>
        <p:origin x="552" y="144"/>
      </p:cViewPr>
      <p:guideLst>
        <p:guide orient="horz" pos="3248"/>
        <p:guide pos="57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4512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85800"/>
            <a:ext cx="607377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34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85800"/>
            <a:ext cx="607377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semester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calculus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linear </a:t>
            </a:r>
            <a:r>
              <a:rPr lang="de-DE" dirty="0" err="1"/>
              <a:t>algebra</a:t>
            </a:r>
            <a:r>
              <a:rPr lang="de-DE" dirty="0"/>
              <a:t> (in </a:t>
            </a:r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)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predictor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grade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mark</a:t>
            </a:r>
            <a:r>
              <a:rPr lang="de-DE" dirty="0"/>
              <a:t> in </a:t>
            </a:r>
            <a:r>
              <a:rPr lang="de-DE" dirty="0" err="1"/>
              <a:t>mathematics</a:t>
            </a:r>
            <a:r>
              <a:rPr lang="de-DE" dirty="0"/>
              <a:t> at </a:t>
            </a:r>
            <a:r>
              <a:rPr lang="de-DE" dirty="0" err="1"/>
              <a:t>school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66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/>
          </p:nvPr>
        </p:nvSpPr>
        <p:spPr>
          <a:xfrm>
            <a:off x="392113" y="685800"/>
            <a:ext cx="607377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 ergaben sich folgende Themen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text"/>
          <p:cNvSpPr txBox="1">
            <a:spLocks noGrp="1"/>
          </p:cNvSpPr>
          <p:nvPr>
            <p:ph type="title"/>
          </p:nvPr>
        </p:nvSpPr>
        <p:spPr>
          <a:xfrm>
            <a:off x="1371600" y="3206750"/>
            <a:ext cx="15536864" cy="221297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741617" y="5848353"/>
            <a:ext cx="12796840" cy="263842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defRPr sz="2800"/>
            </a:lvl1pPr>
            <a:lvl2pPr marL="0" indent="457153" algn="ctr">
              <a:spcBef>
                <a:spcPts val="600"/>
              </a:spcBef>
              <a:buSzTx/>
              <a:buNone/>
              <a:defRPr sz="2800"/>
            </a:lvl2pPr>
            <a:lvl3pPr marL="0" indent="914308" algn="ctr">
              <a:spcBef>
                <a:spcPts val="600"/>
              </a:spcBef>
              <a:buSzTx/>
              <a:buNone/>
              <a:defRPr sz="2800"/>
            </a:lvl3pPr>
            <a:lvl4pPr marL="0" indent="1371460" algn="ctr">
              <a:spcBef>
                <a:spcPts val="600"/>
              </a:spcBef>
              <a:buSzTx/>
              <a:buNone/>
              <a:defRPr sz="2800"/>
            </a:lvl4pPr>
            <a:lvl5pPr marL="0" indent="1828616" algn="ctr">
              <a:spcBef>
                <a:spcPts val="600"/>
              </a:spcBef>
              <a:buSzTx/>
              <a:buNone/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5" name="Picture 2" descr="Logo LATSIS FONDATION">
            <a:extLst>
              <a:ext uri="{FF2B5EF4-FFF2-40B4-BE49-F238E27FC236}">
                <a16:creationId xmlns:a16="http://schemas.microsoft.com/office/drawing/2014/main" id="{34B897D5-ECB7-6245-A14B-16EB44BDD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069" y="144316"/>
            <a:ext cx="1624384" cy="11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eltext"/>
          <p:cNvSpPr txBox="1">
            <a:spLocks noGrp="1"/>
          </p:cNvSpPr>
          <p:nvPr>
            <p:ph type="title"/>
          </p:nvPr>
        </p:nvSpPr>
        <p:spPr>
          <a:xfrm>
            <a:off x="13254043" y="412753"/>
            <a:ext cx="4111626" cy="880745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4" name="Textebene 1…"/>
          <p:cNvSpPr txBox="1">
            <a:spLocks noGrp="1"/>
          </p:cNvSpPr>
          <p:nvPr>
            <p:ph type="body" idx="1"/>
          </p:nvPr>
        </p:nvSpPr>
        <p:spPr>
          <a:xfrm>
            <a:off x="914403" y="412753"/>
            <a:ext cx="12187240" cy="880745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1530985" indent="-713423">
              <a:spcBef>
                <a:spcPts val="600"/>
              </a:spcBef>
              <a:defRPr sz="2800"/>
            </a:lvl2pPr>
            <a:lvl3pPr marL="2204085" indent="-568960">
              <a:spcBef>
                <a:spcPts val="600"/>
              </a:spcBef>
              <a:defRPr sz="2800"/>
            </a:lvl3pPr>
            <a:lvl4pPr marL="3085748" indent="-634648">
              <a:spcBef>
                <a:spcPts val="600"/>
              </a:spcBef>
              <a:defRPr sz="2800"/>
            </a:lvl4pPr>
            <a:lvl5pPr marL="3799593" indent="-53093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13" name="Titeltext"/>
          <p:cNvSpPr txBox="1">
            <a:spLocks noGrp="1"/>
          </p:cNvSpPr>
          <p:nvPr>
            <p:ph type="title"/>
          </p:nvPr>
        </p:nvSpPr>
        <p:spPr>
          <a:xfrm>
            <a:off x="1371600" y="3206750"/>
            <a:ext cx="15536864" cy="2212976"/>
          </a:xfrm>
          <a:prstGeom prst="rect">
            <a:avLst/>
          </a:prstGeom>
        </p:spPr>
        <p:txBody>
          <a:bodyPr lIns="82791" tIns="82791" rIns="82791" bIns="82791" anchor="ctr"/>
          <a:lstStyle>
            <a:lvl1pPr defTabSz="914400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1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741617" y="5848353"/>
            <a:ext cx="12796840" cy="2638426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700"/>
              </a:spcBef>
              <a:defRPr sz="3200"/>
            </a:lvl1pPr>
            <a:lvl2pPr marL="0" indent="457153" algn="ctr" defTabSz="914400">
              <a:spcBef>
                <a:spcPts val="700"/>
              </a:spcBef>
              <a:buSzTx/>
              <a:buNone/>
              <a:defRPr sz="3200"/>
            </a:lvl2pPr>
            <a:lvl3pPr marL="0" indent="914308" algn="ctr" defTabSz="914400">
              <a:spcBef>
                <a:spcPts val="700"/>
              </a:spcBef>
              <a:buSzTx/>
              <a:buNone/>
              <a:defRPr sz="3200"/>
            </a:lvl3pPr>
            <a:lvl4pPr marL="0" indent="1371460" algn="ctr" defTabSz="914400">
              <a:spcBef>
                <a:spcPts val="700"/>
              </a:spcBef>
              <a:buSzTx/>
              <a:buNone/>
              <a:defRPr sz="3200"/>
            </a:lvl4pPr>
            <a:lvl5pPr marL="0" indent="1828616" algn="ctr" defTabSz="914400">
              <a:spcBef>
                <a:spcPts val="70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23" name="Titeltext"/>
          <p:cNvSpPr txBox="1">
            <a:spLocks noGrp="1"/>
          </p:cNvSpPr>
          <p:nvPr>
            <p:ph type="title"/>
          </p:nvPr>
        </p:nvSpPr>
        <p:spPr>
          <a:xfrm>
            <a:off x="2370138" y="336550"/>
            <a:ext cx="15909926" cy="815975"/>
          </a:xfrm>
          <a:prstGeom prst="rect">
            <a:avLst/>
          </a:prstGeom>
        </p:spPr>
        <p:txBody>
          <a:bodyPr lIns="82791" tIns="82791" rIns="82791" bIns="82791" anchor="ctr"/>
          <a:lstStyle>
            <a:lvl1pPr defTabSz="914400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2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0507663" y="1992313"/>
            <a:ext cx="7772401" cy="7632701"/>
          </a:xfrm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700"/>
              </a:spcBef>
              <a:buSzPct val="100000"/>
              <a:buChar char="•"/>
              <a:defRPr sz="3200"/>
            </a:lvl1pPr>
            <a:lvl2pPr marL="781957" indent="-324757" defTabSz="914400">
              <a:spcBef>
                <a:spcPts val="700"/>
              </a:spcBef>
              <a:buChar char="–"/>
              <a:defRPr sz="3200"/>
            </a:lvl2pPr>
            <a:lvl3pPr marL="1244600" indent="-330200" defTabSz="914400">
              <a:spcBef>
                <a:spcPts val="700"/>
              </a:spcBef>
              <a:buChar char="•"/>
              <a:defRPr sz="3200"/>
            </a:lvl3pPr>
            <a:lvl4pPr marL="1735772" indent="-365759" defTabSz="914400">
              <a:spcBef>
                <a:spcPts val="700"/>
              </a:spcBef>
              <a:buChar char="–"/>
              <a:defRPr sz="3200"/>
            </a:lvl4pPr>
            <a:lvl5pPr marL="2192973" indent="-365760" defTabSz="914400">
              <a:spcBef>
                <a:spcPts val="7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33" name="Titeltext"/>
          <p:cNvSpPr txBox="1">
            <a:spLocks noGrp="1"/>
          </p:cNvSpPr>
          <p:nvPr>
            <p:ph type="title"/>
          </p:nvPr>
        </p:nvSpPr>
        <p:spPr>
          <a:xfrm>
            <a:off x="1444627" y="6632578"/>
            <a:ext cx="15536863" cy="2051051"/>
          </a:xfrm>
          <a:prstGeom prst="rect">
            <a:avLst/>
          </a:prstGeom>
        </p:spPr>
        <p:txBody>
          <a:bodyPr lIns="82791" tIns="82791" rIns="82791" bIns="82791"/>
          <a:lstStyle>
            <a:lvl1pPr defTabSz="914400">
              <a:defRPr sz="4000" cap="all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3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444627" y="4375155"/>
            <a:ext cx="15536863" cy="2257425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defRPr sz="2000"/>
            </a:lvl1pPr>
            <a:lvl2pPr marL="0" indent="457153" defTabSz="914400">
              <a:spcBef>
                <a:spcPts val="400"/>
              </a:spcBef>
              <a:buSzTx/>
              <a:buNone/>
              <a:defRPr sz="2000"/>
            </a:lvl2pPr>
            <a:lvl3pPr marL="0" indent="914308" defTabSz="914400">
              <a:spcBef>
                <a:spcPts val="400"/>
              </a:spcBef>
              <a:buSzTx/>
              <a:buNone/>
              <a:defRPr sz="2000"/>
            </a:lvl3pPr>
            <a:lvl4pPr marL="0" indent="1371460" defTabSz="914400">
              <a:spcBef>
                <a:spcPts val="400"/>
              </a:spcBef>
              <a:buSzTx/>
              <a:buNone/>
              <a:defRPr sz="2000"/>
            </a:lvl4pPr>
            <a:lvl5pPr marL="0" indent="1828616" defTabSz="9144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43" name="Titeltext"/>
          <p:cNvSpPr txBox="1">
            <a:spLocks noGrp="1"/>
          </p:cNvSpPr>
          <p:nvPr>
            <p:ph type="title"/>
          </p:nvPr>
        </p:nvSpPr>
        <p:spPr>
          <a:xfrm>
            <a:off x="2370138" y="336550"/>
            <a:ext cx="15909926" cy="815975"/>
          </a:xfrm>
          <a:prstGeom prst="rect">
            <a:avLst/>
          </a:prstGeom>
        </p:spPr>
        <p:txBody>
          <a:bodyPr lIns="82791" tIns="82791" rIns="82791" bIns="82791" anchor="ctr"/>
          <a:lstStyle>
            <a:lvl1pPr defTabSz="914400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4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0507668" y="1992315"/>
            <a:ext cx="3810001" cy="7632701"/>
          </a:xfrm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600"/>
              </a:spcBef>
              <a:buSzPct val="100000"/>
              <a:buChar char="•"/>
              <a:defRPr sz="2800"/>
            </a:lvl1pPr>
            <a:lvl2pPr marL="788723" indent="-331523" defTabSz="914400">
              <a:spcBef>
                <a:spcPts val="600"/>
              </a:spcBef>
              <a:buChar char="–"/>
              <a:defRPr sz="2800"/>
            </a:lvl2pPr>
            <a:lvl3pPr marL="1232218" indent="-317818" defTabSz="914400">
              <a:spcBef>
                <a:spcPts val="600"/>
              </a:spcBef>
              <a:buChar char="•"/>
              <a:defRPr sz="2800"/>
            </a:lvl3pPr>
            <a:lvl4pPr marL="1725612" indent="-355599" defTabSz="914400">
              <a:spcBef>
                <a:spcPts val="600"/>
              </a:spcBef>
              <a:buChar char="–"/>
              <a:defRPr sz="2800"/>
            </a:lvl4pPr>
            <a:lvl5pPr marL="2182813" indent="-355600" defTabSz="91440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53" name="Titeltext"/>
          <p:cNvSpPr txBox="1">
            <a:spLocks noGrp="1"/>
          </p:cNvSpPr>
          <p:nvPr>
            <p:ph type="title"/>
          </p:nvPr>
        </p:nvSpPr>
        <p:spPr>
          <a:xfrm>
            <a:off x="914406" y="412750"/>
            <a:ext cx="16451263" cy="1720851"/>
          </a:xfrm>
          <a:prstGeom prst="rect">
            <a:avLst/>
          </a:prstGeom>
        </p:spPr>
        <p:txBody>
          <a:bodyPr lIns="82791" tIns="82791" rIns="82791" bIns="82791" anchor="ctr"/>
          <a:lstStyle>
            <a:lvl1pPr defTabSz="914400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5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14399" y="2309814"/>
            <a:ext cx="8077201" cy="96361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defRPr sz="2400" b="1"/>
            </a:lvl1pPr>
            <a:lvl2pPr marL="0" indent="457153" defTabSz="914400">
              <a:spcBef>
                <a:spcPts val="500"/>
              </a:spcBef>
              <a:buSzTx/>
              <a:buNone/>
              <a:defRPr sz="2400" b="1"/>
            </a:lvl2pPr>
            <a:lvl3pPr marL="0" indent="914308" defTabSz="914400">
              <a:spcBef>
                <a:spcPts val="500"/>
              </a:spcBef>
              <a:buSzTx/>
              <a:buNone/>
              <a:defRPr sz="2400" b="1"/>
            </a:lvl3pPr>
            <a:lvl4pPr marL="0" indent="1371460" defTabSz="914400">
              <a:spcBef>
                <a:spcPts val="500"/>
              </a:spcBef>
              <a:buSzTx/>
              <a:buNone/>
              <a:defRPr sz="2400" b="1"/>
            </a:lvl4pPr>
            <a:lvl5pPr marL="0" indent="1828616" defTabSz="9144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85288" y="2309814"/>
            <a:ext cx="8080377" cy="96361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15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64" name="Titeltext"/>
          <p:cNvSpPr txBox="1">
            <a:spLocks noGrp="1"/>
          </p:cNvSpPr>
          <p:nvPr>
            <p:ph type="title"/>
          </p:nvPr>
        </p:nvSpPr>
        <p:spPr>
          <a:xfrm>
            <a:off x="2370138" y="336550"/>
            <a:ext cx="15909926" cy="815975"/>
          </a:xfrm>
          <a:prstGeom prst="rect">
            <a:avLst/>
          </a:prstGeom>
        </p:spPr>
        <p:txBody>
          <a:bodyPr lIns="82791" tIns="82791" rIns="82791" bIns="82791" anchor="ctr"/>
          <a:lstStyle>
            <a:lvl1pPr defTabSz="914400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7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1" name="Titeltext"/>
          <p:cNvSpPr txBox="1">
            <a:spLocks noGrp="1"/>
          </p:cNvSpPr>
          <p:nvPr>
            <p:ph type="title"/>
          </p:nvPr>
        </p:nvSpPr>
        <p:spPr>
          <a:xfrm>
            <a:off x="914400" y="411165"/>
            <a:ext cx="6013450" cy="1749426"/>
          </a:xfrm>
          <a:prstGeom prst="rect">
            <a:avLst/>
          </a:prstGeom>
        </p:spPr>
        <p:txBody>
          <a:bodyPr lIns="82791" tIns="82791" rIns="82791" bIns="82791" anchor="b"/>
          <a:lstStyle>
            <a:lvl1pPr defTabSz="914400"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82" name="Textebene 1…"/>
          <p:cNvSpPr txBox="1">
            <a:spLocks noGrp="1"/>
          </p:cNvSpPr>
          <p:nvPr>
            <p:ph type="body" idx="1"/>
          </p:nvPr>
        </p:nvSpPr>
        <p:spPr>
          <a:xfrm>
            <a:off x="7146929" y="411165"/>
            <a:ext cx="10218738" cy="8809037"/>
          </a:xfrm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700"/>
              </a:spcBef>
              <a:buSzPct val="100000"/>
              <a:buChar char="•"/>
              <a:defRPr sz="3200"/>
            </a:lvl1pPr>
            <a:lvl2pPr marL="781957" indent="-324757" defTabSz="914400">
              <a:spcBef>
                <a:spcPts val="700"/>
              </a:spcBef>
              <a:buChar char="–"/>
              <a:defRPr sz="3200"/>
            </a:lvl2pPr>
            <a:lvl3pPr marL="1217083" indent="-302683" defTabSz="914400">
              <a:spcBef>
                <a:spcPts val="700"/>
              </a:spcBef>
              <a:buChar char="•"/>
              <a:defRPr sz="3200"/>
            </a:lvl3pPr>
            <a:lvl4pPr marL="1735772" indent="-365759" defTabSz="914400">
              <a:spcBef>
                <a:spcPts val="700"/>
              </a:spcBef>
              <a:buChar char="–"/>
              <a:defRPr sz="3200"/>
            </a:lvl4pPr>
            <a:lvl5pPr marL="2192973" indent="-365760" defTabSz="914400">
              <a:spcBef>
                <a:spcPts val="7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3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160589"/>
            <a:ext cx="6013451" cy="705961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18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92" name="Titeltext"/>
          <p:cNvSpPr txBox="1">
            <a:spLocks noGrp="1"/>
          </p:cNvSpPr>
          <p:nvPr>
            <p:ph type="title"/>
          </p:nvPr>
        </p:nvSpPr>
        <p:spPr>
          <a:xfrm>
            <a:off x="3582987" y="7224716"/>
            <a:ext cx="10968040" cy="854077"/>
          </a:xfrm>
          <a:prstGeom prst="rect">
            <a:avLst/>
          </a:prstGeom>
        </p:spPr>
        <p:txBody>
          <a:bodyPr lIns="82791" tIns="82791" rIns="82791" bIns="82791" anchor="b"/>
          <a:lstStyle>
            <a:lvl1pPr defTabSz="914400"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9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582987" y="922338"/>
            <a:ext cx="10968040" cy="6192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582987" y="8078786"/>
            <a:ext cx="10968040" cy="12112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defRPr sz="1400"/>
            </a:lvl1pPr>
            <a:lvl2pPr marL="0" indent="457153" defTabSz="914400">
              <a:spcBef>
                <a:spcPts val="300"/>
              </a:spcBef>
              <a:buSzTx/>
              <a:buNone/>
              <a:defRPr sz="1400"/>
            </a:lvl2pPr>
            <a:lvl3pPr marL="0" indent="914308" defTabSz="914400">
              <a:spcBef>
                <a:spcPts val="300"/>
              </a:spcBef>
              <a:buSzTx/>
              <a:buNone/>
              <a:defRPr sz="1400"/>
            </a:lvl3pPr>
            <a:lvl4pPr marL="0" indent="1371460" defTabSz="914400">
              <a:spcBef>
                <a:spcPts val="300"/>
              </a:spcBef>
              <a:buSzTx/>
              <a:buNone/>
              <a:defRPr sz="1400"/>
            </a:lvl4pPr>
            <a:lvl5pPr marL="0" indent="1828616" defTabSz="9144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3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03" name="Titeltext"/>
          <p:cNvSpPr txBox="1">
            <a:spLocks noGrp="1"/>
          </p:cNvSpPr>
          <p:nvPr>
            <p:ph type="title"/>
          </p:nvPr>
        </p:nvSpPr>
        <p:spPr>
          <a:xfrm>
            <a:off x="2370138" y="336550"/>
            <a:ext cx="15909926" cy="815975"/>
          </a:xfrm>
          <a:prstGeom prst="rect">
            <a:avLst/>
          </a:prstGeom>
        </p:spPr>
        <p:txBody>
          <a:bodyPr lIns="82791" tIns="82791" rIns="82791" bIns="82791" anchor="ctr"/>
          <a:lstStyle>
            <a:lvl1pPr defTabSz="914400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0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0507663" y="1992313"/>
            <a:ext cx="7772401" cy="7632701"/>
          </a:xfrm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700"/>
              </a:spcBef>
              <a:buSzPct val="100000"/>
              <a:buChar char="•"/>
              <a:defRPr sz="3200"/>
            </a:lvl1pPr>
            <a:lvl2pPr marL="781957" indent="-324757" defTabSz="914400">
              <a:spcBef>
                <a:spcPts val="700"/>
              </a:spcBef>
              <a:buChar char="–"/>
              <a:defRPr sz="3200"/>
            </a:lvl2pPr>
            <a:lvl3pPr marL="1244600" indent="-330200" defTabSz="914400">
              <a:spcBef>
                <a:spcPts val="700"/>
              </a:spcBef>
              <a:buChar char="•"/>
              <a:defRPr sz="3200"/>
            </a:lvl3pPr>
            <a:lvl4pPr marL="1735772" indent="-365759" defTabSz="914400">
              <a:spcBef>
                <a:spcPts val="700"/>
              </a:spcBef>
              <a:buChar char="–"/>
              <a:defRPr sz="3200"/>
            </a:lvl4pPr>
            <a:lvl5pPr marL="2192973" indent="-365760" defTabSz="914400">
              <a:spcBef>
                <a:spcPts val="7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13" name="Titeltext"/>
          <p:cNvSpPr txBox="1">
            <a:spLocks noGrp="1"/>
          </p:cNvSpPr>
          <p:nvPr>
            <p:ph type="title"/>
          </p:nvPr>
        </p:nvSpPr>
        <p:spPr>
          <a:xfrm>
            <a:off x="14303379" y="336553"/>
            <a:ext cx="3976688" cy="9288463"/>
          </a:xfrm>
          <a:prstGeom prst="rect">
            <a:avLst/>
          </a:prstGeom>
        </p:spPr>
        <p:txBody>
          <a:bodyPr lIns="82791" tIns="82791" rIns="82791" bIns="82791" anchor="ctr"/>
          <a:lstStyle>
            <a:lvl1pPr defTabSz="914400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14" name="Textebene 1…"/>
          <p:cNvSpPr txBox="1">
            <a:spLocks noGrp="1"/>
          </p:cNvSpPr>
          <p:nvPr>
            <p:ph type="body" idx="1"/>
          </p:nvPr>
        </p:nvSpPr>
        <p:spPr>
          <a:xfrm>
            <a:off x="2370139" y="336553"/>
            <a:ext cx="11780837" cy="9288463"/>
          </a:xfrm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700"/>
              </a:spcBef>
              <a:buSzPct val="100000"/>
              <a:buChar char="•"/>
              <a:defRPr sz="3200"/>
            </a:lvl1pPr>
            <a:lvl2pPr marL="781957" indent="-324757" defTabSz="914400">
              <a:spcBef>
                <a:spcPts val="700"/>
              </a:spcBef>
              <a:buChar char="–"/>
              <a:defRPr sz="3200"/>
            </a:lvl2pPr>
            <a:lvl3pPr marL="1244600" indent="-330200" defTabSz="914400">
              <a:spcBef>
                <a:spcPts val="700"/>
              </a:spcBef>
              <a:buChar char="•"/>
              <a:defRPr sz="3200"/>
            </a:lvl3pPr>
            <a:lvl4pPr marL="1735772" indent="-365759" defTabSz="914400">
              <a:spcBef>
                <a:spcPts val="700"/>
              </a:spcBef>
              <a:buChar char="–"/>
              <a:defRPr sz="3200"/>
            </a:lvl4pPr>
            <a:lvl5pPr marL="2192973" indent="-365760" defTabSz="914400">
              <a:spcBef>
                <a:spcPts val="7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33" name="Titeltext"/>
          <p:cNvSpPr txBox="1">
            <a:spLocks noGrp="1"/>
          </p:cNvSpPr>
          <p:nvPr>
            <p:ph type="title"/>
          </p:nvPr>
        </p:nvSpPr>
        <p:spPr>
          <a:xfrm>
            <a:off x="1371600" y="3206750"/>
            <a:ext cx="15536864" cy="2212976"/>
          </a:xfrm>
          <a:prstGeom prst="rect">
            <a:avLst/>
          </a:prstGeom>
        </p:spPr>
        <p:txBody>
          <a:bodyPr/>
          <a:lstStyle>
            <a:lvl1pPr defTabSz="914400">
              <a:defRPr b="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3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741617" y="5848353"/>
            <a:ext cx="12796840" cy="2638426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0" indent="457153" algn="ctr" defTabSz="914400">
              <a:spcBef>
                <a:spcPts val="70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0" indent="914308" algn="ctr" defTabSz="914400">
              <a:spcBef>
                <a:spcPts val="70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0" indent="1371460" algn="ctr" defTabSz="914400">
              <a:spcBef>
                <a:spcPts val="70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0" indent="1828616" algn="ctr" defTabSz="914400">
              <a:spcBef>
                <a:spcPts val="70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43" name="Titeltext"/>
          <p:cNvSpPr txBox="1">
            <a:spLocks noGrp="1"/>
          </p:cNvSpPr>
          <p:nvPr>
            <p:ph type="title"/>
          </p:nvPr>
        </p:nvSpPr>
        <p:spPr>
          <a:xfrm>
            <a:off x="1939231" y="412750"/>
            <a:ext cx="15426439" cy="1720851"/>
          </a:xfrm>
          <a:prstGeom prst="rect">
            <a:avLst/>
          </a:prstGeom>
        </p:spPr>
        <p:txBody>
          <a:bodyPr/>
          <a:lstStyle>
            <a:lvl1pPr defTabSz="914400">
              <a:defRPr b="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44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1957" indent="-324757" defTabSz="914400">
              <a:spcBef>
                <a:spcPts val="700"/>
              </a:spcBef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7083" indent="-302683" defTabSz="914400">
              <a:spcBef>
                <a:spcPts val="700"/>
              </a:spcBef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4820" indent="-363220" defTabSz="914400">
              <a:spcBef>
                <a:spcPts val="700"/>
              </a:spcBef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2020" indent="-363220" defTabSz="9144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026" name="Picture 2" descr="Logo LATSIS FONDATION">
            <a:extLst>
              <a:ext uri="{FF2B5EF4-FFF2-40B4-BE49-F238E27FC236}">
                <a16:creationId xmlns:a16="http://schemas.microsoft.com/office/drawing/2014/main" id="{E69AF07D-3178-8647-8F8A-6E1534AF7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069" y="144316"/>
            <a:ext cx="1624384" cy="11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53" name="Titeltext"/>
          <p:cNvSpPr txBox="1">
            <a:spLocks noGrp="1"/>
          </p:cNvSpPr>
          <p:nvPr>
            <p:ph type="title"/>
          </p:nvPr>
        </p:nvSpPr>
        <p:spPr>
          <a:xfrm>
            <a:off x="1444627" y="6632578"/>
            <a:ext cx="15536863" cy="2051051"/>
          </a:xfrm>
          <a:prstGeom prst="rect">
            <a:avLst/>
          </a:prstGeom>
        </p:spPr>
        <p:txBody>
          <a:bodyPr/>
          <a:lstStyle>
            <a:lvl1pPr defTabSz="914400">
              <a:defRPr sz="4000" cap="all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5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444627" y="4375155"/>
            <a:ext cx="15536863" cy="2257425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0" indent="457153" defTabSz="914400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0" indent="914308" defTabSz="914400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0" indent="1371460" defTabSz="914400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0" indent="1828616" defTabSz="914400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73" name="Titeltext"/>
          <p:cNvSpPr txBox="1">
            <a:spLocks noGrp="1"/>
          </p:cNvSpPr>
          <p:nvPr>
            <p:ph type="title"/>
          </p:nvPr>
        </p:nvSpPr>
        <p:spPr>
          <a:xfrm>
            <a:off x="914406" y="412750"/>
            <a:ext cx="16451263" cy="1720851"/>
          </a:xfrm>
          <a:prstGeom prst="rect">
            <a:avLst/>
          </a:prstGeom>
        </p:spPr>
        <p:txBody>
          <a:bodyPr/>
          <a:lstStyle>
            <a:lvl1pPr defTabSz="914400">
              <a:defRPr b="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7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14399" y="2309814"/>
            <a:ext cx="8077201" cy="96361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153" defTabSz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308" defTabSz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460" defTabSz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616" defTabSz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7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85288" y="2309814"/>
            <a:ext cx="8080377" cy="96361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84" name="Titeltext"/>
          <p:cNvSpPr txBox="1">
            <a:spLocks noGrp="1"/>
          </p:cNvSpPr>
          <p:nvPr>
            <p:ph type="title"/>
          </p:nvPr>
        </p:nvSpPr>
        <p:spPr>
          <a:xfrm>
            <a:off x="914406" y="412750"/>
            <a:ext cx="16451263" cy="1720851"/>
          </a:xfrm>
          <a:prstGeom prst="rect">
            <a:avLst/>
          </a:prstGeom>
        </p:spPr>
        <p:txBody>
          <a:bodyPr/>
          <a:lstStyle>
            <a:lvl1pPr defTabSz="914400">
              <a:defRPr b="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01" name="Titeltext"/>
          <p:cNvSpPr txBox="1">
            <a:spLocks noGrp="1"/>
          </p:cNvSpPr>
          <p:nvPr>
            <p:ph type="title"/>
          </p:nvPr>
        </p:nvSpPr>
        <p:spPr>
          <a:xfrm>
            <a:off x="914400" y="411165"/>
            <a:ext cx="6013450" cy="1749426"/>
          </a:xfrm>
          <a:prstGeom prst="rect">
            <a:avLst/>
          </a:prstGeom>
        </p:spPr>
        <p:txBody>
          <a:bodyPr anchor="b"/>
          <a:lstStyle>
            <a:lvl1pPr defTabSz="914400"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02" name="Textebene 1…"/>
          <p:cNvSpPr txBox="1">
            <a:spLocks noGrp="1"/>
          </p:cNvSpPr>
          <p:nvPr>
            <p:ph type="body" idx="1"/>
          </p:nvPr>
        </p:nvSpPr>
        <p:spPr>
          <a:xfrm>
            <a:off x="7146929" y="411165"/>
            <a:ext cx="10218738" cy="8809037"/>
          </a:xfrm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1957" indent="-324757" defTabSz="914400">
              <a:spcBef>
                <a:spcPts val="700"/>
              </a:spcBef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7083" indent="-302683" defTabSz="914400">
              <a:spcBef>
                <a:spcPts val="700"/>
              </a:spcBef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4820" indent="-363220" defTabSz="914400">
              <a:spcBef>
                <a:spcPts val="700"/>
              </a:spcBef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2020" indent="-363220" defTabSz="9144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3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160589"/>
            <a:ext cx="6013451" cy="705961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12" name="Titeltext"/>
          <p:cNvSpPr txBox="1">
            <a:spLocks noGrp="1"/>
          </p:cNvSpPr>
          <p:nvPr>
            <p:ph type="title"/>
          </p:nvPr>
        </p:nvSpPr>
        <p:spPr>
          <a:xfrm>
            <a:off x="3582987" y="7224716"/>
            <a:ext cx="10968040" cy="854077"/>
          </a:xfrm>
          <a:prstGeom prst="rect">
            <a:avLst/>
          </a:prstGeom>
        </p:spPr>
        <p:txBody>
          <a:bodyPr anchor="b"/>
          <a:lstStyle>
            <a:lvl1pPr defTabSz="914400"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1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582987" y="922338"/>
            <a:ext cx="10968040" cy="6192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582987" y="8078786"/>
            <a:ext cx="10968040" cy="12112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153" defTabSz="9144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308" defTabSz="9144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460" defTabSz="9144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616" defTabSz="9144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xfrm>
            <a:off x="1444627" y="6632578"/>
            <a:ext cx="15536863" cy="2051051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Titeltext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444627" y="4375155"/>
            <a:ext cx="15536863" cy="22574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defRPr sz="2000"/>
            </a:lvl1pPr>
            <a:lvl2pPr marL="0" indent="457153">
              <a:spcBef>
                <a:spcPts val="400"/>
              </a:spcBef>
              <a:buSzTx/>
              <a:buNone/>
              <a:defRPr sz="2000"/>
            </a:lvl2pPr>
            <a:lvl3pPr marL="0" indent="914308">
              <a:spcBef>
                <a:spcPts val="400"/>
              </a:spcBef>
              <a:buSzTx/>
              <a:buNone/>
              <a:defRPr sz="2000"/>
            </a:lvl3pPr>
            <a:lvl4pPr marL="0" indent="1371460">
              <a:spcBef>
                <a:spcPts val="400"/>
              </a:spcBef>
              <a:buSzTx/>
              <a:buNone/>
              <a:defRPr sz="2000"/>
            </a:lvl4pPr>
            <a:lvl5pPr marL="0" indent="1828616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33" name="Titeltext"/>
          <p:cNvSpPr txBox="1">
            <a:spLocks noGrp="1"/>
          </p:cNvSpPr>
          <p:nvPr>
            <p:ph type="title"/>
          </p:nvPr>
        </p:nvSpPr>
        <p:spPr>
          <a:xfrm>
            <a:off x="13254043" y="412753"/>
            <a:ext cx="4111626" cy="8807451"/>
          </a:xfrm>
          <a:prstGeom prst="rect">
            <a:avLst/>
          </a:prstGeom>
        </p:spPr>
        <p:txBody>
          <a:bodyPr/>
          <a:lstStyle>
            <a:lvl1pPr defTabSz="914400">
              <a:defRPr b="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34" name="Textebene 1…"/>
          <p:cNvSpPr txBox="1">
            <a:spLocks noGrp="1"/>
          </p:cNvSpPr>
          <p:nvPr>
            <p:ph type="body" idx="1"/>
          </p:nvPr>
        </p:nvSpPr>
        <p:spPr>
          <a:xfrm>
            <a:off x="914403" y="412753"/>
            <a:ext cx="12187240" cy="8807451"/>
          </a:xfrm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1957" indent="-324757" defTabSz="914400">
              <a:spcBef>
                <a:spcPts val="700"/>
              </a:spcBef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7083" indent="-302683" defTabSz="914400">
              <a:spcBef>
                <a:spcPts val="700"/>
              </a:spcBef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4820" indent="-363220" defTabSz="914400">
              <a:spcBef>
                <a:spcPts val="700"/>
              </a:spcBef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2020" indent="-363220" defTabSz="9144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43" name="Titeltext"/>
          <p:cNvSpPr txBox="1">
            <a:spLocks noGrp="1"/>
          </p:cNvSpPr>
          <p:nvPr>
            <p:ph type="title"/>
          </p:nvPr>
        </p:nvSpPr>
        <p:spPr>
          <a:xfrm>
            <a:off x="914406" y="412750"/>
            <a:ext cx="16451263" cy="1720851"/>
          </a:xfrm>
          <a:prstGeom prst="rect">
            <a:avLst/>
          </a:prstGeom>
        </p:spPr>
        <p:txBody>
          <a:bodyPr/>
          <a:lstStyle>
            <a:lvl1pPr defTabSz="914400">
              <a:defRPr b="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4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14400" y="2408240"/>
            <a:ext cx="8148640" cy="6811965"/>
          </a:xfrm>
          <a:prstGeom prst="rect">
            <a:avLst/>
          </a:prstGeom>
        </p:spPr>
        <p:txBody>
          <a:bodyPr/>
          <a:lstStyle>
            <a:lvl1pPr marL="341313" indent="-341313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1957" indent="-324757" defTabSz="914400">
              <a:spcBef>
                <a:spcPts val="700"/>
              </a:spcBef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7083" indent="-302683" defTabSz="914400">
              <a:spcBef>
                <a:spcPts val="700"/>
              </a:spcBef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4820" indent="-363220" defTabSz="914400">
              <a:spcBef>
                <a:spcPts val="700"/>
              </a:spcBef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2020" indent="-363220" defTabSz="9144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title"/>
          </p:nvPr>
        </p:nvSpPr>
        <p:spPr>
          <a:xfrm>
            <a:off x="2299271" y="336426"/>
            <a:ext cx="15976379" cy="172085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14400" y="2408240"/>
            <a:ext cx="8148640" cy="6811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1412081" indent="-594519">
              <a:spcBef>
                <a:spcPts val="600"/>
              </a:spcBef>
              <a:defRPr sz="2800"/>
            </a:lvl2pPr>
            <a:lvl3pPr marL="2204085" indent="-568960">
              <a:spcBef>
                <a:spcPts val="600"/>
              </a:spcBef>
              <a:defRPr sz="2800"/>
            </a:lvl3pPr>
            <a:lvl4pPr marL="3085748" indent="-634648">
              <a:spcBef>
                <a:spcPts val="600"/>
              </a:spcBef>
              <a:defRPr sz="2800"/>
            </a:lvl4pPr>
            <a:lvl5pPr marL="4330524" indent="-1061861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eltext"/>
          <p:cNvSpPr txBox="1">
            <a:spLocks noGrp="1"/>
          </p:cNvSpPr>
          <p:nvPr>
            <p:ph type="title"/>
          </p:nvPr>
        </p:nvSpPr>
        <p:spPr>
          <a:xfrm>
            <a:off x="2227263" y="412750"/>
            <a:ext cx="15138407" cy="172085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14399" y="2309814"/>
            <a:ext cx="8077201" cy="9636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defRPr sz="2400" b="1"/>
            </a:lvl1pPr>
            <a:lvl2pPr marL="0" indent="457153">
              <a:spcBef>
                <a:spcPts val="500"/>
              </a:spcBef>
              <a:buSzTx/>
              <a:buNone/>
              <a:defRPr sz="2400" b="1"/>
            </a:lvl2pPr>
            <a:lvl3pPr marL="0" indent="914308">
              <a:spcBef>
                <a:spcPts val="500"/>
              </a:spcBef>
              <a:buSzTx/>
              <a:buNone/>
              <a:defRPr sz="2400" b="1"/>
            </a:lvl3pPr>
            <a:lvl4pPr marL="0" indent="1371460">
              <a:spcBef>
                <a:spcPts val="500"/>
              </a:spcBef>
              <a:buSzTx/>
              <a:buNone/>
              <a:defRPr sz="2400" b="1"/>
            </a:lvl4pPr>
            <a:lvl5pPr marL="0" indent="1828616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85288" y="2309814"/>
            <a:ext cx="8080377" cy="9636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title"/>
          </p:nvPr>
        </p:nvSpPr>
        <p:spPr>
          <a:xfrm>
            <a:off x="914400" y="411165"/>
            <a:ext cx="6013450" cy="1749426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7146929" y="411165"/>
            <a:ext cx="10218738" cy="8809037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1399948" indent="-582386">
              <a:spcBef>
                <a:spcPts val="700"/>
              </a:spcBef>
              <a:defRPr sz="3200"/>
            </a:lvl2pPr>
            <a:lvl3pPr marL="2176991" indent="-541866">
              <a:spcBef>
                <a:spcPts val="700"/>
              </a:spcBef>
              <a:defRPr sz="3200"/>
            </a:lvl3pPr>
            <a:lvl4pPr marL="3103880" indent="-652780">
              <a:spcBef>
                <a:spcPts val="700"/>
              </a:spcBef>
              <a:defRPr sz="3200"/>
            </a:lvl4pPr>
            <a:lvl5pPr marL="4360862" indent="-1092200">
              <a:spcBef>
                <a:spcPts val="7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160589"/>
            <a:ext cx="6013451" cy="705961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text"/>
          <p:cNvSpPr txBox="1">
            <a:spLocks noGrp="1"/>
          </p:cNvSpPr>
          <p:nvPr>
            <p:ph type="title"/>
          </p:nvPr>
        </p:nvSpPr>
        <p:spPr>
          <a:xfrm>
            <a:off x="3582987" y="7224716"/>
            <a:ext cx="10968040" cy="85407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582987" y="922338"/>
            <a:ext cx="10968040" cy="6192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582987" y="8078786"/>
            <a:ext cx="10968040" cy="1211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defRPr sz="1400"/>
            </a:lvl1pPr>
            <a:lvl2pPr marL="0" indent="457153">
              <a:spcBef>
                <a:spcPts val="300"/>
              </a:spcBef>
              <a:buSzTx/>
              <a:buNone/>
              <a:defRPr sz="1400"/>
            </a:lvl2pPr>
            <a:lvl3pPr marL="0" indent="914308">
              <a:spcBef>
                <a:spcPts val="300"/>
              </a:spcBef>
              <a:buSzTx/>
              <a:buNone/>
              <a:defRPr sz="1400"/>
            </a:lvl3pPr>
            <a:lvl4pPr marL="0" indent="1371460">
              <a:spcBef>
                <a:spcPts val="300"/>
              </a:spcBef>
              <a:buSzTx/>
              <a:buNone/>
              <a:defRPr sz="1400"/>
            </a:lvl4pPr>
            <a:lvl5pPr marL="0" indent="1828616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text"/>
          <p:cNvSpPr txBox="1">
            <a:spLocks noGrp="1"/>
          </p:cNvSpPr>
          <p:nvPr>
            <p:ph type="title"/>
          </p:nvPr>
        </p:nvSpPr>
        <p:spPr>
          <a:xfrm>
            <a:off x="914406" y="412750"/>
            <a:ext cx="16451263" cy="172085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5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1530985" indent="-713423">
              <a:spcBef>
                <a:spcPts val="600"/>
              </a:spcBef>
              <a:defRPr sz="2800"/>
            </a:lvl2pPr>
            <a:lvl3pPr marL="2204085" indent="-568960">
              <a:spcBef>
                <a:spcPts val="600"/>
              </a:spcBef>
              <a:defRPr sz="2800"/>
            </a:lvl3pPr>
            <a:lvl4pPr marL="3085748" indent="-634648">
              <a:spcBef>
                <a:spcPts val="600"/>
              </a:spcBef>
              <a:defRPr sz="2800"/>
            </a:lvl4pPr>
            <a:lvl5pPr marL="3799593" indent="-53093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 1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0" y="0"/>
            <a:ext cx="18289588" cy="14859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hteck 10"/>
          <p:cNvSpPr/>
          <p:nvPr/>
        </p:nvSpPr>
        <p:spPr>
          <a:xfrm>
            <a:off x="-1" y="9890125"/>
            <a:ext cx="18280064" cy="431800"/>
          </a:xfrm>
          <a:prstGeom prst="rect">
            <a:avLst/>
          </a:prstGeom>
          <a:solidFill>
            <a:srgbClr val="163776">
              <a:alpha val="34000"/>
            </a:srgbClr>
          </a:solidFill>
          <a:ln w="12700">
            <a:miter lim="400000"/>
          </a:ln>
        </p:spPr>
        <p:txBody>
          <a:bodyPr lIns="81719" tIns="81719" rIns="81719" bIns="81719" anchor="ctr"/>
          <a:lstStyle/>
          <a:p>
            <a:pPr algn="ctr" defTabSz="1633043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2299271" y="412750"/>
            <a:ext cx="15066399" cy="172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Titeltext</a:t>
            </a:r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914406" y="2408240"/>
            <a:ext cx="16451263" cy="681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88231" y="9840913"/>
            <a:ext cx="515070" cy="508967"/>
          </a:xfrm>
          <a:prstGeom prst="rect">
            <a:avLst/>
          </a:prstGeom>
          <a:ln w="12700">
            <a:miter lim="400000"/>
          </a:ln>
        </p:spPr>
        <p:txBody>
          <a:bodyPr wrap="none" lIns="81668" tIns="81668" rIns="81668" bIns="81668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Picture 2" descr="Logo LATSIS FONDATION">
            <a:extLst>
              <a:ext uri="{FF2B5EF4-FFF2-40B4-BE49-F238E27FC236}">
                <a16:creationId xmlns:a16="http://schemas.microsoft.com/office/drawing/2014/main" id="{56AD5AF2-26F0-084F-A007-64D52045D1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069" y="144316"/>
            <a:ext cx="1624384" cy="11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73" r:id="rId23"/>
    <p:sldLayoutId id="2147483674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2" r:id="rId30"/>
    <p:sldLayoutId id="2147483683" r:id="rId31"/>
  </p:sldLayoutIdLst>
  <p:transition spd="med"/>
  <p:txStyles>
    <p:titleStyle>
      <a:lvl1pPr marL="0" marR="0" indent="0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153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308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460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616" algn="l" defTabSz="16335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11187" marR="0" indent="-611187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836737" marR="0" indent="-1019175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▪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2447925" marR="0" indent="-812800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▪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357740" marR="0" indent="-906640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▪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4027135" marR="0" indent="-758472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4485644" marR="0" indent="-760159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942799" marR="0" indent="-760159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5399952" marR="0" indent="-760159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5857107" marR="0" indent="-760159" algn="l" defTabSz="1633538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5612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2812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0012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7213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th@uni-math.gwdg.de" TargetMode="Externa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1"/>
          <p:cNvSpPr txBox="1">
            <a:spLocks noGrp="1"/>
          </p:cNvSpPr>
          <p:nvPr>
            <p:ph type="title"/>
          </p:nvPr>
        </p:nvSpPr>
        <p:spPr>
          <a:xfrm>
            <a:off x="499071" y="2065339"/>
            <a:ext cx="17425938" cy="3311648"/>
          </a:xfrm>
          <a:prstGeom prst="rect">
            <a:avLst/>
          </a:prstGeom>
        </p:spPr>
        <p:txBody>
          <a:bodyPr/>
          <a:lstStyle/>
          <a:p>
            <a:pPr defTabSz="768095">
              <a:defRPr sz="4535" b="1">
                <a:solidFill>
                  <a:srgbClr val="000000"/>
                </a:solidFill>
              </a:defRPr>
            </a:pPr>
            <a:r>
              <a:rPr lang="de-DE" dirty="0" err="1"/>
              <a:t>Studying</a:t>
            </a:r>
            <a:r>
              <a:rPr lang="de-DE" dirty="0"/>
              <a:t> </a:t>
            </a:r>
            <a:r>
              <a:rPr lang="de-DE" dirty="0" err="1"/>
              <a:t>math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university</a:t>
            </a:r>
            <a:r>
              <a:rPr lang="de-DE" dirty="0"/>
              <a:t>: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dropout</a:t>
            </a:r>
            <a:r>
              <a:rPr lang="de-DE" dirty="0"/>
              <a:t> </a:t>
            </a:r>
            <a:r>
              <a:rPr lang="de-DE" dirty="0" err="1"/>
              <a:t>predictable</a:t>
            </a:r>
            <a:r>
              <a:rPr lang="de-DE" dirty="0"/>
              <a:t>?</a:t>
            </a:r>
            <a:endParaRPr dirty="0"/>
          </a:p>
        </p:txBody>
      </p:sp>
      <p:sp>
        <p:nvSpPr>
          <p:cNvPr id="35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399" y="7608888"/>
            <a:ext cx="16451264" cy="1611313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buSzTx/>
              <a:buNone/>
              <a:defRPr sz="3008"/>
            </a:pPr>
            <a:r>
              <a:rPr dirty="0"/>
              <a:t>Stefan </a:t>
            </a:r>
            <a:r>
              <a:rPr dirty="0" err="1"/>
              <a:t>Halverscheid</a:t>
            </a:r>
            <a:r>
              <a:rPr dirty="0"/>
              <a:t>, </a:t>
            </a:r>
            <a:r>
              <a:rPr lang="de-DE" dirty="0" err="1"/>
              <a:t>Mathematics</a:t>
            </a:r>
            <a:r>
              <a:rPr lang="de-DE" dirty="0"/>
              <a:t> Education</a:t>
            </a:r>
            <a:r>
              <a:rPr dirty="0"/>
              <a:t>, Georg-August-Universität Göttingen</a:t>
            </a:r>
            <a:r>
              <a:rPr lang="de-DE" dirty="0"/>
              <a:t>, Germany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el 1"/>
          <p:cNvSpPr txBox="1">
            <a:spLocks noGrp="1"/>
          </p:cNvSpPr>
          <p:nvPr>
            <p:ph type="title"/>
          </p:nvPr>
        </p:nvSpPr>
        <p:spPr>
          <a:xfrm>
            <a:off x="1939230" y="412750"/>
            <a:ext cx="15426440" cy="17208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Individual </a:t>
            </a:r>
            <a:r>
              <a:rPr lang="de-DE" dirty="0" err="1"/>
              <a:t>day-by-day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err="1"/>
              <a:t>classes</a:t>
            </a:r>
            <a:endParaRPr dirty="0"/>
          </a:p>
        </p:txBody>
      </p:sp>
      <p:sp>
        <p:nvSpPr>
          <p:cNvPr id="409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657746" y="9840913"/>
            <a:ext cx="345555" cy="508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413" name="Abgerundetes Rechteck 8"/>
          <p:cNvGrpSpPr/>
          <p:nvPr/>
        </p:nvGrpSpPr>
        <p:grpSpPr>
          <a:xfrm>
            <a:off x="355054" y="4438499"/>
            <a:ext cx="5112571" cy="2134804"/>
            <a:chOff x="0" y="-2383"/>
            <a:chExt cx="5112569" cy="2134803"/>
          </a:xfrm>
        </p:grpSpPr>
        <p:sp>
          <p:nvSpPr>
            <p:cNvPr id="411" name="Abgerundetes Rechteck"/>
            <p:cNvSpPr/>
            <p:nvPr/>
          </p:nvSpPr>
          <p:spPr>
            <a:xfrm>
              <a:off x="0" y="0"/>
              <a:ext cx="5112569" cy="151216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12" name="Vertiefung der Inhalte der…"/>
            <p:cNvSpPr txBox="1"/>
            <p:nvPr/>
          </p:nvSpPr>
          <p:spPr>
            <a:xfrm>
              <a:off x="99217" y="-2383"/>
              <a:ext cx="4964934" cy="2134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 err="1"/>
                <a:t>Deepening</a:t>
              </a:r>
              <a:r>
                <a:rPr lang="de-DE" dirty="0"/>
                <a:t> </a:t>
              </a:r>
              <a:r>
                <a:rPr lang="de-DE" dirty="0" err="1"/>
                <a:t>contents</a:t>
              </a:r>
              <a:endParaRPr lang="de-DE" dirty="0"/>
            </a:p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/>
                <a:t> </a:t>
              </a:r>
              <a:r>
                <a:rPr lang="de-DE" dirty="0" err="1"/>
                <a:t>given</a:t>
              </a:r>
              <a:r>
                <a:rPr lang="de-DE" dirty="0"/>
                <a:t> in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lecture</a:t>
              </a:r>
              <a:r>
                <a:rPr lang="de-DE" dirty="0"/>
                <a:t> </a:t>
              </a:r>
              <a:r>
                <a:rPr lang="de-DE" dirty="0" err="1"/>
                <a:t>by</a:t>
              </a:r>
              <a:r>
                <a:rPr lang="de-DE" dirty="0"/>
                <a:t> </a:t>
              </a:r>
              <a:r>
                <a:rPr lang="de-DE" dirty="0" err="1"/>
                <a:t>problems</a:t>
              </a:r>
              <a:endParaRPr lang="de-DE" dirty="0"/>
            </a:p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grpSp>
        <p:nvGrpSpPr>
          <p:cNvPr id="416" name="Abgerundetes Rechteck 10"/>
          <p:cNvGrpSpPr/>
          <p:nvPr/>
        </p:nvGrpSpPr>
        <p:grpSpPr>
          <a:xfrm>
            <a:off x="355054" y="6457105"/>
            <a:ext cx="5112571" cy="1512170"/>
            <a:chOff x="0" y="0"/>
            <a:chExt cx="5112569" cy="1512168"/>
          </a:xfrm>
        </p:grpSpPr>
        <p:sp>
          <p:nvSpPr>
            <p:cNvPr id="414" name="Abgerundetes Rechteck"/>
            <p:cNvSpPr/>
            <p:nvPr/>
          </p:nvSpPr>
          <p:spPr>
            <a:xfrm>
              <a:off x="0" y="0"/>
              <a:ext cx="5112569" cy="151216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5" name="20-minütige Einzelarbeit…"/>
            <p:cNvSpPr txBox="1"/>
            <p:nvPr/>
          </p:nvSpPr>
          <p:spPr>
            <a:xfrm>
              <a:off x="73817" y="73817"/>
              <a:ext cx="4964934" cy="1149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20-</a:t>
              </a:r>
              <a:r>
                <a:rPr lang="de-DE" dirty="0" err="1"/>
                <a:t>minute</a:t>
              </a:r>
              <a:r>
                <a:rPr lang="de-DE" dirty="0"/>
                <a:t> individual,</a:t>
              </a:r>
              <a:endParaRPr dirty="0"/>
            </a:p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/>
                <a:t>math. </a:t>
              </a:r>
              <a:r>
                <a:rPr lang="de-DE" dirty="0" err="1"/>
                <a:t>writing</a:t>
              </a:r>
              <a:endParaRPr dirty="0"/>
            </a:p>
          </p:txBody>
        </p:sp>
      </p:grpSp>
      <p:sp>
        <p:nvSpPr>
          <p:cNvPr id="417" name="Gekrümmte Verbindung 13"/>
          <p:cNvSpPr/>
          <p:nvPr/>
        </p:nvSpPr>
        <p:spPr>
          <a:xfrm rot="5400000" flipH="1" flipV="1">
            <a:off x="4315495" y="3720801"/>
            <a:ext cx="4320481" cy="1872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797" y="0"/>
                  <a:pt x="21594" y="5400"/>
                  <a:pt x="21594" y="10800"/>
                </a:cubicBezTo>
                <a:cubicBezTo>
                  <a:pt x="21594" y="16200"/>
                  <a:pt x="21597" y="21600"/>
                  <a:pt x="21600" y="21600"/>
                </a:cubicBezTo>
              </a:path>
            </a:pathLst>
          </a:custGeom>
          <a:ln w="66675">
            <a:solidFill>
              <a:srgbClr val="8EB4E3"/>
            </a:solidFill>
            <a:tailEnd type="triangle"/>
          </a:ln>
        </p:spPr>
        <p:txBody>
          <a:bodyPr lIns="81719" tIns="81719" rIns="81719" bIns="81719"/>
          <a:lstStyle/>
          <a:p>
            <a:endParaRPr/>
          </a:p>
        </p:txBody>
      </p:sp>
      <p:grpSp>
        <p:nvGrpSpPr>
          <p:cNvPr id="420" name="Abgerundetes Rechteck 20"/>
          <p:cNvGrpSpPr/>
          <p:nvPr/>
        </p:nvGrpSpPr>
        <p:grpSpPr>
          <a:xfrm>
            <a:off x="7627863" y="4438499"/>
            <a:ext cx="5112570" cy="1642362"/>
            <a:chOff x="0" y="-2383"/>
            <a:chExt cx="5112569" cy="1642361"/>
          </a:xfrm>
        </p:grpSpPr>
        <p:sp>
          <p:nvSpPr>
            <p:cNvPr id="418" name="Abgerundetes Rechteck"/>
            <p:cNvSpPr/>
            <p:nvPr/>
          </p:nvSpPr>
          <p:spPr>
            <a:xfrm>
              <a:off x="0" y="0"/>
              <a:ext cx="5112569" cy="151216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19" name="Vertiefung der Inhalte der…"/>
            <p:cNvSpPr txBox="1"/>
            <p:nvPr/>
          </p:nvSpPr>
          <p:spPr>
            <a:xfrm>
              <a:off x="73817" y="-2383"/>
              <a:ext cx="4964934" cy="164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 err="1"/>
                <a:t>Deepening</a:t>
              </a:r>
              <a:r>
                <a:rPr lang="de-DE" dirty="0"/>
                <a:t> </a:t>
              </a:r>
              <a:r>
                <a:rPr lang="de-DE" dirty="0" err="1"/>
                <a:t>contents</a:t>
              </a:r>
              <a:endParaRPr lang="de-DE" dirty="0"/>
            </a:p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/>
                <a:t> </a:t>
              </a:r>
              <a:r>
                <a:rPr lang="de-DE" dirty="0" err="1"/>
                <a:t>given</a:t>
              </a:r>
              <a:r>
                <a:rPr lang="de-DE" dirty="0"/>
                <a:t> in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lecture</a:t>
              </a:r>
              <a:r>
                <a:rPr lang="de-DE" dirty="0"/>
                <a:t> </a:t>
              </a:r>
              <a:r>
                <a:rPr lang="de-DE" dirty="0" err="1"/>
                <a:t>by</a:t>
              </a:r>
              <a:r>
                <a:rPr lang="de-DE" dirty="0"/>
                <a:t> </a:t>
              </a:r>
              <a:r>
                <a:rPr lang="de-DE" dirty="0" err="1"/>
                <a:t>problems</a:t>
              </a:r>
              <a:endParaRPr lang="de-DE" dirty="0"/>
            </a:p>
          </p:txBody>
        </p:sp>
      </p:grpSp>
      <p:grpSp>
        <p:nvGrpSpPr>
          <p:cNvPr id="423" name="Abgerundetes Rechteck 21"/>
          <p:cNvGrpSpPr/>
          <p:nvPr/>
        </p:nvGrpSpPr>
        <p:grpSpPr>
          <a:xfrm>
            <a:off x="7627863" y="6457105"/>
            <a:ext cx="5112570" cy="1512170"/>
            <a:chOff x="0" y="0"/>
            <a:chExt cx="5112569" cy="1512168"/>
          </a:xfrm>
        </p:grpSpPr>
        <p:sp>
          <p:nvSpPr>
            <p:cNvPr id="421" name="Abgerundetes Rechteck"/>
            <p:cNvSpPr/>
            <p:nvPr/>
          </p:nvSpPr>
          <p:spPr>
            <a:xfrm>
              <a:off x="0" y="0"/>
              <a:ext cx="5112569" cy="151216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2" name="20-minütige Einzelarbeit…"/>
            <p:cNvSpPr txBox="1"/>
            <p:nvPr/>
          </p:nvSpPr>
          <p:spPr>
            <a:xfrm>
              <a:off x="73817" y="73817"/>
              <a:ext cx="4964934" cy="1149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/>
                <a:t>20-minute individual,</a:t>
              </a:r>
            </a:p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/>
                <a:t>math. </a:t>
              </a:r>
              <a:r>
                <a:rPr lang="de-DE" dirty="0" err="1"/>
                <a:t>writing</a:t>
              </a:r>
              <a:endParaRPr lang="de-DE" dirty="0"/>
            </a:p>
          </p:txBody>
        </p:sp>
      </p:grpSp>
      <p:grpSp>
        <p:nvGrpSpPr>
          <p:cNvPr id="426" name="Abgerundetes Rechteck 22"/>
          <p:cNvGrpSpPr/>
          <p:nvPr/>
        </p:nvGrpSpPr>
        <p:grpSpPr>
          <a:xfrm>
            <a:off x="7627863" y="2208633"/>
            <a:ext cx="5112570" cy="1512170"/>
            <a:chOff x="0" y="0"/>
            <a:chExt cx="5112569" cy="1512168"/>
          </a:xfrm>
        </p:grpSpPr>
        <p:sp>
          <p:nvSpPr>
            <p:cNvPr id="424" name="Abgerundetes Rechteck"/>
            <p:cNvSpPr/>
            <p:nvPr/>
          </p:nvSpPr>
          <p:spPr>
            <a:xfrm>
              <a:off x="0" y="0"/>
              <a:ext cx="5112569" cy="151216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25" name="Rückgabe, Besprechung und Berichtigung"/>
            <p:cNvSpPr txBox="1"/>
            <p:nvPr/>
          </p:nvSpPr>
          <p:spPr>
            <a:xfrm>
              <a:off x="73817" y="73817"/>
              <a:ext cx="4964934" cy="1149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de-DE" dirty="0"/>
                <a:t>Return </a:t>
              </a:r>
              <a:r>
                <a:rPr lang="de-DE" dirty="0" err="1"/>
                <a:t>corrected</a:t>
              </a:r>
              <a:r>
                <a:rPr lang="de-DE" dirty="0"/>
                <a:t> </a:t>
              </a:r>
              <a:r>
                <a:rPr lang="de-DE" dirty="0" err="1"/>
                <a:t>papers</a:t>
              </a:r>
              <a:r>
                <a:rPr lang="de-DE" dirty="0"/>
                <a:t>,</a:t>
              </a:r>
            </a:p>
            <a:p>
              <a:r>
                <a:rPr lang="de-DE" dirty="0" err="1"/>
                <a:t>solution</a:t>
              </a:r>
              <a:r>
                <a:rPr lang="de-DE" dirty="0"/>
                <a:t> in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class</a:t>
              </a:r>
              <a:r>
                <a:rPr lang="de-DE" dirty="0"/>
                <a:t> </a:t>
              </a:r>
              <a:endParaRPr dirty="0"/>
            </a:p>
          </p:txBody>
        </p:sp>
      </p:grpSp>
      <p:grpSp>
        <p:nvGrpSpPr>
          <p:cNvPr id="429" name="Eine Ecke des Rechtecks abrunden 29"/>
          <p:cNvGrpSpPr/>
          <p:nvPr/>
        </p:nvGrpSpPr>
        <p:grpSpPr>
          <a:xfrm>
            <a:off x="1363165" y="8833370"/>
            <a:ext cx="3240364" cy="792090"/>
            <a:chOff x="-1" y="0"/>
            <a:chExt cx="3240362" cy="792089"/>
          </a:xfrm>
        </p:grpSpPr>
        <p:sp>
          <p:nvSpPr>
            <p:cNvPr id="427" name="Form"/>
            <p:cNvSpPr/>
            <p:nvPr/>
          </p:nvSpPr>
          <p:spPr>
            <a:xfrm>
              <a:off x="0" y="0"/>
              <a:ext cx="3240361" cy="79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720" y="0"/>
                  </a:lnTo>
                  <a:cubicBezTo>
                    <a:pt x="21206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28" name="Tag n"/>
            <p:cNvSpPr txBox="1"/>
            <p:nvPr/>
          </p:nvSpPr>
          <p:spPr>
            <a:xfrm>
              <a:off x="-1" y="0"/>
              <a:ext cx="3201695" cy="657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lang="de-DE" dirty="0"/>
                <a:t>Day</a:t>
              </a:r>
              <a:r>
                <a:rPr dirty="0"/>
                <a:t> n</a:t>
              </a:r>
            </a:p>
          </p:txBody>
        </p:sp>
      </p:grpSp>
      <p:grpSp>
        <p:nvGrpSpPr>
          <p:cNvPr id="432" name="Eine Ecke des Rechtecks abrunden 30"/>
          <p:cNvGrpSpPr/>
          <p:nvPr/>
        </p:nvGrpSpPr>
        <p:grpSpPr>
          <a:xfrm>
            <a:off x="8707982" y="8833370"/>
            <a:ext cx="3240363" cy="792090"/>
            <a:chOff x="-1" y="0"/>
            <a:chExt cx="3240362" cy="792089"/>
          </a:xfrm>
        </p:grpSpPr>
        <p:sp>
          <p:nvSpPr>
            <p:cNvPr id="430" name="Form"/>
            <p:cNvSpPr/>
            <p:nvPr/>
          </p:nvSpPr>
          <p:spPr>
            <a:xfrm>
              <a:off x="0" y="0"/>
              <a:ext cx="3240361" cy="79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720" y="0"/>
                  </a:lnTo>
                  <a:cubicBezTo>
                    <a:pt x="21206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1" name="Tag n+1"/>
            <p:cNvSpPr txBox="1"/>
            <p:nvPr/>
          </p:nvSpPr>
          <p:spPr>
            <a:xfrm>
              <a:off x="-1" y="0"/>
              <a:ext cx="3201695" cy="657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lang="de-DE" dirty="0"/>
                <a:t>Day</a:t>
              </a:r>
              <a:r>
                <a:rPr dirty="0"/>
                <a:t> n+1</a:t>
              </a:r>
            </a:p>
          </p:txBody>
        </p:sp>
      </p:grpSp>
      <p:sp>
        <p:nvSpPr>
          <p:cNvPr id="433" name="Abgerundetes Rechteck 31"/>
          <p:cNvSpPr txBox="1"/>
          <p:nvPr/>
        </p:nvSpPr>
        <p:spPr>
          <a:xfrm rot="17856121">
            <a:off x="5550188" y="3353883"/>
            <a:ext cx="2240985" cy="114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1719" tIns="81719" rIns="81719" bIns="81719">
            <a:spAutoFit/>
          </a:bodyPr>
          <a:lstStyle>
            <a:lvl1pPr algn="r" defTabSz="1635125">
              <a:defRPr>
                <a:solidFill>
                  <a:srgbClr val="558ED5"/>
                </a:solidFill>
              </a:defRPr>
            </a:lvl1pPr>
          </a:lstStyle>
          <a:p>
            <a:r>
              <a:rPr lang="de-DE" dirty="0" err="1"/>
              <a:t>correction</a:t>
            </a:r>
            <a:r>
              <a:rPr dirty="0"/>
              <a:t> &amp; </a:t>
            </a:r>
            <a:r>
              <a:rPr lang="de-DE" dirty="0"/>
              <a:t>s</a:t>
            </a:r>
            <a:r>
              <a:rPr dirty="0"/>
              <a:t>can</a:t>
            </a:r>
          </a:p>
        </p:txBody>
      </p:sp>
      <p:grpSp>
        <p:nvGrpSpPr>
          <p:cNvPr id="439" name="Abgerundetes Rechteck 39"/>
          <p:cNvGrpSpPr/>
          <p:nvPr/>
        </p:nvGrpSpPr>
        <p:grpSpPr>
          <a:xfrm>
            <a:off x="13892559" y="2280641"/>
            <a:ext cx="2808314" cy="1296147"/>
            <a:chOff x="0" y="0"/>
            <a:chExt cx="2808312" cy="1296145"/>
          </a:xfrm>
        </p:grpSpPr>
        <p:sp>
          <p:nvSpPr>
            <p:cNvPr id="437" name="Abgerundetes Rechteck"/>
            <p:cNvSpPr/>
            <p:nvPr/>
          </p:nvSpPr>
          <p:spPr>
            <a:xfrm>
              <a:off x="0" y="0"/>
              <a:ext cx="2808312" cy="1296145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38" name="Feedback zu Tutor(inn)en"/>
            <p:cNvSpPr txBox="1"/>
            <p:nvPr/>
          </p:nvSpPr>
          <p:spPr>
            <a:xfrm>
              <a:off x="63273" y="63273"/>
              <a:ext cx="2681766" cy="1149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 algn="ctr"/>
              <a:r>
                <a:rPr dirty="0"/>
                <a:t>Feed</a:t>
              </a:r>
              <a:r>
                <a:rPr lang="de-DE" dirty="0"/>
                <a:t>-</a:t>
              </a:r>
              <a:r>
                <a:rPr dirty="0"/>
                <a:t>back </a:t>
              </a:r>
              <a:r>
                <a:rPr lang="de-DE" dirty="0" err="1"/>
                <a:t>to</a:t>
              </a:r>
              <a:r>
                <a:rPr dirty="0"/>
                <a:t> </a:t>
              </a:r>
              <a:r>
                <a:rPr lang="de-DE" dirty="0" err="1"/>
                <a:t>tutors</a:t>
              </a:r>
              <a:endParaRPr dirty="0"/>
            </a:p>
          </p:txBody>
        </p:sp>
      </p:grpSp>
      <p:grpSp>
        <p:nvGrpSpPr>
          <p:cNvPr id="442" name="Abgerundetes Rechteck 40"/>
          <p:cNvGrpSpPr/>
          <p:nvPr/>
        </p:nvGrpSpPr>
        <p:grpSpPr>
          <a:xfrm>
            <a:off x="13892559" y="3822650"/>
            <a:ext cx="2808314" cy="1296146"/>
            <a:chOff x="0" y="0"/>
            <a:chExt cx="2808312" cy="1296145"/>
          </a:xfrm>
        </p:grpSpPr>
        <p:sp>
          <p:nvSpPr>
            <p:cNvPr id="440" name="Abgerundetes Rechteck"/>
            <p:cNvSpPr/>
            <p:nvPr/>
          </p:nvSpPr>
          <p:spPr>
            <a:xfrm>
              <a:off x="0" y="0"/>
              <a:ext cx="2808312" cy="1296145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41" name="Beispiele in…"/>
            <p:cNvSpPr txBox="1"/>
            <p:nvPr/>
          </p:nvSpPr>
          <p:spPr>
            <a:xfrm>
              <a:off x="63273" y="63273"/>
              <a:ext cx="2681766" cy="114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de-DE" dirty="0" err="1"/>
                <a:t>Examples</a:t>
              </a:r>
              <a:r>
                <a:rPr lang="de-DE" dirty="0"/>
                <a:t> in </a:t>
              </a:r>
              <a:r>
                <a:rPr lang="de-DE" dirty="0" err="1"/>
                <a:t>lecture</a:t>
              </a:r>
              <a:endParaRPr dirty="0"/>
            </a:p>
          </p:txBody>
        </p:sp>
      </p:grpSp>
      <p:grpSp>
        <p:nvGrpSpPr>
          <p:cNvPr id="37" name="Abgerundetes Rechteck 40">
            <a:extLst>
              <a:ext uri="{FF2B5EF4-FFF2-40B4-BE49-F238E27FC236}">
                <a16:creationId xmlns:a16="http://schemas.microsoft.com/office/drawing/2014/main" id="{DC70BF25-2435-DE4B-A909-6EB4EB34FA5F}"/>
              </a:ext>
            </a:extLst>
          </p:cNvPr>
          <p:cNvGrpSpPr/>
          <p:nvPr/>
        </p:nvGrpSpPr>
        <p:grpSpPr>
          <a:xfrm>
            <a:off x="13676431" y="5372050"/>
            <a:ext cx="3409839" cy="1296146"/>
            <a:chOff x="-216128" y="0"/>
            <a:chExt cx="3409837" cy="1296145"/>
          </a:xfrm>
        </p:grpSpPr>
        <p:sp>
          <p:nvSpPr>
            <p:cNvPr id="38" name="Abgerundetes Rechteck">
              <a:extLst>
                <a:ext uri="{FF2B5EF4-FFF2-40B4-BE49-F238E27FC236}">
                  <a16:creationId xmlns:a16="http://schemas.microsoft.com/office/drawing/2014/main" id="{B64AFDFC-F100-544F-84C5-7A96BD556F52}"/>
                </a:ext>
              </a:extLst>
            </p:cNvPr>
            <p:cNvSpPr/>
            <p:nvPr/>
          </p:nvSpPr>
          <p:spPr>
            <a:xfrm>
              <a:off x="0" y="0"/>
              <a:ext cx="2808312" cy="1296145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9" name="Beispiele in…">
              <a:extLst>
                <a:ext uri="{FF2B5EF4-FFF2-40B4-BE49-F238E27FC236}">
                  <a16:creationId xmlns:a16="http://schemas.microsoft.com/office/drawing/2014/main" id="{0F11AB98-A845-6046-850D-3E4D129AB003}"/>
                </a:ext>
              </a:extLst>
            </p:cNvPr>
            <p:cNvSpPr txBox="1"/>
            <p:nvPr/>
          </p:nvSpPr>
          <p:spPr>
            <a:xfrm>
              <a:off x="-216128" y="63272"/>
              <a:ext cx="3409837" cy="114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de-DE" dirty="0" err="1"/>
                <a:t>Adjusting</a:t>
              </a:r>
              <a:endParaRPr lang="de-DE" dirty="0"/>
            </a:p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de-DE" dirty="0" err="1"/>
                <a:t>level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2" animBg="1" advAuto="0"/>
      <p:bldP spid="416" grpId="3" animBg="1" advAuto="0"/>
      <p:bldP spid="417" grpId="5" animBg="1" advAuto="0"/>
      <p:bldP spid="420" grpId="8" animBg="1" advAuto="0"/>
      <p:bldP spid="423" grpId="9" animBg="1" advAuto="0"/>
      <p:bldP spid="426" grpId="7" animBg="1" advAuto="0"/>
      <p:bldP spid="429" grpId="1" animBg="1" advAuto="0"/>
      <p:bldP spid="432" grpId="4" animBg="1" advAuto="0"/>
      <p:bldP spid="433" grpId="6" animBg="1" advAuto="0"/>
      <p:bldP spid="439" grpId="11" animBg="1" advAuto="0"/>
      <p:bldP spid="442" grpId="12" animBg="1" advAuto="0"/>
      <p:bldP spid="3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1"/>
          <p:cNvSpPr txBox="1">
            <a:spLocks noGrp="1"/>
          </p:cNvSpPr>
          <p:nvPr>
            <p:ph type="title"/>
          </p:nvPr>
        </p:nvSpPr>
        <p:spPr>
          <a:xfrm>
            <a:off x="2155255" y="549549"/>
            <a:ext cx="14868054" cy="126907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(4) Do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dropout</a:t>
            </a:r>
            <a:r>
              <a:rPr lang="de-DE" dirty="0"/>
              <a:t> at all? </a:t>
            </a:r>
            <a:br>
              <a:rPr lang="de-DE" dirty="0"/>
            </a:br>
            <a:endParaRPr lang="de-DE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EE7BB86-7509-5448-BA2A-42531E3C3DBA}"/>
              </a:ext>
            </a:extLst>
          </p:cNvPr>
          <p:cNvSpPr/>
          <p:nvPr/>
        </p:nvSpPr>
        <p:spPr>
          <a:xfrm>
            <a:off x="830523" y="2845053"/>
            <a:ext cx="5687696" cy="1272251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Precourse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participants</a:t>
            </a:r>
            <a:endParaRPr lang="de-D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before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Winter 2012/2013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8A14607-0812-F644-8D4A-9ACAB4AA7745}"/>
              </a:ext>
            </a:extLst>
          </p:cNvPr>
          <p:cNvSpPr/>
          <p:nvPr/>
        </p:nvSpPr>
        <p:spPr>
          <a:xfrm>
            <a:off x="2481522" y="5959527"/>
            <a:ext cx="5657273" cy="1272251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Precourse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participants</a:t>
            </a:r>
            <a:endParaRPr lang="de-DE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before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 Winter 2013/2014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8B8E297-2C0A-AC4F-BEFB-A4AE8306D7B9}"/>
              </a:ext>
            </a:extLst>
          </p:cNvPr>
          <p:cNvSpPr/>
          <p:nvPr/>
        </p:nvSpPr>
        <p:spPr>
          <a:xfrm>
            <a:off x="830522" y="4402290"/>
            <a:ext cx="5671878" cy="1272251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Students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starting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in Winter 2012/2013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precourse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8A98A02-F4AE-D946-8AAA-C9F352427E9B}"/>
              </a:ext>
            </a:extLst>
          </p:cNvPr>
          <p:cNvSpPr/>
          <p:nvPr/>
        </p:nvSpPr>
        <p:spPr>
          <a:xfrm>
            <a:off x="2481521" y="7622079"/>
            <a:ext cx="5657273" cy="1272251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Students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starting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 in Winter 2013/2014 </a:t>
            </a:r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without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precourse</a:t>
            </a:r>
            <a:endParaRPr lang="de-D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64C42D14-CF9E-B147-8AC3-0CCD8DD5B3A7}"/>
              </a:ext>
            </a:extLst>
          </p:cNvPr>
          <p:cNvCxnSpPr/>
          <p:nvPr/>
        </p:nvCxnSpPr>
        <p:spPr>
          <a:xfrm>
            <a:off x="6731000" y="2560067"/>
            <a:ext cx="0" cy="31144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5BE66EC-D315-254F-B8AF-372E25C95D0B}"/>
              </a:ext>
            </a:extLst>
          </p:cNvPr>
          <p:cNvCxnSpPr/>
          <p:nvPr/>
        </p:nvCxnSpPr>
        <p:spPr>
          <a:xfrm>
            <a:off x="8559800" y="5862067"/>
            <a:ext cx="0" cy="31144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770BB365-7122-2B4D-9F97-955078443E69}"/>
              </a:ext>
            </a:extLst>
          </p:cNvPr>
          <p:cNvSpPr txBox="1"/>
          <p:nvPr/>
        </p:nvSpPr>
        <p:spPr>
          <a:xfrm>
            <a:off x="7416799" y="2845053"/>
            <a:ext cx="6095983" cy="2627247"/>
          </a:xfrm>
          <a:prstGeom prst="rect">
            <a:avLst/>
          </a:prstGeom>
          <a:solidFill>
            <a:srgbClr val="92D050"/>
          </a:solidFill>
          <a:ln w="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completion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endParaRPr lang="de-DE" dirty="0"/>
          </a:p>
          <a:p>
            <a:r>
              <a:rPr lang="de-DE" dirty="0"/>
              <a:t>3-year-Bachelor </a:t>
            </a:r>
            <a:r>
              <a:rPr lang="de-DE" dirty="0" err="1"/>
              <a:t>within</a:t>
            </a:r>
            <a:r>
              <a:rPr lang="de-DE" dirty="0"/>
              <a:t> 4 </a:t>
            </a:r>
            <a:r>
              <a:rPr lang="de-DE" dirty="0" err="1"/>
              <a:t>years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0C0258-F56F-7C47-AC2C-7AC58FDDC445}"/>
              </a:ext>
            </a:extLst>
          </p:cNvPr>
          <p:cNvSpPr txBox="1"/>
          <p:nvPr/>
        </p:nvSpPr>
        <p:spPr>
          <a:xfrm>
            <a:off x="889000" y="9169400"/>
            <a:ext cx="10028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C387A03-9D98-EB4B-8CB8-E1E8BCEC5F97}"/>
              </a:ext>
            </a:extLst>
          </p:cNvPr>
          <p:cNvSpPr txBox="1"/>
          <p:nvPr/>
        </p:nvSpPr>
        <p:spPr>
          <a:xfrm>
            <a:off x="2489200" y="9169400"/>
            <a:ext cx="10028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3B813E0-7BD9-2F44-AE6F-104CA47443A8}"/>
              </a:ext>
            </a:extLst>
          </p:cNvPr>
          <p:cNvSpPr txBox="1"/>
          <p:nvPr/>
        </p:nvSpPr>
        <p:spPr>
          <a:xfrm>
            <a:off x="6731000" y="9169400"/>
            <a:ext cx="10028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180BE0-DA49-234B-9638-F5D1969BE0E5}"/>
              </a:ext>
            </a:extLst>
          </p:cNvPr>
          <p:cNvSpPr txBox="1"/>
          <p:nvPr/>
        </p:nvSpPr>
        <p:spPr>
          <a:xfrm>
            <a:off x="8694596" y="9155891"/>
            <a:ext cx="10028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2017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7055E15-6836-A644-B783-24A42BE8EF19}"/>
              </a:ext>
            </a:extLst>
          </p:cNvPr>
          <p:cNvSpPr txBox="1"/>
          <p:nvPr/>
        </p:nvSpPr>
        <p:spPr>
          <a:xfrm>
            <a:off x="8940799" y="6096253"/>
            <a:ext cx="6095983" cy="26272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completion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endParaRPr lang="de-DE" dirty="0"/>
          </a:p>
          <a:p>
            <a:r>
              <a:rPr lang="de-DE" dirty="0"/>
              <a:t>3-year-Bachelor </a:t>
            </a:r>
            <a:r>
              <a:rPr lang="de-DE" dirty="0" err="1"/>
              <a:t>within</a:t>
            </a:r>
            <a:r>
              <a:rPr lang="de-DE" dirty="0"/>
              <a:t> 4 </a:t>
            </a:r>
            <a:r>
              <a:rPr lang="de-DE" dirty="0" err="1"/>
              <a:t>years</a:t>
            </a:r>
            <a:endParaRPr lang="de-DE" dirty="0"/>
          </a:p>
          <a:p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2F2D430-89EC-794F-A18D-E0BA4596E5AA}"/>
              </a:ext>
            </a:extLst>
          </p:cNvPr>
          <p:cNvSpPr/>
          <p:nvPr/>
        </p:nvSpPr>
        <p:spPr>
          <a:xfrm>
            <a:off x="11988790" y="1773051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(Gerdes, H. &amp; Schneider 2021)</a:t>
            </a:r>
          </a:p>
        </p:txBody>
      </p:sp>
    </p:spTree>
    <p:extLst>
      <p:ext uri="{BB962C8B-B14F-4D97-AF65-F5344CB8AC3E}">
        <p14:creationId xmlns:p14="http://schemas.microsoft.com/office/powerpoint/2010/main" val="28595890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76118-BBF7-1F47-82FF-194DC650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 in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courses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00E6D9-155C-C548-BDE7-1DD36DEC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7" y="1591117"/>
            <a:ext cx="16451263" cy="681196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logistic</a:t>
            </a:r>
            <a:r>
              <a:rPr lang="de-DE" dirty="0"/>
              <a:t> </a:t>
            </a:r>
            <a:r>
              <a:rPr lang="de-DE" dirty="0" err="1"/>
              <a:t>multipli</a:t>
            </a:r>
            <a:r>
              <a:rPr lang="de-DE" dirty="0"/>
              <a:t> multi-level-regression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intercept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Bachelor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programmes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completion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dependend</a:t>
            </a:r>
            <a:r>
              <a:rPr lang="de-DE" dirty="0"/>
              <a:t>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le 4">
                <a:extLst>
                  <a:ext uri="{FF2B5EF4-FFF2-40B4-BE49-F238E27FC236}">
                    <a16:creationId xmlns:a16="http://schemas.microsoft.com/office/drawing/2014/main" id="{93FC0D84-DF0B-D546-B8FE-DCA99FA6E0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54644"/>
                  </p:ext>
                </p:extLst>
              </p:nvPr>
            </p:nvGraphicFramePr>
            <p:xfrm>
              <a:off x="1939231" y="3098800"/>
              <a:ext cx="12998355" cy="4480560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4332785">
                      <a:extLst>
                        <a:ext uri="{9D8B030D-6E8A-4147-A177-3AD203B41FA5}">
                          <a16:colId xmlns:a16="http://schemas.microsoft.com/office/drawing/2014/main" val="9948759"/>
                        </a:ext>
                      </a:extLst>
                    </a:gridCol>
                    <a:gridCol w="4332785">
                      <a:extLst>
                        <a:ext uri="{9D8B030D-6E8A-4147-A177-3AD203B41FA5}">
                          <a16:colId xmlns:a16="http://schemas.microsoft.com/office/drawing/2014/main" val="2470368234"/>
                        </a:ext>
                      </a:extLst>
                    </a:gridCol>
                    <a:gridCol w="4332785">
                      <a:extLst>
                        <a:ext uri="{9D8B030D-6E8A-4147-A177-3AD203B41FA5}">
                          <a16:colId xmlns:a16="http://schemas.microsoft.com/office/drawing/2014/main" val="298511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Variable  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de-DE" i="1" u="non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de-DE" b="1" i="1" u="non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1" i="0" u="non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𝐰𝐢𝐭𝐡</m:t>
                              </m:r>
                              <m:r>
                                <a:rPr lang="de-DE" b="1" i="1" u="non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de-DE" u="non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 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95%-CI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OR  </a:t>
                          </a:r>
                          <a14:m>
                            <m:oMath xmlns:m="http://schemas.openxmlformats.org/officeDocument/2006/math"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 with 95%-CI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9012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Intercept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−0.75 [−1.18,−0.37]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0.47 [0.31, 0.69]*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4339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Participation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pre-course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0.36 [0.19, 0.54]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1.43 [1.20, 1.71]*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064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till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enrollment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0.08 [−0.04, 0.20]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1.08 [0.96, 1.22]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7196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till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enrollment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grade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0.22 [0.06, 0.39]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1.25 [1.06, 1.47]*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7101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grade (final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school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exam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−0.78 [−0.88,−0.68]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0.46 [0.41, 0.51]*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507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gender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(male)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−0.22 [−0.39,−0.05]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0.81 [0.68, 0.95]*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3625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Different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federal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state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−0.12 [−0.28, 0.05]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0.89 [0.75, 1.05]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21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Group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level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: Bachelor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degree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programme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SD(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intercept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0.69 [0.45, 1.07]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7990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le 4">
                <a:extLst>
                  <a:ext uri="{FF2B5EF4-FFF2-40B4-BE49-F238E27FC236}">
                    <a16:creationId xmlns:a16="http://schemas.microsoft.com/office/drawing/2014/main" id="{93FC0D84-DF0B-D546-B8FE-DCA99FA6E0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54644"/>
                  </p:ext>
                </p:extLst>
              </p:nvPr>
            </p:nvGraphicFramePr>
            <p:xfrm>
              <a:off x="1939231" y="3098800"/>
              <a:ext cx="12998355" cy="4480560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4332785">
                      <a:extLst>
                        <a:ext uri="{9D8B030D-6E8A-4147-A177-3AD203B41FA5}">
                          <a16:colId xmlns:a16="http://schemas.microsoft.com/office/drawing/2014/main" val="9948759"/>
                        </a:ext>
                      </a:extLst>
                    </a:gridCol>
                    <a:gridCol w="4332785">
                      <a:extLst>
                        <a:ext uri="{9D8B030D-6E8A-4147-A177-3AD203B41FA5}">
                          <a16:colId xmlns:a16="http://schemas.microsoft.com/office/drawing/2014/main" val="2470368234"/>
                        </a:ext>
                      </a:extLst>
                    </a:gridCol>
                    <a:gridCol w="4332785">
                      <a:extLst>
                        <a:ext uri="{9D8B030D-6E8A-4147-A177-3AD203B41FA5}">
                          <a16:colId xmlns:a16="http://schemas.microsoft.com/office/drawing/2014/main" val="29851108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Variable  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1173" t="-11111" r="-101760" b="-9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85" t="-11111" r="-1462" b="-9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90127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Intercept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−0.75 [−1.18,−0.37]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tx1"/>
                              </a:solidFill>
                              <a:effectLst/>
                              <a:latin typeface="Helvetica" pitchFamily="2" charset="0"/>
                            </a:rPr>
                            <a:t>0.47 [0.31, 0.69]*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43394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Participation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pre-course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0.36 [0.19, 0.54]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1.43 [1.20, 1.71]*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0649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till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enrollment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0.08 [−0.04, 0.20]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1.08 [0.96, 1.22]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71963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till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enrollment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grade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0.22 [0.06, 0.39]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1.25 [1.06, 1.47]*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71015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grade (final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school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exam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−0.78 [−0.88,−0.68]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0.46 [0.41, 0.51]*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5078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gender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(male)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−0.22 [−0.39,−0.05]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0.81 [0.68, 0.95]*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36250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Different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federal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state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−0.12 [−0.28, 0.05]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0.89 [0.75, 1.05]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2192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Group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level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: Bachelor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degree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programme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SD(</a:t>
                          </a:r>
                          <a:r>
                            <a:rPr lang="de-DE" dirty="0" err="1">
                              <a:solidFill>
                                <a:schemeClr val="tx1"/>
                              </a:solidFill>
                            </a:rPr>
                            <a:t>intercept</a:t>
                          </a:r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0" i="0" u="none" strike="noStrike" cap="none" spc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0.69 [0.45, 1.07]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7990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ABD1C9E3-3991-484F-A78D-D800617E20C0}"/>
              </a:ext>
            </a:extLst>
          </p:cNvPr>
          <p:cNvSpPr txBox="1"/>
          <p:nvPr/>
        </p:nvSpPr>
        <p:spPr>
          <a:xfrm>
            <a:off x="1939231" y="7760389"/>
            <a:ext cx="3772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* Level </a:t>
            </a:r>
            <a:r>
              <a:rPr kumimoji="0" lang="de-DE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significance</a:t>
            </a: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5 %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B9A086A-7A84-F54A-BC73-7B4FE5D8C5AD}"/>
              </a:ext>
            </a:extLst>
          </p:cNvPr>
          <p:cNvSpPr txBox="1"/>
          <p:nvPr/>
        </p:nvSpPr>
        <p:spPr>
          <a:xfrm>
            <a:off x="10622604" y="7862173"/>
            <a:ext cx="553452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de-DE" sz="2400" dirty="0"/>
              <a:t>N = 2953 </a:t>
            </a:r>
            <a:r>
              <a:rPr lang="de-DE" sz="2400" dirty="0" err="1"/>
              <a:t>cases</a:t>
            </a:r>
            <a:r>
              <a:rPr lang="de-DE" sz="2400" dirty="0"/>
              <a:t> (39% </a:t>
            </a:r>
            <a:r>
              <a:rPr lang="de-DE" sz="2400" dirty="0" err="1"/>
              <a:t>female</a:t>
            </a:r>
            <a:r>
              <a:rPr lang="de-DE" sz="2400" dirty="0"/>
              <a:t>)</a:t>
            </a:r>
          </a:p>
          <a:p>
            <a:r>
              <a:rPr lang="de-DE" sz="2400" dirty="0"/>
              <a:t>42 % </a:t>
            </a:r>
            <a:r>
              <a:rPr lang="de-DE" sz="2400" dirty="0" err="1"/>
              <a:t>sucessful</a:t>
            </a:r>
            <a:r>
              <a:rPr lang="de-DE" sz="2400" dirty="0"/>
              <a:t> </a:t>
            </a:r>
            <a:r>
              <a:rPr lang="de-DE" sz="2400" dirty="0" err="1"/>
              <a:t>completion</a:t>
            </a:r>
            <a:r>
              <a:rPr lang="de-DE" sz="2400" dirty="0"/>
              <a:t> after 4 </a:t>
            </a:r>
            <a:r>
              <a:rPr lang="de-DE" sz="2400" dirty="0" err="1"/>
              <a:t>years</a:t>
            </a:r>
            <a:endParaRPr lang="de-DE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7552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מציין מיקום של מספר שקופית 1"/>
          <p:cNvSpPr txBox="1">
            <a:spLocks noGrp="1"/>
          </p:cNvSpPr>
          <p:nvPr>
            <p:ph type="sldNum" sz="quarter" idx="2"/>
          </p:nvPr>
        </p:nvSpPr>
        <p:spPr>
          <a:xfrm>
            <a:off x="657746" y="9840913"/>
            <a:ext cx="345555" cy="508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45C75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445" name="כותרת 2"/>
          <p:cNvSpPr txBox="1">
            <a:spLocks noGrp="1"/>
          </p:cNvSpPr>
          <p:nvPr>
            <p:ph type="title" idx="4294967295"/>
          </p:nvPr>
        </p:nvSpPr>
        <p:spPr>
          <a:xfrm>
            <a:off x="2083183" y="401264"/>
            <a:ext cx="14974291" cy="1994074"/>
          </a:xfrm>
          <a:prstGeom prst="rect">
            <a:avLst/>
          </a:prstGeom>
        </p:spPr>
        <p:txBody>
          <a:bodyPr lIns="81719" tIns="81719" rIns="81719" bIns="81719"/>
          <a:lstStyle/>
          <a:p>
            <a:pPr defTabSz="914400"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de-DE" dirty="0"/>
              <a:t>Summary</a:t>
            </a:r>
            <a:endParaRPr spc="-200" dirty="0"/>
          </a:p>
        </p:txBody>
      </p:sp>
      <p:sp>
        <p:nvSpPr>
          <p:cNvPr id="446" name="מציין מיקום תוכן 3"/>
          <p:cNvSpPr txBox="1">
            <a:spLocks noGrp="1"/>
          </p:cNvSpPr>
          <p:nvPr>
            <p:ph type="body" idx="4294967295"/>
          </p:nvPr>
        </p:nvSpPr>
        <p:spPr>
          <a:xfrm>
            <a:off x="1437652" y="2571101"/>
            <a:ext cx="15619822" cy="7340035"/>
          </a:xfrm>
          <a:prstGeom prst="rect">
            <a:avLst/>
          </a:prstGeom>
        </p:spPr>
        <p:txBody>
          <a:bodyPr lIns="81719" tIns="81719" rIns="81719" bIns="81719"/>
          <a:lstStyle/>
          <a:p>
            <a:pPr marL="341313" indent="-341313" defTabSz="914400"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Mathematical</a:t>
            </a:r>
            <a:r>
              <a:rPr lang="de-DE" dirty="0"/>
              <a:t> </a:t>
            </a:r>
            <a:r>
              <a:rPr lang="de-DE" dirty="0" err="1"/>
              <a:t>abilities</a:t>
            </a:r>
            <a:r>
              <a:rPr lang="de-DE" dirty="0"/>
              <a:t> </a:t>
            </a:r>
            <a:r>
              <a:rPr lang="de-DE" dirty="0" err="1"/>
              <a:t>acquainted</a:t>
            </a:r>
            <a:r>
              <a:rPr lang="de-DE" dirty="0"/>
              <a:t> at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(at least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</a:t>
            </a:r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a </a:t>
            </a:r>
            <a:r>
              <a:rPr lang="de-DE" dirty="0" err="1"/>
              <a:t>prediction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80 %.</a:t>
            </a:r>
          </a:p>
          <a:p>
            <a:pPr marL="341313" indent="-341313" defTabSz="914400"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catch </a:t>
            </a:r>
            <a:r>
              <a:rPr lang="de-DE" dirty="0" err="1"/>
              <a:t>up</a:t>
            </a:r>
            <a:r>
              <a:rPr lang="de-DE" dirty="0"/>
              <a:t>. </a:t>
            </a:r>
          </a:p>
          <a:p>
            <a:pPr marL="341313" indent="-341313" defTabSz="914400"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?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pre-courses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, but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short</a:t>
            </a:r>
            <a:r>
              <a:rPr lang="de-DE" dirty="0"/>
              <a:t>.</a:t>
            </a:r>
          </a:p>
          <a:p>
            <a:pPr marL="341313" indent="-341313" defTabSz="914400"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/>
              <a:t>Higher </a:t>
            </a:r>
            <a:r>
              <a:rPr lang="de-DE" dirty="0" err="1"/>
              <a:t>risks</a:t>
            </a:r>
            <a:r>
              <a:rPr lang="de-DE" dirty="0"/>
              <a:t>: (</a:t>
            </a:r>
            <a:r>
              <a:rPr lang="de-DE" dirty="0" err="1"/>
              <a:t>very</a:t>
            </a:r>
            <a:r>
              <a:rPr lang="de-DE" dirty="0"/>
              <a:t>) </a:t>
            </a:r>
            <a:r>
              <a:rPr lang="de-DE" dirty="0" err="1"/>
              <a:t>late</a:t>
            </a:r>
            <a:r>
              <a:rPr lang="de-DE" dirty="0"/>
              <a:t> </a:t>
            </a:r>
            <a:r>
              <a:rPr lang="de-DE" dirty="0" err="1"/>
              <a:t>enrollment</a:t>
            </a:r>
            <a:r>
              <a:rPr lang="de-DE" dirty="0"/>
              <a:t>, not </a:t>
            </a:r>
            <a:r>
              <a:rPr lang="de-DE" dirty="0" err="1"/>
              <a:t>participating</a:t>
            </a:r>
            <a:r>
              <a:rPr lang="de-DE" dirty="0"/>
              <a:t> in (non-</a:t>
            </a:r>
            <a:r>
              <a:rPr lang="de-DE" dirty="0" err="1"/>
              <a:t>compulsary</a:t>
            </a:r>
            <a:r>
              <a:rPr lang="de-DE" dirty="0"/>
              <a:t>) </a:t>
            </a:r>
            <a:r>
              <a:rPr lang="de-DE" dirty="0" err="1"/>
              <a:t>pre-courses</a:t>
            </a:r>
            <a:endParaRPr dirty="0"/>
          </a:p>
          <a:p>
            <a:pPr marL="341313" indent="-341313" defTabSz="914400"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0" indent="0" defTabSz="914400">
              <a:spcBef>
                <a:spcPts val="10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				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Rectangle 7"/>
          <p:cNvSpPr txBox="1"/>
          <p:nvPr/>
        </p:nvSpPr>
        <p:spPr>
          <a:xfrm>
            <a:off x="10507663" y="1992313"/>
            <a:ext cx="7632701" cy="62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1711" tIns="81711" rIns="81711" bIns="81711">
            <a:spAutoFit/>
          </a:bodyPr>
          <a:lstStyle/>
          <a:p>
            <a:pPr marL="354013" indent="-354013" defTabSz="1633538">
              <a:defRPr b="1"/>
            </a:pPr>
            <a:r>
              <a:t>   </a:t>
            </a:r>
            <a:r>
              <a:rPr b="0"/>
              <a:t> </a:t>
            </a:r>
          </a:p>
        </p:txBody>
      </p:sp>
      <p:sp>
        <p:nvSpPr>
          <p:cNvPr id="593" name="TextBox 10"/>
          <p:cNvSpPr txBox="1"/>
          <p:nvPr/>
        </p:nvSpPr>
        <p:spPr>
          <a:xfrm>
            <a:off x="11372849" y="3073399"/>
            <a:ext cx="633889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94" name="TextBox 11"/>
          <p:cNvSpPr txBox="1"/>
          <p:nvPr/>
        </p:nvSpPr>
        <p:spPr>
          <a:xfrm>
            <a:off x="10796586" y="7248524"/>
            <a:ext cx="7483476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Stefan </a:t>
            </a:r>
            <a:r>
              <a:rPr dirty="0" err="1"/>
              <a:t>Halverscheid</a:t>
            </a:r>
            <a:endParaRPr dirty="0"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2"/>
              </a:rPr>
              <a:t>Stefan.Halverscheid@</a:t>
            </a:r>
            <a:r>
              <a:rPr lang="de-DE"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2"/>
              </a:rPr>
              <a:t>mathematik.</a:t>
            </a:r>
            <a:r>
              <a:rPr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2"/>
              </a:rPr>
              <a:t>uni-goettingen.de</a:t>
            </a:r>
          </a:p>
        </p:txBody>
      </p:sp>
      <p:pic>
        <p:nvPicPr>
          <p:cNvPr id="595" name="Bild 5" descr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2640013"/>
            <a:ext cx="8529639" cy="5962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itle 1"/>
          <p:cNvSpPr txBox="1">
            <a:spLocks noGrp="1"/>
          </p:cNvSpPr>
          <p:nvPr>
            <p:ph type="title"/>
          </p:nvPr>
        </p:nvSpPr>
        <p:spPr>
          <a:xfrm>
            <a:off x="2155255" y="549549"/>
            <a:ext cx="14868054" cy="1269077"/>
          </a:xfrm>
          <a:prstGeom prst="rect">
            <a:avLst/>
          </a:prstGeom>
        </p:spPr>
        <p:txBody>
          <a:bodyPr/>
          <a:lstStyle/>
          <a:p>
            <a:r>
              <a:t>Aufgabenabfolge 2017</a:t>
            </a:r>
          </a:p>
        </p:txBody>
      </p:sp>
      <p:sp>
        <p:nvSpPr>
          <p:cNvPr id="51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488231" y="9840913"/>
            <a:ext cx="515069" cy="508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aphicFrame>
        <p:nvGraphicFramePr>
          <p:cNvPr id="514" name="Inhaltsplatzhalter 9"/>
          <p:cNvGraphicFramePr/>
          <p:nvPr/>
        </p:nvGraphicFramePr>
        <p:xfrm>
          <a:off x="571078" y="1848593"/>
          <a:ext cx="16451262" cy="77724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9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914308">
                        <a:defRPr sz="28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Etappe mathematischen Schreibens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Gegenstand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Eigenschaft nachprüfen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Teilbarkeit, Quersumme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Negation von Aussagen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Gerade und ungerade Zahlen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Schlussfolgerungen aufgrund von Axiomen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Anordnungsaxiome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Mengen durch definierende Eigenschaften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28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Graphen und Teilmengen des R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Überprüfung von Eigenschaften, Kontroposition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Injektive und surjektive Abbildungen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Vollständige Induktion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Teilbarkeit 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Nachweise mit Existenzquantoren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Beschränkte Folgen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Komplexere Abhängigkeiten vom Existenzquantor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Konvergenz einer reellen Zahlenfolge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Widerlegung durch Angabe eines Gegenbeispiels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Grenzwerte bei Treppenfunktionen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Nachweise zu Allquantoren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Folgenstetigkeit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Indirekte Beweise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Differenzierbarkeit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Nachweise mehrerer Eigenschaften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Bijektivität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Verschiedene Darstellungen vergleichen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Variablendarstellung und Matrizendarstellung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Strukturelle Nachweise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08">
                        <a:defRPr sz="1800"/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Rechengesetze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15" name="Rechteck 10"/>
          <p:cNvSpPr/>
          <p:nvPr/>
        </p:nvSpPr>
        <p:spPr>
          <a:xfrm>
            <a:off x="571078" y="3432769"/>
            <a:ext cx="16489834" cy="432049"/>
          </a:xfrm>
          <a:prstGeom prst="rect">
            <a:avLst/>
          </a:prstGeom>
          <a:solidFill>
            <a:srgbClr val="E6B9B8">
              <a:alpha val="37000"/>
            </a:srgbClr>
          </a:solidFill>
          <a:ln w="12700">
            <a:miter lim="400000"/>
          </a:ln>
        </p:spPr>
        <p:txBody>
          <a:bodyPr lIns="81719" tIns="81719" rIns="81719" bIns="81719"/>
          <a:lstStyle/>
          <a:p>
            <a:pPr algn="r" defTabSz="1635125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itel 1"/>
          <p:cNvSpPr txBox="1">
            <a:spLocks noGrp="1"/>
          </p:cNvSpPr>
          <p:nvPr>
            <p:ph type="title"/>
          </p:nvPr>
        </p:nvSpPr>
        <p:spPr>
          <a:xfrm>
            <a:off x="1939230" y="412750"/>
            <a:ext cx="15426440" cy="1720851"/>
          </a:xfrm>
          <a:prstGeom prst="rect">
            <a:avLst/>
          </a:prstGeom>
        </p:spPr>
        <p:txBody>
          <a:bodyPr/>
          <a:lstStyle/>
          <a:p>
            <a:r>
              <a:t>Blick auf eine Aufgabe in der ersten Woche </a:t>
            </a:r>
          </a:p>
        </p:txBody>
      </p:sp>
      <p:sp>
        <p:nvSpPr>
          <p:cNvPr id="51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914405" y="2408241"/>
            <a:ext cx="16451264" cy="6811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9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510853" y="9840913"/>
            <a:ext cx="492447" cy="508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520" name="Datumsplatzhalter 5"/>
          <p:cNvSpPr txBox="1"/>
          <p:nvPr/>
        </p:nvSpPr>
        <p:spPr>
          <a:xfrm>
            <a:off x="16341724" y="9840913"/>
            <a:ext cx="1938340" cy="508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1668" tIns="81668" rIns="81668" bIns="81668">
            <a:spAutoFit/>
          </a:bodyPr>
          <a:lstStyle>
            <a:lvl1pPr>
              <a:defRPr sz="2400"/>
            </a:lvl1pPr>
          </a:lstStyle>
          <a:p>
            <a:r>
              <a:t>06.03.18</a:t>
            </a:r>
          </a:p>
        </p:txBody>
      </p:sp>
      <p:pic>
        <p:nvPicPr>
          <p:cNvPr id="521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48" y="2136625"/>
            <a:ext cx="16143543" cy="6120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itel 1"/>
          <p:cNvSpPr txBox="1">
            <a:spLocks noGrp="1"/>
          </p:cNvSpPr>
          <p:nvPr>
            <p:ph type="title"/>
          </p:nvPr>
        </p:nvSpPr>
        <p:spPr>
          <a:xfrm>
            <a:off x="1939230" y="264418"/>
            <a:ext cx="15426440" cy="1720851"/>
          </a:xfrm>
          <a:prstGeom prst="rect">
            <a:avLst/>
          </a:prstGeom>
        </p:spPr>
        <p:txBody>
          <a:bodyPr/>
          <a:lstStyle/>
          <a:p>
            <a:r>
              <a:t>Ca. 20 %: Grundsätzlich klar strukturierte und begründete Darstellung bei kleinen Verbesserungsmöglichkeiten</a:t>
            </a:r>
          </a:p>
        </p:txBody>
      </p:sp>
      <p:pic>
        <p:nvPicPr>
          <p:cNvPr id="524" name="Inhaltsplatzhalter 3" descr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55" y="3031094"/>
            <a:ext cx="16452058" cy="4426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itel 1"/>
          <p:cNvSpPr txBox="1">
            <a:spLocks noGrp="1"/>
          </p:cNvSpPr>
          <p:nvPr>
            <p:ph type="title"/>
          </p:nvPr>
        </p:nvSpPr>
        <p:spPr>
          <a:xfrm>
            <a:off x="1939230" y="412750"/>
            <a:ext cx="15426440" cy="1720851"/>
          </a:xfrm>
          <a:prstGeom prst="rect">
            <a:avLst/>
          </a:prstGeom>
        </p:spPr>
        <p:txBody>
          <a:bodyPr/>
          <a:lstStyle/>
          <a:p>
            <a:r>
              <a:t>Ca. 20 %: Grundsätzliche Probleme mit dem, was ein Beweis ist</a:t>
            </a:r>
          </a:p>
        </p:txBody>
      </p:sp>
      <p:pic>
        <p:nvPicPr>
          <p:cNvPr id="527" name="Inhaltsplatzhalter 3" descr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38" y="2408240"/>
            <a:ext cx="6837599" cy="6811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itel 1"/>
          <p:cNvSpPr txBox="1">
            <a:spLocks noGrp="1"/>
          </p:cNvSpPr>
          <p:nvPr>
            <p:ph type="title"/>
          </p:nvPr>
        </p:nvSpPr>
        <p:spPr>
          <a:xfrm>
            <a:off x="1939230" y="412750"/>
            <a:ext cx="15426440" cy="1720851"/>
          </a:xfrm>
          <a:prstGeom prst="rect">
            <a:avLst/>
          </a:prstGeom>
        </p:spPr>
        <p:txBody>
          <a:bodyPr/>
          <a:lstStyle/>
          <a:p>
            <a:r>
              <a:t>Ca. 25 %: Rolle von Voraussetzung und Schlussfolgerung bei Axiom A3</a:t>
            </a:r>
          </a:p>
        </p:txBody>
      </p:sp>
      <p:pic>
        <p:nvPicPr>
          <p:cNvPr id="530" name="Inhaltsplatzhalter 3" descr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76532"/>
            <a:ext cx="16451263" cy="5075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Bild 2" descr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063" y="1704577"/>
            <a:ext cx="7632701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Übersicht"/>
          <p:cNvSpPr txBox="1">
            <a:spLocks noGrp="1"/>
          </p:cNvSpPr>
          <p:nvPr>
            <p:ph type="title"/>
          </p:nvPr>
        </p:nvSpPr>
        <p:spPr>
          <a:xfrm>
            <a:off x="2044152" y="336415"/>
            <a:ext cx="16451264" cy="172085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Outline</a:t>
            </a:r>
            <a:endParaRPr dirty="0"/>
          </a:p>
        </p:txBody>
      </p:sp>
      <p:sp>
        <p:nvSpPr>
          <p:cNvPr id="358" name="Das Mathematische Propädeutikum für Studierende der Physik und Mathematik…"/>
          <p:cNvSpPr txBox="1">
            <a:spLocks noGrp="1"/>
          </p:cNvSpPr>
          <p:nvPr>
            <p:ph type="body" sz="half" idx="1"/>
          </p:nvPr>
        </p:nvSpPr>
        <p:spPr>
          <a:xfrm>
            <a:off x="914400" y="2408240"/>
            <a:ext cx="14630400" cy="681196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(1) The </a:t>
            </a:r>
            <a:r>
              <a:rPr lang="de-DE" b="1" dirty="0" err="1"/>
              <a:t>dropout</a:t>
            </a:r>
            <a:r>
              <a:rPr lang="de-DE" b="1" dirty="0"/>
              <a:t> </a:t>
            </a:r>
            <a:r>
              <a:rPr lang="de-DE" b="1" dirty="0" err="1"/>
              <a:t>problem</a:t>
            </a:r>
            <a:r>
              <a:rPr lang="de-DE" b="1" dirty="0"/>
              <a:t> </a:t>
            </a:r>
            <a:r>
              <a:rPr lang="de-DE" b="1" dirty="0" err="1"/>
              <a:t>concerning</a:t>
            </a:r>
            <a:r>
              <a:rPr lang="de-DE" b="1" dirty="0"/>
              <a:t> </a:t>
            </a:r>
            <a:r>
              <a:rPr lang="de-DE" b="1" dirty="0" err="1"/>
              <a:t>mathematics</a:t>
            </a:r>
            <a:r>
              <a:rPr lang="de-DE" b="1" dirty="0"/>
              <a:t> in </a:t>
            </a:r>
            <a:r>
              <a:rPr lang="de-DE" b="1" dirty="0" err="1"/>
              <a:t>tertiary</a:t>
            </a:r>
            <a:r>
              <a:rPr lang="de-DE" b="1" dirty="0"/>
              <a:t> </a:t>
            </a:r>
            <a:r>
              <a:rPr lang="de-DE" b="1" dirty="0" err="1"/>
              <a:t>education</a:t>
            </a:r>
            <a:endParaRPr lang="de-DE" b="1" dirty="0"/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(Heinze, Neumann, Ufer,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Rach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Borowski, Buschhüter,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Greefrath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H., Kürten, 	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Pustelnik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Sommerhoff 2019)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(2) The </a:t>
            </a:r>
            <a:r>
              <a:rPr lang="de-DE" b="1" dirty="0" err="1"/>
              <a:t>impact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school</a:t>
            </a:r>
            <a:r>
              <a:rPr lang="de-DE" b="1" dirty="0"/>
              <a:t> </a:t>
            </a:r>
            <a:r>
              <a:rPr lang="de-DE" b="1" dirty="0" err="1"/>
              <a:t>knowledge</a:t>
            </a:r>
            <a:r>
              <a:rPr lang="de-DE" b="1" dirty="0"/>
              <a:t> on </a:t>
            </a:r>
            <a:r>
              <a:rPr lang="de-DE" b="1" dirty="0" err="1"/>
              <a:t>studies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physics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mathematics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(H. &amp;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Pustelnik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2013;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Pustelnik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2018)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(3) A </a:t>
            </a:r>
            <a:r>
              <a:rPr lang="de-DE" b="1" dirty="0" err="1"/>
              <a:t>look</a:t>
            </a:r>
            <a:r>
              <a:rPr lang="de-DE" b="1" dirty="0"/>
              <a:t> at </a:t>
            </a:r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efforts</a:t>
            </a:r>
            <a:r>
              <a:rPr lang="de-DE" b="1" dirty="0"/>
              <a:t> at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transition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err="1"/>
              <a:t>secondary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tertiary</a:t>
            </a:r>
            <a:r>
              <a:rPr lang="de-DE" b="1" dirty="0"/>
              <a:t> </a:t>
            </a:r>
            <a:r>
              <a:rPr lang="de-DE" b="1" dirty="0" err="1"/>
              <a:t>education</a:t>
            </a:r>
            <a:r>
              <a:rPr lang="de-DE" b="1" dirty="0"/>
              <a:t>, in </a:t>
            </a:r>
            <a:r>
              <a:rPr lang="de-DE" b="1" dirty="0" err="1"/>
              <a:t>particular</a:t>
            </a:r>
            <a:r>
              <a:rPr lang="de-DE" b="1" dirty="0"/>
              <a:t> in </a:t>
            </a:r>
            <a:r>
              <a:rPr lang="de-DE" b="1" dirty="0" err="1"/>
              <a:t>preperation</a:t>
            </a:r>
            <a:r>
              <a:rPr lang="de-DE" b="1" dirty="0"/>
              <a:t> </a:t>
            </a:r>
            <a:r>
              <a:rPr lang="de-DE" b="1" dirty="0" err="1"/>
              <a:t>courses</a:t>
            </a:r>
            <a:endParaRPr lang="de-DE" b="1" dirty="0"/>
          </a:p>
          <a:p>
            <a:pPr marL="440644" lvl="1" indent="0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(H. &amp; Müller 2013; H. 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Pustelnik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Taake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&amp; Schneider 2014)</a:t>
            </a:r>
          </a:p>
          <a:p>
            <a:pPr marL="440644" lvl="1" indent="0">
              <a:buNone/>
            </a:pPr>
            <a:endParaRPr lang="de-DE" dirty="0"/>
          </a:p>
          <a:p>
            <a:pPr marL="0" lvl="1" indent="0">
              <a:buNone/>
            </a:pPr>
            <a:r>
              <a:rPr lang="de-DE" b="1" dirty="0"/>
              <a:t>(4) Do </a:t>
            </a:r>
            <a:r>
              <a:rPr lang="de-DE" b="1" dirty="0" err="1"/>
              <a:t>preparation</a:t>
            </a:r>
            <a:r>
              <a:rPr lang="de-DE" b="1" dirty="0"/>
              <a:t> </a:t>
            </a:r>
            <a:r>
              <a:rPr lang="de-DE" b="1" dirty="0" err="1"/>
              <a:t>courses</a:t>
            </a:r>
            <a:r>
              <a:rPr lang="de-DE" b="1" dirty="0"/>
              <a:t> </a:t>
            </a:r>
            <a:r>
              <a:rPr lang="de-DE" b="1" dirty="0" err="1"/>
              <a:t>have</a:t>
            </a:r>
            <a:r>
              <a:rPr lang="de-DE" b="1" dirty="0"/>
              <a:t> an </a:t>
            </a:r>
            <a:r>
              <a:rPr lang="de-DE" b="1" dirty="0" err="1"/>
              <a:t>effect</a:t>
            </a:r>
            <a:r>
              <a:rPr lang="de-DE" b="1" dirty="0"/>
              <a:t> on </a:t>
            </a:r>
            <a:r>
              <a:rPr lang="de-DE" b="1" dirty="0" err="1"/>
              <a:t>dropout</a:t>
            </a:r>
            <a:r>
              <a:rPr lang="de-DE" b="1" dirty="0"/>
              <a:t> at all?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(Gerdes, H. &amp; Schneider 2021)</a:t>
            </a:r>
          </a:p>
        </p:txBody>
      </p:sp>
      <p:sp>
        <p:nvSpPr>
          <p:cNvPr id="3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57746" y="9840913"/>
            <a:ext cx="345555" cy="508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5" name="Picture 2" descr="Logo LATSIS FONDATION">
            <a:extLst>
              <a:ext uri="{FF2B5EF4-FFF2-40B4-BE49-F238E27FC236}">
                <a16:creationId xmlns:a16="http://schemas.microsoft.com/office/drawing/2014/main" id="{627D59A8-EC04-DC44-B292-8FCB6159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069" y="144316"/>
            <a:ext cx="1624384" cy="11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Fußzeilenplatzhalter 4"/>
          <p:cNvSpPr txBox="1"/>
          <p:nvPr/>
        </p:nvSpPr>
        <p:spPr>
          <a:xfrm>
            <a:off x="2370138" y="9840913"/>
            <a:ext cx="5500688" cy="508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1668" tIns="81668" rIns="81668" bIns="81668">
            <a:spAutoFit/>
          </a:bodyPr>
          <a:lstStyle>
            <a:lvl1pPr algn="ctr">
              <a:defRPr sz="2400"/>
            </a:lvl1pPr>
          </a:lstStyle>
          <a:p>
            <a:r>
              <a:t>Georg-August-Universität Göttingen</a:t>
            </a:r>
          </a:p>
        </p:txBody>
      </p:sp>
      <p:sp>
        <p:nvSpPr>
          <p:cNvPr id="534" name="Titel 1"/>
          <p:cNvSpPr txBox="1">
            <a:spLocks noGrp="1"/>
          </p:cNvSpPr>
          <p:nvPr>
            <p:ph type="title"/>
          </p:nvPr>
        </p:nvSpPr>
        <p:spPr>
          <a:xfrm>
            <a:off x="1939230" y="192410"/>
            <a:ext cx="15426440" cy="1720851"/>
          </a:xfrm>
          <a:prstGeom prst="rect">
            <a:avLst/>
          </a:prstGeom>
        </p:spPr>
        <p:txBody>
          <a:bodyPr/>
          <a:lstStyle/>
          <a:p>
            <a:r>
              <a:t>Blick auf Unterschiedlichkeit von Übungsgruppen: </a:t>
            </a:r>
            <a:br/>
            <a:r>
              <a:t>Grundsätzliche Missverständnisse über die Rolle von Axiomen</a:t>
            </a:r>
          </a:p>
        </p:txBody>
      </p:sp>
      <p:graphicFrame>
        <p:nvGraphicFramePr>
          <p:cNvPr id="535" name="Inhaltsplatzhalter 6"/>
          <p:cNvGraphicFramePr/>
          <p:nvPr/>
        </p:nvGraphicFramePr>
        <p:xfrm>
          <a:off x="914400" y="2706578"/>
          <a:ext cx="16451264" cy="11582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56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6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6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6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defTabSz="914308">
                        <a:defRPr sz="1800"/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9 %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/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21 %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/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14 %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/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47 %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/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63 %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/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46 %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/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26 %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08">
                        <a:defRPr sz="1800"/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17 %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6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488231" y="9840913"/>
            <a:ext cx="515069" cy="508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537" name="Datumsplatzhalter 5"/>
          <p:cNvSpPr txBox="1"/>
          <p:nvPr/>
        </p:nvSpPr>
        <p:spPr>
          <a:xfrm>
            <a:off x="16341724" y="9840913"/>
            <a:ext cx="1938340" cy="508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1668" tIns="81668" rIns="81668" bIns="81668">
            <a:spAutoFit/>
          </a:bodyPr>
          <a:lstStyle>
            <a:lvl1pPr>
              <a:defRPr sz="2400"/>
            </a:lvl1pPr>
          </a:lstStyle>
          <a:p>
            <a:r>
              <a:t>06.03.18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itel 1"/>
          <p:cNvSpPr txBox="1">
            <a:spLocks noGrp="1"/>
          </p:cNvSpPr>
          <p:nvPr>
            <p:ph type="title"/>
          </p:nvPr>
        </p:nvSpPr>
        <p:spPr>
          <a:xfrm>
            <a:off x="1939230" y="412750"/>
            <a:ext cx="15426440" cy="1720851"/>
          </a:xfrm>
          <a:prstGeom prst="rect">
            <a:avLst/>
          </a:prstGeom>
        </p:spPr>
        <p:txBody>
          <a:bodyPr/>
          <a:lstStyle/>
          <a:p>
            <a:r>
              <a:t>Blick auf Anmerkung von Tutor(inn)en (1)</a:t>
            </a:r>
          </a:p>
        </p:txBody>
      </p:sp>
      <p:pic>
        <p:nvPicPr>
          <p:cNvPr id="540" name="Inhaltsplatzhalter 3" descr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98" y="2076101"/>
            <a:ext cx="14806466" cy="6811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itel 1"/>
          <p:cNvSpPr txBox="1">
            <a:spLocks noGrp="1"/>
          </p:cNvSpPr>
          <p:nvPr>
            <p:ph type="title"/>
          </p:nvPr>
        </p:nvSpPr>
        <p:spPr>
          <a:xfrm>
            <a:off x="1939230" y="412750"/>
            <a:ext cx="15426440" cy="1720851"/>
          </a:xfrm>
          <a:prstGeom prst="rect">
            <a:avLst/>
          </a:prstGeom>
        </p:spPr>
        <p:txBody>
          <a:bodyPr/>
          <a:lstStyle/>
          <a:p>
            <a:r>
              <a:t>Blick auf Anmerkung auf Tutor(inn)en (2)</a:t>
            </a:r>
          </a:p>
        </p:txBody>
      </p:sp>
      <p:pic>
        <p:nvPicPr>
          <p:cNvPr id="543" name="Inhaltsplatzhalter 3" descr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79" y="2408240"/>
            <a:ext cx="7947317" cy="6811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Übersicht"/>
          <p:cNvSpPr txBox="1">
            <a:spLocks noGrp="1"/>
          </p:cNvSpPr>
          <p:nvPr>
            <p:ph type="title"/>
          </p:nvPr>
        </p:nvSpPr>
        <p:spPr>
          <a:xfrm>
            <a:off x="2044152" y="336415"/>
            <a:ext cx="16451264" cy="172085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(1) The </a:t>
            </a:r>
            <a:r>
              <a:rPr lang="de-DE" dirty="0" err="1"/>
              <a:t>dropout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concerning</a:t>
            </a:r>
            <a:r>
              <a:rPr lang="de-DE" dirty="0"/>
              <a:t> </a:t>
            </a:r>
            <a:r>
              <a:rPr lang="de-DE" dirty="0" err="1"/>
              <a:t>mathematics</a:t>
            </a:r>
            <a:r>
              <a:rPr lang="de-DE" dirty="0"/>
              <a:t> in </a:t>
            </a:r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education</a:t>
            </a:r>
            <a:endParaRPr dirty="0"/>
          </a:p>
        </p:txBody>
      </p:sp>
      <p:sp>
        <p:nvSpPr>
          <p:cNvPr id="358" name="Das Mathematische Propädeutikum für Studierende der Physik und Mathematik…"/>
          <p:cNvSpPr txBox="1">
            <a:spLocks noGrp="1"/>
          </p:cNvSpPr>
          <p:nvPr>
            <p:ph type="body" sz="half" idx="1"/>
          </p:nvPr>
        </p:nvSpPr>
        <p:spPr>
          <a:xfrm>
            <a:off x="830523" y="1750217"/>
            <a:ext cx="14630400" cy="681196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In Germany, high </a:t>
            </a:r>
            <a:r>
              <a:rPr lang="de-DE" dirty="0" err="1"/>
              <a:t>dropout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in STEM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Isleib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Woisch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Heublein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2019; Dieter (2012))</a:t>
            </a:r>
          </a:p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countries, but different </a:t>
            </a:r>
            <a:r>
              <a:rPr lang="de-DE" dirty="0" err="1"/>
              <a:t>admission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circumstances</a:t>
            </a:r>
            <a:r>
              <a:rPr lang="de-DE" dirty="0"/>
              <a:t> </a:t>
            </a:r>
          </a:p>
          <a:p>
            <a:r>
              <a:rPr lang="de-DE" dirty="0"/>
              <a:t>The “</a:t>
            </a:r>
            <a:r>
              <a:rPr lang="de-DE" dirty="0" err="1"/>
              <a:t>leaking</a:t>
            </a:r>
            <a:r>
              <a:rPr lang="de-DE" dirty="0"/>
              <a:t> STEM </a:t>
            </a:r>
            <a:r>
              <a:rPr lang="de-DE" dirty="0" err="1"/>
              <a:t>pipeline</a:t>
            </a:r>
            <a:r>
              <a:rPr lang="de-DE" dirty="0"/>
              <a:t>“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career</a:t>
            </a:r>
            <a:r>
              <a:rPr lang="de-DE" dirty="0"/>
              <a:t>,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girls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an international </a:t>
            </a:r>
            <a:r>
              <a:rPr lang="de-DE" dirty="0" err="1"/>
              <a:t>phenomenon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(Alper, 1993; Berryman, 1983) </a:t>
            </a:r>
          </a:p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 was </a:t>
            </a:r>
            <a:r>
              <a:rPr lang="de-DE" dirty="0" err="1"/>
              <a:t>invested</a:t>
            </a:r>
            <a:r>
              <a:rPr lang="de-DE" dirty="0"/>
              <a:t> 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STEM </a:t>
            </a:r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(Bausch et al., 2014;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Hoppenbrock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et al., 2016)</a:t>
            </a:r>
          </a:p>
          <a:p>
            <a:r>
              <a:rPr lang="de-DE" dirty="0">
                <a:solidFill>
                  <a:schemeClr val="tx1"/>
                </a:solidFill>
              </a:rPr>
              <a:t>A </a:t>
            </a:r>
            <a:r>
              <a:rPr lang="de-DE" dirty="0" err="1">
                <a:solidFill>
                  <a:schemeClr val="tx1"/>
                </a:solidFill>
              </a:rPr>
              <a:t>variety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factors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affect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academic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choices</a:t>
            </a: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   </a:t>
            </a:r>
            <a:r>
              <a:rPr lang="de-DE" dirty="0" err="1">
                <a:solidFill>
                  <a:schemeClr val="tx1"/>
                </a:solidFill>
              </a:rPr>
              <a:t>regarding</a:t>
            </a:r>
            <a:r>
              <a:rPr lang="de-DE" dirty="0">
                <a:solidFill>
                  <a:schemeClr val="tx1"/>
                </a:solidFill>
              </a:rPr>
              <a:t> STEM </a:t>
            </a:r>
            <a:r>
              <a:rPr lang="de-DE" dirty="0" err="1">
                <a:solidFill>
                  <a:schemeClr val="tx1"/>
                </a:solidFill>
              </a:rPr>
              <a:t>persistance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(van den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Hurk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Meelissena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&amp; van Langen, 2019)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57746" y="9840913"/>
            <a:ext cx="345555" cy="50896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5" name="Picture 2" descr="Logo LATSIS FONDATION">
            <a:extLst>
              <a:ext uri="{FF2B5EF4-FFF2-40B4-BE49-F238E27FC236}">
                <a16:creationId xmlns:a16="http://schemas.microsoft.com/office/drawing/2014/main" id="{627D59A8-EC04-DC44-B292-8FCB6159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069" y="144316"/>
            <a:ext cx="1624384" cy="11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35E6A4-0A75-5C40-A53A-780ACF6D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50" y="6047476"/>
            <a:ext cx="9290050" cy="379343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D7E82D7-B70D-BC40-B47A-0F892FE200EF}"/>
              </a:ext>
            </a:extLst>
          </p:cNvPr>
          <p:cNvSpPr/>
          <p:nvPr/>
        </p:nvSpPr>
        <p:spPr>
          <a:xfrm>
            <a:off x="15778264" y="6225702"/>
            <a:ext cx="2334638" cy="1556426"/>
          </a:xfrm>
          <a:prstGeom prst="rect">
            <a:avLst/>
          </a:prstGeom>
          <a:solidFill>
            <a:schemeClr val="accent1">
              <a:lumMod val="60000"/>
              <a:lumOff val="40000"/>
              <a:alpha val="22625"/>
            </a:schemeClr>
          </a:solidFill>
          <a:ln w="25400" cap="flat">
            <a:solidFill>
              <a:schemeClr val="accent1">
                <a:alpha val="26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142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0B252-8209-7342-942B-6F37F93B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077" y="412750"/>
            <a:ext cx="15439592" cy="1720851"/>
          </a:xfrm>
        </p:spPr>
        <p:txBody>
          <a:bodyPr/>
          <a:lstStyle/>
          <a:p>
            <a:r>
              <a:rPr lang="de-DE" dirty="0"/>
              <a:t>Tests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abilities</a:t>
            </a:r>
            <a:r>
              <a:rPr lang="de-DE" dirty="0"/>
              <a:t> in </a:t>
            </a:r>
            <a:r>
              <a:rPr lang="de-DE" dirty="0" err="1"/>
              <a:t>mathematics</a:t>
            </a:r>
            <a:r>
              <a:rPr lang="de-DE" dirty="0"/>
              <a:t> (at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)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F1D1239-48F7-6044-A1AC-DC8635737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2825"/>
              </p:ext>
            </p:extLst>
          </p:nvPr>
        </p:nvGraphicFramePr>
        <p:xfrm>
          <a:off x="505838" y="1662241"/>
          <a:ext cx="16653753" cy="626126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551251">
                  <a:extLst>
                    <a:ext uri="{9D8B030D-6E8A-4147-A177-3AD203B41FA5}">
                      <a16:colId xmlns:a16="http://schemas.microsoft.com/office/drawing/2014/main" val="499044989"/>
                    </a:ext>
                  </a:extLst>
                </a:gridCol>
                <a:gridCol w="5551251">
                  <a:extLst>
                    <a:ext uri="{9D8B030D-6E8A-4147-A177-3AD203B41FA5}">
                      <a16:colId xmlns:a16="http://schemas.microsoft.com/office/drawing/2014/main" val="350663104"/>
                    </a:ext>
                  </a:extLst>
                </a:gridCol>
                <a:gridCol w="5551251">
                  <a:extLst>
                    <a:ext uri="{9D8B030D-6E8A-4147-A177-3AD203B41FA5}">
                      <a16:colId xmlns:a16="http://schemas.microsoft.com/office/drawing/2014/main" val="2602946221"/>
                    </a:ext>
                  </a:extLst>
                </a:gridCol>
              </a:tblGrid>
              <a:tr h="500544"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Name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the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test</a:t>
                      </a:r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Study </a:t>
                      </a:r>
                      <a:r>
                        <a:rPr lang="de-DE" sz="2400" dirty="0" err="1"/>
                        <a:t>programmes</a:t>
                      </a:r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First </a:t>
                      </a:r>
                      <a:r>
                        <a:rPr lang="de-DE" sz="2400" dirty="0" err="1"/>
                        <a:t>puclication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the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test</a:t>
                      </a:r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2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Einstufungsübung zum Mathematischen </a:t>
                      </a: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Propädeutikum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University: Computer Science, </a:t>
                      </a:r>
                      <a:r>
                        <a:rPr lang="de-DE" sz="2400" dirty="0" err="1"/>
                        <a:t>Mathematics</a:t>
                      </a:r>
                      <a:r>
                        <a:rPr lang="de-DE" sz="2400" dirty="0"/>
                        <a:t>, </a:t>
                      </a:r>
                      <a:r>
                        <a:rPr lang="de-DE" sz="2400" dirty="0" err="1"/>
                        <a:t>Physics</a:t>
                      </a:r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Halverscheid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et al. (2014) </a:t>
                      </a:r>
                    </a:p>
                    <a:p>
                      <a:pPr algn="l"/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5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KoM@ING-Eingangstest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Mathematik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0" i="0" u="none" strike="noStrike" cap="none" spc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University &amp; Univ.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Applied </a:t>
                      </a:r>
                      <a:r>
                        <a:rPr lang="de-DE" sz="2400" dirty="0" err="1"/>
                        <a:t>Sciences</a:t>
                      </a:r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Neumann et al. (2015) </a:t>
                      </a:r>
                    </a:p>
                    <a:p>
                      <a:pPr algn="l"/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6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KUM-A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0" i="0" u="none" strike="noStrike" cap="none" spc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University: </a:t>
                      </a:r>
                      <a:r>
                        <a:rPr lang="de-DE" sz="2400" dirty="0" err="1"/>
                        <a:t>Mathematics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and</a:t>
                      </a:r>
                      <a:r>
                        <a:rPr lang="de-DE" sz="2400" dirty="0"/>
                        <a:t> Business </a:t>
                      </a:r>
                      <a:r>
                        <a:rPr lang="de-DE" sz="2400" dirty="0" err="1"/>
                        <a:t>Mathematics</a:t>
                      </a:r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Rach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&amp; Heinze (2017), </a:t>
                      </a: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Rach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&amp; Ufer (2018), Ufer (2015) 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3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Mathematiktest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0" i="0" u="none" strike="noStrike" cap="none" spc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University: </a:t>
                      </a:r>
                      <a:r>
                        <a:rPr lang="de-DE" sz="2400" dirty="0" err="1"/>
                        <a:t>Electrical</a:t>
                      </a:r>
                      <a:r>
                        <a:rPr lang="de-DE" sz="2400" dirty="0"/>
                        <a:t> Engineering, Computer Science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Greefrath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et al. (2017) </a:t>
                      </a:r>
                    </a:p>
                    <a:p>
                      <a:pPr algn="l"/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16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Mathematiktest Rechenbrücke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Univ.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Applied </a:t>
                      </a:r>
                      <a:r>
                        <a:rPr lang="de-DE" sz="2400" dirty="0" err="1"/>
                        <a:t>Sciences</a:t>
                      </a:r>
                      <a:r>
                        <a:rPr lang="de-DE" sz="2400" dirty="0"/>
                        <a:t>: Engineering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Kürten &amp; </a:t>
                      </a: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Greefrath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(2016) </a:t>
                      </a:r>
                    </a:p>
                    <a:p>
                      <a:pPr algn="l"/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4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SET78 </a:t>
                      </a:r>
                    </a:p>
                    <a:p>
                      <a:pPr algn="l"/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University: </a:t>
                      </a:r>
                      <a:r>
                        <a:rPr lang="de-DE" sz="2400" dirty="0" err="1"/>
                        <a:t>Physics</a:t>
                      </a:r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Krause &amp; Reiners-</a:t>
                      </a: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Logothetidou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(1981), Buschhüter et al. (2016)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80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Test zum Studienbeginn </a:t>
                      </a:r>
                    </a:p>
                    <a:p>
                      <a:pPr algn="l"/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Univ.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Applied </a:t>
                      </a:r>
                      <a:r>
                        <a:rPr lang="de-DE" sz="2400" dirty="0" err="1"/>
                        <a:t>Sciences</a:t>
                      </a:r>
                      <a:r>
                        <a:rPr lang="de-DE" sz="2400" dirty="0"/>
                        <a:t>: </a:t>
                      </a:r>
                      <a:r>
                        <a:rPr lang="de-DE" sz="2400" dirty="0" err="1"/>
                        <a:t>Electrical</a:t>
                      </a:r>
                      <a:r>
                        <a:rPr lang="de-DE" sz="2400" dirty="0"/>
                        <a:t> Engineering, Information Technology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Greefrath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&amp; </a:t>
                      </a:r>
                      <a:r>
                        <a:rPr lang="de-DE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Hoever</a:t>
                      </a:r>
                      <a:r>
                        <a:rPr lang="de-DE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(2016) </a:t>
                      </a:r>
                    </a:p>
                    <a:p>
                      <a:pPr algn="l"/>
                      <a:endParaRPr lang="de-DE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42622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1F1C53D6-3E2E-D24F-B695-6EE46E84D367}"/>
              </a:ext>
            </a:extLst>
          </p:cNvPr>
          <p:cNvSpPr/>
          <p:nvPr/>
        </p:nvSpPr>
        <p:spPr>
          <a:xfrm>
            <a:off x="450850" y="9437985"/>
            <a:ext cx="1737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Aus: Heinze, Neumann, Ufer,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Rach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, Borowski, Buschhüter,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Greefrath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, H., Kürten,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Pustelnik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&amp; Sommerhoff (2019), p. 346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CE235A-6991-AC4F-AF24-0D9BCA83005F}"/>
              </a:ext>
            </a:extLst>
          </p:cNvPr>
          <p:cNvSpPr txBox="1"/>
          <p:nvPr/>
        </p:nvSpPr>
        <p:spPr>
          <a:xfrm>
            <a:off x="661481" y="8190689"/>
            <a:ext cx="17268508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/>
              <a:t>Focus on </a:t>
            </a:r>
            <a:r>
              <a:rPr lang="de-DE" dirty="0" err="1"/>
              <a:t>procedural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,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schools</a:t>
            </a:r>
            <a:r>
              <a:rPr lang="de-DE" dirty="0"/>
              <a:t>.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Severa</a:t>
            </a:r>
            <a:r>
              <a:rPr lang="de-DE" dirty="0" err="1"/>
              <a:t>l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prediction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dropout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final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exam</a:t>
            </a:r>
            <a:r>
              <a:rPr lang="de-DE" dirty="0"/>
              <a:t> score.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43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Übersicht"/>
          <p:cNvSpPr txBox="1">
            <a:spLocks noGrp="1"/>
          </p:cNvSpPr>
          <p:nvPr>
            <p:ph type="title"/>
          </p:nvPr>
        </p:nvSpPr>
        <p:spPr>
          <a:xfrm>
            <a:off x="2044152" y="336415"/>
            <a:ext cx="16451264" cy="172085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(2) The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: an </a:t>
            </a:r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 </a:t>
            </a:r>
            <a:r>
              <a:rPr lang="de-DE" dirty="0" err="1"/>
              <a:t>perequesite</a:t>
            </a:r>
            <a:r>
              <a:rPr lang="de-DE" dirty="0"/>
              <a:t>?</a:t>
            </a:r>
            <a:br>
              <a:rPr lang="de-DE" dirty="0"/>
            </a:br>
            <a:endParaRPr dirty="0"/>
          </a:p>
        </p:txBody>
      </p:sp>
      <p:sp>
        <p:nvSpPr>
          <p:cNvPr id="358" name="Das Mathematische Propädeutikum für Studierende der Physik und Mathematik…"/>
          <p:cNvSpPr txBox="1">
            <a:spLocks noGrp="1"/>
          </p:cNvSpPr>
          <p:nvPr>
            <p:ph type="body" sz="half" idx="1"/>
          </p:nvPr>
        </p:nvSpPr>
        <p:spPr>
          <a:xfrm>
            <a:off x="657746" y="3654782"/>
            <a:ext cx="6926094" cy="51598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Algebraic</a:t>
            </a:r>
            <a:r>
              <a:rPr lang="de-DE" dirty="0"/>
              <a:t> </a:t>
            </a:r>
            <a:r>
              <a:rPr lang="de-DE" dirty="0" err="1"/>
              <a:t>foundations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/>
              <a:t>(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) </a:t>
            </a:r>
            <a:r>
              <a:rPr lang="de-DE" dirty="0" err="1"/>
              <a:t>equations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polynomials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logarithmic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Trigonometric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Vectors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Calculus</a:t>
            </a:r>
            <a:r>
              <a:rPr lang="de-DE" dirty="0"/>
              <a:t>: </a:t>
            </a:r>
            <a:r>
              <a:rPr lang="de-DE" dirty="0" err="1"/>
              <a:t>differentiating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Calculus</a:t>
            </a:r>
            <a:r>
              <a:rPr lang="de-DE" dirty="0"/>
              <a:t>: </a:t>
            </a:r>
            <a:r>
              <a:rPr lang="de-DE" dirty="0" err="1"/>
              <a:t>integration</a:t>
            </a:r>
            <a:endParaRPr lang="de-DE" dirty="0"/>
          </a:p>
          <a:p>
            <a:endParaRPr lang="de-DE" dirty="0"/>
          </a:p>
        </p:txBody>
      </p:sp>
      <p:sp>
        <p:nvSpPr>
          <p:cNvPr id="3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57746" y="9840913"/>
            <a:ext cx="345555" cy="50896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5" name="Picture 2" descr="Logo LATSIS FONDATION">
            <a:extLst>
              <a:ext uri="{FF2B5EF4-FFF2-40B4-BE49-F238E27FC236}">
                <a16:creationId xmlns:a16="http://schemas.microsoft.com/office/drawing/2014/main" id="{627D59A8-EC04-DC44-B292-8FCB6159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069" y="144316"/>
            <a:ext cx="1624384" cy="11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863EC81-983C-B44C-B2B1-C8095256B5E0}"/>
              </a:ext>
            </a:extLst>
          </p:cNvPr>
          <p:cNvSpPr txBox="1"/>
          <p:nvPr/>
        </p:nvSpPr>
        <p:spPr>
          <a:xfrm>
            <a:off x="830523" y="1731523"/>
            <a:ext cx="702942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Curricular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endParaRPr lang="de-DE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placement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(H.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Pustelnik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2013)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DA1B546C-38B3-6049-BEFE-DA3C8B8C9743}"/>
              </a:ext>
            </a:extLst>
          </p:cNvPr>
          <p:cNvSpPr/>
          <p:nvPr/>
        </p:nvSpPr>
        <p:spPr>
          <a:xfrm>
            <a:off x="7859950" y="1721364"/>
            <a:ext cx="8774348" cy="1272251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Curricular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curricula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contents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822A0027-E499-174D-8A15-DA4967203554}"/>
              </a:ext>
            </a:extLst>
          </p:cNvPr>
          <p:cNvSpPr/>
          <p:nvPr/>
        </p:nvSpPr>
        <p:spPr>
          <a:xfrm>
            <a:off x="7859949" y="3197608"/>
            <a:ext cx="8774348" cy="1817081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Aims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identification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particular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problems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individual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workshops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tutorials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56C9878-34C6-3743-B6CB-D109586CC4B2}"/>
              </a:ext>
            </a:extLst>
          </p:cNvPr>
          <p:cNvSpPr/>
          <p:nvPr/>
        </p:nvSpPr>
        <p:spPr>
          <a:xfrm>
            <a:off x="7859948" y="5273892"/>
            <a:ext cx="8774348" cy="2361911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since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2012 </a:t>
            </a:r>
            <a:r>
              <a:rPr lang="de-DE" dirty="0" err="1"/>
              <a:t>p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articipants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BSc</a:t>
            </a:r>
            <a:r>
              <a:rPr lang="de-DE" dirty="0"/>
              <a:t> in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, </a:t>
            </a:r>
            <a:r>
              <a:rPr lang="de-DE" dirty="0" err="1"/>
              <a:t>mathematics</a:t>
            </a:r>
            <a:r>
              <a:rPr lang="de-DE" dirty="0"/>
              <a:t>, </a:t>
            </a:r>
            <a:r>
              <a:rPr lang="de-DE" dirty="0" err="1"/>
              <a:t>physics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BA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schools</a:t>
            </a:r>
            <a:r>
              <a:rPr lang="de-DE" dirty="0"/>
              <a:t> in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subjects</a:t>
            </a:r>
            <a:endParaRPr lang="de-DE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F066251A-8075-3843-8844-6230771421F0}"/>
              </a:ext>
            </a:extLst>
          </p:cNvPr>
          <p:cNvSpPr/>
          <p:nvPr/>
        </p:nvSpPr>
        <p:spPr>
          <a:xfrm>
            <a:off x="7859948" y="7895593"/>
            <a:ext cx="8774348" cy="1817081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r>
              <a:rPr lang="de-DE" dirty="0" err="1"/>
              <a:t>From</a:t>
            </a:r>
            <a:r>
              <a:rPr lang="de-DE" dirty="0"/>
              <a:t> 2013 </a:t>
            </a:r>
            <a:r>
              <a:rPr lang="de-DE" dirty="0" err="1"/>
              <a:t>through</a:t>
            </a:r>
            <a:r>
              <a:rPr lang="de-DE" dirty="0"/>
              <a:t> 2016 </a:t>
            </a:r>
            <a:r>
              <a:rPr lang="de-DE" dirty="0" err="1"/>
              <a:t>for</a:t>
            </a:r>
            <a:r>
              <a:rPr lang="de-DE" dirty="0"/>
              <a:t> N=885 </a:t>
            </a:r>
            <a:r>
              <a:rPr lang="de-DE" dirty="0" err="1"/>
              <a:t>participants</a:t>
            </a:r>
            <a:r>
              <a:rPr lang="de-DE" dirty="0"/>
              <a:t> a longitudinal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year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6941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Übersicht"/>
          <p:cNvSpPr txBox="1">
            <a:spLocks noGrp="1"/>
          </p:cNvSpPr>
          <p:nvPr>
            <p:ph type="title"/>
          </p:nvPr>
        </p:nvSpPr>
        <p:spPr>
          <a:xfrm>
            <a:off x="2044152" y="336415"/>
            <a:ext cx="16451264" cy="1720852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Findings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longitudinal </a:t>
            </a:r>
            <a:r>
              <a:rPr lang="de-DE" dirty="0" err="1"/>
              <a:t>study</a:t>
            </a:r>
            <a:r>
              <a:rPr lang="de-DE" dirty="0"/>
              <a:t> on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semester</a:t>
            </a:r>
            <a:br>
              <a:rPr lang="de-DE" dirty="0"/>
            </a:br>
            <a:endParaRPr dirty="0"/>
          </a:p>
        </p:txBody>
      </p:sp>
      <p:sp>
        <p:nvSpPr>
          <p:cNvPr id="358" name="Das Mathematische Propädeutikum für Studierende der Physik und Mathematik…"/>
          <p:cNvSpPr txBox="1">
            <a:spLocks noGrp="1"/>
          </p:cNvSpPr>
          <p:nvPr>
            <p:ph type="body" sz="half" idx="1"/>
          </p:nvPr>
        </p:nvSpPr>
        <p:spPr>
          <a:xfrm>
            <a:off x="463193" y="1767616"/>
            <a:ext cx="17497260" cy="51598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Criterion</a:t>
            </a:r>
            <a:r>
              <a:rPr lang="de-DE" dirty="0"/>
              <a:t>: </a:t>
            </a:r>
            <a:r>
              <a:rPr lang="de-DE" dirty="0" err="1"/>
              <a:t>Exam</a:t>
            </a:r>
            <a:r>
              <a:rPr lang="de-DE" dirty="0"/>
              <a:t> pass in </a:t>
            </a:r>
            <a:r>
              <a:rPr lang="de-DE" dirty="0" err="1"/>
              <a:t>calculus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linear </a:t>
            </a:r>
            <a:r>
              <a:rPr lang="de-DE" dirty="0" err="1"/>
              <a:t>algebra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/>
              <a:t>Test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predictor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grade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mark</a:t>
            </a:r>
            <a:r>
              <a:rPr lang="de-DE" dirty="0"/>
              <a:t> in </a:t>
            </a:r>
            <a:r>
              <a:rPr lang="de-DE" dirty="0" err="1"/>
              <a:t>mathematics</a:t>
            </a:r>
            <a:r>
              <a:rPr lang="de-DE" dirty="0"/>
              <a:t> at </a:t>
            </a:r>
            <a:r>
              <a:rPr lang="de-DE" dirty="0" err="1"/>
              <a:t>school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/>
              <a:t>In </a:t>
            </a:r>
            <a:r>
              <a:rPr lang="de-DE" dirty="0" err="1"/>
              <a:t>prediction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logistic</a:t>
            </a:r>
            <a:r>
              <a:rPr lang="de-DE" dirty="0"/>
              <a:t>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mark</a:t>
            </a:r>
            <a:r>
              <a:rPr lang="de-DE" dirty="0"/>
              <a:t> in </a:t>
            </a:r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in linear </a:t>
            </a:r>
            <a:r>
              <a:rPr lang="de-DE" dirty="0" err="1"/>
              <a:t>algebra</a:t>
            </a:r>
            <a:r>
              <a:rPr lang="de-DE" dirty="0"/>
              <a:t>, but not in </a:t>
            </a:r>
            <a:r>
              <a:rPr lang="de-DE" dirty="0" err="1"/>
              <a:t>calculus</a:t>
            </a:r>
            <a:r>
              <a:rPr lang="de-DE" dirty="0"/>
              <a:t>.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prediction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: 80 %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‘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semester</a:t>
            </a:r>
            <a:endParaRPr lang="de-DE" dirty="0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Consolidation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: The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schools</a:t>
            </a:r>
            <a:r>
              <a:rPr lang="de-DE" dirty="0"/>
              <a:t> (</a:t>
            </a:r>
            <a:r>
              <a:rPr lang="de-DE" dirty="0" err="1"/>
              <a:t>foundations</a:t>
            </a:r>
            <a:r>
              <a:rPr lang="de-DE" dirty="0"/>
              <a:t>, </a:t>
            </a:r>
            <a:r>
              <a:rPr lang="de-DE" dirty="0" err="1"/>
              <a:t>equations</a:t>
            </a:r>
            <a:r>
              <a:rPr lang="de-DE" dirty="0"/>
              <a:t>)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stronger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last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(</a:t>
            </a:r>
            <a:r>
              <a:rPr lang="de-DE" dirty="0" err="1"/>
              <a:t>vectors</a:t>
            </a:r>
            <a:r>
              <a:rPr lang="de-DE" dirty="0"/>
              <a:t>, </a:t>
            </a:r>
            <a:r>
              <a:rPr lang="de-DE" dirty="0" err="1"/>
              <a:t>calculus</a:t>
            </a:r>
            <a:r>
              <a:rPr lang="de-DE" dirty="0"/>
              <a:t>).</a:t>
            </a:r>
          </a:p>
        </p:txBody>
      </p:sp>
      <p:sp>
        <p:nvSpPr>
          <p:cNvPr id="3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57746" y="9840913"/>
            <a:ext cx="345555" cy="508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5" name="Picture 2" descr="Logo LATSIS FONDATION">
            <a:extLst>
              <a:ext uri="{FF2B5EF4-FFF2-40B4-BE49-F238E27FC236}">
                <a16:creationId xmlns:a16="http://schemas.microsoft.com/office/drawing/2014/main" id="{627D59A8-EC04-DC44-B292-8FCB6159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069" y="144316"/>
            <a:ext cx="1624384" cy="11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Das Mathematische Propädeutikum für Studierende der Physik und Mathematik…">
                <a:extLst>
                  <a:ext uri="{FF2B5EF4-FFF2-40B4-BE49-F238E27FC236}">
                    <a16:creationId xmlns:a16="http://schemas.microsoft.com/office/drawing/2014/main" id="{CB5685DD-335D-844E-9D3E-60E9C6B495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193" y="6545132"/>
                <a:ext cx="17497260" cy="51598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4" tIns="45714" rIns="45714" bIns="45714">
                <a:normAutofit/>
              </a:bodyPr>
              <a:lstStyle>
                <a:lvl1pPr marL="341313" marR="0" indent="-341313" algn="l" defTabSz="914400" rtl="0" latinLnBrk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781957" marR="0" indent="-324757" algn="l" defTabSz="914400" rtl="0" latinLnBrk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–"/>
                  <a:tabLst/>
                  <a:defRPr sz="3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217083" marR="0" indent="-302683" algn="l" defTabSz="914400" rtl="0" latinLnBrk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3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734820" marR="0" indent="-363220" algn="l" defTabSz="914400" rtl="0" latinLnBrk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–"/>
                  <a:tabLst/>
                  <a:defRPr sz="3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192020" marR="0" indent="-363220" algn="l" defTabSz="914400" rtl="0" latinLnBrk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»"/>
                  <a:tabLst/>
                  <a:defRPr sz="32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4485644" marR="0" indent="-760159" algn="l" defTabSz="1633538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tabLst/>
                  <a:defRPr sz="4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4942799" marR="0" indent="-760159" algn="l" defTabSz="1633538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tabLst/>
                  <a:defRPr sz="4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5399952" marR="0" indent="-760159" algn="l" defTabSz="1633538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tabLst/>
                  <a:defRPr sz="4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5857107" marR="0" indent="-760159" algn="l" defTabSz="1633538" rtl="0" latinLnBrk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tabLst/>
                  <a:defRPr sz="40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 hangingPunct="1">
                  <a:buNone/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de-DE" dirty="0"/>
                  <a:t>Further </a:t>
                </a:r>
                <a:r>
                  <a:rPr lang="de-DE" dirty="0" err="1"/>
                  <a:t>findings</a:t>
                </a:r>
                <a:r>
                  <a:rPr lang="de-DE" dirty="0"/>
                  <a:t>:</a:t>
                </a:r>
              </a:p>
              <a:p>
                <a:pPr hangingPunct="1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de-DE" dirty="0"/>
                  <a:t>Gender </a:t>
                </a:r>
                <a:r>
                  <a:rPr lang="de-DE" dirty="0" err="1"/>
                  <a:t>effect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small</a:t>
                </a:r>
                <a:r>
                  <a:rPr lang="de-DE" dirty="0"/>
                  <a:t>.</a:t>
                </a:r>
              </a:p>
              <a:p>
                <a:pPr hangingPunct="1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de-DE" dirty="0" err="1"/>
                  <a:t>Delayed</a:t>
                </a:r>
                <a:r>
                  <a:rPr lang="de-DE" dirty="0"/>
                  <a:t> </a:t>
                </a:r>
                <a:r>
                  <a:rPr lang="de-DE" dirty="0" err="1"/>
                  <a:t>enrolment</a:t>
                </a:r>
                <a:r>
                  <a:rPr lang="de-DE" dirty="0"/>
                  <a:t> (</a:t>
                </a:r>
                <a:r>
                  <a:rPr lang="de-DE" dirty="0" err="1"/>
                  <a:t>enrolment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12 </a:t>
                </a:r>
                <a:r>
                  <a:rPr lang="de-DE" dirty="0" err="1"/>
                  <a:t>months</a:t>
                </a:r>
                <a:r>
                  <a:rPr lang="de-DE" dirty="0"/>
                  <a:t> after final </a:t>
                </a:r>
                <a:r>
                  <a:rPr lang="de-DE" dirty="0" err="1"/>
                  <a:t>school</a:t>
                </a:r>
                <a:r>
                  <a:rPr lang="de-DE" dirty="0"/>
                  <a:t> </a:t>
                </a:r>
                <a:r>
                  <a:rPr lang="de-DE" dirty="0" err="1"/>
                  <a:t>exam</a:t>
                </a:r>
                <a:r>
                  <a:rPr lang="de-DE" dirty="0"/>
                  <a:t>) </a:t>
                </a:r>
                <a:r>
                  <a:rPr lang="de-DE" dirty="0" err="1"/>
                  <a:t>has</a:t>
                </a:r>
                <a:r>
                  <a:rPr lang="de-DE" dirty="0"/>
                  <a:t> a </a:t>
                </a:r>
                <a:r>
                  <a:rPr lang="de-DE" dirty="0" err="1"/>
                  <a:t>significant</a:t>
                </a:r>
                <a:r>
                  <a:rPr lang="de-DE" dirty="0"/>
                  <a:t> </a:t>
                </a:r>
                <a:r>
                  <a:rPr lang="de-DE" dirty="0" err="1"/>
                  <a:t>impact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(F(2; 874) = 43,33; p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de-DE" dirty="0"/>
                  <a:t>0,001;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= 0,09). Small </a:t>
                </a:r>
                <a:r>
                  <a:rPr lang="de-DE" dirty="0" err="1"/>
                  <a:t>effect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year</a:t>
                </a:r>
                <a:r>
                  <a:rPr lang="de-DE" dirty="0"/>
                  <a:t> (p = 0,034; d = 0,22), strong </a:t>
                </a:r>
                <a:r>
                  <a:rPr lang="de-DE" dirty="0" err="1"/>
                  <a:t>effect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longer</a:t>
                </a:r>
                <a:r>
                  <a:rPr lang="de-DE" dirty="0"/>
                  <a:t>  (p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de-DE" dirty="0"/>
                  <a:t>0,001; d = 0,95)</a:t>
                </a:r>
              </a:p>
              <a:p>
                <a:pPr hangingPunct="1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effect</a:t>
                </a:r>
                <a:r>
                  <a:rPr lang="de-DE" dirty="0"/>
                  <a:t> at </a:t>
                </a:r>
                <a:r>
                  <a:rPr lang="de-DE" dirty="0" err="1"/>
                  <a:t>transition</a:t>
                </a:r>
                <a:r>
                  <a:rPr lang="de-DE" dirty="0"/>
                  <a:t> von 13 </a:t>
                </a:r>
                <a:r>
                  <a:rPr lang="de-DE" dirty="0" err="1"/>
                  <a:t>years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12 </a:t>
                </a:r>
                <a:r>
                  <a:rPr lang="de-DE" dirty="0" err="1"/>
                  <a:t>years</a:t>
                </a:r>
                <a:r>
                  <a:rPr lang="de-DE" dirty="0"/>
                  <a:t>, but </a:t>
                </a:r>
                <a:r>
                  <a:rPr lang="de-DE" dirty="0" err="1"/>
                  <a:t>overall</a:t>
                </a:r>
                <a:r>
                  <a:rPr lang="de-DE" dirty="0"/>
                  <a:t>, </a:t>
                </a:r>
                <a:r>
                  <a:rPr lang="de-DE" dirty="0" err="1"/>
                  <a:t>students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12 </a:t>
                </a:r>
                <a:r>
                  <a:rPr lang="de-DE" dirty="0" err="1"/>
                  <a:t>year</a:t>
                </a:r>
                <a:r>
                  <a:rPr lang="de-DE" dirty="0"/>
                  <a:t> </a:t>
                </a:r>
                <a:r>
                  <a:rPr lang="de-DE" dirty="0" err="1"/>
                  <a:t>school</a:t>
                </a:r>
                <a:r>
                  <a:rPr lang="de-DE" dirty="0"/>
                  <a:t> do </a:t>
                </a:r>
                <a:r>
                  <a:rPr lang="de-DE" dirty="0" err="1"/>
                  <a:t>better</a:t>
                </a:r>
                <a:endParaRPr lang="de-DE" dirty="0"/>
              </a:p>
              <a:p>
                <a:pPr hangingPunct="1"/>
                <a:endParaRPr lang="de-DE" dirty="0"/>
              </a:p>
            </p:txBody>
          </p:sp>
        </mc:Choice>
        <mc:Fallback>
          <p:sp>
            <p:nvSpPr>
              <p:cNvPr id="10" name="Das Mathematische Propädeutikum für Studierende der Physik und Mathematik…">
                <a:extLst>
                  <a:ext uri="{FF2B5EF4-FFF2-40B4-BE49-F238E27FC236}">
                    <a16:creationId xmlns:a16="http://schemas.microsoft.com/office/drawing/2014/main" id="{CB5685DD-335D-844E-9D3E-60E9C6B49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3" y="6545132"/>
                <a:ext cx="17497260" cy="5159879"/>
              </a:xfrm>
              <a:prstGeom prst="rect">
                <a:avLst/>
              </a:prstGeom>
              <a:blipFill>
                <a:blip r:embed="rId4"/>
                <a:stretch>
                  <a:fillRect l="-1160" t="-147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0382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744D2-B087-EC4A-882A-5A6F0EFB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443" y="412750"/>
            <a:ext cx="15381226" cy="1720851"/>
          </a:xfrm>
        </p:spPr>
        <p:txBody>
          <a:bodyPr>
            <a:normAutofit fontScale="90000"/>
          </a:bodyPr>
          <a:lstStyle/>
          <a:p>
            <a:r>
              <a:rPr lang="de-DE" dirty="0"/>
              <a:t>(3)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efforts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particular</a:t>
            </a:r>
            <a:r>
              <a:rPr lang="de-DE" dirty="0"/>
              <a:t> in </a:t>
            </a:r>
            <a:r>
              <a:rPr lang="de-DE" dirty="0" err="1"/>
              <a:t>preperation</a:t>
            </a:r>
            <a:r>
              <a:rPr lang="de-DE" dirty="0"/>
              <a:t> </a:t>
            </a:r>
            <a:r>
              <a:rPr lang="de-DE" dirty="0" err="1"/>
              <a:t>courses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E61352-ED21-874B-BF24-37C91D1CC9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4749" y="1824581"/>
            <a:ext cx="16284102" cy="426493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Different </a:t>
            </a:r>
            <a:r>
              <a:rPr lang="de-DE" dirty="0" err="1"/>
              <a:t>preperation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:</a:t>
            </a:r>
          </a:p>
          <a:p>
            <a:r>
              <a:rPr lang="de-DE" dirty="0" err="1"/>
              <a:t>Mathematics</a:t>
            </a:r>
            <a:r>
              <a:rPr lang="de-DE" dirty="0"/>
              <a:t> (3 </a:t>
            </a:r>
            <a:r>
              <a:rPr lang="de-DE" dirty="0" err="1"/>
              <a:t>weeks</a:t>
            </a:r>
            <a:r>
              <a:rPr lang="de-DE" dirty="0"/>
              <a:t>)</a:t>
            </a:r>
          </a:p>
          <a:p>
            <a:r>
              <a:rPr lang="de-DE" dirty="0" err="1"/>
              <a:t>Physics</a:t>
            </a:r>
            <a:r>
              <a:rPr lang="de-DE" dirty="0"/>
              <a:t> (additional 2-week-course after 3-week-course in </a:t>
            </a:r>
            <a:r>
              <a:rPr lang="de-DE" dirty="0" err="1"/>
              <a:t>Mathematics</a:t>
            </a:r>
            <a:r>
              <a:rPr lang="de-DE" dirty="0"/>
              <a:t>)</a:t>
            </a:r>
          </a:p>
          <a:p>
            <a:r>
              <a:rPr lang="de-DE" dirty="0"/>
              <a:t>Computer Science (3 </a:t>
            </a:r>
            <a:r>
              <a:rPr lang="de-DE" dirty="0" err="1"/>
              <a:t>weeks</a:t>
            </a:r>
            <a:r>
              <a:rPr lang="de-DE" dirty="0"/>
              <a:t>)</a:t>
            </a:r>
          </a:p>
          <a:p>
            <a:r>
              <a:rPr lang="de-DE" dirty="0"/>
              <a:t>Economics (2 </a:t>
            </a:r>
            <a:r>
              <a:rPr lang="de-DE" dirty="0" err="1"/>
              <a:t>weeks</a:t>
            </a:r>
            <a:r>
              <a:rPr lang="de-DE" dirty="0"/>
              <a:t>)</a:t>
            </a:r>
          </a:p>
          <a:p>
            <a:r>
              <a:rPr lang="de-DE" dirty="0" err="1"/>
              <a:t>Biology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geography</a:t>
            </a:r>
            <a:r>
              <a:rPr lang="de-DE" dirty="0"/>
              <a:t> (1 </a:t>
            </a:r>
            <a:r>
              <a:rPr lang="de-DE" dirty="0" err="1"/>
              <a:t>week</a:t>
            </a:r>
            <a:r>
              <a:rPr lang="de-DE" dirty="0"/>
              <a:t>)</a:t>
            </a:r>
          </a:p>
          <a:p>
            <a:r>
              <a:rPr lang="de-DE" dirty="0" err="1"/>
              <a:t>Agriculture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(1 </a:t>
            </a:r>
            <a:r>
              <a:rPr lang="de-DE" dirty="0" err="1"/>
              <a:t>week</a:t>
            </a:r>
            <a:r>
              <a:rPr lang="de-DE" dirty="0"/>
              <a:t>)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0A8E6C56-D75D-944E-893D-AFE8AF20B0DA}"/>
              </a:ext>
            </a:extLst>
          </p:cNvPr>
          <p:cNvSpPr/>
          <p:nvPr/>
        </p:nvSpPr>
        <p:spPr>
          <a:xfrm>
            <a:off x="269204" y="7737313"/>
            <a:ext cx="4614085" cy="181708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solving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lectures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tutorials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small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(private)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teams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F29B8BD5-84DD-D94F-9AB4-2E993FBD1E00}"/>
              </a:ext>
            </a:extLst>
          </p:cNvPr>
          <p:cNvSpPr/>
          <p:nvPr/>
        </p:nvSpPr>
        <p:spPr>
          <a:xfrm>
            <a:off x="5122518" y="7737313"/>
            <a:ext cx="4124528" cy="12722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Getting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coping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feed-back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11CC4CF-EDA5-FF40-B4A7-C216AF6C0809}"/>
              </a:ext>
            </a:extLst>
          </p:cNvPr>
          <p:cNvSpPr/>
          <p:nvPr/>
        </p:nvSpPr>
        <p:spPr>
          <a:xfrm>
            <a:off x="3424136" y="6339190"/>
            <a:ext cx="10068263" cy="72742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Aim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Enculturation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building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up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social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network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8AA906EC-EE56-BD4C-A58B-912429D06733}"/>
              </a:ext>
            </a:extLst>
          </p:cNvPr>
          <p:cNvSpPr/>
          <p:nvPr/>
        </p:nvSpPr>
        <p:spPr>
          <a:xfrm>
            <a:off x="9486275" y="7737312"/>
            <a:ext cx="4124528" cy="181708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Defending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own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reasonings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kumimoji="0" lang="de-DE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discussions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A6B85789-969F-8E41-B207-4074399C61E1}"/>
              </a:ext>
            </a:extLst>
          </p:cNvPr>
          <p:cNvSpPr/>
          <p:nvPr/>
        </p:nvSpPr>
        <p:spPr>
          <a:xfrm>
            <a:off x="13850032" y="7737312"/>
            <a:ext cx="4124528" cy="181708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81719" tIns="81719" rIns="81719" bIns="81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Building-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up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lacking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knowledge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one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area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workshop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33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1"/>
          <p:cNvSpPr txBox="1">
            <a:spLocks noGrp="1"/>
          </p:cNvSpPr>
          <p:nvPr>
            <p:ph type="title"/>
          </p:nvPr>
        </p:nvSpPr>
        <p:spPr>
          <a:xfrm>
            <a:off x="2011363" y="412750"/>
            <a:ext cx="15985653" cy="1292225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Pre-course</a:t>
            </a:r>
            <a:r>
              <a:rPr lang="de-DE" dirty="0"/>
              <a:t> </a:t>
            </a:r>
            <a:r>
              <a:rPr lang="de-DE" dirty="0" err="1"/>
              <a:t>maths</a:t>
            </a:r>
            <a:r>
              <a:rPr lang="de-DE" dirty="0"/>
              <a:t> &amp; </a:t>
            </a:r>
            <a:r>
              <a:rPr lang="de-DE" dirty="0" err="1"/>
              <a:t>physics</a:t>
            </a:r>
            <a:r>
              <a:rPr lang="de-DE" dirty="0"/>
              <a:t>: </a:t>
            </a:r>
            <a:r>
              <a:rPr lang="de-DE" dirty="0" err="1"/>
              <a:t>mathematical</a:t>
            </a:r>
            <a:r>
              <a:rPr lang="de-DE" dirty="0"/>
              <a:t> “</a:t>
            </a:r>
            <a:r>
              <a:rPr lang="de-DE" dirty="0" err="1"/>
              <a:t>language</a:t>
            </a:r>
            <a:r>
              <a:rPr lang="de-DE" dirty="0"/>
              <a:t>“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problems</a:t>
            </a:r>
            <a:endParaRPr dirty="0"/>
          </a:p>
        </p:txBody>
      </p:sp>
      <p:grpSp>
        <p:nvGrpSpPr>
          <p:cNvPr id="374" name="Abgerundetes Rechteck 8"/>
          <p:cNvGrpSpPr/>
          <p:nvPr/>
        </p:nvGrpSpPr>
        <p:grpSpPr>
          <a:xfrm>
            <a:off x="9140031" y="1920601"/>
            <a:ext cx="2880322" cy="1800202"/>
            <a:chOff x="0" y="0"/>
            <a:chExt cx="2880320" cy="1800201"/>
          </a:xfrm>
        </p:grpSpPr>
        <p:sp>
          <p:nvSpPr>
            <p:cNvPr id="372" name="Abgerundetes Rechteck"/>
            <p:cNvSpPr/>
            <p:nvPr/>
          </p:nvSpPr>
          <p:spPr>
            <a:xfrm>
              <a:off x="0" y="0"/>
              <a:ext cx="2880320" cy="1800201"/>
            </a:xfrm>
            <a:prstGeom prst="roundRect">
              <a:avLst>
                <a:gd name="adj" fmla="val 16667"/>
              </a:avLst>
            </a:prstGeom>
            <a:solidFill>
              <a:srgbClr val="B2C1DB"/>
            </a:solidFill>
            <a:ln w="25400" cap="flat">
              <a:solidFill>
                <a:srgbClr val="828DA0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Mengen…"/>
            <p:cNvSpPr txBox="1"/>
            <p:nvPr/>
          </p:nvSpPr>
          <p:spPr>
            <a:xfrm>
              <a:off x="87878" y="87878"/>
              <a:ext cx="2704564" cy="114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de-DE" dirty="0" err="1"/>
                <a:t>sets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numbers</a:t>
              </a:r>
              <a:endParaRPr dirty="0"/>
            </a:p>
          </p:txBody>
        </p:sp>
      </p:grpSp>
      <p:grpSp>
        <p:nvGrpSpPr>
          <p:cNvPr id="377" name="Abgerundetes Rechteck 11"/>
          <p:cNvGrpSpPr/>
          <p:nvPr/>
        </p:nvGrpSpPr>
        <p:grpSpPr>
          <a:xfrm>
            <a:off x="13100471" y="2966690"/>
            <a:ext cx="3888434" cy="936106"/>
            <a:chOff x="0" y="0"/>
            <a:chExt cx="3888433" cy="936105"/>
          </a:xfrm>
        </p:grpSpPr>
        <p:sp>
          <p:nvSpPr>
            <p:cNvPr id="375" name="Abgerundetes Rechteck"/>
            <p:cNvSpPr/>
            <p:nvPr/>
          </p:nvSpPr>
          <p:spPr>
            <a:xfrm>
              <a:off x="0" y="0"/>
              <a:ext cx="3888433" cy="93610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Direkte Beweise"/>
            <p:cNvSpPr txBox="1"/>
            <p:nvPr/>
          </p:nvSpPr>
          <p:spPr>
            <a:xfrm>
              <a:off x="45696" y="45697"/>
              <a:ext cx="3797040" cy="657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lang="de-DE" dirty="0" err="1"/>
                <a:t>direct</a:t>
              </a:r>
              <a:r>
                <a:rPr lang="de-DE" dirty="0"/>
                <a:t> </a:t>
              </a:r>
              <a:r>
                <a:rPr lang="de-DE" dirty="0" err="1"/>
                <a:t>proofs</a:t>
              </a:r>
              <a:endParaRPr dirty="0"/>
            </a:p>
          </p:txBody>
        </p:sp>
      </p:grpSp>
      <p:grpSp>
        <p:nvGrpSpPr>
          <p:cNvPr id="380" name="Abgerundetes Rechteck 12"/>
          <p:cNvGrpSpPr/>
          <p:nvPr/>
        </p:nvGrpSpPr>
        <p:grpSpPr>
          <a:xfrm>
            <a:off x="9140031" y="4512890"/>
            <a:ext cx="2808314" cy="1872210"/>
            <a:chOff x="0" y="0"/>
            <a:chExt cx="2808312" cy="1872209"/>
          </a:xfrm>
        </p:grpSpPr>
        <p:sp>
          <p:nvSpPr>
            <p:cNvPr id="378" name="Abgerundetes Rechteck"/>
            <p:cNvSpPr/>
            <p:nvPr/>
          </p:nvSpPr>
          <p:spPr>
            <a:xfrm>
              <a:off x="0" y="0"/>
              <a:ext cx="2808312" cy="1872209"/>
            </a:xfrm>
            <a:prstGeom prst="roundRect">
              <a:avLst>
                <a:gd name="adj" fmla="val 16667"/>
              </a:avLst>
            </a:prstGeom>
            <a:solidFill>
              <a:srgbClr val="B2C1DB"/>
            </a:solidFill>
            <a:ln w="25400" cap="flat">
              <a:solidFill>
                <a:srgbClr val="828DA0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9" name="Abbildungen"/>
            <p:cNvSpPr txBox="1"/>
            <p:nvPr/>
          </p:nvSpPr>
          <p:spPr>
            <a:xfrm>
              <a:off x="91393" y="91394"/>
              <a:ext cx="2625526" cy="114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dirty="0"/>
            </a:p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de-DE" dirty="0" err="1"/>
                <a:t>maps</a:t>
              </a:r>
              <a:endParaRPr dirty="0"/>
            </a:p>
          </p:txBody>
        </p:sp>
      </p:grpSp>
      <p:grpSp>
        <p:nvGrpSpPr>
          <p:cNvPr id="383" name="Abgerundetes Rechteck 14"/>
          <p:cNvGrpSpPr/>
          <p:nvPr/>
        </p:nvGrpSpPr>
        <p:grpSpPr>
          <a:xfrm>
            <a:off x="13100471" y="8542972"/>
            <a:ext cx="3960442" cy="1034423"/>
            <a:chOff x="0" y="0"/>
            <a:chExt cx="4320481" cy="936105"/>
          </a:xfrm>
        </p:grpSpPr>
        <p:sp>
          <p:nvSpPr>
            <p:cNvPr id="381" name="Abgerundetes Rechteck"/>
            <p:cNvSpPr/>
            <p:nvPr/>
          </p:nvSpPr>
          <p:spPr>
            <a:xfrm>
              <a:off x="0" y="0"/>
              <a:ext cx="4320481" cy="93610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Indirekte Beweise"/>
            <p:cNvSpPr txBox="1"/>
            <p:nvPr/>
          </p:nvSpPr>
          <p:spPr>
            <a:xfrm>
              <a:off x="45696" y="45697"/>
              <a:ext cx="4229088" cy="657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lang="de-DE" dirty="0" err="1"/>
                <a:t>indirect</a:t>
              </a:r>
              <a:r>
                <a:rPr lang="de-DE" dirty="0"/>
                <a:t> </a:t>
              </a:r>
              <a:r>
                <a:rPr lang="de-DE" dirty="0" err="1"/>
                <a:t>proofs</a:t>
              </a:r>
              <a:endParaRPr dirty="0"/>
            </a:p>
          </p:txBody>
        </p:sp>
      </p:grpSp>
      <p:grpSp>
        <p:nvGrpSpPr>
          <p:cNvPr id="386" name="Abgerundetes Rechteck 9"/>
          <p:cNvGrpSpPr/>
          <p:nvPr/>
        </p:nvGrpSpPr>
        <p:grpSpPr>
          <a:xfrm>
            <a:off x="9140031" y="7033169"/>
            <a:ext cx="2808314" cy="2016226"/>
            <a:chOff x="0" y="0"/>
            <a:chExt cx="2808312" cy="2016225"/>
          </a:xfrm>
        </p:grpSpPr>
        <p:sp>
          <p:nvSpPr>
            <p:cNvPr id="384" name="Abgerundetes Rechteck"/>
            <p:cNvSpPr/>
            <p:nvPr/>
          </p:nvSpPr>
          <p:spPr>
            <a:xfrm>
              <a:off x="0" y="0"/>
              <a:ext cx="2808312" cy="2016225"/>
            </a:xfrm>
            <a:prstGeom prst="roundRect">
              <a:avLst>
                <a:gd name="adj" fmla="val 16667"/>
              </a:avLst>
            </a:prstGeom>
            <a:solidFill>
              <a:srgbClr val="B2C1DB"/>
            </a:solidFill>
            <a:ln w="25400" cap="flat">
              <a:solidFill>
                <a:srgbClr val="828DA0"/>
              </a:solidFill>
              <a:prstDash val="solid"/>
              <a:round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5" name="Grenzwerte"/>
            <p:cNvSpPr txBox="1"/>
            <p:nvPr/>
          </p:nvSpPr>
          <p:spPr>
            <a:xfrm>
              <a:off x="98423" y="98424"/>
              <a:ext cx="2611466" cy="114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dirty="0"/>
            </a:p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de-DE" dirty="0" err="1"/>
                <a:t>limits</a:t>
              </a:r>
              <a:endParaRPr dirty="0"/>
            </a:p>
          </p:txBody>
        </p:sp>
      </p:grpSp>
      <p:grpSp>
        <p:nvGrpSpPr>
          <p:cNvPr id="389" name="Abgerundetes Rechteck 10"/>
          <p:cNvGrpSpPr/>
          <p:nvPr/>
        </p:nvGrpSpPr>
        <p:grpSpPr>
          <a:xfrm>
            <a:off x="13100471" y="4245817"/>
            <a:ext cx="3888434" cy="936106"/>
            <a:chOff x="0" y="0"/>
            <a:chExt cx="3888433" cy="936105"/>
          </a:xfrm>
        </p:grpSpPr>
        <p:sp>
          <p:nvSpPr>
            <p:cNvPr id="387" name="Abgerundetes Rechteck"/>
            <p:cNvSpPr/>
            <p:nvPr/>
          </p:nvSpPr>
          <p:spPr>
            <a:xfrm>
              <a:off x="0" y="0"/>
              <a:ext cx="3888433" cy="93610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88" name="Quantoren"/>
            <p:cNvSpPr txBox="1"/>
            <p:nvPr/>
          </p:nvSpPr>
          <p:spPr>
            <a:xfrm>
              <a:off x="45696" y="45697"/>
              <a:ext cx="3797040" cy="657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lang="de-DE" dirty="0" err="1"/>
                <a:t>quantifyers</a:t>
              </a:r>
              <a:endParaRPr dirty="0"/>
            </a:p>
          </p:txBody>
        </p:sp>
      </p:grpSp>
      <p:grpSp>
        <p:nvGrpSpPr>
          <p:cNvPr id="392" name="Abgerundetes Rechteck 15"/>
          <p:cNvGrpSpPr/>
          <p:nvPr/>
        </p:nvGrpSpPr>
        <p:grpSpPr>
          <a:xfrm>
            <a:off x="13100471" y="1738362"/>
            <a:ext cx="3888434" cy="936106"/>
            <a:chOff x="0" y="0"/>
            <a:chExt cx="3888433" cy="936105"/>
          </a:xfrm>
        </p:grpSpPr>
        <p:sp>
          <p:nvSpPr>
            <p:cNvPr id="390" name="Abgerundetes Rechteck"/>
            <p:cNvSpPr/>
            <p:nvPr/>
          </p:nvSpPr>
          <p:spPr>
            <a:xfrm>
              <a:off x="0" y="0"/>
              <a:ext cx="3888433" cy="93610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1" name="Aussagen"/>
            <p:cNvSpPr txBox="1"/>
            <p:nvPr/>
          </p:nvSpPr>
          <p:spPr>
            <a:xfrm>
              <a:off x="45696" y="45697"/>
              <a:ext cx="3797040" cy="657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lang="de-DE" dirty="0" err="1"/>
                <a:t>assertions</a:t>
              </a:r>
              <a:endParaRPr dirty="0"/>
            </a:p>
          </p:txBody>
        </p:sp>
      </p:grpSp>
      <p:grpSp>
        <p:nvGrpSpPr>
          <p:cNvPr id="395" name="Abgerundetes Rechteck 16"/>
          <p:cNvGrpSpPr/>
          <p:nvPr/>
        </p:nvGrpSpPr>
        <p:grpSpPr>
          <a:xfrm>
            <a:off x="13100471" y="7007381"/>
            <a:ext cx="3960442" cy="1241046"/>
            <a:chOff x="0" y="0"/>
            <a:chExt cx="4320481" cy="1296145"/>
          </a:xfrm>
        </p:grpSpPr>
        <p:sp>
          <p:nvSpPr>
            <p:cNvPr id="393" name="Abgerundetes Rechteck"/>
            <p:cNvSpPr/>
            <p:nvPr/>
          </p:nvSpPr>
          <p:spPr>
            <a:xfrm>
              <a:off x="0" y="0"/>
              <a:ext cx="4320481" cy="129614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4" name="Beweise durch Kontraposition"/>
            <p:cNvSpPr txBox="1"/>
            <p:nvPr/>
          </p:nvSpPr>
          <p:spPr>
            <a:xfrm>
              <a:off x="63273" y="63273"/>
              <a:ext cx="4193934" cy="114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lang="de-DE" dirty="0" err="1"/>
                <a:t>proofs</a:t>
              </a:r>
              <a:r>
                <a:rPr lang="de-DE" dirty="0"/>
                <a:t> </a:t>
              </a:r>
              <a:r>
                <a:rPr lang="de-DE" dirty="0" err="1"/>
                <a:t>by</a:t>
              </a:r>
              <a:r>
                <a:rPr lang="de-DE" dirty="0"/>
                <a:t> </a:t>
              </a:r>
              <a:r>
                <a:rPr lang="de-DE" dirty="0" err="1"/>
                <a:t>contrapositions</a:t>
              </a:r>
              <a:endParaRPr dirty="0"/>
            </a:p>
          </p:txBody>
        </p:sp>
      </p:grpSp>
      <p:grpSp>
        <p:nvGrpSpPr>
          <p:cNvPr id="398" name="Abgerundetes Rechteck 17"/>
          <p:cNvGrpSpPr/>
          <p:nvPr/>
        </p:nvGrpSpPr>
        <p:grpSpPr>
          <a:xfrm>
            <a:off x="13100471" y="5476073"/>
            <a:ext cx="3888434" cy="1154395"/>
            <a:chOff x="0" y="-74273"/>
            <a:chExt cx="3888433" cy="1154394"/>
          </a:xfrm>
        </p:grpSpPr>
        <p:sp>
          <p:nvSpPr>
            <p:cNvPr id="396" name="Abgerundetes Rechteck"/>
            <p:cNvSpPr/>
            <p:nvPr/>
          </p:nvSpPr>
          <p:spPr>
            <a:xfrm>
              <a:off x="0" y="0"/>
              <a:ext cx="3888433" cy="108012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81719" tIns="81719" rIns="81719" bIns="81719" numCol="1" anchor="t">
              <a:noAutofit/>
            </a:bodyPr>
            <a:lstStyle/>
            <a:p>
              <a:pPr algn="ctr" defTabSz="1635125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7" name="Negation von Aussagen"/>
            <p:cNvSpPr txBox="1"/>
            <p:nvPr/>
          </p:nvSpPr>
          <p:spPr>
            <a:xfrm>
              <a:off x="52726" y="-74273"/>
              <a:ext cx="3782980" cy="114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1719" tIns="81719" rIns="81719" bIns="81719" numCol="1" anchor="t">
              <a:spAutoFit/>
            </a:bodyPr>
            <a:lstStyle>
              <a:lvl1pPr algn="ctr" defTabSz="1635125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lang="de-DE" dirty="0" err="1"/>
                <a:t>negations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assertions</a:t>
              </a:r>
              <a:endParaRPr dirty="0"/>
            </a:p>
          </p:txBody>
        </p:sp>
      </p:grpSp>
      <p:grpSp>
        <p:nvGrpSpPr>
          <p:cNvPr id="404" name="Content Placeholder 2"/>
          <p:cNvGrpSpPr/>
          <p:nvPr/>
        </p:nvGrpSpPr>
        <p:grpSpPr>
          <a:xfrm>
            <a:off x="616721" y="1611124"/>
            <a:ext cx="7920883" cy="8220187"/>
            <a:chOff x="0" y="0"/>
            <a:chExt cx="7920881" cy="8220186"/>
          </a:xfrm>
        </p:grpSpPr>
        <p:sp>
          <p:nvSpPr>
            <p:cNvPr id="402" name="Rechteck"/>
            <p:cNvSpPr/>
            <p:nvPr/>
          </p:nvSpPr>
          <p:spPr>
            <a:xfrm>
              <a:off x="0" y="0"/>
              <a:ext cx="7920881" cy="2520281"/>
            </a:xfrm>
            <a:prstGeom prst="rect">
              <a:avLst/>
            </a:prstGeom>
            <a:gradFill flip="none" rotWithShape="1">
              <a:gsLst>
                <a:gs pos="0">
                  <a:srgbClr val="7F8DA6"/>
                </a:gs>
                <a:gs pos="80000">
                  <a:srgbClr val="A6B9DA"/>
                </a:gs>
                <a:gs pos="100000">
                  <a:srgbClr val="A6BADC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81719" tIns="81719" rIns="81719" bIns="81719" numCol="1" anchor="t">
              <a:noAutofit/>
            </a:bodyPr>
            <a:lstStyle/>
            <a:p>
              <a:pPr>
                <a:spcBef>
                  <a:spcPts val="7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3" name="15 Vormittage:…"/>
            <p:cNvSpPr txBox="1"/>
            <p:nvPr/>
          </p:nvSpPr>
          <p:spPr>
            <a:xfrm>
              <a:off x="0" y="0"/>
              <a:ext cx="7920881" cy="8220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/>
            <a:p>
              <a:pPr>
                <a:spcBef>
                  <a:spcPts val="900"/>
                </a:spcBef>
                <a:defRPr sz="4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15 </a:t>
              </a:r>
              <a:r>
                <a:rPr lang="de-DE" dirty="0" err="1"/>
                <a:t>days</a:t>
              </a:r>
              <a:r>
                <a:rPr dirty="0"/>
                <a:t>: </a:t>
              </a:r>
            </a:p>
            <a:p>
              <a:pPr>
                <a:spcBef>
                  <a:spcPts val="900"/>
                </a:spcBef>
                <a:defRPr sz="4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60-min</a:t>
              </a:r>
              <a:r>
                <a:rPr lang="de-DE" dirty="0"/>
                <a:t>. </a:t>
              </a:r>
              <a:r>
                <a:rPr lang="de-DE" dirty="0" err="1"/>
                <a:t>lectures</a:t>
              </a:r>
              <a:r>
                <a:rPr dirty="0"/>
                <a:t> </a:t>
              </a:r>
              <a:r>
                <a:rPr lang="de-DE" dirty="0"/>
                <a:t>&amp; 90 min. ex. </a:t>
              </a:r>
              <a:r>
                <a:rPr lang="de-DE" dirty="0" err="1"/>
                <a:t>classes</a:t>
              </a:r>
              <a:endParaRPr lang="de-DE" dirty="0"/>
            </a:p>
            <a:p>
              <a:pPr>
                <a:spcBef>
                  <a:spcPts val="900"/>
                </a:spcBef>
                <a:defRPr sz="4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/>
                <a:t>( &amp; </a:t>
              </a:r>
              <a:r>
                <a:rPr dirty="0"/>
                <a:t>90-</a:t>
              </a:r>
              <a:r>
                <a:rPr lang="de-DE" dirty="0" err="1"/>
                <a:t>minutes</a:t>
              </a:r>
              <a:r>
                <a:rPr lang="de-DE" dirty="0"/>
                <a:t> </a:t>
              </a:r>
              <a:r>
                <a:rPr lang="de-DE" dirty="0" err="1"/>
                <a:t>workshops</a:t>
              </a:r>
              <a:r>
                <a:rPr lang="de-DE" dirty="0"/>
                <a:t>)</a:t>
              </a:r>
            </a:p>
            <a:p>
              <a:pPr>
                <a:spcBef>
                  <a:spcPts val="700"/>
                </a:spcBef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marL="341313" indent="-341313">
                <a:spcBef>
                  <a:spcPts val="700"/>
                </a:spcBef>
                <a:buSzPct val="100000"/>
                <a:buFont typeface="Arial"/>
                <a:buChar char="•"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Mathem</a:t>
              </a:r>
              <a:r>
                <a:rPr lang="de-DE" dirty="0" err="1"/>
                <a:t>atical</a:t>
              </a:r>
              <a:r>
                <a:rPr dirty="0"/>
                <a:t> </a:t>
              </a:r>
              <a:r>
                <a:rPr lang="de-DE" dirty="0"/>
                <a:t>"</a:t>
              </a:r>
              <a:r>
                <a:rPr lang="de-DE" dirty="0" err="1"/>
                <a:t>language</a:t>
              </a:r>
              <a:r>
                <a:rPr dirty="0"/>
                <a:t>“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logic</a:t>
              </a:r>
              <a:r>
                <a:rPr lang="de-DE" dirty="0"/>
                <a:t> </a:t>
              </a:r>
              <a:r>
                <a:rPr lang="de-DE" dirty="0" err="1"/>
                <a:t>by</a:t>
              </a:r>
              <a:r>
                <a:rPr dirty="0"/>
                <a:t> </a:t>
              </a:r>
              <a:r>
                <a:rPr lang="de-DE" dirty="0"/>
                <a:t>                                                                                 </a:t>
              </a:r>
              <a:r>
                <a:rPr lang="de-DE" dirty="0" err="1"/>
                <a:t>mathematical</a:t>
              </a:r>
              <a:r>
                <a:rPr lang="de-DE" dirty="0"/>
                <a:t> </a:t>
              </a:r>
              <a:r>
                <a:rPr lang="de-DE" dirty="0" err="1"/>
                <a:t>problems</a:t>
              </a:r>
              <a:endParaRPr dirty="0"/>
            </a:p>
            <a:p>
              <a:pPr marL="341313" indent="-341313">
                <a:spcBef>
                  <a:spcPts val="700"/>
                </a:spcBef>
                <a:buSzPct val="100000"/>
                <a:buFont typeface="Arial"/>
                <a:buChar char="•"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 err="1"/>
                <a:t>Examples</a:t>
              </a:r>
              <a:r>
                <a:rPr dirty="0"/>
                <a:t> in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lecture</a:t>
              </a:r>
              <a:r>
                <a:rPr lang="de-DE" dirty="0"/>
                <a:t>: </a:t>
              </a:r>
              <a:r>
                <a:rPr lang="de-DE" dirty="0" err="1"/>
                <a:t>problems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school</a:t>
              </a:r>
              <a:r>
                <a:rPr lang="de-DE" dirty="0"/>
                <a:t> </a:t>
              </a:r>
              <a:r>
                <a:rPr lang="de-DE" dirty="0" err="1"/>
                <a:t>maths</a:t>
              </a:r>
              <a:r>
                <a:rPr lang="de-DE" dirty="0"/>
                <a:t> </a:t>
              </a:r>
              <a:r>
                <a:rPr lang="de-DE" dirty="0" err="1"/>
                <a:t>from</a:t>
              </a:r>
              <a:r>
                <a:rPr lang="de-DE" dirty="0"/>
                <a:t> a (</a:t>
              </a:r>
              <a:r>
                <a:rPr lang="de-DE" dirty="0" err="1"/>
                <a:t>slightly</a:t>
              </a:r>
              <a:r>
                <a:rPr lang="de-DE" dirty="0"/>
                <a:t>) „</a:t>
              </a:r>
              <a:r>
                <a:rPr lang="de-DE" dirty="0" err="1"/>
                <a:t>higher</a:t>
              </a:r>
              <a:r>
                <a:rPr lang="de-DE" dirty="0"/>
                <a:t> </a:t>
              </a:r>
              <a:r>
                <a:rPr lang="de-DE" dirty="0" err="1"/>
                <a:t>point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view</a:t>
              </a:r>
              <a:r>
                <a:rPr lang="de-DE" dirty="0"/>
                <a:t>“ (Felix Klein)</a:t>
              </a:r>
              <a:endParaRPr dirty="0"/>
            </a:p>
            <a:p>
              <a:pPr marL="341313" indent="-341313">
                <a:spcBef>
                  <a:spcPts val="700"/>
                </a:spcBef>
                <a:buSzPct val="100000"/>
                <a:buFont typeface="Arial"/>
                <a:buChar char="•"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 err="1"/>
                <a:t>Exercise</a:t>
              </a:r>
              <a:r>
                <a:rPr lang="de-DE" dirty="0"/>
                <a:t> </a:t>
              </a:r>
              <a:r>
                <a:rPr lang="de-DE" dirty="0" err="1"/>
                <a:t>classes</a:t>
              </a:r>
              <a:r>
                <a:rPr lang="de-DE" dirty="0"/>
                <a:t>: </a:t>
              </a:r>
              <a:r>
                <a:rPr lang="de-DE" dirty="0" err="1"/>
                <a:t>facing</a:t>
              </a:r>
              <a:r>
                <a:rPr lang="de-DE" dirty="0"/>
                <a:t> </a:t>
              </a:r>
              <a:r>
                <a:rPr lang="de-DE" dirty="0" err="1"/>
                <a:t>problems</a:t>
              </a:r>
              <a:r>
                <a:rPr lang="de-DE" dirty="0"/>
                <a:t> </a:t>
              </a:r>
              <a:r>
                <a:rPr lang="de-DE" dirty="0" err="1"/>
                <a:t>alone</a:t>
              </a:r>
              <a:r>
                <a:rPr lang="de-DE" dirty="0"/>
                <a:t>, </a:t>
              </a:r>
              <a:r>
                <a:rPr lang="de-DE" dirty="0" err="1"/>
                <a:t>sharing</a:t>
              </a:r>
              <a:r>
                <a:rPr lang="de-DE" dirty="0"/>
                <a:t> </a:t>
              </a:r>
              <a:r>
                <a:rPr lang="de-DE" dirty="0" err="1"/>
                <a:t>ideas</a:t>
              </a:r>
              <a:r>
                <a:rPr lang="de-DE" dirty="0"/>
                <a:t> in a </a:t>
              </a:r>
              <a:r>
                <a:rPr lang="de-DE" dirty="0" err="1"/>
                <a:t>group</a:t>
              </a:r>
              <a:r>
                <a:rPr lang="de-DE" dirty="0"/>
                <a:t>, </a:t>
              </a:r>
              <a:r>
                <a:rPr lang="de-DE" dirty="0" err="1"/>
                <a:t>defending</a:t>
              </a:r>
              <a:r>
                <a:rPr lang="de-DE" dirty="0"/>
                <a:t> </a:t>
              </a:r>
              <a:r>
                <a:rPr lang="de-DE" dirty="0" err="1"/>
                <a:t>reasonings</a:t>
              </a:r>
              <a:endParaRPr dirty="0"/>
            </a:p>
            <a:p>
              <a:pPr marL="341313" indent="-341313">
                <a:spcBef>
                  <a:spcPts val="700"/>
                </a:spcBef>
                <a:buSzPct val="100000"/>
                <a:buFont typeface="Arial"/>
                <a:buChar char="•"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e-DE" dirty="0"/>
                <a:t>At </a:t>
              </a:r>
              <a:r>
                <a:rPr lang="de-DE" dirty="0" err="1"/>
                <a:t>the</a:t>
              </a:r>
              <a:r>
                <a:rPr lang="de-DE" dirty="0"/>
                <a:t> end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every</a:t>
              </a:r>
              <a:r>
                <a:rPr lang="de-DE" dirty="0"/>
                <a:t> </a:t>
              </a:r>
              <a:r>
                <a:rPr lang="de-DE" dirty="0" err="1"/>
                <a:t>exercise</a:t>
              </a:r>
              <a:r>
                <a:rPr lang="de-DE" dirty="0"/>
                <a:t> </a:t>
              </a:r>
              <a:r>
                <a:rPr lang="de-DE" dirty="0" err="1"/>
                <a:t>class</a:t>
              </a:r>
              <a:r>
                <a:rPr lang="de-DE" dirty="0"/>
                <a:t> </a:t>
              </a:r>
              <a:r>
                <a:rPr lang="de-DE" dirty="0" err="1"/>
                <a:t>session</a:t>
              </a:r>
              <a:r>
                <a:rPr lang="de-DE" dirty="0"/>
                <a:t>: 20 </a:t>
              </a:r>
              <a:r>
                <a:rPr lang="de-DE" dirty="0" err="1"/>
                <a:t>minutes</a:t>
              </a:r>
              <a:r>
                <a:rPr lang="de-DE" dirty="0"/>
                <a:t> </a:t>
              </a:r>
              <a:r>
                <a:rPr lang="de-DE" dirty="0" err="1"/>
                <a:t>paper</a:t>
              </a:r>
              <a:r>
                <a:rPr lang="de-DE" dirty="0"/>
                <a:t> on a </a:t>
              </a:r>
              <a:r>
                <a:rPr lang="de-DE" dirty="0" err="1"/>
                <a:t>math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  <p:bldP spid="377" grpId="5" animBg="1" advAuto="0"/>
      <p:bldP spid="380" grpId="2" animBg="1" advAuto="0"/>
      <p:bldP spid="383" grpId="10" animBg="1" advAuto="0"/>
      <p:bldP spid="386" grpId="3" animBg="1" advAuto="0"/>
      <p:bldP spid="389" grpId="6" animBg="1" advAuto="0"/>
      <p:bldP spid="392" grpId="4" animBg="1" advAuto="0"/>
      <p:bldP spid="395" grpId="8" animBg="1" advAuto="0"/>
      <p:bldP spid="398" grpId="7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oup 7"/>
          <p:cNvGrpSpPr/>
          <p:nvPr/>
        </p:nvGrpSpPr>
        <p:grpSpPr>
          <a:xfrm>
            <a:off x="1652489" y="1790942"/>
            <a:ext cx="14995473" cy="7101114"/>
            <a:chOff x="0" y="-1"/>
            <a:chExt cx="14995472" cy="7101112"/>
          </a:xfrm>
        </p:grpSpPr>
        <p:grpSp>
          <p:nvGrpSpPr>
            <p:cNvPr id="459" name="Group 3"/>
            <p:cNvGrpSpPr/>
            <p:nvPr/>
          </p:nvGrpSpPr>
          <p:grpSpPr>
            <a:xfrm>
              <a:off x="0" y="-1"/>
              <a:ext cx="14995472" cy="3626917"/>
              <a:chOff x="0" y="-1"/>
              <a:chExt cx="14995471" cy="3626916"/>
            </a:xfrm>
          </p:grpSpPr>
          <p:grpSp>
            <p:nvGrpSpPr>
              <p:cNvPr id="455" name="תרשים זרימה: סרט מנוקב 5"/>
              <p:cNvGrpSpPr/>
              <p:nvPr/>
            </p:nvGrpSpPr>
            <p:grpSpPr>
              <a:xfrm>
                <a:off x="9568535" y="-1"/>
                <a:ext cx="5426936" cy="2688023"/>
                <a:chOff x="-2" y="-1"/>
                <a:chExt cx="5426935" cy="2688022"/>
              </a:xfrm>
            </p:grpSpPr>
            <p:sp>
              <p:nvSpPr>
                <p:cNvPr id="453" name="Form"/>
                <p:cNvSpPr/>
                <p:nvPr/>
              </p:nvSpPr>
              <p:spPr>
                <a:xfrm>
                  <a:off x="-2" y="-1"/>
                  <a:ext cx="5426935" cy="2688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61"/>
                      </a:moveTo>
                      <a:cubicBezTo>
                        <a:pt x="0" y="6769"/>
                        <a:pt x="2418" y="8722"/>
                        <a:pt x="5400" y="8722"/>
                      </a:cubicBezTo>
                      <a:cubicBezTo>
                        <a:pt x="8382" y="8722"/>
                        <a:pt x="10800" y="6769"/>
                        <a:pt x="10800" y="4361"/>
                      </a:cubicBezTo>
                      <a:cubicBezTo>
                        <a:pt x="10800" y="1952"/>
                        <a:pt x="13218" y="0"/>
                        <a:pt x="16200" y="0"/>
                      </a:cubicBezTo>
                      <a:cubicBezTo>
                        <a:pt x="19182" y="0"/>
                        <a:pt x="21600" y="1952"/>
                        <a:pt x="21600" y="4361"/>
                      </a:cubicBezTo>
                      <a:lnTo>
                        <a:pt x="21600" y="17239"/>
                      </a:lnTo>
                      <a:cubicBezTo>
                        <a:pt x="21600" y="14831"/>
                        <a:pt x="19182" y="12878"/>
                        <a:pt x="16200" y="12878"/>
                      </a:cubicBezTo>
                      <a:cubicBezTo>
                        <a:pt x="13218" y="12878"/>
                        <a:pt x="10800" y="14831"/>
                        <a:pt x="10800" y="17239"/>
                      </a:cubicBezTo>
                      <a:cubicBezTo>
                        <a:pt x="10800" y="19648"/>
                        <a:pt x="8382" y="21600"/>
                        <a:pt x="5400" y="21600"/>
                      </a:cubicBezTo>
                      <a:cubicBezTo>
                        <a:pt x="2418" y="21600"/>
                        <a:pt x="0" y="19648"/>
                        <a:pt x="0" y="17239"/>
                      </a:cubicBezTo>
                      <a:close/>
                    </a:path>
                  </a:pathLst>
                </a:custGeom>
                <a:solidFill>
                  <a:srgbClr val="C4BD97"/>
                </a:solidFill>
                <a:ln w="25400" cap="flat">
                  <a:solidFill>
                    <a:srgbClr val="3A5E8A"/>
                  </a:solidFill>
                  <a:prstDash val="solid"/>
                  <a:round/>
                </a:ln>
                <a:effectLst/>
              </p:spPr>
              <p:txBody>
                <a:bodyPr wrap="square" lIns="81719" tIns="81719" rIns="81719" bIns="81719" numCol="1" anchor="ctr">
                  <a:noAutofit/>
                </a:bodyPr>
                <a:lstStyle/>
                <a:p>
                  <a:pPr algn="ctr">
                    <a:defRPr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454" name="Abstraction in Context…"/>
                <p:cNvSpPr txBox="1"/>
                <p:nvPr/>
              </p:nvSpPr>
              <p:spPr>
                <a:xfrm>
                  <a:off x="-1" y="559181"/>
                  <a:ext cx="5426933" cy="156965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rPr lang="de-DE" dirty="0"/>
                    <a:t>                       </a:t>
                  </a:r>
                  <a:r>
                    <a:rPr dirty="0"/>
                    <a:t>Abstraction </a:t>
                  </a:r>
                  <a:endParaRPr lang="de-DE" dirty="0"/>
                </a:p>
                <a:p>
                  <a:pPr algn="ctr">
                    <a:defRPr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rPr lang="de-DE" dirty="0"/>
                    <a:t>               </a:t>
                  </a:r>
                  <a:r>
                    <a:rPr dirty="0"/>
                    <a:t>in Context</a:t>
                  </a:r>
                  <a:r>
                    <a:rPr lang="de-DE" dirty="0">
                      <a:solidFill>
                        <a:schemeClr val="accent3">
                          <a:lumOff val="44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 </a:t>
                  </a:r>
                  <a:r>
                    <a:rPr dirty="0"/>
                    <a:t>(</a:t>
                  </a:r>
                  <a:r>
                    <a:rPr dirty="0" err="1"/>
                    <a:t>AiC</a:t>
                  </a:r>
                  <a:r>
                    <a:rPr dirty="0"/>
                    <a:t>)</a:t>
                  </a:r>
                  <a:endParaRPr lang="de-DE" dirty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cs typeface="Calibri"/>
                    <a:sym typeface="Calibri"/>
                  </a:endParaRPr>
                </a:p>
                <a:p>
                  <a:pPr>
                    <a:defRPr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rPr lang="de-DE" dirty="0">
                      <a:solidFill>
                        <a:schemeClr val="accent3">
                          <a:lumOff val="44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 </a:t>
                  </a:r>
                  <a:r>
                    <a:rPr dirty="0"/>
                    <a:t>RBC+C Model</a:t>
                  </a:r>
                  <a:r>
                    <a:rPr lang="de-DE" dirty="0"/>
                    <a:t>                </a:t>
                  </a:r>
                  <a:endParaRPr dirty="0"/>
                </a:p>
              </p:txBody>
            </p:sp>
          </p:grpSp>
          <p:grpSp>
            <p:nvGrpSpPr>
              <p:cNvPr id="458" name="תרשים זרימה: סרט מנוקב 6"/>
              <p:cNvGrpSpPr/>
              <p:nvPr/>
            </p:nvGrpSpPr>
            <p:grpSpPr>
              <a:xfrm>
                <a:off x="0" y="160802"/>
                <a:ext cx="5998189" cy="3466113"/>
                <a:chOff x="0" y="53282"/>
                <a:chExt cx="5998187" cy="3466110"/>
              </a:xfrm>
            </p:grpSpPr>
            <p:sp>
              <p:nvSpPr>
                <p:cNvPr id="456" name="Form"/>
                <p:cNvSpPr/>
                <p:nvPr/>
              </p:nvSpPr>
              <p:spPr>
                <a:xfrm>
                  <a:off x="0" y="53282"/>
                  <a:ext cx="5569746" cy="34661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04"/>
                      </a:moveTo>
                      <a:cubicBezTo>
                        <a:pt x="0" y="6680"/>
                        <a:pt x="2418" y="8607"/>
                        <a:pt x="5400" y="8607"/>
                      </a:cubicBezTo>
                      <a:cubicBezTo>
                        <a:pt x="8382" y="8607"/>
                        <a:pt x="10800" y="6680"/>
                        <a:pt x="10800" y="4304"/>
                      </a:cubicBezTo>
                      <a:cubicBezTo>
                        <a:pt x="10800" y="1927"/>
                        <a:pt x="13218" y="0"/>
                        <a:pt x="16200" y="0"/>
                      </a:cubicBezTo>
                      <a:cubicBezTo>
                        <a:pt x="19182" y="0"/>
                        <a:pt x="21600" y="1927"/>
                        <a:pt x="21600" y="4304"/>
                      </a:cubicBezTo>
                      <a:lnTo>
                        <a:pt x="21600" y="17296"/>
                      </a:lnTo>
                      <a:cubicBezTo>
                        <a:pt x="21600" y="14920"/>
                        <a:pt x="19182" y="12993"/>
                        <a:pt x="16200" y="12993"/>
                      </a:cubicBezTo>
                      <a:cubicBezTo>
                        <a:pt x="13218" y="12993"/>
                        <a:pt x="10800" y="14920"/>
                        <a:pt x="10800" y="17296"/>
                      </a:cubicBezTo>
                      <a:cubicBezTo>
                        <a:pt x="10800" y="19673"/>
                        <a:pt x="8382" y="21600"/>
                        <a:pt x="5400" y="21600"/>
                      </a:cubicBezTo>
                      <a:cubicBezTo>
                        <a:pt x="2418" y="21600"/>
                        <a:pt x="0" y="19673"/>
                        <a:pt x="0" y="17296"/>
                      </a:cubicBezTo>
                      <a:close/>
                    </a:path>
                  </a:pathLst>
                </a:custGeom>
                <a:solidFill>
                  <a:srgbClr val="C4BD97"/>
                </a:solidFill>
                <a:ln w="25400" cap="flat">
                  <a:solidFill>
                    <a:srgbClr val="3A5E8A"/>
                  </a:solidFill>
                  <a:prstDash val="solid"/>
                  <a:round/>
                </a:ln>
                <a:effectLst/>
              </p:spPr>
              <p:txBody>
                <a:bodyPr wrap="square" lIns="81719" tIns="81719" rIns="81719" bIns="81719" numCol="1" anchor="ctr">
                  <a:noAutofit/>
                </a:bodyPr>
                <a:lstStyle/>
                <a:p>
                  <a:pPr algn="ctr">
                    <a:defRPr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457" name="Documenting Collective Activity…"/>
                <p:cNvSpPr txBox="1"/>
                <p:nvPr/>
              </p:nvSpPr>
              <p:spPr>
                <a:xfrm>
                  <a:off x="428442" y="1056362"/>
                  <a:ext cx="5569745" cy="15696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rPr lang="de-DE" dirty="0"/>
                    <a:t>               </a:t>
                  </a:r>
                  <a:r>
                    <a:rPr dirty="0"/>
                    <a:t>Documenting </a:t>
                  </a:r>
                  <a:endParaRPr lang="de-DE" dirty="0"/>
                </a:p>
                <a:p>
                  <a:pPr algn="ctr">
                    <a:defRPr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rPr dirty="0"/>
                    <a:t>Collective Activity </a:t>
                  </a:r>
                </a:p>
                <a:p>
                  <a:pPr>
                    <a:defRPr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rPr lang="de-DE" dirty="0"/>
                    <a:t>        </a:t>
                  </a:r>
                  <a:r>
                    <a:rPr dirty="0"/>
                    <a:t>(DCA) </a:t>
                  </a:r>
                </a:p>
              </p:txBody>
            </p:sp>
          </p:grpSp>
        </p:grpSp>
        <p:grpSp>
          <p:nvGrpSpPr>
            <p:cNvPr id="470" name="Group 2"/>
            <p:cNvGrpSpPr/>
            <p:nvPr/>
          </p:nvGrpSpPr>
          <p:grpSpPr>
            <a:xfrm>
              <a:off x="1615115" y="3887497"/>
              <a:ext cx="12442440" cy="3213614"/>
              <a:chOff x="0" y="0"/>
              <a:chExt cx="12442439" cy="3213612"/>
            </a:xfrm>
          </p:grpSpPr>
          <p:grpSp>
            <p:nvGrpSpPr>
              <p:cNvPr id="466" name="הסבר ענן 8"/>
              <p:cNvGrpSpPr/>
              <p:nvPr/>
            </p:nvGrpSpPr>
            <p:grpSpPr>
              <a:xfrm>
                <a:off x="0" y="0"/>
                <a:ext cx="12442439" cy="3213612"/>
                <a:chOff x="0" y="0"/>
                <a:chExt cx="12442437" cy="3213611"/>
              </a:xfrm>
            </p:grpSpPr>
            <p:sp>
              <p:nvSpPr>
                <p:cNvPr id="460" name="Form"/>
                <p:cNvSpPr/>
                <p:nvPr/>
              </p:nvSpPr>
              <p:spPr>
                <a:xfrm>
                  <a:off x="0" y="0"/>
                  <a:ext cx="12442437" cy="28009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0684" extrusionOk="0">
                      <a:moveTo>
                        <a:pt x="1901" y="6800"/>
                      </a:moveTo>
                      <a:lnTo>
                        <a:pt x="1901" y="6800"/>
                      </a:lnTo>
                      <a:cubicBezTo>
                        <a:pt x="1658" y="4397"/>
                        <a:pt x="2907" y="2184"/>
                        <a:pt x="4691" y="1857"/>
                      </a:cubicBezTo>
                      <a:cubicBezTo>
                        <a:pt x="5414" y="1724"/>
                        <a:pt x="6149" y="1922"/>
                        <a:pt x="6778" y="2419"/>
                      </a:cubicBezTo>
                      <a:lnTo>
                        <a:pt x="6778" y="2419"/>
                      </a:lnTo>
                      <a:cubicBezTo>
                        <a:pt x="7445" y="725"/>
                        <a:pt x="9003" y="82"/>
                        <a:pt x="10259" y="981"/>
                      </a:cubicBezTo>
                      <a:cubicBezTo>
                        <a:pt x="10478" y="1139"/>
                        <a:pt x="10680" y="1338"/>
                        <a:pt x="10857" y="1573"/>
                      </a:cubicBezTo>
                      <a:lnTo>
                        <a:pt x="10857" y="1573"/>
                      </a:lnTo>
                      <a:cubicBezTo>
                        <a:pt x="11377" y="169"/>
                        <a:pt x="12642" y="-401"/>
                        <a:pt x="13683" y="299"/>
                      </a:cubicBezTo>
                      <a:cubicBezTo>
                        <a:pt x="13971" y="493"/>
                        <a:pt x="14223" y="774"/>
                        <a:pt x="14418" y="1119"/>
                      </a:cubicBezTo>
                      <a:cubicBezTo>
                        <a:pt x="15255" y="-209"/>
                        <a:pt x="16734" y="-373"/>
                        <a:pt x="17722" y="753"/>
                      </a:cubicBezTo>
                      <a:cubicBezTo>
                        <a:pt x="18137" y="1226"/>
                        <a:pt x="18417" y="1878"/>
                        <a:pt x="18513" y="2598"/>
                      </a:cubicBezTo>
                      <a:lnTo>
                        <a:pt x="18513" y="2598"/>
                      </a:lnTo>
                      <a:cubicBezTo>
                        <a:pt x="19885" y="3102"/>
                        <a:pt x="20694" y="5013"/>
                        <a:pt x="20321" y="6865"/>
                      </a:cubicBezTo>
                      <a:cubicBezTo>
                        <a:pt x="20289" y="7020"/>
                        <a:pt x="20250" y="7173"/>
                        <a:pt x="20203" y="7321"/>
                      </a:cubicBezTo>
                      <a:lnTo>
                        <a:pt x="20203" y="7321"/>
                      </a:lnTo>
                      <a:cubicBezTo>
                        <a:pt x="21303" y="9251"/>
                        <a:pt x="21034" y="12017"/>
                        <a:pt x="19601" y="13499"/>
                      </a:cubicBezTo>
                      <a:cubicBezTo>
                        <a:pt x="19156" y="13961"/>
                        <a:pt x="18629" y="14259"/>
                        <a:pt x="18072" y="14367"/>
                      </a:cubicBezTo>
                      <a:cubicBezTo>
                        <a:pt x="18072" y="16443"/>
                        <a:pt x="16822" y="18126"/>
                        <a:pt x="15280" y="18126"/>
                      </a:cubicBezTo>
                      <a:cubicBezTo>
                        <a:pt x="14757" y="18126"/>
                        <a:pt x="14245" y="17928"/>
                        <a:pt x="13801" y="17556"/>
                      </a:cubicBezTo>
                      <a:cubicBezTo>
                        <a:pt x="13280" y="19883"/>
                        <a:pt x="11460" y="21199"/>
                        <a:pt x="9738" y="20494"/>
                      </a:cubicBezTo>
                      <a:cubicBezTo>
                        <a:pt x="9016" y="20199"/>
                        <a:pt x="8392" y="19574"/>
                        <a:pt x="7973" y="18727"/>
                      </a:cubicBezTo>
                      <a:cubicBezTo>
                        <a:pt x="6209" y="20160"/>
                        <a:pt x="3920" y="19389"/>
                        <a:pt x="2859" y="17004"/>
                      </a:cubicBezTo>
                      <a:cubicBezTo>
                        <a:pt x="2846" y="16974"/>
                        <a:pt x="2833" y="16944"/>
                        <a:pt x="2820" y="16914"/>
                      </a:cubicBezTo>
                      <a:lnTo>
                        <a:pt x="2820" y="16914"/>
                      </a:lnTo>
                      <a:cubicBezTo>
                        <a:pt x="1666" y="17096"/>
                        <a:pt x="620" y="15986"/>
                        <a:pt x="485" y="14435"/>
                      </a:cubicBezTo>
                      <a:cubicBezTo>
                        <a:pt x="412" y="13608"/>
                        <a:pt x="615" y="12780"/>
                        <a:pt x="1038" y="12172"/>
                      </a:cubicBezTo>
                      <a:lnTo>
                        <a:pt x="1038" y="12172"/>
                      </a:lnTo>
                      <a:cubicBezTo>
                        <a:pt x="39" y="11379"/>
                        <a:pt x="-297" y="9639"/>
                        <a:pt x="288" y="8285"/>
                      </a:cubicBezTo>
                      <a:cubicBezTo>
                        <a:pt x="626" y="7504"/>
                        <a:pt x="1218" y="6988"/>
                        <a:pt x="1883" y="689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8100" cap="flat">
                  <a:solidFill>
                    <a:srgbClr val="AE4845"/>
                  </a:solidFill>
                  <a:prstDash val="sysDot"/>
                  <a:round/>
                </a:ln>
                <a:effectLst/>
              </p:spPr>
              <p:txBody>
                <a:bodyPr wrap="square" lIns="81719" tIns="81719" rIns="81719" bIns="81719" numCol="1" anchor="ctr">
                  <a:noAutofit/>
                </a:bodyPr>
                <a:lstStyle/>
                <a:p>
                  <a:pPr algn="ctr">
                    <a:defRPr sz="39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461" name="Kreis"/>
                <p:cNvSpPr/>
                <p:nvPr/>
              </p:nvSpPr>
              <p:spPr>
                <a:xfrm>
                  <a:off x="3860768" y="2593252"/>
                  <a:ext cx="465925" cy="465925"/>
                </a:xfrm>
                <a:prstGeom prst="ellipse">
                  <a:avLst/>
                </a:prstGeom>
                <a:solidFill>
                  <a:srgbClr val="FFC000"/>
                </a:solidFill>
                <a:ln w="38100" cap="flat">
                  <a:solidFill>
                    <a:srgbClr val="AE4845"/>
                  </a:solidFill>
                  <a:prstDash val="sysDot"/>
                  <a:round/>
                </a:ln>
                <a:effectLst/>
              </p:spPr>
              <p:txBody>
                <a:bodyPr wrap="square" lIns="81719" tIns="81719" rIns="81719" bIns="81719" numCol="1" anchor="ctr">
                  <a:noAutofit/>
                </a:bodyPr>
                <a:lstStyle/>
                <a:p>
                  <a:pPr algn="ctr">
                    <a:defRPr sz="39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462" name="Kreis"/>
                <p:cNvSpPr/>
                <p:nvPr/>
              </p:nvSpPr>
              <p:spPr>
                <a:xfrm>
                  <a:off x="3644598" y="2869219"/>
                  <a:ext cx="310617" cy="310617"/>
                </a:xfrm>
                <a:prstGeom prst="ellipse">
                  <a:avLst/>
                </a:prstGeom>
                <a:solidFill>
                  <a:srgbClr val="FFC000"/>
                </a:solidFill>
                <a:ln w="38100" cap="flat">
                  <a:solidFill>
                    <a:srgbClr val="AE4845"/>
                  </a:solidFill>
                  <a:prstDash val="sysDot"/>
                  <a:round/>
                </a:ln>
                <a:effectLst/>
              </p:spPr>
              <p:txBody>
                <a:bodyPr wrap="square" lIns="81719" tIns="81719" rIns="81719" bIns="81719" numCol="1" anchor="ctr">
                  <a:noAutofit/>
                </a:bodyPr>
                <a:lstStyle/>
                <a:p>
                  <a:pPr algn="ctr">
                    <a:defRPr sz="39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463" name="Kreis"/>
                <p:cNvSpPr/>
                <p:nvPr/>
              </p:nvSpPr>
              <p:spPr>
                <a:xfrm>
                  <a:off x="3557159" y="3058302"/>
                  <a:ext cx="155309" cy="155309"/>
                </a:xfrm>
                <a:prstGeom prst="ellipse">
                  <a:avLst/>
                </a:prstGeom>
                <a:solidFill>
                  <a:srgbClr val="FFC000"/>
                </a:solidFill>
                <a:ln w="38100" cap="flat">
                  <a:solidFill>
                    <a:srgbClr val="AE4845"/>
                  </a:solidFill>
                  <a:prstDash val="sysDot"/>
                  <a:round/>
                </a:ln>
                <a:effectLst/>
              </p:spPr>
              <p:txBody>
                <a:bodyPr wrap="square" lIns="81719" tIns="81719" rIns="81719" bIns="81719" numCol="1" anchor="ctr">
                  <a:noAutofit/>
                </a:bodyPr>
                <a:lstStyle/>
                <a:p>
                  <a:pPr algn="ctr">
                    <a:defRPr sz="39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464" name="Form"/>
                <p:cNvSpPr/>
                <p:nvPr/>
              </p:nvSpPr>
              <p:spPr>
                <a:xfrm>
                  <a:off x="631800" y="142427"/>
                  <a:ext cx="11401425" cy="2378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80" y="14010"/>
                      </a:moveTo>
                      <a:lnTo>
                        <a:pt x="1380" y="14010"/>
                      </a:lnTo>
                      <a:cubicBezTo>
                        <a:pt x="899" y="14066"/>
                        <a:pt x="417" y="13902"/>
                        <a:pt x="0" y="13542"/>
                      </a:cubicBezTo>
                      <a:moveTo>
                        <a:pt x="2598" y="19137"/>
                      </a:moveTo>
                      <a:lnTo>
                        <a:pt x="2598" y="19137"/>
                      </a:lnTo>
                      <a:cubicBezTo>
                        <a:pt x="2405" y="19250"/>
                        <a:pt x="2202" y="19325"/>
                        <a:pt x="1994" y="19361"/>
                      </a:cubicBezTo>
                      <a:moveTo>
                        <a:pt x="7802" y="21600"/>
                      </a:moveTo>
                      <a:lnTo>
                        <a:pt x="7802" y="21600"/>
                      </a:lnTo>
                      <a:cubicBezTo>
                        <a:pt x="7657" y="21279"/>
                        <a:pt x="7535" y="20936"/>
                        <a:pt x="7438" y="20577"/>
                      </a:cubicBezTo>
                      <a:moveTo>
                        <a:pt x="14532" y="19050"/>
                      </a:moveTo>
                      <a:cubicBezTo>
                        <a:pt x="14510" y="19430"/>
                        <a:pt x="14462" y="19806"/>
                        <a:pt x="14386" y="20172"/>
                      </a:cubicBezTo>
                      <a:moveTo>
                        <a:pt x="17421" y="12116"/>
                      </a:moveTo>
                      <a:lnTo>
                        <a:pt x="17421" y="12116"/>
                      </a:lnTo>
                      <a:cubicBezTo>
                        <a:pt x="18505" y="12890"/>
                        <a:pt x="19193" y="14504"/>
                        <a:pt x="19193" y="16273"/>
                      </a:cubicBezTo>
                      <a:moveTo>
                        <a:pt x="21600" y="7649"/>
                      </a:moveTo>
                      <a:cubicBezTo>
                        <a:pt x="21423" y="8256"/>
                        <a:pt x="21153" y="8794"/>
                        <a:pt x="20811" y="9222"/>
                      </a:cubicBezTo>
                      <a:moveTo>
                        <a:pt x="19707" y="1814"/>
                      </a:moveTo>
                      <a:cubicBezTo>
                        <a:pt x="19737" y="2059"/>
                        <a:pt x="19751" y="2307"/>
                        <a:pt x="19749" y="2556"/>
                      </a:cubicBezTo>
                      <a:moveTo>
                        <a:pt x="14668" y="947"/>
                      </a:moveTo>
                      <a:cubicBezTo>
                        <a:pt x="14771" y="605"/>
                        <a:pt x="14907" y="286"/>
                        <a:pt x="15073" y="0"/>
                      </a:cubicBezTo>
                      <a:moveTo>
                        <a:pt x="10888" y="1399"/>
                      </a:moveTo>
                      <a:cubicBezTo>
                        <a:pt x="10930" y="1115"/>
                        <a:pt x="10996" y="841"/>
                        <a:pt x="11084" y="582"/>
                      </a:cubicBezTo>
                      <a:moveTo>
                        <a:pt x="6452" y="1676"/>
                      </a:moveTo>
                      <a:lnTo>
                        <a:pt x="6452" y="1676"/>
                      </a:lnTo>
                      <a:cubicBezTo>
                        <a:pt x="6709" y="1897"/>
                        <a:pt x="6947" y="2163"/>
                        <a:pt x="7160" y="2469"/>
                      </a:cubicBezTo>
                      <a:moveTo>
                        <a:pt x="1072" y="7905"/>
                      </a:moveTo>
                      <a:lnTo>
                        <a:pt x="1072" y="7905"/>
                      </a:lnTo>
                      <a:cubicBezTo>
                        <a:pt x="1016" y="7632"/>
                        <a:pt x="974" y="7353"/>
                        <a:pt x="948" y="7071"/>
                      </a:cubicBezTo>
                    </a:path>
                  </a:pathLst>
                </a:custGeom>
                <a:noFill/>
                <a:ln w="38100" cap="flat">
                  <a:solidFill>
                    <a:srgbClr val="AE4845"/>
                  </a:solidFill>
                  <a:prstDash val="sysDot"/>
                  <a:round/>
                </a:ln>
                <a:effectLst/>
              </p:spPr>
              <p:txBody>
                <a:bodyPr wrap="square" lIns="81719" tIns="81719" rIns="81719" bIns="81719" numCol="1" anchor="ctr">
                  <a:noAutofit/>
                </a:bodyPr>
                <a:lstStyle/>
                <a:p>
                  <a:pPr algn="ctr">
                    <a:defRPr sz="39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465" name="Lerngruppe in einer Veranstaltung"/>
                <p:cNvSpPr txBox="1"/>
                <p:nvPr/>
              </p:nvSpPr>
              <p:spPr>
                <a:xfrm>
                  <a:off x="1723131" y="977719"/>
                  <a:ext cx="8117141" cy="6924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39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lang="de-DE" dirty="0" err="1"/>
                    <a:t>Coursework</a:t>
                  </a:r>
                  <a:r>
                    <a:rPr lang="de-DE" dirty="0"/>
                    <a:t> in a </a:t>
                  </a:r>
                  <a:r>
                    <a:rPr lang="de-DE" dirty="0" err="1"/>
                    <a:t>group</a:t>
                  </a:r>
                  <a:endParaRPr dirty="0"/>
                </a:p>
              </p:txBody>
            </p:sp>
          </p:grpSp>
          <p:sp>
            <p:nvSpPr>
              <p:cNvPr id="467" name="TextBox 21"/>
              <p:cNvSpPr txBox="1"/>
              <p:nvPr/>
            </p:nvSpPr>
            <p:spPr>
              <a:xfrm>
                <a:off x="2386374" y="1897520"/>
                <a:ext cx="2713466" cy="584772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r>
                  <a:rPr lang="de-DE" dirty="0"/>
                  <a:t>i</a:t>
                </a:r>
                <a:r>
                  <a:rPr dirty="0" err="1"/>
                  <a:t>ndividu</a:t>
                </a:r>
                <a:r>
                  <a:rPr lang="de-DE" dirty="0"/>
                  <a:t>al</a:t>
                </a:r>
                <a:endParaRPr dirty="0"/>
              </a:p>
            </p:txBody>
          </p:sp>
          <p:sp>
            <p:nvSpPr>
              <p:cNvPr id="468" name="TextBox 22"/>
              <p:cNvSpPr txBox="1"/>
              <p:nvPr/>
            </p:nvSpPr>
            <p:spPr>
              <a:xfrm>
                <a:off x="5728410" y="1930793"/>
                <a:ext cx="1870062" cy="584772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r>
                  <a:rPr lang="de-DE" dirty="0"/>
                  <a:t>individual</a:t>
                </a:r>
                <a:endParaRPr dirty="0"/>
              </a:p>
            </p:txBody>
          </p:sp>
          <p:sp>
            <p:nvSpPr>
              <p:cNvPr id="469" name="TextBox 23"/>
              <p:cNvSpPr txBox="1"/>
              <p:nvPr/>
            </p:nvSpPr>
            <p:spPr>
              <a:xfrm>
                <a:off x="9010425" y="418713"/>
                <a:ext cx="2713466" cy="584772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r>
                  <a:rPr lang="de-DE" dirty="0"/>
                  <a:t>i</a:t>
                </a:r>
                <a:r>
                  <a:rPr dirty="0" err="1"/>
                  <a:t>ndividu</a:t>
                </a:r>
                <a:r>
                  <a:rPr lang="de-DE" dirty="0"/>
                  <a:t>al</a:t>
                </a:r>
                <a:endParaRPr dirty="0"/>
              </a:p>
            </p:txBody>
          </p:sp>
        </p:grpSp>
        <p:sp>
          <p:nvSpPr>
            <p:cNvPr id="471" name="מחבר מעוקל 25"/>
            <p:cNvSpPr/>
            <p:nvPr/>
          </p:nvSpPr>
          <p:spPr>
            <a:xfrm rot="5400000">
              <a:off x="12081326" y="2636722"/>
              <a:ext cx="2257938" cy="12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70C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endParaRPr/>
            </a:p>
          </p:txBody>
        </p:sp>
        <p:sp>
          <p:nvSpPr>
            <p:cNvPr id="472" name="מחבר מעוקל 27"/>
            <p:cNvSpPr/>
            <p:nvPr/>
          </p:nvSpPr>
          <p:spPr>
            <a:xfrm rot="16200000" flipH="1">
              <a:off x="583157" y="2639967"/>
              <a:ext cx="3118105" cy="342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00B0F0"/>
              </a:solidFill>
              <a:prstDash val="sysDash"/>
              <a:round/>
              <a:tailEnd type="triangle" w="med" len="med"/>
            </a:ln>
            <a:effectLst/>
          </p:spPr>
          <p:txBody>
            <a:bodyPr wrap="square" lIns="81719" tIns="81719" rIns="81719" bIns="81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75" name="Group 4"/>
            <p:cNvGrpSpPr/>
            <p:nvPr/>
          </p:nvGrpSpPr>
          <p:grpSpPr>
            <a:xfrm>
              <a:off x="1318157" y="2361168"/>
              <a:ext cx="11249475" cy="3153052"/>
              <a:chOff x="0" y="0"/>
              <a:chExt cx="11249473" cy="3153051"/>
            </a:xfrm>
          </p:grpSpPr>
          <p:sp>
            <p:nvSpPr>
              <p:cNvPr id="473" name="מחבר מעוקל 11"/>
              <p:cNvSpPr/>
              <p:nvPr/>
            </p:nvSpPr>
            <p:spPr>
              <a:xfrm rot="16200000" flipH="1">
                <a:off x="263878" y="179707"/>
                <a:ext cx="2042896" cy="2570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81719" tIns="81719" rIns="81719" bIns="81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מחבר מעוקל 20"/>
              <p:cNvSpPr/>
              <p:nvPr/>
            </p:nvSpPr>
            <p:spPr>
              <a:xfrm rot="5400000">
                <a:off x="7882375" y="-214047"/>
                <a:ext cx="3153052" cy="3581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81719" tIns="81719" rIns="81719" bIns="81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77" name="מציין מיקום של מספר שקופית 1"/>
          <p:cNvSpPr txBox="1">
            <a:spLocks noGrp="1"/>
          </p:cNvSpPr>
          <p:nvPr>
            <p:ph type="sldNum" sz="quarter" idx="2"/>
          </p:nvPr>
        </p:nvSpPr>
        <p:spPr>
          <a:xfrm>
            <a:off x="657746" y="9840913"/>
            <a:ext cx="345555" cy="508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45C75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78" name="Textfeld 13"/>
          <p:cNvSpPr txBox="1"/>
          <p:nvPr/>
        </p:nvSpPr>
        <p:spPr>
          <a:xfrm>
            <a:off x="1859229" y="192410"/>
            <a:ext cx="1331870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/>
              <a:t>Qualitative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monitor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tutorials</a:t>
            </a:r>
            <a:r>
              <a:rPr lang="de-DE" dirty="0"/>
              <a:t>:</a:t>
            </a:r>
            <a:endParaRPr dirty="0"/>
          </a:p>
          <a:p>
            <a:pPr>
              <a:defRPr sz="3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Documenting collective </a:t>
            </a:r>
            <a:r>
              <a:rPr dirty="0" err="1"/>
              <a:t>activitiy</a:t>
            </a:r>
            <a:r>
              <a:rPr dirty="0"/>
              <a:t> (DAC) </a:t>
            </a:r>
            <a:r>
              <a:rPr lang="de-DE" dirty="0"/>
              <a:t>a</a:t>
            </a:r>
            <a:r>
              <a:rPr dirty="0" err="1"/>
              <a:t>nd</a:t>
            </a:r>
            <a:r>
              <a:rPr dirty="0"/>
              <a:t> Abstraction in context (</a:t>
            </a:r>
            <a:r>
              <a:rPr dirty="0" err="1"/>
              <a:t>AiC</a:t>
            </a:r>
            <a:r>
              <a:rPr dirty="0"/>
              <a:t>)</a:t>
            </a:r>
          </a:p>
        </p:txBody>
      </p:sp>
      <p:sp>
        <p:nvSpPr>
          <p:cNvPr id="479" name="Textfeld 14"/>
          <p:cNvSpPr txBox="1"/>
          <p:nvPr/>
        </p:nvSpPr>
        <p:spPr>
          <a:xfrm>
            <a:off x="8851999" y="9049394"/>
            <a:ext cx="963500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>
                <a:solidFill>
                  <a:schemeClr val="bg1">
                    <a:lumMod val="50000"/>
                  </a:schemeClr>
                </a:solidFill>
              </a:rPr>
              <a:t>Tabach</a:t>
            </a:r>
            <a:r>
              <a:rPr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bg1">
                    <a:lumMod val="50000"/>
                  </a:schemeClr>
                </a:solidFill>
              </a:rPr>
              <a:t>Hershkowitz</a:t>
            </a:r>
            <a:r>
              <a:rPr dirty="0">
                <a:solidFill>
                  <a:schemeClr val="bg1">
                    <a:lumMod val="50000"/>
                  </a:schemeClr>
                </a:solidFill>
              </a:rPr>
              <a:t>, Rasmussen &amp; Dreyfus (2014)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1719" tIns="81719" rIns="81719" bIns="81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1719" tIns="81719" rIns="81719" bIns="81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1784</Words>
  <Application>Microsoft Macintosh PowerPoint</Application>
  <PresentationFormat>Benutzerdefiniert</PresentationFormat>
  <Paragraphs>288</Paragraphs>
  <Slides>22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Helvetica</vt:lpstr>
      <vt:lpstr>Times New Roman</vt:lpstr>
      <vt:lpstr>Standarddesign</vt:lpstr>
      <vt:lpstr>Studying math at the university: is dropout predictable?</vt:lpstr>
      <vt:lpstr>Outline</vt:lpstr>
      <vt:lpstr>(1) The dropout problem concerning mathematics in tertiary education</vt:lpstr>
      <vt:lpstr>Tests for abilities in mathematics (at the beginning of the study programme)</vt:lpstr>
      <vt:lpstr>(2) The impact of school knowledge: an indicator or a perequesite? </vt:lpstr>
      <vt:lpstr>Findings of the longitudinal study on first semester </vt:lpstr>
      <vt:lpstr>(3) A look at our efforts at the transition from secondary to tertiary education,  in particular in preperation courses</vt:lpstr>
      <vt:lpstr>Pre-course maths &amp; physics: mathematical “language“ and problems</vt:lpstr>
      <vt:lpstr>PowerPoint-Präsentation</vt:lpstr>
      <vt:lpstr>Individual day-by-day feedback in the exercise classes</vt:lpstr>
      <vt:lpstr>(4) Do preparation courses have an effect on dropout at all?  </vt:lpstr>
      <vt:lpstr>The effect of participating in preparation courses</vt:lpstr>
      <vt:lpstr>Summary</vt:lpstr>
      <vt:lpstr>PowerPoint-Präsentation</vt:lpstr>
      <vt:lpstr>Aufgabenabfolge 2017</vt:lpstr>
      <vt:lpstr>Blick auf eine Aufgabe in der ersten Woche </vt:lpstr>
      <vt:lpstr>Ca. 20 %: Grundsätzlich klar strukturierte und begründete Darstellung bei kleinen Verbesserungsmöglichkeiten</vt:lpstr>
      <vt:lpstr>Ca. 20 %: Grundsätzliche Probleme mit dem, was ein Beweis ist</vt:lpstr>
      <vt:lpstr>Ca. 25 %: Rolle von Voraussetzung und Schlussfolgerung bei Axiom A3</vt:lpstr>
      <vt:lpstr>Blick auf Unterschiedlichkeit von Übungsgruppen:  Grundsätzliche Missverständnisse über die Rolle von Axiomen</vt:lpstr>
      <vt:lpstr>Blick auf Anmerkung von Tutor(inn)en (1)</vt:lpstr>
      <vt:lpstr>Blick auf Anmerkung auf Tutor(inn)en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kann man das mathematische Formulieren beim Argumentieren und Beweisen üben?  Das DIN-A4-Schreibprojekt im Mathematischen Propädeutikum </dc:title>
  <cp:lastModifiedBy>Stefan Halverscheid</cp:lastModifiedBy>
  <cp:revision>54</cp:revision>
  <dcterms:modified xsi:type="dcterms:W3CDTF">2021-09-07T06:08:17Z</dcterms:modified>
</cp:coreProperties>
</file>