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0" r:id="rId2"/>
    <p:sldId id="509" r:id="rId3"/>
    <p:sldId id="507" r:id="rId4"/>
    <p:sldId id="520" r:id="rId5"/>
    <p:sldId id="511" r:id="rId6"/>
    <p:sldId id="510" r:id="rId7"/>
    <p:sldId id="505" r:id="rId8"/>
    <p:sldId id="515" r:id="rId9"/>
    <p:sldId id="517" r:id="rId10"/>
    <p:sldId id="516" r:id="rId11"/>
    <p:sldId id="518" r:id="rId12"/>
    <p:sldId id="519" r:id="rId13"/>
    <p:sldId id="512" r:id="rId14"/>
    <p:sldId id="522" r:id="rId15"/>
    <p:sldId id="521" r:id="rId16"/>
  </p:sldIdLst>
  <p:sldSz cx="9906000" cy="6858000" type="A4"/>
  <p:notesSz cx="6797675" cy="9926638"/>
  <p:defaultTextStyle>
    <a:defPPr>
      <a:defRPr lang="de-DE"/>
    </a:defPPr>
    <a:lvl1pPr algn="ctr" rtl="0" eaLnBrk="0" fontAlgn="base" hangingPunct="0">
      <a:lnSpc>
        <a:spcPts val="3000"/>
      </a:lnSpc>
      <a:spcBef>
        <a:spcPts val="6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ts val="3000"/>
      </a:lnSpc>
      <a:spcBef>
        <a:spcPts val="6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ts val="3000"/>
      </a:lnSpc>
      <a:spcBef>
        <a:spcPts val="6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ts val="3000"/>
      </a:lnSpc>
      <a:spcBef>
        <a:spcPts val="6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ts val="3000"/>
      </a:lnSpc>
      <a:spcBef>
        <a:spcPts val="600"/>
      </a:spcBef>
      <a:spcAft>
        <a:spcPct val="0"/>
      </a:spcAft>
      <a:defRPr sz="20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5E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5226" autoAdjust="0"/>
  </p:normalViewPr>
  <p:slideViewPr>
    <p:cSldViewPr>
      <p:cViewPr varScale="1">
        <p:scale>
          <a:sx n="69" d="100"/>
          <a:sy n="69" d="100"/>
        </p:scale>
        <p:origin x="16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55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9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36"/>
            <a:ext cx="2945980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t" anchorCtr="0" compatLnSpc="1">
            <a:prstTxWarp prst="textNoShape">
              <a:avLst/>
            </a:prstTxWarp>
          </a:bodyPr>
          <a:lstStyle>
            <a:lvl1pPr algn="l" defTabSz="794054">
              <a:lnSpc>
                <a:spcPts val="6127"/>
              </a:lnSpc>
              <a:spcBef>
                <a:spcPts val="1205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7" y="11136"/>
            <a:ext cx="2945979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t" anchorCtr="0" compatLnSpc="1">
            <a:prstTxWarp prst="textNoShape">
              <a:avLst/>
            </a:prstTxWarp>
          </a:bodyPr>
          <a:lstStyle>
            <a:lvl1pPr algn="r" defTabSz="794054">
              <a:lnSpc>
                <a:spcPts val="6127"/>
              </a:lnSpc>
              <a:spcBef>
                <a:spcPts val="1205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987"/>
            <a:ext cx="2945980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b" anchorCtr="0" compatLnSpc="1">
            <a:prstTxWarp prst="textNoShape">
              <a:avLst/>
            </a:prstTxWarp>
          </a:bodyPr>
          <a:lstStyle>
            <a:lvl1pPr algn="l" defTabSz="794054">
              <a:lnSpc>
                <a:spcPts val="6127"/>
              </a:lnSpc>
              <a:spcBef>
                <a:spcPts val="1205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7" y="9450987"/>
            <a:ext cx="2945979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b" anchorCtr="0" compatLnSpc="1">
            <a:prstTxWarp prst="textNoShape">
              <a:avLst/>
            </a:prstTxWarp>
          </a:bodyPr>
          <a:lstStyle>
            <a:lvl1pPr algn="r" defTabSz="794054">
              <a:lnSpc>
                <a:spcPts val="6127"/>
              </a:lnSpc>
              <a:spcBef>
                <a:spcPts val="1205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5914665-BA2D-4AEE-BF86-876D44BB8935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957821" y="9420761"/>
            <a:ext cx="882034" cy="26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074" tIns="47835" rIns="94074" bIns="47835">
            <a:spAutoFit/>
          </a:bodyPr>
          <a:lstStyle>
            <a:lvl1pPr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2613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46250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27275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844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416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988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560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de-DE" sz="1200" b="0" dirty="0">
                <a:latin typeface="Arial" charset="0"/>
              </a:rPr>
              <a:t>Seite </a:t>
            </a:r>
            <a:fld id="{CFCC1FDE-3E6C-4C41-8F9B-08B56A18A638}" type="slidenum">
              <a:rPr lang="de-DE" altLang="de-DE" sz="1200" b="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de-DE" altLang="de-DE" sz="1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8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36"/>
            <a:ext cx="2945980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t" anchorCtr="0" compatLnSpc="1">
            <a:prstTxWarp prst="textNoShape">
              <a:avLst/>
            </a:prstTxWarp>
          </a:bodyPr>
          <a:lstStyle>
            <a:lvl1pPr algn="l" defTabSz="794054">
              <a:lnSpc>
                <a:spcPct val="100000"/>
              </a:lnSpc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7" y="11136"/>
            <a:ext cx="2945979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t" anchorCtr="0" compatLnSpc="1">
            <a:prstTxWarp prst="textNoShape">
              <a:avLst/>
            </a:prstTxWarp>
          </a:bodyPr>
          <a:lstStyle>
            <a:lvl1pPr algn="r" defTabSz="794054">
              <a:lnSpc>
                <a:spcPct val="100000"/>
              </a:lnSpc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987"/>
            <a:ext cx="2945980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b" anchorCtr="0" compatLnSpc="1">
            <a:prstTxWarp prst="textNoShape">
              <a:avLst/>
            </a:prstTxWarp>
          </a:bodyPr>
          <a:lstStyle>
            <a:lvl1pPr algn="l" defTabSz="794054">
              <a:lnSpc>
                <a:spcPct val="100000"/>
              </a:lnSpc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7" y="9450987"/>
            <a:ext cx="2945979" cy="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34" tIns="0" rIns="19134" bIns="0" numCol="1" anchor="b" anchorCtr="0" compatLnSpc="1">
            <a:prstTxWarp prst="textNoShape">
              <a:avLst/>
            </a:prstTxWarp>
          </a:bodyPr>
          <a:lstStyle>
            <a:lvl1pPr algn="r" defTabSz="794054">
              <a:lnSpc>
                <a:spcPct val="100000"/>
              </a:lnSpc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8DCDCE7-8454-4243-8B9E-E496F2EB1038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7" y="4718335"/>
            <a:ext cx="4986242" cy="41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74" tIns="47835" rIns="94074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Hauptteiltext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874713"/>
            <a:ext cx="5000625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57821" y="9503483"/>
            <a:ext cx="882034" cy="26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074" tIns="47835" rIns="94074" bIns="47835">
            <a:spAutoFit/>
          </a:bodyPr>
          <a:lstStyle>
            <a:lvl1pPr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2613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3638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46250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27275" algn="l" defTabSz="790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844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416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988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56075" defTabSz="790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de-DE" sz="1200" b="0" dirty="0">
                <a:latin typeface="Arial" charset="0"/>
              </a:rPr>
              <a:t>Seite </a:t>
            </a:r>
            <a:fld id="{50295C70-8655-449D-A6E0-F5361168473C}" type="slidenum">
              <a:rPr lang="de-DE" altLang="de-DE" sz="1200" b="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de-DE" altLang="de-DE" sz="1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7905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0275" algn="l" defTabSz="7905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7905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7905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B86F7-3FEB-4456-BDBC-DFCF03EEAA19}" type="slidenum">
              <a:rPr lang="de-DE" altLang="de-DE"/>
              <a:pPr/>
              <a:t>1</a:t>
            </a:fld>
            <a:endParaRPr lang="de-DE" altLang="de-DE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874713"/>
            <a:ext cx="5000625" cy="3462337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10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7950" y="1835150"/>
            <a:ext cx="7226300" cy="318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6275" y="463550"/>
            <a:ext cx="2111375" cy="5473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2150" y="463550"/>
            <a:ext cx="6181725" cy="54737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2150" y="1454150"/>
            <a:ext cx="41465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454150"/>
            <a:ext cx="414655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8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1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3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762000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lnSpc>
                <a:spcPct val="90000"/>
              </a:lnSpc>
              <a:spcBef>
                <a:spcPct val="0"/>
              </a:spcBef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de-DE" altLang="de-DE" dirty="0"/>
              <a:t>© Beutelspacher</a:t>
            </a:r>
          </a:p>
          <a:p>
            <a:r>
              <a:rPr lang="de-DE" altLang="de-DE" dirty="0"/>
              <a:t>Juli  2002</a:t>
            </a:r>
            <a:endParaRPr lang="de-DE" altLang="de-DE" sz="1400" dirty="0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463550"/>
            <a:ext cx="84455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Folientitel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454150"/>
            <a:ext cx="8445500" cy="448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Hauptteiltext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26475" y="6527800"/>
            <a:ext cx="647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altLang="de-DE" sz="800" b="0" dirty="0">
                <a:latin typeface="Arial" charset="0"/>
              </a:rPr>
              <a:t>Seite </a:t>
            </a:r>
            <a:fld id="{4E1EFF7D-2274-407B-A488-DE7C8B991355}" type="slidenum">
              <a:rPr lang="de-DE" altLang="de-DE" sz="800" b="0">
                <a:latin typeface="Arial" charset="0"/>
              </a:rPr>
              <a:pPr algn="r">
                <a:lnSpc>
                  <a:spcPct val="90000"/>
                </a:lnSpc>
              </a:pPr>
              <a:t>‹#›</a:t>
            </a:fld>
            <a:endParaRPr lang="de-DE" altLang="de-DE" sz="800" b="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ctr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85750" indent="-285750" algn="l" defTabSz="762000" rtl="0" eaLnBrk="0" fontAlgn="base" hangingPunct="0">
        <a:lnSpc>
          <a:spcPts val="2800"/>
        </a:lnSpc>
        <a:spcBef>
          <a:spcPts val="6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ts val="2400"/>
        </a:lnSpc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kum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816100"/>
            <a:ext cx="7169150" cy="3225800"/>
          </a:xfrm>
          <a:ln cap="flat"/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2800" dirty="0" err="1" smtClean="0"/>
              <a:t>Mathematics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everybody</a:t>
            </a:r>
            <a:r>
              <a:rPr lang="de-DE" altLang="de-DE" sz="2800" dirty="0" smtClean="0"/>
              <a:t> – </a:t>
            </a:r>
            <a:br>
              <a:rPr lang="de-DE" altLang="de-DE" sz="2800" dirty="0" smtClean="0"/>
            </a:br>
            <a:r>
              <a:rPr lang="de-DE" altLang="de-DE" sz="2800" dirty="0" smtClean="0"/>
              <a:t>(</a:t>
            </a:r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) </a:t>
            </a:r>
            <a:r>
              <a:rPr lang="de-DE" altLang="de-DE" sz="2800" dirty="0" err="1" smtClean="0"/>
              <a:t>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possible</a:t>
            </a:r>
            <a:r>
              <a:rPr lang="de-DE" altLang="de-DE" sz="2800" dirty="0" smtClean="0"/>
              <a:t>? 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r>
              <a:rPr lang="de-DE" altLang="de-DE" sz="2800" dirty="0"/>
              <a:t/>
            </a:r>
            <a:br>
              <a:rPr lang="de-DE" altLang="de-DE" sz="2800" dirty="0"/>
            </a:br>
            <a:r>
              <a:rPr lang="de-DE" altLang="de-DE" sz="2800" b="0" dirty="0">
                <a:solidFill>
                  <a:schemeClr val="tx1"/>
                </a:solidFill>
              </a:rPr>
              <a:t>Albrecht Beutelspacher</a:t>
            </a:r>
            <a:br>
              <a:rPr lang="de-DE" altLang="de-DE" sz="2800" b="0" dirty="0">
                <a:solidFill>
                  <a:schemeClr val="tx1"/>
                </a:solidFill>
              </a:rPr>
            </a:br>
            <a:r>
              <a:rPr lang="de-DE" altLang="de-DE" sz="2800" b="0" dirty="0">
                <a:solidFill>
                  <a:schemeClr val="tx1"/>
                </a:solidFill>
              </a:rPr>
              <a:t/>
            </a:r>
            <a:br>
              <a:rPr lang="de-DE" altLang="de-DE" sz="2800" b="0" dirty="0">
                <a:solidFill>
                  <a:schemeClr val="tx1"/>
                </a:solidFill>
              </a:rPr>
            </a:br>
            <a:r>
              <a:rPr lang="de-DE" altLang="de-DE" sz="2800" b="0" dirty="0">
                <a:solidFill>
                  <a:schemeClr val="tx1"/>
                </a:solidFill>
                <a:hlinkClick r:id="rId3"/>
              </a:rPr>
              <a:t>www.mathematikum.de</a:t>
            </a:r>
            <a:r>
              <a:rPr lang="de-DE" altLang="de-DE" sz="2800" b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15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 dirty="0" smtClean="0"/>
              <a:t>Radio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TV</a:t>
            </a:r>
            <a:endParaRPr lang="de-DE" alt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8544" y="4221088"/>
            <a:ext cx="3816424" cy="169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smtClean="0">
                <a:solidFill>
                  <a:srgbClr val="00B0F0"/>
                </a:solidFill>
              </a:rPr>
              <a:t>„Wissenswert“ </a:t>
            </a:r>
            <a:br>
              <a:rPr lang="de-DE" altLang="de-DE" dirty="0" smtClean="0">
                <a:solidFill>
                  <a:srgbClr val="00B0F0"/>
                </a:solidFill>
              </a:rPr>
            </a:br>
            <a:r>
              <a:rPr lang="de-DE" altLang="de-DE" b="0" dirty="0" smtClean="0"/>
              <a:t>(hr2),15‘ </a:t>
            </a:r>
            <a:r>
              <a:rPr lang="de-DE" altLang="de-DE" b="0" dirty="0" err="1" smtClean="0"/>
              <a:t>each</a:t>
            </a:r>
            <a:endParaRPr lang="de-DE" altLang="de-DE" b="0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E.g. Euclid, </a:t>
            </a:r>
            <a:r>
              <a:rPr lang="de-DE" altLang="de-DE" b="0" dirty="0" err="1" smtClean="0"/>
              <a:t>Gödel</a:t>
            </a:r>
            <a:r>
              <a:rPr lang="de-DE" altLang="de-DE" b="0" dirty="0" smtClean="0"/>
              <a:t>, </a:t>
            </a:r>
            <a:r>
              <a:rPr lang="de-DE" altLang="de-DE" b="0" dirty="0" err="1"/>
              <a:t>infinity</a:t>
            </a:r>
            <a:r>
              <a:rPr lang="de-DE" altLang="de-DE" b="0" dirty="0"/>
              <a:t>, </a:t>
            </a:r>
            <a:r>
              <a:rPr lang="de-DE" altLang="de-DE" b="0" dirty="0" smtClean="0"/>
              <a:t>Pi, Ramanujan, </a:t>
            </a:r>
            <a:r>
              <a:rPr lang="de-DE" altLang="de-DE" b="0" dirty="0" err="1" smtClean="0"/>
              <a:t>sixty</a:t>
            </a:r>
            <a:r>
              <a:rPr lang="de-DE" altLang="de-DE" b="0" dirty="0" smtClean="0"/>
              <a:t>, </a:t>
            </a:r>
            <a:r>
              <a:rPr lang="de-DE" altLang="de-DE" b="0" dirty="0" err="1" smtClean="0"/>
              <a:t>square</a:t>
            </a:r>
            <a:r>
              <a:rPr lang="de-DE" altLang="de-DE" b="0" dirty="0" smtClean="0"/>
              <a:t>,  </a:t>
            </a:r>
            <a:r>
              <a:rPr lang="de-DE" altLang="de-DE" b="0" dirty="0" err="1" smtClean="0"/>
              <a:t>zero</a:t>
            </a:r>
            <a:r>
              <a:rPr lang="de-DE" altLang="de-DE" b="0" dirty="0"/>
              <a:t>, </a:t>
            </a:r>
            <a:r>
              <a:rPr lang="de-DE" altLang="de-DE" b="0" dirty="0" smtClean="0"/>
              <a:t>…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53000" y="4221088"/>
            <a:ext cx="4328666" cy="16682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smtClean="0">
                <a:solidFill>
                  <a:srgbClr val="00B0F0"/>
                </a:solidFill>
              </a:rPr>
              <a:t>„Mathematik zum Anfassen“</a:t>
            </a:r>
            <a:br>
              <a:rPr lang="de-DE" altLang="de-DE" dirty="0" smtClean="0">
                <a:solidFill>
                  <a:srgbClr val="00B0F0"/>
                </a:solidFill>
              </a:rPr>
            </a:br>
            <a:r>
              <a:rPr lang="de-DE" altLang="de-DE" b="0" dirty="0" smtClean="0"/>
              <a:t>(</a:t>
            </a:r>
            <a:r>
              <a:rPr lang="de-DE" altLang="de-DE" b="0" dirty="0" err="1" smtClean="0"/>
              <a:t>ard</a:t>
            </a:r>
            <a:r>
              <a:rPr lang="de-DE" altLang="de-DE" b="0" dirty="0" smtClean="0"/>
              <a:t>-alpha), 15‘ </a:t>
            </a:r>
            <a:r>
              <a:rPr lang="de-DE" altLang="de-DE" b="0" dirty="0" err="1" smtClean="0"/>
              <a:t>each</a:t>
            </a:r>
            <a:endParaRPr lang="de-DE" altLang="de-DE" b="0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Each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topic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with</a:t>
            </a:r>
            <a:r>
              <a:rPr lang="de-DE" altLang="de-DE" b="0" dirty="0" smtClean="0"/>
              <a:t> 3 </a:t>
            </a:r>
            <a:r>
              <a:rPr lang="de-DE" altLang="de-DE" b="0" dirty="0" err="1" smtClean="0"/>
              <a:t>experiments</a:t>
            </a:r>
            <a:endParaRPr lang="de-DE" altLang="de-DE" b="0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E.g. Football, Patterns, Pythagoras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1757636"/>
            <a:ext cx="3464569" cy="19448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44" y="1686310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 dirty="0" smtClean="0"/>
              <a:t>Experiments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Mathematikum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221088"/>
            <a:ext cx="2604666" cy="1683811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Mathematics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through</a:t>
            </a:r>
            <a:r>
              <a:rPr lang="de-DE" altLang="de-DE" b="0" dirty="0" smtClean="0"/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experience</a:t>
            </a:r>
            <a:r>
              <a:rPr lang="de-DE" altLang="de-DE" dirty="0" smtClean="0">
                <a:solidFill>
                  <a:srgbClr val="00B0F0"/>
                </a:solidFill>
              </a:rPr>
              <a:t/>
            </a:r>
            <a:br>
              <a:rPr lang="de-DE" altLang="de-DE" dirty="0" smtClean="0">
                <a:solidFill>
                  <a:srgbClr val="00B0F0"/>
                </a:solidFill>
              </a:rPr>
            </a:br>
            <a:r>
              <a:rPr lang="de-DE" altLang="de-DE" b="0" dirty="0" smtClean="0"/>
              <a:t>(</a:t>
            </a:r>
            <a:r>
              <a:rPr lang="de-DE" altLang="de-DE" b="0" dirty="0" err="1" smtClean="0"/>
              <a:t>no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formulas</a:t>
            </a:r>
            <a:r>
              <a:rPr lang="de-DE" altLang="de-DE" b="0" dirty="0" smtClean="0"/>
              <a:t>)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40832" y="4221088"/>
            <a:ext cx="2736304" cy="169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Visitors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act</a:t>
            </a:r>
            <a:r>
              <a:rPr lang="de-DE" altLang="de-DE" b="0" dirty="0" smtClean="0"/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autonomously</a:t>
            </a:r>
            <a:r>
              <a:rPr lang="de-DE" altLang="de-DE" b="0" dirty="0" smtClean="0"/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21152" y="4221088"/>
            <a:ext cx="2816498" cy="16682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An ideal </a:t>
            </a:r>
            <a:r>
              <a:rPr lang="de-DE" altLang="de-DE" dirty="0" err="1" smtClean="0">
                <a:solidFill>
                  <a:srgbClr val="00B0F0"/>
                </a:solidFill>
              </a:rPr>
              <a:t>first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step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b="0" dirty="0" err="1" smtClean="0"/>
              <a:t>into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mathematics</a:t>
            </a:r>
            <a:r>
              <a:rPr lang="de-DE" altLang="de-DE" b="0" dirty="0" smtClean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6" y="1988839"/>
            <a:ext cx="2677174" cy="19275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871258"/>
            <a:ext cx="2604666" cy="20450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1342668"/>
            <a:ext cx="2009926" cy="25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1484783"/>
            <a:ext cx="2895421" cy="4477089"/>
          </a:xfrm>
          <a:prstGeom prst="rect">
            <a:avLst/>
          </a:prstGeom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: </a:t>
            </a:r>
            <a:r>
              <a:rPr lang="de-DE" dirty="0" err="1" smtClean="0"/>
              <a:t>Don‘ts</a:t>
            </a:r>
            <a:r>
              <a:rPr lang="de-DE" dirty="0" smtClean="0"/>
              <a:t>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027" y="4221088"/>
            <a:ext cx="2604666" cy="1683811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Avoid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too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much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stuff</a:t>
            </a:r>
            <a:r>
              <a:rPr lang="de-DE" altLang="de-DE" b="0" dirty="0" smtClean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Less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more</a:t>
            </a:r>
            <a:r>
              <a:rPr lang="de-DE" altLang="de-DE" b="0" dirty="0" smtClean="0"/>
              <a:t>. 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40832" y="4221088"/>
            <a:ext cx="2736304" cy="169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Avoid</a:t>
            </a:r>
            <a:r>
              <a:rPr lang="de-DE" altLang="de-DE" b="0" dirty="0" smtClean="0"/>
              <a:t> formal </a:t>
            </a:r>
            <a:r>
              <a:rPr lang="de-DE" altLang="de-DE" b="0" dirty="0" err="1" smtClean="0"/>
              <a:t>language</a:t>
            </a:r>
            <a:r>
              <a:rPr lang="de-DE" altLang="de-DE" b="0" dirty="0" smtClean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Use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pictures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examples</a:t>
            </a:r>
            <a:r>
              <a:rPr lang="de-DE" altLang="de-DE" b="0" dirty="0" smtClean="0"/>
              <a:t>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21152" y="4221088"/>
            <a:ext cx="2816498" cy="16682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Don‘t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speak</a:t>
            </a:r>
            <a:r>
              <a:rPr lang="de-DE" altLang="de-DE" b="0" dirty="0" smtClean="0"/>
              <a:t> on (</a:t>
            </a:r>
            <a:r>
              <a:rPr lang="de-DE" altLang="de-DE" b="0" dirty="0" err="1" smtClean="0"/>
              <a:t>your</a:t>
            </a:r>
            <a:r>
              <a:rPr lang="de-DE" altLang="de-DE" b="0" dirty="0" smtClean="0"/>
              <a:t>) </a:t>
            </a:r>
            <a:r>
              <a:rPr lang="de-DE" altLang="de-DE" b="0" dirty="0" err="1" smtClean="0"/>
              <a:t>latest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research</a:t>
            </a:r>
            <a:r>
              <a:rPr lang="de-DE" altLang="de-DE" b="0" dirty="0" smtClean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" y="2132856"/>
            <a:ext cx="2600022" cy="17088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78" y="1339706"/>
            <a:ext cx="2526081" cy="27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3" y="1556792"/>
            <a:ext cx="3515883" cy="2636912"/>
          </a:xfrm>
          <a:prstGeom prst="rect">
            <a:avLst/>
          </a:prstGeom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: </a:t>
            </a:r>
            <a:r>
              <a:rPr lang="de-DE" dirty="0" smtClean="0"/>
              <a:t>Dos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077071"/>
            <a:ext cx="2028602" cy="1758979"/>
          </a:xfrm>
          <a:ln/>
        </p:spPr>
        <p:txBody>
          <a:bodyPr/>
          <a:lstStyle/>
          <a:p>
            <a:pPr marL="0" lvl="1" indent="0">
              <a:buNone/>
            </a:pPr>
            <a:r>
              <a:rPr lang="de-DE" altLang="de-DE" sz="1800" b="0" dirty="0" smtClean="0"/>
              <a:t>Love </a:t>
            </a:r>
            <a:r>
              <a:rPr lang="de-DE" altLang="de-DE" sz="1800" b="0" dirty="0" err="1" smtClean="0"/>
              <a:t>your</a:t>
            </a:r>
            <a:r>
              <a:rPr lang="de-DE" altLang="de-DE" sz="1800" b="0" dirty="0" smtClean="0"/>
              <a:t> </a:t>
            </a:r>
            <a:r>
              <a:rPr lang="de-DE" altLang="de-DE" sz="1800" dirty="0" err="1" smtClean="0">
                <a:solidFill>
                  <a:srgbClr val="00B0F0"/>
                </a:solidFill>
              </a:rPr>
              <a:t>auditorium</a:t>
            </a:r>
            <a:r>
              <a:rPr lang="de-DE" altLang="de-DE" sz="1800" b="0" dirty="0" smtClean="0"/>
              <a:t>.   </a:t>
            </a:r>
            <a:endParaRPr lang="de-DE" altLang="de-DE" sz="1800" b="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09048" y="4077072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kern="0" dirty="0" err="1" smtClean="0">
                <a:solidFill>
                  <a:srgbClr val="00B0F0"/>
                </a:solidFill>
              </a:rPr>
              <a:t>Stop</a:t>
            </a:r>
            <a:r>
              <a:rPr lang="de-DE" altLang="de-DE" sz="1800" b="0" kern="0" dirty="0" smtClean="0"/>
              <a:t> </a:t>
            </a:r>
            <a:br>
              <a:rPr lang="de-DE" altLang="de-DE" sz="1800" b="0" kern="0" dirty="0" smtClean="0"/>
            </a:br>
            <a:r>
              <a:rPr lang="de-DE" altLang="de-DE" sz="1800" b="0" kern="0" dirty="0" smtClean="0"/>
              <a:t>in </a:t>
            </a:r>
            <a:r>
              <a:rPr lang="de-DE" altLang="de-DE" sz="1800" b="0" kern="0" dirty="0" err="1" smtClean="0"/>
              <a:t>the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right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moment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991100" y="4083408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b="0" kern="0" dirty="0" err="1" smtClean="0">
                <a:solidFill>
                  <a:srgbClr val="00B0F0"/>
                </a:solidFill>
              </a:rPr>
              <a:t>Prepare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yourself</a:t>
            </a:r>
            <a:r>
              <a:rPr lang="de-DE" altLang="de-DE" sz="1800" b="0" kern="0" dirty="0" smtClean="0"/>
              <a:t> </a:t>
            </a:r>
            <a:br>
              <a:rPr lang="de-DE" altLang="de-DE" sz="1800" b="0" kern="0" dirty="0" smtClean="0"/>
            </a:br>
            <a:r>
              <a:rPr lang="de-DE" altLang="de-DE" sz="1800" b="0" kern="0" dirty="0" err="1" smtClean="0"/>
              <a:t>very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carefully</a:t>
            </a:r>
            <a:endParaRPr lang="de-DE" altLang="de-DE" sz="1800" b="0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52215" y="4077071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b="0" kern="0" dirty="0" err="1" smtClean="0"/>
              <a:t>Make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it</a:t>
            </a:r>
            <a:r>
              <a:rPr lang="de-DE" altLang="de-DE" sz="1800" b="0" kern="0" dirty="0" smtClean="0"/>
              <a:t> </a:t>
            </a:r>
            <a:r>
              <a:rPr lang="de-DE" altLang="de-DE" sz="1800" kern="0" dirty="0" smtClean="0">
                <a:solidFill>
                  <a:srgbClr val="00B0F0"/>
                </a:solidFill>
              </a:rPr>
              <a:t>simple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23" y="1916832"/>
            <a:ext cx="1716672" cy="17166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04864"/>
            <a:ext cx="2086334" cy="15358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5" y="2204864"/>
            <a:ext cx="2302669" cy="15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Allgemeines</a:t>
            </a:r>
            <a:endParaRPr lang="de-DE" altLang="de-DE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Why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should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everybody</a:t>
            </a:r>
            <a:r>
              <a:rPr lang="de-DE" altLang="de-DE" b="0" dirty="0" smtClean="0"/>
              <a:t> …?</a:t>
            </a:r>
            <a:endParaRPr lang="de-DE" altLang="de-DE" b="0" dirty="0"/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Why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impossible</a:t>
            </a:r>
            <a:r>
              <a:rPr lang="de-DE" altLang="de-DE" b="0" dirty="0" smtClean="0"/>
              <a:t>?</a:t>
            </a:r>
            <a:endParaRPr lang="de-DE" altLang="de-DE" b="0" dirty="0"/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Why</a:t>
            </a:r>
            <a:r>
              <a:rPr lang="de-DE" altLang="de-DE" b="0" dirty="0" smtClean="0"/>
              <a:t> a </a:t>
            </a:r>
            <a:r>
              <a:rPr lang="de-DE" altLang="de-DE" b="0" dirty="0" err="1" smtClean="0"/>
              <a:t>pleasure</a:t>
            </a:r>
            <a:r>
              <a:rPr lang="de-DE" altLang="de-DE" b="0" dirty="0" smtClean="0"/>
              <a:t>?</a:t>
            </a:r>
            <a:endParaRPr lang="de-DE" altLang="de-DE" dirty="0"/>
          </a:p>
          <a:p>
            <a:pPr>
              <a:lnSpc>
                <a:spcPct val="8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Konkretes</a:t>
            </a:r>
            <a:endParaRPr lang="de-DE" altLang="de-DE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Choose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segments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formmats</a:t>
            </a:r>
            <a:r>
              <a:rPr lang="de-DE" altLang="de-DE" b="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My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way</a:t>
            </a:r>
            <a:endParaRPr lang="de-DE" altLang="de-DE" b="0" dirty="0" smtClean="0"/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Articles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Books</a:t>
            </a:r>
          </a:p>
          <a:p>
            <a:pPr lvl="1">
              <a:lnSpc>
                <a:spcPct val="80000"/>
              </a:lnSpc>
            </a:pPr>
            <a:r>
              <a:rPr lang="de-DE" altLang="de-DE" b="0" dirty="0" smtClean="0"/>
              <a:t>Talks (</a:t>
            </a:r>
            <a:r>
              <a:rPr lang="de-DE" altLang="de-DE" b="0" dirty="0" err="1" smtClean="0"/>
              <a:t>children‘s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lectures</a:t>
            </a:r>
            <a:r>
              <a:rPr lang="de-DE" altLang="de-DE" b="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de-DE" altLang="de-DE" b="0" dirty="0" smtClean="0"/>
              <a:t>Radio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TV</a:t>
            </a:r>
          </a:p>
          <a:p>
            <a:pPr lvl="1">
              <a:lnSpc>
                <a:spcPct val="80000"/>
              </a:lnSpc>
            </a:pPr>
            <a:r>
              <a:rPr lang="de-DE" altLang="de-DE" b="0" dirty="0" smtClean="0"/>
              <a:t>Experiments</a:t>
            </a:r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Do‘s</a:t>
            </a:r>
            <a:endParaRPr lang="de-DE" altLang="de-DE" b="0" dirty="0" smtClean="0"/>
          </a:p>
          <a:p>
            <a:pPr lvl="1">
              <a:lnSpc>
                <a:spcPct val="80000"/>
              </a:lnSpc>
            </a:pPr>
            <a:r>
              <a:rPr lang="de-DE" altLang="de-DE" b="0" dirty="0" err="1" smtClean="0"/>
              <a:t>Dont‘s</a:t>
            </a:r>
            <a:endParaRPr lang="de-DE" alt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1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Maths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: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formats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077073"/>
            <a:ext cx="2604666" cy="1827826"/>
          </a:xfrm>
          <a:ln/>
        </p:spPr>
        <p:txBody>
          <a:bodyPr/>
          <a:lstStyle/>
          <a:p>
            <a:pPr marL="0" lvl="1" indent="0">
              <a:lnSpc>
                <a:spcPts val="2800"/>
              </a:lnSpc>
              <a:buNone/>
            </a:pPr>
            <a:r>
              <a:rPr lang="de-DE" altLang="de-DE" sz="1800" b="0" dirty="0" err="1" smtClean="0"/>
              <a:t>Culturally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interested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people</a:t>
            </a:r>
            <a:r>
              <a:rPr lang="de-DE" altLang="de-DE" sz="1800" b="0" dirty="0" smtClean="0"/>
              <a:t> („Bildungsbürger“)</a:t>
            </a:r>
            <a:endParaRPr lang="de-DE" altLang="de-DE" sz="1800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4848" y="4084077"/>
            <a:ext cx="2664296" cy="18320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ts val="2800"/>
              </a:lnSpc>
              <a:buFontTx/>
              <a:buNone/>
            </a:pPr>
            <a:r>
              <a:rPr lang="de-DE" altLang="de-DE" sz="1800" b="0" kern="0" dirty="0" err="1" smtClean="0"/>
              <a:t>Technically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interested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people</a:t>
            </a:r>
            <a:endParaRPr lang="de-DE" altLang="de-DE" sz="1800" b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4077073"/>
            <a:ext cx="2672482" cy="1812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ts val="2800"/>
              </a:lnSpc>
              <a:buFontTx/>
              <a:buNone/>
            </a:pPr>
            <a:r>
              <a:rPr lang="de-DE" altLang="de-DE" sz="1800" b="0" kern="0" dirty="0" err="1" smtClean="0"/>
              <a:t>Children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and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families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889718"/>
            <a:ext cx="2672482" cy="17814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1838406"/>
            <a:ext cx="2704237" cy="18033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648725"/>
            <a:ext cx="2604665" cy="19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mathematics</a:t>
            </a:r>
            <a:r>
              <a:rPr lang="de-DE" dirty="0" smtClean="0"/>
              <a:t>?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077073"/>
            <a:ext cx="2604666" cy="1827826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dirty="0" smtClean="0">
                <a:solidFill>
                  <a:srgbClr val="FF0000"/>
                </a:solidFill>
              </a:rPr>
              <a:t>General </a:t>
            </a:r>
            <a:r>
              <a:rPr lang="de-DE" altLang="de-DE" dirty="0" err="1" smtClean="0">
                <a:solidFill>
                  <a:srgbClr val="FF0000"/>
                </a:solidFill>
              </a:rPr>
              <a:t>aspect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If</a:t>
            </a:r>
            <a:r>
              <a:rPr lang="de-DE" altLang="de-DE" b="0" dirty="0" smtClean="0"/>
              <a:t> </a:t>
            </a:r>
            <a:r>
              <a:rPr lang="de-DE" altLang="de-DE" b="0" dirty="0" err="1"/>
              <a:t>mathematics</a:t>
            </a:r>
            <a:r>
              <a:rPr lang="de-DE" altLang="de-DE" b="0" dirty="0"/>
              <a:t> </a:t>
            </a:r>
            <a:r>
              <a:rPr lang="de-DE" altLang="de-DE" b="0" dirty="0" err="1"/>
              <a:t>is</a:t>
            </a:r>
            <a:r>
              <a:rPr lang="de-DE" altLang="de-DE" b="0" dirty="0"/>
              <a:t> </a:t>
            </a:r>
            <a:r>
              <a:rPr lang="de-DE" altLang="de-DE" b="0" dirty="0" err="1" smtClean="0"/>
              <a:t>important</a:t>
            </a:r>
            <a:r>
              <a:rPr lang="de-DE" altLang="de-DE" b="0" dirty="0" smtClean="0"/>
              <a:t>, </a:t>
            </a:r>
            <a:r>
              <a:rPr lang="de-DE" altLang="de-DE" b="0" dirty="0" err="1"/>
              <a:t>this</a:t>
            </a:r>
            <a:r>
              <a:rPr lang="de-DE" altLang="de-DE" b="0" dirty="0"/>
              <a:t> </a:t>
            </a:r>
            <a:r>
              <a:rPr lang="de-DE" altLang="de-DE" b="0" dirty="0" err="1"/>
              <a:t>is</a:t>
            </a:r>
            <a:r>
              <a:rPr lang="de-DE" altLang="de-DE" b="0" dirty="0"/>
              <a:t> </a:t>
            </a:r>
            <a:r>
              <a:rPr lang="de-DE" altLang="de-DE" b="0" dirty="0" smtClean="0"/>
              <a:t>relevant </a:t>
            </a:r>
            <a:r>
              <a:rPr lang="de-DE" altLang="de-DE" b="0" dirty="0" err="1"/>
              <a:t>for</a:t>
            </a:r>
            <a:r>
              <a:rPr lang="de-DE" altLang="de-DE" b="0" dirty="0"/>
              <a:t> </a:t>
            </a:r>
            <a:r>
              <a:rPr lang="de-DE" altLang="de-DE" b="0" dirty="0" err="1" smtClean="0"/>
              <a:t>everybody</a:t>
            </a:r>
            <a:r>
              <a:rPr lang="de-DE" altLang="de-DE" b="0" dirty="0" smtClean="0"/>
              <a:t>.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4848" y="4084077"/>
            <a:ext cx="2664296" cy="18320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de-DE" altLang="de-DE" dirty="0">
                <a:solidFill>
                  <a:srgbClr val="FF0000"/>
                </a:solidFill>
              </a:rPr>
              <a:t>Cultural </a:t>
            </a:r>
            <a:r>
              <a:rPr lang="de-DE" altLang="de-DE" dirty="0" err="1" smtClean="0">
                <a:solidFill>
                  <a:srgbClr val="FF0000"/>
                </a:solidFill>
              </a:rPr>
              <a:t>aspects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Mathematics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has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shaped</a:t>
            </a:r>
            <a:r>
              <a:rPr lang="de-DE" altLang="de-DE" b="0" dirty="0" smtClean="0"/>
              <a:t> </a:t>
            </a:r>
            <a:r>
              <a:rPr lang="de-DE" altLang="de-DE" b="0" dirty="0" err="1"/>
              <a:t>our</a:t>
            </a:r>
            <a:r>
              <a:rPr lang="de-DE" altLang="de-DE" b="0" dirty="0"/>
              <a:t> </a:t>
            </a:r>
            <a:r>
              <a:rPr lang="de-DE" altLang="de-DE" b="0" dirty="0" err="1"/>
              <a:t>way</a:t>
            </a:r>
            <a:r>
              <a:rPr lang="de-DE" altLang="de-DE" b="0" dirty="0"/>
              <a:t> </a:t>
            </a:r>
            <a:r>
              <a:rPr lang="de-DE" altLang="de-DE" b="0" dirty="0" err="1"/>
              <a:t>of</a:t>
            </a:r>
            <a:r>
              <a:rPr lang="de-DE" altLang="de-DE" b="0" dirty="0"/>
              <a:t> </a:t>
            </a:r>
            <a:r>
              <a:rPr lang="de-DE" altLang="de-DE" b="0" dirty="0" err="1" smtClean="0"/>
              <a:t>thinking</a:t>
            </a:r>
            <a:r>
              <a:rPr lang="de-DE" altLang="de-DE" b="0" dirty="0" smtClean="0"/>
              <a:t>. </a:t>
            </a:r>
            <a:br>
              <a:rPr lang="de-DE" altLang="de-DE" b="0" dirty="0" smtClean="0"/>
            </a:br>
            <a:endParaRPr lang="de-DE" altLang="de-DE" sz="1800" b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4077073"/>
            <a:ext cx="2672482" cy="1812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de-DE" altLang="de-DE" dirty="0">
                <a:solidFill>
                  <a:srgbClr val="FF0000"/>
                </a:solidFill>
              </a:rPr>
              <a:t>Applied </a:t>
            </a:r>
            <a:r>
              <a:rPr lang="de-DE" altLang="de-DE" smtClean="0">
                <a:solidFill>
                  <a:srgbClr val="FF0000"/>
                </a:solidFill>
              </a:rPr>
              <a:t>aspects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Modern </a:t>
            </a:r>
            <a:r>
              <a:rPr lang="de-DE" altLang="de-DE" b="0" dirty="0" err="1"/>
              <a:t>economy</a:t>
            </a:r>
            <a:r>
              <a:rPr lang="de-DE" altLang="de-DE" b="0" dirty="0"/>
              <a:t> </a:t>
            </a:r>
            <a:r>
              <a:rPr lang="de-DE" altLang="de-DE" b="0" dirty="0" err="1"/>
              <a:t>relies</a:t>
            </a:r>
            <a:r>
              <a:rPr lang="de-DE" altLang="de-DE" b="0" dirty="0"/>
              <a:t> </a:t>
            </a:r>
            <a:r>
              <a:rPr lang="de-DE" altLang="de-DE" b="0" dirty="0" err="1"/>
              <a:t>heavily</a:t>
            </a:r>
            <a:r>
              <a:rPr lang="de-DE" altLang="de-DE" b="0" dirty="0"/>
              <a:t> on </a:t>
            </a:r>
            <a:r>
              <a:rPr lang="de-DE" altLang="de-DE" b="0" dirty="0" err="1" smtClean="0"/>
              <a:t>mathematics</a:t>
            </a:r>
            <a:r>
              <a:rPr lang="de-DE" altLang="de-DE" b="0" dirty="0" smtClean="0"/>
              <a:t>. </a:t>
            </a:r>
            <a:br>
              <a:rPr lang="de-DE" altLang="de-DE" b="0" dirty="0" smtClean="0"/>
            </a:br>
            <a:endParaRPr lang="de-DE" altLang="de-DE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772816"/>
            <a:ext cx="2672482" cy="17820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1723016"/>
            <a:ext cx="2592288" cy="18318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560" y="1299877"/>
            <a:ext cx="1711313" cy="25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1844824"/>
            <a:ext cx="2508270" cy="20902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54" y="847786"/>
            <a:ext cx="2028602" cy="3045949"/>
          </a:xfrm>
          <a:prstGeom prst="rect">
            <a:avLst/>
          </a:prstGeom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 dirty="0" err="1" smtClean="0"/>
              <a:t>Mathematics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everybody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Why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impossible</a:t>
            </a:r>
            <a:r>
              <a:rPr lang="de-DE" altLang="de-DE" dirty="0" smtClean="0"/>
              <a:t>? 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077071"/>
            <a:ext cx="2028602" cy="1758979"/>
          </a:xfrm>
          <a:ln/>
        </p:spPr>
        <p:txBody>
          <a:bodyPr/>
          <a:lstStyle/>
          <a:p>
            <a:pPr marL="0" lvl="1" indent="0">
              <a:buNone/>
            </a:pPr>
            <a:r>
              <a:rPr lang="de-DE" altLang="de-DE" sz="1800" b="0" dirty="0" err="1" smtClean="0"/>
              <a:t>You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don‘t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know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the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people</a:t>
            </a:r>
            <a:r>
              <a:rPr lang="de-DE" altLang="de-DE" sz="1800" b="0" dirty="0" smtClean="0"/>
              <a:t>.</a:t>
            </a:r>
          </a:p>
          <a:p>
            <a:pPr marL="0" lvl="1" indent="0">
              <a:buNone/>
            </a:pPr>
            <a:r>
              <a:rPr lang="de-DE" altLang="de-DE" sz="1800" b="0" dirty="0" err="1" smtClean="0"/>
              <a:t>What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is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their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interest</a:t>
            </a:r>
            <a:r>
              <a:rPr lang="de-DE" altLang="de-DE" sz="1800" b="0" dirty="0"/>
              <a:t> </a:t>
            </a:r>
            <a:r>
              <a:rPr lang="de-DE" altLang="de-DE" sz="1800" b="0" dirty="0" err="1" smtClean="0"/>
              <a:t>or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motivation</a:t>
            </a:r>
            <a:r>
              <a:rPr lang="de-DE" altLang="de-DE" sz="1800" b="0" dirty="0" smtClean="0"/>
              <a:t>?  </a:t>
            </a:r>
            <a:endParaRPr lang="de-DE" altLang="de-DE" sz="1800" b="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09048" y="4077072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b="0" kern="0" dirty="0" err="1" smtClean="0"/>
              <a:t>They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come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only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once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991100" y="4083408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b="0" kern="0" dirty="0" err="1" smtClean="0"/>
              <a:t>They</a:t>
            </a:r>
            <a:r>
              <a:rPr lang="de-DE" altLang="de-DE" sz="1800" b="0" kern="0" dirty="0" smtClean="0"/>
              <a:t> will </a:t>
            </a:r>
            <a:r>
              <a:rPr lang="de-DE" altLang="de-DE" sz="1800" b="0" kern="0" dirty="0" err="1" smtClean="0"/>
              <a:t>spend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only</a:t>
            </a:r>
            <a:r>
              <a:rPr lang="de-DE" altLang="de-DE" sz="1800" b="0" kern="0" dirty="0" smtClean="0"/>
              <a:t> a limited </a:t>
            </a:r>
            <a:r>
              <a:rPr lang="de-DE" altLang="de-DE" sz="1800" b="0" kern="0" dirty="0" err="1" smtClean="0"/>
              <a:t>amount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of</a:t>
            </a:r>
            <a:r>
              <a:rPr lang="de-DE" altLang="de-DE" sz="1800" b="0" kern="0" dirty="0" smtClean="0"/>
              <a:t> time. </a:t>
            </a:r>
          </a:p>
          <a:p>
            <a:pPr marL="0" lvl="1" indent="0">
              <a:buFontTx/>
              <a:buNone/>
            </a:pPr>
            <a:r>
              <a:rPr lang="de-DE" altLang="de-DE" sz="1800" b="0" kern="0" dirty="0" smtClean="0"/>
              <a:t>1 </a:t>
            </a:r>
            <a:r>
              <a:rPr lang="de-DE" altLang="de-DE" sz="1800" b="0" kern="0" dirty="0" err="1" smtClean="0"/>
              <a:t>hour</a:t>
            </a:r>
            <a:r>
              <a:rPr lang="de-DE" altLang="de-DE" sz="1800" b="0" kern="0" dirty="0" smtClean="0"/>
              <a:t>?</a:t>
            </a:r>
            <a:endParaRPr lang="de-DE" altLang="de-DE" sz="1800" b="0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52215" y="4077071"/>
            <a:ext cx="2028602" cy="175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FontTx/>
              <a:buNone/>
            </a:pPr>
            <a:r>
              <a:rPr lang="de-DE" altLang="de-DE" sz="1800" b="0" kern="0" dirty="0" err="1" smtClean="0"/>
              <a:t>Mathematical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skills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are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mostly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lacking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39" y="1759750"/>
            <a:ext cx="2529685" cy="223455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7" y="1844824"/>
            <a:ext cx="2066715" cy="20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 smtClean="0"/>
              <a:t>Mathematics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enrich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empower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725143"/>
            <a:ext cx="2604666" cy="1179756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They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see</a:t>
            </a:r>
            <a:r>
              <a:rPr lang="de-DE" altLang="de-DE" b="0" dirty="0" smtClean="0"/>
              <a:t> </a:t>
            </a:r>
            <a:br>
              <a:rPr lang="de-DE" altLang="de-DE" b="0" dirty="0" smtClean="0"/>
            </a:br>
            <a:r>
              <a:rPr lang="de-DE" altLang="de-DE" dirty="0" err="1" smtClean="0">
                <a:solidFill>
                  <a:srgbClr val="00B0F0"/>
                </a:solidFill>
              </a:rPr>
              <a:t>what‘s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behind</a:t>
            </a:r>
            <a:r>
              <a:rPr lang="de-DE" altLang="de-DE" dirty="0" smtClean="0">
                <a:solidFill>
                  <a:srgbClr val="00B0F0"/>
                </a:solidFill>
              </a:rPr>
              <a:t> it</a:t>
            </a:r>
            <a:r>
              <a:rPr lang="de-DE" altLang="de-DE" b="0" dirty="0" smtClean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„Aha“-moment 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2752" y="4725143"/>
            <a:ext cx="2664296" cy="11910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sz="1800" b="0" kern="0" dirty="0" err="1" smtClean="0"/>
              <a:t>They</a:t>
            </a:r>
            <a:r>
              <a:rPr lang="de-DE" altLang="de-DE" sz="1800" b="0" kern="0" dirty="0" smtClean="0"/>
              <a:t> </a:t>
            </a:r>
            <a:r>
              <a:rPr lang="de-DE" altLang="de-DE" sz="1800" kern="0" dirty="0" err="1" smtClean="0">
                <a:solidFill>
                  <a:srgbClr val="00B0F0"/>
                </a:solidFill>
              </a:rPr>
              <a:t>know</a:t>
            </a:r>
            <a:r>
              <a:rPr lang="de-DE" altLang="de-DE" sz="1800" kern="0" dirty="0" smtClean="0">
                <a:solidFill>
                  <a:srgbClr val="00B0F0"/>
                </a:solidFill>
              </a:rPr>
              <a:t> </a:t>
            </a:r>
            <a:r>
              <a:rPr lang="de-DE" altLang="de-DE" sz="1800" kern="0" dirty="0" err="1" smtClean="0">
                <a:solidFill>
                  <a:srgbClr val="00B0F0"/>
                </a:solidFill>
              </a:rPr>
              <a:t>more</a:t>
            </a:r>
            <a:r>
              <a:rPr lang="de-DE" altLang="de-DE" sz="1800" kern="0" dirty="0" smtClean="0">
                <a:solidFill>
                  <a:srgbClr val="00B0F0"/>
                </a:solidFill>
              </a:rPr>
              <a:t> </a:t>
            </a:r>
            <a:r>
              <a:rPr lang="de-DE" altLang="de-DE" sz="1800" b="0" kern="0" dirty="0" smtClean="0"/>
              <a:t/>
            </a:r>
            <a:br>
              <a:rPr lang="de-DE" altLang="de-DE" sz="1800" b="0" kern="0" dirty="0" smtClean="0"/>
            </a:br>
            <a:r>
              <a:rPr lang="de-DE" altLang="de-DE" sz="1800" b="0" kern="0" dirty="0" err="1" smtClean="0"/>
              <a:t>than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they</a:t>
            </a:r>
            <a:r>
              <a:rPr lang="de-DE" altLang="de-DE" sz="1800" b="0" kern="0" dirty="0" smtClean="0"/>
              <a:t> </a:t>
            </a:r>
            <a:r>
              <a:rPr lang="de-DE" altLang="de-DE" sz="1800" b="0" kern="0" dirty="0" err="1" smtClean="0"/>
              <a:t>believe</a:t>
            </a:r>
            <a:r>
              <a:rPr lang="de-DE" altLang="de-DE" sz="1800" b="0" kern="0" dirty="0" smtClean="0"/>
              <a:t>. </a:t>
            </a:r>
            <a:endParaRPr lang="de-DE" altLang="de-DE" sz="1800" b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4725143"/>
            <a:ext cx="2672482" cy="1164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err="1" smtClean="0">
                <a:solidFill>
                  <a:srgbClr val="00B0F0"/>
                </a:solidFill>
              </a:rPr>
              <a:t>Empowerment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through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moments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of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success</a:t>
            </a:r>
            <a:r>
              <a:rPr lang="de-DE" altLang="de-DE" b="0" dirty="0" smtClean="0"/>
              <a:t>. </a:t>
            </a:r>
            <a:endParaRPr lang="de-DE" altLang="de-DE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10" y="1196751"/>
            <a:ext cx="2499421" cy="35355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1268760"/>
            <a:ext cx="2172170" cy="33731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6" y="2708920"/>
            <a:ext cx="2639890" cy="16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3933056"/>
            <a:ext cx="2604666" cy="1971843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dirty="0" smtClean="0">
                <a:solidFill>
                  <a:srgbClr val="00B0F0"/>
                </a:solidFill>
              </a:rPr>
              <a:t>Tell a </a:t>
            </a:r>
            <a:r>
              <a:rPr lang="de-DE" altLang="de-DE" dirty="0" err="1" smtClean="0">
                <a:solidFill>
                  <a:srgbClr val="00B0F0"/>
                </a:solidFill>
              </a:rPr>
              <a:t>story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Heroes: Euklid, Galois, </a:t>
            </a:r>
            <a:r>
              <a:rPr lang="de-DE" altLang="de-DE" b="0" dirty="0" err="1" smtClean="0"/>
              <a:t>Gödel</a:t>
            </a:r>
            <a:r>
              <a:rPr lang="de-DE" altLang="de-DE" b="0" dirty="0" smtClean="0"/>
              <a:t>. </a:t>
            </a:r>
            <a:r>
              <a:rPr lang="de-DE" altLang="de-DE" b="0" dirty="0" err="1" smtClean="0"/>
              <a:t>Wiles</a:t>
            </a:r>
            <a:r>
              <a:rPr lang="de-DE" altLang="de-DE" b="0" dirty="0" smtClean="0"/>
              <a:t>, ,,,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2752" y="3933056"/>
            <a:ext cx="2664296" cy="1983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err="1" smtClean="0">
                <a:solidFill>
                  <a:srgbClr val="00B0F0"/>
                </a:solidFill>
              </a:rPr>
              <a:t>Explain</a:t>
            </a:r>
            <a:r>
              <a:rPr lang="de-DE" altLang="de-DE" dirty="0" smtClean="0">
                <a:solidFill>
                  <a:srgbClr val="00B0F0"/>
                </a:solidFill>
              </a:rPr>
              <a:t> a </a:t>
            </a:r>
            <a:r>
              <a:rPr lang="de-DE" altLang="de-DE" dirty="0" err="1" smtClean="0">
                <a:solidFill>
                  <a:srgbClr val="00B0F0"/>
                </a:solidFill>
              </a:rPr>
              <a:t>problem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/>
              <a:t>S</a:t>
            </a:r>
            <a:r>
              <a:rPr lang="de-DE" altLang="de-DE" b="0" dirty="0" err="1" smtClean="0"/>
              <a:t>olving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cubic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err="1" smtClean="0"/>
              <a:t>map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coloring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err="1" smtClean="0"/>
              <a:t>Breaking</a:t>
            </a:r>
            <a:r>
              <a:rPr lang="de-DE" altLang="de-DE" b="0" dirty="0" smtClean="0"/>
              <a:t> Enigma </a:t>
            </a:r>
            <a:endParaRPr lang="de-DE" altLang="de-DE" sz="1800" b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3933056"/>
            <a:ext cx="2672482" cy="19563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err="1" smtClean="0">
                <a:solidFill>
                  <a:srgbClr val="00B0F0"/>
                </a:solidFill>
              </a:rPr>
              <a:t>Discuss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concepts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Infinity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smtClean="0"/>
              <a:t>prime </a:t>
            </a:r>
            <a:r>
              <a:rPr lang="de-DE" altLang="de-DE" b="0" dirty="0" err="1" smtClean="0"/>
              <a:t>numbers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smtClean="0"/>
              <a:t>Möbius </a:t>
            </a:r>
            <a:r>
              <a:rPr lang="de-DE" altLang="de-DE" b="0" dirty="0" err="1" smtClean="0"/>
              <a:t>strip</a:t>
            </a:r>
            <a:r>
              <a:rPr lang="de-DE" altLang="de-DE" b="0" dirty="0" smtClean="0"/>
              <a:t> </a:t>
            </a:r>
            <a:endParaRPr lang="de-DE" altLang="de-DE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52" y="1806746"/>
            <a:ext cx="2522376" cy="1847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42" y="2109819"/>
            <a:ext cx="2702404" cy="156974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2204864"/>
            <a:ext cx="2576323" cy="14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Maths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a </a:t>
            </a:r>
            <a:r>
              <a:rPr lang="de-DE" dirty="0" err="1" smtClean="0"/>
              <a:t>pleasure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? 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725143"/>
            <a:ext cx="2604666" cy="1179756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People </a:t>
            </a:r>
            <a:r>
              <a:rPr lang="de-DE" altLang="de-DE" b="0" dirty="0" err="1" smtClean="0"/>
              <a:t>come</a:t>
            </a:r>
            <a:r>
              <a:rPr lang="de-DE" altLang="de-DE" b="0" dirty="0" smtClean="0"/>
              <a:t> on a </a:t>
            </a:r>
            <a:r>
              <a:rPr lang="de-DE" altLang="de-DE" dirty="0" err="1" smtClean="0">
                <a:solidFill>
                  <a:srgbClr val="00B0F0"/>
                </a:solidFill>
              </a:rPr>
              <a:t>voluntary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basis</a:t>
            </a:r>
            <a:r>
              <a:rPr lang="de-DE" altLang="de-DE" b="0" dirty="0"/>
              <a:t> </a:t>
            </a:r>
            <a:r>
              <a:rPr lang="de-DE" altLang="de-DE" b="0" dirty="0" smtClean="0"/>
              <a:t>(in </a:t>
            </a:r>
            <a:r>
              <a:rPr lang="de-DE" altLang="de-DE" b="0" dirty="0" err="1" smtClean="0"/>
              <a:t>their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leisure</a:t>
            </a:r>
            <a:r>
              <a:rPr lang="de-DE" altLang="de-DE" b="0" dirty="0" smtClean="0"/>
              <a:t> time). 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4848" y="4725143"/>
            <a:ext cx="2664296" cy="11910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You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are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free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to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choose</a:t>
            </a:r>
            <a:r>
              <a:rPr lang="de-DE" altLang="de-DE" b="0" dirty="0" smtClean="0"/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any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dirty="0" err="1" smtClean="0">
                <a:solidFill>
                  <a:srgbClr val="00B0F0"/>
                </a:solidFill>
              </a:rPr>
              <a:t>topic</a:t>
            </a:r>
            <a:r>
              <a:rPr lang="de-DE" altLang="de-DE" dirty="0" smtClean="0">
                <a:solidFill>
                  <a:srgbClr val="00B0F0"/>
                </a:solidFill>
              </a:rPr>
              <a:t> </a:t>
            </a:r>
            <a:r>
              <a:rPr lang="de-DE" altLang="de-DE" b="0" dirty="0" smtClean="0"/>
              <a:t>(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format</a:t>
            </a:r>
            <a:r>
              <a:rPr lang="de-DE" altLang="de-DE" b="0" dirty="0" smtClean="0"/>
              <a:t>). </a:t>
            </a:r>
            <a:endParaRPr lang="de-DE" altLang="de-DE" sz="1800" b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4725143"/>
            <a:ext cx="2672482" cy="1164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You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can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make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people</a:t>
            </a:r>
            <a:r>
              <a:rPr lang="de-DE" altLang="de-DE" b="0" dirty="0" smtClean="0"/>
              <a:t> </a:t>
            </a:r>
            <a:r>
              <a:rPr lang="de-DE" altLang="de-DE" dirty="0" smtClean="0">
                <a:solidFill>
                  <a:srgbClr val="00B0F0"/>
                </a:solidFill>
              </a:rPr>
              <a:t>happy</a:t>
            </a:r>
            <a:r>
              <a:rPr lang="de-DE" altLang="de-DE" b="0" dirty="0" smtClean="0"/>
              <a:t> (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yourself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well</a:t>
            </a:r>
            <a:r>
              <a:rPr lang="de-DE" altLang="de-DE" b="0" dirty="0" smtClean="0"/>
              <a:t>).</a:t>
            </a:r>
            <a:endParaRPr lang="de-DE" altLang="de-DE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628800"/>
            <a:ext cx="1820137" cy="27950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7" y="2571901"/>
            <a:ext cx="2664297" cy="18519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" y="2434967"/>
            <a:ext cx="265178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466180"/>
            <a:ext cx="8445500" cy="4483100"/>
          </a:xfrm>
          <a:ln/>
        </p:spPr>
        <p:txBody>
          <a:bodyPr/>
          <a:lstStyle/>
          <a:p>
            <a:r>
              <a:rPr lang="de-DE" altLang="de-DE" dirty="0" err="1" smtClean="0">
                <a:solidFill>
                  <a:srgbClr val="FF0000"/>
                </a:solidFill>
              </a:rPr>
              <a:t>Articles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and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rgbClr val="FF0000"/>
                </a:solidFill>
              </a:rPr>
              <a:t>books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lvl="1"/>
            <a:r>
              <a:rPr lang="de-DE" altLang="de-DE" b="0" dirty="0" err="1" smtClean="0"/>
              <a:t>Cryptography</a:t>
            </a:r>
            <a:r>
              <a:rPr lang="de-DE" altLang="de-DE" b="0" dirty="0" smtClean="0"/>
              <a:t>, </a:t>
            </a:r>
            <a:r>
              <a:rPr lang="de-DE" altLang="de-DE" b="0" dirty="0" err="1" smtClean="0"/>
              <a:t>brain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teasers</a:t>
            </a:r>
            <a:r>
              <a:rPr lang="de-DE" altLang="de-DE" b="0" dirty="0" smtClean="0"/>
              <a:t>, </a:t>
            </a:r>
            <a:r>
              <a:rPr lang="de-DE" altLang="de-DE" b="0" dirty="0" err="1" smtClean="0"/>
              <a:t>Children‘s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book</a:t>
            </a:r>
            <a:r>
              <a:rPr lang="de-DE" altLang="de-DE" b="0" dirty="0" smtClean="0"/>
              <a:t>, …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r>
              <a:rPr lang="de-DE" altLang="de-DE" dirty="0">
                <a:solidFill>
                  <a:srgbClr val="FF0000"/>
                </a:solidFill>
              </a:rPr>
              <a:t>Talks</a:t>
            </a:r>
          </a:p>
          <a:p>
            <a:pPr lvl="1"/>
            <a:r>
              <a:rPr lang="de-DE" altLang="de-DE" b="0" dirty="0"/>
              <a:t>Target </a:t>
            </a:r>
            <a:r>
              <a:rPr lang="de-DE" altLang="de-DE" b="0" dirty="0" err="1"/>
              <a:t>groups</a:t>
            </a:r>
            <a:r>
              <a:rPr lang="de-DE" altLang="de-DE" b="0" dirty="0"/>
              <a:t>: </a:t>
            </a:r>
            <a:r>
              <a:rPr lang="de-DE" altLang="de-DE" b="0" dirty="0" err="1"/>
              <a:t>Teacher</a:t>
            </a:r>
            <a:r>
              <a:rPr lang="de-DE" altLang="de-DE" b="0" dirty="0"/>
              <a:t>, </a:t>
            </a:r>
            <a:r>
              <a:rPr lang="de-DE" altLang="de-DE" b="0" dirty="0" err="1"/>
              <a:t>pupils</a:t>
            </a:r>
            <a:r>
              <a:rPr lang="de-DE" altLang="de-DE" b="0" dirty="0"/>
              <a:t>, </a:t>
            </a:r>
            <a:r>
              <a:rPr lang="de-DE" altLang="de-DE" b="0" dirty="0" err="1"/>
              <a:t>seniors</a:t>
            </a:r>
            <a:r>
              <a:rPr lang="de-DE" altLang="de-DE" b="0" dirty="0"/>
              <a:t>, … </a:t>
            </a:r>
          </a:p>
          <a:p>
            <a:pPr lvl="1"/>
            <a:r>
              <a:rPr lang="de-DE" altLang="de-DE" b="0" dirty="0"/>
              <a:t>Golden </a:t>
            </a:r>
            <a:r>
              <a:rPr lang="de-DE" altLang="de-DE" b="0" dirty="0" err="1"/>
              <a:t>section</a:t>
            </a:r>
            <a:r>
              <a:rPr lang="de-DE" altLang="de-DE" b="0" dirty="0"/>
              <a:t>, </a:t>
            </a:r>
            <a:r>
              <a:rPr lang="de-DE" altLang="de-DE" b="0" dirty="0" err="1"/>
              <a:t>secret</a:t>
            </a:r>
            <a:r>
              <a:rPr lang="de-DE" altLang="de-DE" b="0" dirty="0"/>
              <a:t> </a:t>
            </a:r>
            <a:r>
              <a:rPr lang="de-DE" altLang="de-DE" b="0" dirty="0" err="1"/>
              <a:t>codes</a:t>
            </a:r>
            <a:r>
              <a:rPr lang="de-DE" altLang="de-DE" b="0" dirty="0"/>
              <a:t>, </a:t>
            </a:r>
            <a:r>
              <a:rPr lang="de-DE" altLang="de-DE" b="0" dirty="0" err="1"/>
              <a:t>How</a:t>
            </a:r>
            <a:r>
              <a:rPr lang="de-DE" altLang="de-DE" b="0" dirty="0"/>
              <a:t> </a:t>
            </a:r>
            <a:r>
              <a:rPr lang="de-DE" altLang="de-DE" b="0" dirty="0" err="1"/>
              <a:t>did</a:t>
            </a:r>
            <a:r>
              <a:rPr lang="de-DE" altLang="de-DE" b="0" dirty="0"/>
              <a:t> </a:t>
            </a:r>
            <a:r>
              <a:rPr lang="de-DE" altLang="de-DE" b="0" dirty="0" err="1"/>
              <a:t>the</a:t>
            </a:r>
            <a:r>
              <a:rPr lang="de-DE" altLang="de-DE" b="0" dirty="0"/>
              <a:t> Romans </a:t>
            </a:r>
            <a:r>
              <a:rPr lang="de-DE" altLang="de-DE" b="0" dirty="0" err="1"/>
              <a:t>calculate</a:t>
            </a:r>
            <a:r>
              <a:rPr lang="de-DE" altLang="de-DE" b="0" dirty="0" smtClean="0"/>
              <a:t>?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r>
              <a:rPr lang="de-DE" altLang="de-DE" dirty="0" smtClean="0">
                <a:solidFill>
                  <a:srgbClr val="FF0000"/>
                </a:solidFill>
              </a:rPr>
              <a:t>Radio / TV </a:t>
            </a:r>
          </a:p>
          <a:p>
            <a:pPr lvl="1"/>
            <a:r>
              <a:rPr lang="de-DE" altLang="de-DE" b="0" dirty="0" smtClean="0"/>
              <a:t>Radio: Euklid, Galois, Cantor, </a:t>
            </a:r>
            <a:r>
              <a:rPr lang="de-DE" altLang="de-DE" b="0" dirty="0" err="1" smtClean="0"/>
              <a:t>Gödel</a:t>
            </a:r>
            <a:r>
              <a:rPr lang="de-DE" altLang="de-DE" b="0" dirty="0" smtClean="0"/>
              <a:t>, </a:t>
            </a:r>
          </a:p>
          <a:p>
            <a:pPr lvl="1"/>
            <a:r>
              <a:rPr lang="de-DE" altLang="de-DE" b="0" dirty="0" smtClean="0"/>
              <a:t>TV: </a:t>
            </a:r>
            <a:r>
              <a:rPr lang="de-DE" altLang="de-DE" b="0" dirty="0" err="1" smtClean="0"/>
              <a:t>based</a:t>
            </a:r>
            <a:r>
              <a:rPr lang="de-DE" altLang="de-DE" b="0" dirty="0" smtClean="0"/>
              <a:t> on </a:t>
            </a:r>
            <a:r>
              <a:rPr lang="de-DE" altLang="de-DE" b="0" dirty="0" err="1" smtClean="0"/>
              <a:t>experiments</a:t>
            </a:r>
            <a:endParaRPr lang="de-DE" altLang="de-DE" dirty="0">
              <a:solidFill>
                <a:srgbClr val="FF0000"/>
              </a:solidFill>
            </a:endParaRPr>
          </a:p>
          <a:p>
            <a:r>
              <a:rPr lang="de-DE" altLang="de-DE" dirty="0" smtClean="0">
                <a:solidFill>
                  <a:srgbClr val="FF0000"/>
                </a:solidFill>
              </a:rPr>
              <a:t>Experiments </a:t>
            </a:r>
            <a:r>
              <a:rPr lang="de-DE" altLang="de-DE" dirty="0" err="1" smtClean="0">
                <a:solidFill>
                  <a:srgbClr val="FF0000"/>
                </a:solidFill>
              </a:rPr>
              <a:t>and</a:t>
            </a:r>
            <a:r>
              <a:rPr lang="de-DE" altLang="de-DE" dirty="0" smtClean="0">
                <a:solidFill>
                  <a:srgbClr val="FF0000"/>
                </a:solidFill>
              </a:rPr>
              <a:t> Mathematikum </a:t>
            </a:r>
          </a:p>
          <a:p>
            <a:pPr lvl="1"/>
            <a:endParaRPr lang="de-DE" alt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1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de-DE" dirty="0" smtClean="0"/>
              <a:t>Books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221088"/>
            <a:ext cx="2604666" cy="1683811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Still a </a:t>
            </a:r>
            <a:r>
              <a:rPr lang="de-DE" altLang="de-DE" b="0" dirty="0" err="1" smtClean="0"/>
              <a:t>math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book</a:t>
            </a:r>
            <a:endParaRPr lang="de-DE" altLang="de-DE" b="0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err="1" smtClean="0"/>
              <a:t>Explain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everything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err="1" smtClean="0"/>
              <a:t>Few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formulas</a:t>
            </a:r>
            <a:r>
              <a:rPr lang="de-DE" altLang="de-DE" b="0" dirty="0" smtClean="0"/>
              <a:t/>
            </a:r>
            <a:br>
              <a:rPr lang="de-DE" altLang="de-DE" b="0" dirty="0" smtClean="0"/>
            </a:br>
            <a:r>
              <a:rPr lang="de-DE" altLang="de-DE" b="0" dirty="0" smtClean="0"/>
              <a:t>Pictures, </a:t>
            </a:r>
            <a:r>
              <a:rPr lang="de-DE" altLang="de-DE" b="0" dirty="0" err="1" smtClean="0"/>
              <a:t>applications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4848" y="4221088"/>
            <a:ext cx="2664296" cy="169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Views </a:t>
            </a:r>
            <a:r>
              <a:rPr lang="de-DE" altLang="de-DE" b="0" dirty="0" err="1" smtClean="0"/>
              <a:t>from</a:t>
            </a:r>
            <a:r>
              <a:rPr lang="de-DE" altLang="de-DE" b="0" dirty="0" smtClean="0"/>
              <a:t> outside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5168" y="4221088"/>
            <a:ext cx="2672482" cy="16682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A </a:t>
            </a:r>
            <a:r>
              <a:rPr lang="de-DE" altLang="de-DE" b="0" dirty="0" err="1" smtClean="0"/>
              <a:t>novel</a:t>
            </a:r>
            <a:endParaRPr lang="de-DE" altLang="de-DE" b="0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Story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86" y="1340768"/>
            <a:ext cx="1714227" cy="270696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1370829"/>
            <a:ext cx="1972421" cy="269151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9" y="1365379"/>
            <a:ext cx="1872208" cy="26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476672"/>
            <a:ext cx="8445500" cy="520700"/>
          </a:xfrm>
          <a:ln/>
        </p:spPr>
        <p:txBody>
          <a:bodyPr/>
          <a:lstStyle/>
          <a:p>
            <a:r>
              <a:rPr lang="de-DE" altLang="de-DE" dirty="0" smtClean="0"/>
              <a:t>Talks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221088"/>
            <a:ext cx="2604666" cy="1683811"/>
          </a:xfrm>
          <a:ln/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altLang="de-DE" dirty="0" smtClean="0">
                <a:solidFill>
                  <a:srgbClr val="00B0F0"/>
                </a:solidFill>
              </a:rPr>
              <a:t>Mixed </a:t>
            </a:r>
            <a:r>
              <a:rPr lang="de-DE" altLang="de-DE" dirty="0" err="1" smtClean="0">
                <a:solidFill>
                  <a:srgbClr val="00B0F0"/>
                </a:solidFill>
              </a:rPr>
              <a:t>auditorium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„</a:t>
            </a:r>
            <a:r>
              <a:rPr lang="de-DE" altLang="de-DE" b="0" dirty="0"/>
              <a:t>S</a:t>
            </a:r>
            <a:r>
              <a:rPr lang="de-DE" altLang="de-DE" b="0" dirty="0" smtClean="0"/>
              <a:t>how“</a:t>
            </a:r>
            <a:br>
              <a:rPr lang="de-DE" altLang="de-DE" b="0" dirty="0" smtClean="0"/>
            </a:br>
            <a:r>
              <a:rPr lang="de-DE" altLang="de-DE" b="0" dirty="0" smtClean="0"/>
              <a:t>„</a:t>
            </a:r>
            <a:r>
              <a:rPr lang="de-DE" altLang="de-DE" b="0" dirty="0" err="1" smtClean="0"/>
              <a:t>Edutainment</a:t>
            </a:r>
            <a:r>
              <a:rPr lang="de-DE" altLang="de-DE" b="0" dirty="0" smtClean="0"/>
              <a:t>“</a:t>
            </a:r>
            <a:endParaRPr lang="de-DE" altLang="de-DE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40832" y="4221088"/>
            <a:ext cx="2736304" cy="16950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err="1" smtClean="0">
                <a:solidFill>
                  <a:srgbClr val="00B0F0"/>
                </a:solidFill>
              </a:rPr>
              <a:t>Teachers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Experiments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background</a:t>
            </a:r>
            <a:endParaRPr lang="de-DE" altLang="de-DE" b="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21152" y="4221088"/>
            <a:ext cx="2816498" cy="16682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90500" tIns="46038" rIns="190500" bIns="46038" numCol="1" anchor="ctr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de-DE" altLang="de-DE" dirty="0" err="1" smtClean="0">
                <a:solidFill>
                  <a:srgbClr val="00B0F0"/>
                </a:solidFill>
              </a:rPr>
              <a:t>Children</a:t>
            </a:r>
            <a:endParaRPr lang="de-DE" altLang="de-DE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„Kinderuni“</a:t>
            </a:r>
          </a:p>
          <a:p>
            <a:pPr marL="0" indent="0">
              <a:lnSpc>
                <a:spcPts val="2400"/>
              </a:lnSpc>
              <a:buNone/>
            </a:pPr>
            <a:r>
              <a:rPr lang="de-DE" altLang="de-DE" b="0" dirty="0" smtClean="0"/>
              <a:t>Experiments  </a:t>
            </a:r>
            <a:r>
              <a:rPr lang="de-DE" altLang="de-DE" b="0" dirty="0" err="1" smtClean="0"/>
              <a:t>children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participate</a:t>
            </a:r>
            <a:r>
              <a:rPr lang="de-DE" altLang="de-DE" b="0" dirty="0" smtClean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78" y="2343846"/>
            <a:ext cx="2553809" cy="14344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2343846"/>
            <a:ext cx="2646271" cy="16521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1864186"/>
            <a:ext cx="2871588" cy="19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yptologie Semina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ryptologie Semin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3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3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yptologie Semina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yptologie 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yptologie Semina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yptologie Semina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yptologie Semina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yptologie Semina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yptologie Semina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C:\MSOFFICE\Vorlagen\Kryptologie Seminar.pot</Template>
  <TotalTime>0</TotalTime>
  <Pages>19</Pages>
  <Words>511</Words>
  <Application>Microsoft Office PowerPoint</Application>
  <PresentationFormat>A4 Paper (210x297 mm)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Kryptologie Seminar</vt:lpstr>
      <vt:lpstr>Mathematics for everybody –  (how) is this possible?   Albrecht Beutelspacher  www.mathematikum.de </vt:lpstr>
      <vt:lpstr>Why should everybody know of mathematics?</vt:lpstr>
      <vt:lpstr>Mathematics for everybody: Why is this impossible?  </vt:lpstr>
      <vt:lpstr>Mathematics can enrich and empower people </vt:lpstr>
      <vt:lpstr>What can you do?</vt:lpstr>
      <vt:lpstr>Maths for everybody: Why is this a pleasure for you? </vt:lpstr>
      <vt:lpstr>My experience</vt:lpstr>
      <vt:lpstr>Books</vt:lpstr>
      <vt:lpstr>Talks</vt:lpstr>
      <vt:lpstr>Radio and TV</vt:lpstr>
      <vt:lpstr>Experiments and Mathematikum </vt:lpstr>
      <vt:lpstr>Mathematics for everybody: Don‘ts </vt:lpstr>
      <vt:lpstr>Mathematics for everybody: Dos </vt:lpstr>
      <vt:lpstr>Inhalt</vt:lpstr>
      <vt:lpstr>Maths for everybody: Choose segments and formats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Kryptographie - Esslingen</dc:title>
  <dc:creator>Prof. A. Beutelspacher</dc:creator>
  <cp:lastModifiedBy>Boschung  Claudia</cp:lastModifiedBy>
  <cp:revision>563</cp:revision>
  <cp:lastPrinted>2021-03-04T10:08:10Z</cp:lastPrinted>
  <dcterms:created xsi:type="dcterms:W3CDTF">1994-08-18T22:46:16Z</dcterms:created>
  <dcterms:modified xsi:type="dcterms:W3CDTF">2022-02-24T14:37:03Z</dcterms:modified>
</cp:coreProperties>
</file>