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1" r:id="rId1"/>
  </p:sldMasterIdLst>
  <p:notesMasterIdLst>
    <p:notesMasterId r:id="rId6"/>
  </p:notesMasterIdLst>
  <p:sldIdLst>
    <p:sldId id="256" r:id="rId2"/>
    <p:sldId id="257" r:id="rId3"/>
    <p:sldId id="258" r:id="rId4"/>
    <p:sldId id="259" r:id="rId5"/>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43"/>
  </p:normalViewPr>
  <p:slideViewPr>
    <p:cSldViewPr snapToGrid="0">
      <p:cViewPr varScale="1">
        <p:scale>
          <a:sx n="159" d="100"/>
          <a:sy n="159" d="100"/>
        </p:scale>
        <p:origin x="156" y="13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ea833283d6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69" name="Google Shape;69;gea833283d6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gea833283d6_0_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74" name="Google Shape;74;gea833283d6_0_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ea833283d6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900">
                <a:solidFill>
                  <a:srgbClr val="414141"/>
                </a:solidFill>
                <a:highlight>
                  <a:srgbClr val="FFFFFF"/>
                </a:highlight>
              </a:rPr>
              <a:t>Piaget was talking about how mental constructions get </a:t>
            </a:r>
            <a:r>
              <a:rPr lang="en-GB" sz="900" i="1">
                <a:solidFill>
                  <a:srgbClr val="414141"/>
                </a:solidFill>
                <a:highlight>
                  <a:srgbClr val="FFFFFF"/>
                </a:highlight>
              </a:rPr>
              <a:t>formed</a:t>
            </a:r>
            <a:r>
              <a:rPr lang="en-GB" sz="900">
                <a:solidFill>
                  <a:srgbClr val="414141"/>
                </a:solidFill>
                <a:highlight>
                  <a:srgbClr val="FFFFFF"/>
                </a:highlight>
              </a:rPr>
              <a:t>, philosophical constructivists talk about how these constructions are </a:t>
            </a:r>
            <a:r>
              <a:rPr lang="en-GB" sz="900" i="1">
                <a:solidFill>
                  <a:srgbClr val="414141"/>
                </a:solidFill>
                <a:highlight>
                  <a:srgbClr val="FFFFFF"/>
                </a:highlight>
              </a:rPr>
              <a:t>unique</a:t>
            </a:r>
            <a:r>
              <a:rPr lang="en-GB" sz="900">
                <a:solidFill>
                  <a:srgbClr val="414141"/>
                </a:solidFill>
                <a:highlight>
                  <a:srgbClr val="FFFFFF"/>
                </a:highlight>
              </a:rPr>
              <a:t> (noun construction), and Papert is simply saying that constructing is a good way to get mental constructions built. Levels here are shifting from the physical (constructionism) to the mental (constructivism), from theory to philosophy to method, from science to approach to practice.</a:t>
            </a:r>
            <a:endParaRPr/>
          </a:p>
        </p:txBody>
      </p:sp>
      <p:sp>
        <p:nvSpPr>
          <p:cNvPr id="81" name="Google Shape;81;gea833283d6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ea833283d6_1_8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 name="Google Shape;87;gea833283d6_1_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3-4 Evaluation (Mareen)</a:t>
            </a:r>
            <a:endParaRPr/>
          </a:p>
          <a:p>
            <a:pPr marL="0" lvl="0" indent="0" algn="l" rtl="0">
              <a:spcBef>
                <a:spcPts val="0"/>
              </a:spcBef>
              <a:spcAft>
                <a:spcPts val="0"/>
              </a:spcAft>
              <a:buNone/>
            </a:pPr>
            <a:r>
              <a:rPr lang="en-GB"/>
              <a:t>The results show that after eight weeks there was no difference between the two groups in their mastering of programming concepts. However, the group that started with unplugged lessons was more condent of their ability to understand the concepts, i.e. demonstrated beer self-ecacy beliefs. Furthermore, the children in the unplugged rst group used a wider selection of Scratch blocks.</a:t>
            </a:r>
            <a:endParaRPr/>
          </a:p>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elfolie">
  <p:cSld name="Titelfolie">
    <p:spTree>
      <p:nvGrpSpPr>
        <p:cNvPr id="1" name="Shape 50"/>
        <p:cNvGrpSpPr/>
        <p:nvPr/>
      </p:nvGrpSpPr>
      <p:grpSpPr>
        <a:xfrm>
          <a:off x="0" y="0"/>
          <a:ext cx="0" cy="0"/>
          <a:chOff x="0" y="0"/>
          <a:chExt cx="0" cy="0"/>
        </a:xfrm>
      </p:grpSpPr>
      <p:sp>
        <p:nvSpPr>
          <p:cNvPr id="51" name="Google Shape;51;p13"/>
          <p:cNvSpPr>
            <a:spLocks noGrp="1"/>
          </p:cNvSpPr>
          <p:nvPr>
            <p:ph type="pic" idx="2"/>
          </p:nvPr>
        </p:nvSpPr>
        <p:spPr>
          <a:xfrm>
            <a:off x="457200" y="1714499"/>
            <a:ext cx="2503500" cy="23784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64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R="0" lvl="1" algn="l" rtl="0">
              <a:lnSpc>
                <a:spcPct val="100000"/>
              </a:lnSpc>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R="0" lvl="4"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R="0" lvl="5"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R="0" lvl="6"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R="0" lvl="7"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R="0" lvl="8"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52" name="Google Shape;52;p13"/>
          <p:cNvSpPr>
            <a:spLocks noGrp="1"/>
          </p:cNvSpPr>
          <p:nvPr>
            <p:ph type="pic" idx="3"/>
          </p:nvPr>
        </p:nvSpPr>
        <p:spPr>
          <a:xfrm>
            <a:off x="3052762" y="1714499"/>
            <a:ext cx="5622900" cy="23718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64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R="0" lvl="1" algn="l" rtl="0">
              <a:lnSpc>
                <a:spcPct val="100000"/>
              </a:lnSpc>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R="0" lvl="4"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R="0" lvl="5"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R="0" lvl="6"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R="0" lvl="7"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R="0" lvl="8"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pic>
        <p:nvPicPr>
          <p:cNvPr id="53" name="Google Shape;53;p13" descr="phsz_Logo_lang_sw.jpg"/>
          <p:cNvPicPr preferRelativeResize="0"/>
          <p:nvPr/>
        </p:nvPicPr>
        <p:blipFill rotWithShape="1">
          <a:blip r:embed="rId2">
            <a:alphaModFix/>
          </a:blip>
          <a:srcRect/>
          <a:stretch/>
        </p:blipFill>
        <p:spPr>
          <a:xfrm>
            <a:off x="481623" y="224713"/>
            <a:ext cx="2743156" cy="156600"/>
          </a:xfrm>
          <a:prstGeom prst="rect">
            <a:avLst/>
          </a:prstGeom>
          <a:noFill/>
          <a:ln>
            <a:noFill/>
          </a:ln>
        </p:spPr>
      </p:pic>
      <p:cxnSp>
        <p:nvCxnSpPr>
          <p:cNvPr id="54" name="Google Shape;54;p13"/>
          <p:cNvCxnSpPr/>
          <p:nvPr/>
        </p:nvCxnSpPr>
        <p:spPr>
          <a:xfrm rot="10800000">
            <a:off x="457200" y="884465"/>
            <a:ext cx="8229600" cy="0"/>
          </a:xfrm>
          <a:prstGeom prst="straightConnector1">
            <a:avLst/>
          </a:prstGeom>
          <a:noFill/>
          <a:ln w="9525" cap="flat" cmpd="sng">
            <a:solidFill>
              <a:srgbClr val="000000"/>
            </a:solidFill>
            <a:prstDash val="dot"/>
            <a:round/>
            <a:headEnd type="none" w="sm" len="sm"/>
            <a:tailEnd type="none" w="sm" len="sm"/>
          </a:ln>
        </p:spPr>
      </p:cxnSp>
      <p:cxnSp>
        <p:nvCxnSpPr>
          <p:cNvPr id="55" name="Google Shape;55;p13"/>
          <p:cNvCxnSpPr/>
          <p:nvPr/>
        </p:nvCxnSpPr>
        <p:spPr>
          <a:xfrm rot="10800000">
            <a:off x="457200" y="114300"/>
            <a:ext cx="8229600" cy="0"/>
          </a:xfrm>
          <a:prstGeom prst="straightConnector1">
            <a:avLst/>
          </a:prstGeom>
          <a:noFill/>
          <a:ln w="9525" cap="flat" cmpd="sng">
            <a:solidFill>
              <a:srgbClr val="000000"/>
            </a:solidFill>
            <a:prstDash val="dot"/>
            <a:round/>
            <a:headEnd type="none" w="sm" len="sm"/>
            <a:tailEnd type="none" w="sm" len="sm"/>
          </a:ln>
        </p:spPr>
      </p:cxnSp>
      <p:sp>
        <p:nvSpPr>
          <p:cNvPr id="56" name="Google Shape;56;p13"/>
          <p:cNvSpPr txBox="1">
            <a:spLocks noGrp="1"/>
          </p:cNvSpPr>
          <p:nvPr>
            <p:ph type="title"/>
          </p:nvPr>
        </p:nvSpPr>
        <p:spPr>
          <a:xfrm>
            <a:off x="457200" y="884465"/>
            <a:ext cx="8229600" cy="471300"/>
          </a:xfrm>
          <a:prstGeom prst="rect">
            <a:avLst/>
          </a:prstGeom>
          <a:noFill/>
          <a:ln>
            <a:noFill/>
          </a:ln>
        </p:spPr>
        <p:txBody>
          <a:bodyPr spcFirstLastPara="1" wrap="square" lIns="36000" tIns="45700" rIns="91425" bIns="45700" anchor="t" anchorCtr="0">
            <a:normAutofit/>
          </a:bodyPr>
          <a:lstStyle>
            <a:lvl1pPr marR="0" lvl="0" algn="l" rtl="0">
              <a:lnSpc>
                <a:spcPct val="100000"/>
              </a:lnSpc>
              <a:spcBef>
                <a:spcPts val="0"/>
              </a:spcBef>
              <a:spcAft>
                <a:spcPts val="0"/>
              </a:spcAft>
              <a:buClr>
                <a:schemeClr val="dk1"/>
              </a:buClr>
              <a:buSzPts val="2200"/>
              <a:buFont typeface="Arial"/>
              <a:buNone/>
              <a:defRPr sz="2200" b="1"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cxnSp>
        <p:nvCxnSpPr>
          <p:cNvPr id="57" name="Google Shape;57;p13"/>
          <p:cNvCxnSpPr/>
          <p:nvPr/>
        </p:nvCxnSpPr>
        <p:spPr>
          <a:xfrm rot="10800000">
            <a:off x="457200" y="4778375"/>
            <a:ext cx="8229600" cy="0"/>
          </a:xfrm>
          <a:prstGeom prst="straightConnector1">
            <a:avLst/>
          </a:prstGeom>
          <a:noFill/>
          <a:ln w="9525" cap="flat" cmpd="sng">
            <a:solidFill>
              <a:srgbClr val="000000"/>
            </a:solidFill>
            <a:prstDash val="dot"/>
            <a:round/>
            <a:headEnd type="none" w="sm" len="sm"/>
            <a:tailEnd type="none" w="sm" len="sm"/>
          </a:ln>
        </p:spPr>
      </p:cxnSp>
      <p:sp>
        <p:nvSpPr>
          <p:cNvPr id="58" name="Google Shape;58;p13"/>
          <p:cNvSpPr txBox="1">
            <a:spLocks noGrp="1"/>
          </p:cNvSpPr>
          <p:nvPr>
            <p:ph type="ftr" idx="11"/>
          </p:nvPr>
        </p:nvSpPr>
        <p:spPr>
          <a:xfrm>
            <a:off x="379141" y="4783867"/>
            <a:ext cx="8296500" cy="2949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el und Inhalt">
  <p:cSld name="Titel und Inhalt">
    <p:bg>
      <p:bgPr>
        <a:solidFill>
          <a:schemeClr val="lt1"/>
        </a:solidFill>
        <a:effectLst/>
      </p:bgPr>
    </p:bg>
    <p:spTree>
      <p:nvGrpSpPr>
        <p:cNvPr id="1" name="Shape 59"/>
        <p:cNvGrpSpPr/>
        <p:nvPr/>
      </p:nvGrpSpPr>
      <p:grpSpPr>
        <a:xfrm>
          <a:off x="0" y="0"/>
          <a:ext cx="0" cy="0"/>
          <a:chOff x="0" y="0"/>
          <a:chExt cx="0" cy="0"/>
        </a:xfrm>
      </p:grpSpPr>
      <p:cxnSp>
        <p:nvCxnSpPr>
          <p:cNvPr id="60" name="Google Shape;60;p14"/>
          <p:cNvCxnSpPr/>
          <p:nvPr/>
        </p:nvCxnSpPr>
        <p:spPr>
          <a:xfrm rot="10800000">
            <a:off x="457200" y="114300"/>
            <a:ext cx="8229600" cy="0"/>
          </a:xfrm>
          <a:prstGeom prst="straightConnector1">
            <a:avLst/>
          </a:prstGeom>
          <a:noFill/>
          <a:ln w="9525" cap="flat" cmpd="sng">
            <a:solidFill>
              <a:srgbClr val="000000"/>
            </a:solidFill>
            <a:prstDash val="dot"/>
            <a:round/>
            <a:headEnd type="none" w="sm" len="sm"/>
            <a:tailEnd type="none" w="sm" len="sm"/>
          </a:ln>
        </p:spPr>
      </p:cxnSp>
      <p:cxnSp>
        <p:nvCxnSpPr>
          <p:cNvPr id="61" name="Google Shape;61;p14"/>
          <p:cNvCxnSpPr/>
          <p:nvPr/>
        </p:nvCxnSpPr>
        <p:spPr>
          <a:xfrm rot="10800000">
            <a:off x="457200" y="884465"/>
            <a:ext cx="8229600" cy="0"/>
          </a:xfrm>
          <a:prstGeom prst="straightConnector1">
            <a:avLst/>
          </a:prstGeom>
          <a:noFill/>
          <a:ln w="9525" cap="flat" cmpd="sng">
            <a:solidFill>
              <a:srgbClr val="000000"/>
            </a:solidFill>
            <a:prstDash val="dot"/>
            <a:round/>
            <a:headEnd type="none" w="sm" len="sm"/>
            <a:tailEnd type="none" w="sm" len="sm"/>
          </a:ln>
        </p:spPr>
      </p:cxnSp>
      <p:sp>
        <p:nvSpPr>
          <p:cNvPr id="62" name="Google Shape;62;p14"/>
          <p:cNvSpPr txBox="1">
            <a:spLocks noGrp="1"/>
          </p:cNvSpPr>
          <p:nvPr>
            <p:ph type="title"/>
          </p:nvPr>
        </p:nvSpPr>
        <p:spPr>
          <a:xfrm>
            <a:off x="457200" y="114300"/>
            <a:ext cx="8229600" cy="764400"/>
          </a:xfrm>
          <a:prstGeom prst="rect">
            <a:avLst/>
          </a:prstGeom>
          <a:noFill/>
          <a:ln>
            <a:noFill/>
          </a:ln>
        </p:spPr>
        <p:txBody>
          <a:bodyPr spcFirstLastPara="1" wrap="square" lIns="0" tIns="45700" rIns="91425" bIns="45700" anchor="t" anchorCtr="0">
            <a:normAutofit/>
          </a:bodyPr>
          <a:lstStyle>
            <a:lvl1pPr marR="0" lvl="0" algn="l" rtl="0">
              <a:lnSpc>
                <a:spcPct val="100000"/>
              </a:lnSpc>
              <a:spcBef>
                <a:spcPts val="0"/>
              </a:spcBef>
              <a:spcAft>
                <a:spcPts val="0"/>
              </a:spcAft>
              <a:buClr>
                <a:schemeClr val="dk1"/>
              </a:buClr>
              <a:buSzPts val="2200"/>
              <a:buFont typeface="Arial"/>
              <a:buNone/>
              <a:defRPr sz="2200" b="1"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cxnSp>
        <p:nvCxnSpPr>
          <p:cNvPr id="63" name="Google Shape;63;p14"/>
          <p:cNvCxnSpPr/>
          <p:nvPr/>
        </p:nvCxnSpPr>
        <p:spPr>
          <a:xfrm rot="10800000">
            <a:off x="457200" y="4778375"/>
            <a:ext cx="8229600" cy="0"/>
          </a:xfrm>
          <a:prstGeom prst="straightConnector1">
            <a:avLst/>
          </a:prstGeom>
          <a:noFill/>
          <a:ln w="9525" cap="flat" cmpd="sng">
            <a:solidFill>
              <a:srgbClr val="000000"/>
            </a:solidFill>
            <a:prstDash val="dot"/>
            <a:round/>
            <a:headEnd type="none" w="sm" len="sm"/>
            <a:tailEnd type="none" w="sm" len="sm"/>
          </a:ln>
        </p:spPr>
      </p:cxnSp>
      <p:pic>
        <p:nvPicPr>
          <p:cNvPr id="64" name="Google Shape;64;p14" descr="phsz_logo_kurz_sw.jpg"/>
          <p:cNvPicPr preferRelativeResize="0"/>
          <p:nvPr/>
        </p:nvPicPr>
        <p:blipFill rotWithShape="1">
          <a:blip r:embed="rId2">
            <a:alphaModFix/>
          </a:blip>
          <a:srcRect/>
          <a:stretch/>
        </p:blipFill>
        <p:spPr>
          <a:xfrm>
            <a:off x="489763" y="4843047"/>
            <a:ext cx="464094" cy="135000"/>
          </a:xfrm>
          <a:prstGeom prst="rect">
            <a:avLst/>
          </a:prstGeom>
          <a:noFill/>
          <a:ln>
            <a:noFill/>
          </a:ln>
        </p:spPr>
      </p:pic>
      <p:sp>
        <p:nvSpPr>
          <p:cNvPr id="65" name="Google Shape;65;p14"/>
          <p:cNvSpPr txBox="1">
            <a:spLocks noGrp="1"/>
          </p:cNvSpPr>
          <p:nvPr>
            <p:ph type="body" idx="1"/>
          </p:nvPr>
        </p:nvSpPr>
        <p:spPr>
          <a:xfrm>
            <a:off x="455816" y="1032272"/>
            <a:ext cx="8220000" cy="3597000"/>
          </a:xfrm>
          <a:prstGeom prst="rect">
            <a:avLst/>
          </a:prstGeom>
          <a:noFill/>
          <a:ln>
            <a:noFill/>
          </a:ln>
        </p:spPr>
        <p:txBody>
          <a:bodyPr spcFirstLastPara="1" wrap="square" lIns="36000" tIns="36000" rIns="91425" bIns="45700" anchor="t" anchorCtr="0">
            <a:normAutofit/>
          </a:bodyPr>
          <a:lstStyle>
            <a:lvl1pPr marL="457200" marR="0" lvl="0"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1pPr>
            <a:lvl2pPr marL="914400" marR="0" lvl="1" indent="-355600" algn="l" rtl="0">
              <a:lnSpc>
                <a:spcPct val="100000"/>
              </a:lnSpc>
              <a:spcBef>
                <a:spcPts val="6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55600" algn="l" rtl="0">
              <a:lnSpc>
                <a:spcPct val="100000"/>
              </a:lnSpc>
              <a:spcBef>
                <a:spcPts val="6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55600" algn="l" rtl="0">
              <a:lnSpc>
                <a:spcPct val="100000"/>
              </a:lnSpc>
              <a:spcBef>
                <a:spcPts val="6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lnSpc>
                <a:spcPct val="100000"/>
              </a:lnSpc>
              <a:spcBef>
                <a:spcPts val="6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42900" algn="l" rtl="0">
              <a:lnSpc>
                <a:spcPct val="100000"/>
              </a:lnSpc>
              <a:spcBef>
                <a:spcPts val="6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66" name="Google Shape;66;p14"/>
          <p:cNvSpPr txBox="1">
            <a:spLocks noGrp="1"/>
          </p:cNvSpPr>
          <p:nvPr>
            <p:ph type="ftr" idx="11"/>
          </p:nvPr>
        </p:nvSpPr>
        <p:spPr>
          <a:xfrm>
            <a:off x="3041650" y="4776788"/>
            <a:ext cx="5634000" cy="210300"/>
          </a:xfrm>
          <a:prstGeom prst="rect">
            <a:avLst/>
          </a:prstGeom>
          <a:noFill/>
          <a:ln>
            <a:noFill/>
          </a:ln>
        </p:spPr>
        <p:txBody>
          <a:bodyPr spcFirstLastPara="1" wrap="square" lIns="91425" tIns="72000" rIns="36000" bIns="45700" anchor="t" anchorCtr="0">
            <a:noAutofit/>
          </a:bodyPr>
          <a:lstStyle>
            <a:lvl1pPr marR="0" lvl="0" algn="r" rtl="0">
              <a:lnSpc>
                <a:spcPct val="100000"/>
              </a:lnSpc>
              <a:spcBef>
                <a:spcPts val="0"/>
              </a:spcBef>
              <a:spcAft>
                <a:spcPts val="0"/>
              </a:spcAft>
              <a:buClr>
                <a:srgbClr val="000000"/>
              </a:buClr>
              <a:buSzPts val="1400"/>
              <a:buFont typeface="Arial"/>
              <a:buNone/>
              <a:defRPr sz="10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5"/>
          <p:cNvSpPr txBox="1">
            <a:spLocks noGrp="1"/>
          </p:cNvSpPr>
          <p:nvPr>
            <p:ph type="title"/>
          </p:nvPr>
        </p:nvSpPr>
        <p:spPr>
          <a:xfrm>
            <a:off x="457200" y="884465"/>
            <a:ext cx="8229600" cy="554100"/>
          </a:xfrm>
          <a:prstGeom prst="rect">
            <a:avLst/>
          </a:prstGeom>
          <a:noFill/>
          <a:ln>
            <a:noFill/>
          </a:ln>
        </p:spPr>
        <p:txBody>
          <a:bodyPr spcFirstLastPara="1" wrap="square" lIns="36000" tIns="45700" rIns="91425" bIns="45700" anchor="t" anchorCtr="0">
            <a:normAutofit fontScale="90000"/>
          </a:bodyPr>
          <a:lstStyle/>
          <a:p>
            <a:pPr marL="0" lvl="0" indent="0" algn="l" rtl="0">
              <a:lnSpc>
                <a:spcPct val="100000"/>
              </a:lnSpc>
              <a:spcBef>
                <a:spcPts val="0"/>
              </a:spcBef>
              <a:spcAft>
                <a:spcPts val="0"/>
              </a:spcAft>
              <a:buClr>
                <a:schemeClr val="dk1"/>
              </a:buClr>
              <a:buSzPct val="88000"/>
              <a:buFont typeface="Arial"/>
              <a:buNone/>
            </a:pPr>
            <a:r>
              <a:rPr lang="en-GB" sz="2500" dirty="0"/>
              <a:t>Session 9: Computer Science: How to implement evidence-​based education</a:t>
            </a:r>
            <a:r>
              <a:rPr lang="en-GB" dirty="0"/>
              <a:t> </a:t>
            </a:r>
            <a:br>
              <a:rPr lang="en-GB" dirty="0"/>
            </a:br>
            <a:r>
              <a:rPr lang="en-GB" b="0" i="1" dirty="0"/>
              <a:t>Eva Marinus</a:t>
            </a:r>
            <a:r>
              <a:rPr lang="en-GB" b="0" dirty="0"/>
              <a:t/>
            </a:r>
            <a:br>
              <a:rPr lang="en-GB" b="0" dirty="0"/>
            </a:br>
            <a:r>
              <a:rPr lang="en-GB" b="0" dirty="0"/>
              <a:t/>
            </a:r>
            <a:br>
              <a:rPr lang="en-GB" b="0" dirty="0"/>
            </a:br>
            <a:r>
              <a:rPr lang="en-GB" b="0" dirty="0"/>
              <a:t>Comments to:</a:t>
            </a:r>
            <a:endParaRPr b="0" dirty="0"/>
          </a:p>
          <a:p>
            <a:pPr marL="0" lvl="0" indent="0" algn="l" rtl="0">
              <a:lnSpc>
                <a:spcPct val="100000"/>
              </a:lnSpc>
              <a:spcBef>
                <a:spcPts val="0"/>
              </a:spcBef>
              <a:spcAft>
                <a:spcPts val="0"/>
              </a:spcAft>
              <a:buClr>
                <a:schemeClr val="dk1"/>
              </a:buClr>
              <a:buSzPct val="100000"/>
              <a:buFont typeface="Arial"/>
              <a:buNone/>
            </a:pPr>
            <a:endParaRPr b="0" dirty="0"/>
          </a:p>
          <a:p>
            <a:pPr marL="0" lvl="0" indent="0" algn="l" rtl="0">
              <a:lnSpc>
                <a:spcPct val="100000"/>
              </a:lnSpc>
              <a:spcBef>
                <a:spcPts val="0"/>
              </a:spcBef>
              <a:spcAft>
                <a:spcPts val="0"/>
              </a:spcAft>
              <a:buClr>
                <a:schemeClr val="dk1"/>
              </a:buClr>
              <a:buSzPct val="100000"/>
              <a:buFont typeface="Arial"/>
              <a:buNone/>
            </a:pPr>
            <a:r>
              <a:rPr lang="en-GB" b="0" dirty="0"/>
              <a:t>The Role of Computer Science Education for Understanding and Shaping the Digital Society </a:t>
            </a:r>
            <a:endParaRPr b="0" dirty="0"/>
          </a:p>
          <a:p>
            <a:pPr marL="0" lvl="0" indent="0" algn="l" rtl="0">
              <a:lnSpc>
                <a:spcPct val="100000"/>
              </a:lnSpc>
              <a:spcBef>
                <a:spcPts val="0"/>
              </a:spcBef>
              <a:spcAft>
                <a:spcPts val="0"/>
              </a:spcAft>
              <a:buClr>
                <a:schemeClr val="dk1"/>
              </a:buClr>
              <a:buSzPct val="100000"/>
              <a:buFont typeface="Arial"/>
              <a:buNone/>
            </a:pPr>
            <a:r>
              <a:rPr lang="en-GB" b="0" i="1" dirty="0"/>
              <a:t>Ralf </a:t>
            </a:r>
            <a:r>
              <a:rPr lang="en-GB" b="0" i="1" dirty="0" err="1"/>
              <a:t>Romeike</a:t>
            </a:r>
            <a:endParaRPr b="0" i="1" dirty="0"/>
          </a:p>
          <a:p>
            <a:pPr marL="0" lvl="0" indent="0" algn="l" rtl="0">
              <a:lnSpc>
                <a:spcPct val="100000"/>
              </a:lnSpc>
              <a:spcBef>
                <a:spcPts val="0"/>
              </a:spcBef>
              <a:spcAft>
                <a:spcPts val="0"/>
              </a:spcAft>
              <a:buClr>
                <a:schemeClr val="dk1"/>
              </a:buClr>
              <a:buSzPct val="100000"/>
              <a:buFont typeface="Arial"/>
              <a:buNone/>
            </a:pPr>
            <a:endParaRPr b="0" dirty="0"/>
          </a:p>
          <a:p>
            <a:pPr marL="0" lvl="0" indent="0" algn="l" rtl="0">
              <a:lnSpc>
                <a:spcPct val="100000"/>
              </a:lnSpc>
              <a:spcBef>
                <a:spcPts val="0"/>
              </a:spcBef>
              <a:spcAft>
                <a:spcPts val="0"/>
              </a:spcAft>
              <a:buClr>
                <a:schemeClr val="dk1"/>
              </a:buClr>
              <a:buSzPct val="100000"/>
              <a:buFont typeface="Arial"/>
              <a:buNone/>
            </a:pPr>
            <a:r>
              <a:rPr lang="en-GB" b="0" dirty="0"/>
              <a:t>Physical Computing - A Constructionist Approach for CS Education </a:t>
            </a:r>
            <a:endParaRPr b="0" dirty="0"/>
          </a:p>
          <a:p>
            <a:pPr marL="0" lvl="0" indent="0" algn="l" rtl="0">
              <a:lnSpc>
                <a:spcPct val="100000"/>
              </a:lnSpc>
              <a:spcBef>
                <a:spcPts val="0"/>
              </a:spcBef>
              <a:spcAft>
                <a:spcPts val="0"/>
              </a:spcAft>
              <a:buClr>
                <a:schemeClr val="dk1"/>
              </a:buClr>
              <a:buSzPct val="100000"/>
              <a:buFont typeface="Arial"/>
              <a:buNone/>
            </a:pPr>
            <a:r>
              <a:rPr lang="en-GB" b="0" i="1" dirty="0"/>
              <a:t>Mareen </a:t>
            </a:r>
            <a:r>
              <a:rPr lang="en-GB" b="0" i="1" dirty="0" err="1"/>
              <a:t>Przybylla</a:t>
            </a:r>
            <a:r>
              <a:rPr lang="en-GB" b="0" i="1" dirty="0"/>
              <a:t/>
            </a:r>
            <a:br>
              <a:rPr lang="en-GB" b="0" i="1" dirty="0"/>
            </a:br>
            <a:endParaRPr i="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Google Shape;76;p16"/>
          <p:cNvSpPr txBox="1">
            <a:spLocks noGrp="1"/>
          </p:cNvSpPr>
          <p:nvPr>
            <p:ph type="title"/>
          </p:nvPr>
        </p:nvSpPr>
        <p:spPr>
          <a:xfrm>
            <a:off x="457200" y="114300"/>
            <a:ext cx="8229600" cy="764400"/>
          </a:xfrm>
          <a:prstGeom prst="rect">
            <a:avLst/>
          </a:prstGeom>
          <a:noFill/>
          <a:ln>
            <a:noFill/>
          </a:ln>
        </p:spPr>
        <p:txBody>
          <a:bodyPr spcFirstLastPara="1" wrap="square" lIns="0" tIns="45700" rIns="91425" bIns="45700" anchor="t" anchorCtr="0">
            <a:normAutofit/>
          </a:bodyPr>
          <a:lstStyle/>
          <a:p>
            <a:pPr marL="0" lvl="0" indent="0" algn="l" rtl="0">
              <a:lnSpc>
                <a:spcPct val="100000"/>
              </a:lnSpc>
              <a:spcBef>
                <a:spcPts val="0"/>
              </a:spcBef>
              <a:spcAft>
                <a:spcPts val="0"/>
              </a:spcAft>
              <a:buClr>
                <a:schemeClr val="dk1"/>
              </a:buClr>
              <a:buSzPts val="2200"/>
              <a:buFont typeface="Arial"/>
              <a:buNone/>
            </a:pPr>
            <a:r>
              <a:rPr lang="en-GB"/>
              <a:t>How computer education can help to understand and shape the digital society</a:t>
            </a:r>
            <a:endParaRPr/>
          </a:p>
        </p:txBody>
      </p:sp>
      <p:sp>
        <p:nvSpPr>
          <p:cNvPr id="77" name="Google Shape;77;p16"/>
          <p:cNvSpPr txBox="1">
            <a:spLocks noGrp="1"/>
          </p:cNvSpPr>
          <p:nvPr>
            <p:ph type="body" idx="1"/>
          </p:nvPr>
        </p:nvSpPr>
        <p:spPr>
          <a:xfrm>
            <a:off x="455825" y="1032275"/>
            <a:ext cx="8229600" cy="3597000"/>
          </a:xfrm>
          <a:prstGeom prst="rect">
            <a:avLst/>
          </a:prstGeom>
          <a:noFill/>
          <a:ln>
            <a:noFill/>
          </a:ln>
        </p:spPr>
        <p:txBody>
          <a:bodyPr spcFirstLastPara="1" wrap="square" lIns="36000" tIns="36000" rIns="91425" bIns="45700" anchor="t" anchorCtr="0">
            <a:noAutofit/>
          </a:bodyPr>
          <a:lstStyle/>
          <a:p>
            <a:pPr marL="268287" lvl="0" indent="-241300" algn="l" rtl="0">
              <a:lnSpc>
                <a:spcPct val="80000"/>
              </a:lnSpc>
              <a:spcBef>
                <a:spcPts val="1000"/>
              </a:spcBef>
              <a:spcAft>
                <a:spcPts val="0"/>
              </a:spcAft>
              <a:buSzPts val="1575"/>
              <a:buChar char="•"/>
            </a:pPr>
            <a:r>
              <a:rPr lang="en-GB" sz="1575"/>
              <a:t>Romeike, Ralf (2017). Wie informatische Bildung hilft, die digitale Gesellschaft zu verstehen und mitzugestalten. In: Software takes command. Herausforderungen der „Datafizierung" für die Medienpädagogik in Theorie und Praxis, München: kopaed, 2017 </a:t>
            </a:r>
            <a:endParaRPr sz="1575"/>
          </a:p>
          <a:p>
            <a:pPr marL="268287" lvl="0" indent="-241300" algn="l" rtl="0">
              <a:lnSpc>
                <a:spcPct val="80000"/>
              </a:lnSpc>
              <a:spcBef>
                <a:spcPts val="1000"/>
              </a:spcBef>
              <a:spcAft>
                <a:spcPts val="0"/>
              </a:spcAft>
              <a:buSzPts val="1575"/>
              <a:buChar char="•"/>
            </a:pPr>
            <a:r>
              <a:rPr lang="en-GB" sz="1575"/>
              <a:t>Focus of education should be on principles and Computer Science concepts and not on aspects that change. For example, specific applications and how to use them</a:t>
            </a:r>
            <a:endParaRPr sz="1575"/>
          </a:p>
          <a:p>
            <a:pPr marL="268287" lvl="0" indent="-241300" algn="l" rtl="0">
              <a:lnSpc>
                <a:spcPct val="80000"/>
              </a:lnSpc>
              <a:spcBef>
                <a:spcPts val="1000"/>
              </a:spcBef>
              <a:spcAft>
                <a:spcPts val="0"/>
              </a:spcAft>
              <a:buSzPts val="1575"/>
              <a:buChar char="•"/>
            </a:pPr>
            <a:r>
              <a:rPr lang="en-GB" sz="1575">
                <a:solidFill>
                  <a:srgbClr val="FF00FF"/>
                </a:solidFill>
              </a:rPr>
              <a:t>Discussion point / Challenge</a:t>
            </a:r>
            <a:r>
              <a:rPr lang="en-GB" sz="1575"/>
              <a:t>: Finding the balance between stability and change in teaching and researching computer science concepts skills</a:t>
            </a:r>
            <a:endParaRPr sz="1575"/>
          </a:p>
          <a:p>
            <a:pPr marL="914400" lvl="1" indent="-328612" algn="l" rtl="0">
              <a:lnSpc>
                <a:spcPct val="80000"/>
              </a:lnSpc>
              <a:spcBef>
                <a:spcPts val="1000"/>
              </a:spcBef>
              <a:spcAft>
                <a:spcPts val="0"/>
              </a:spcAft>
              <a:buSzPts val="1575"/>
              <a:buChar char="•"/>
            </a:pPr>
            <a:r>
              <a:rPr lang="en-GB" sz="1575"/>
              <a:t>We still need tools and environments to teach and assess children’s/ students skills and concept knowledge </a:t>
            </a:r>
            <a:endParaRPr sz="1575"/>
          </a:p>
          <a:p>
            <a:pPr marL="914400" lvl="1" indent="-328612" algn="l" rtl="0">
              <a:lnSpc>
                <a:spcPct val="80000"/>
              </a:lnSpc>
              <a:spcBef>
                <a:spcPts val="1000"/>
              </a:spcBef>
              <a:spcAft>
                <a:spcPts val="0"/>
              </a:spcAft>
              <a:buSzPts val="1575"/>
              <a:buChar char="•"/>
            </a:pPr>
            <a:r>
              <a:rPr lang="en-GB" sz="1575"/>
              <a:t>How to use examples and environments from everyday life to teach Computer Science Principles that do not change over time</a:t>
            </a:r>
            <a:endParaRPr sz="1575"/>
          </a:p>
          <a:p>
            <a:pPr marL="914400" lvl="1" indent="-328612" algn="l" rtl="0">
              <a:lnSpc>
                <a:spcPct val="80000"/>
              </a:lnSpc>
              <a:spcBef>
                <a:spcPts val="1000"/>
              </a:spcBef>
              <a:spcAft>
                <a:spcPts val="0"/>
              </a:spcAft>
              <a:buSzPts val="1575"/>
              <a:buChar char="•"/>
            </a:pPr>
            <a:r>
              <a:rPr lang="en-GB" sz="1575"/>
              <a:t>How to secure </a:t>
            </a:r>
            <a:r>
              <a:rPr lang="en-GB" sz="1575" u="sng"/>
              <a:t>transfer</a:t>
            </a:r>
            <a:r>
              <a:rPr lang="en-GB" sz="1575"/>
              <a:t>? Train CS concepts in more than one environment?</a:t>
            </a:r>
            <a:endParaRPr sz="1575"/>
          </a:p>
          <a:p>
            <a:pPr marL="268287" lvl="0" indent="-141287" algn="l" rtl="0">
              <a:lnSpc>
                <a:spcPct val="80000"/>
              </a:lnSpc>
              <a:spcBef>
                <a:spcPts val="1000"/>
              </a:spcBef>
              <a:spcAft>
                <a:spcPts val="0"/>
              </a:spcAft>
              <a:buClr>
                <a:schemeClr val="dk1"/>
              </a:buClr>
              <a:buSzPts val="1700"/>
              <a:buFont typeface="Arial"/>
              <a:buNone/>
            </a:pPr>
            <a:endParaRPr/>
          </a:p>
          <a:p>
            <a:pPr marL="268287" lvl="0" indent="-141287" algn="l" rtl="0">
              <a:lnSpc>
                <a:spcPct val="80000"/>
              </a:lnSpc>
              <a:spcBef>
                <a:spcPts val="1000"/>
              </a:spcBef>
              <a:spcAft>
                <a:spcPts val="0"/>
              </a:spcAft>
              <a:buClr>
                <a:schemeClr val="dk1"/>
              </a:buClr>
              <a:buSzPts val="1700"/>
              <a:buFont typeface="Arial"/>
              <a:buNone/>
            </a:pPr>
            <a:endParaRPr/>
          </a:p>
          <a:p>
            <a:pPr marL="268287" lvl="0" indent="-141287" algn="l" rtl="0">
              <a:lnSpc>
                <a:spcPct val="80000"/>
              </a:lnSpc>
              <a:spcBef>
                <a:spcPts val="1000"/>
              </a:spcBef>
              <a:spcAft>
                <a:spcPts val="0"/>
              </a:spcAft>
              <a:buClr>
                <a:schemeClr val="dk1"/>
              </a:buClr>
              <a:buSzPts val="1700"/>
              <a:buFont typeface="Arial"/>
              <a:buNone/>
            </a:pPr>
            <a:endParaRPr/>
          </a:p>
        </p:txBody>
      </p:sp>
      <p:sp>
        <p:nvSpPr>
          <p:cNvPr id="78" name="Google Shape;78;p16"/>
          <p:cNvSpPr txBox="1">
            <a:spLocks noGrp="1"/>
          </p:cNvSpPr>
          <p:nvPr>
            <p:ph type="ftr" idx="11"/>
          </p:nvPr>
        </p:nvSpPr>
        <p:spPr>
          <a:xfrm>
            <a:off x="3041650" y="4776788"/>
            <a:ext cx="5634000" cy="210300"/>
          </a:xfrm>
          <a:prstGeom prst="rect">
            <a:avLst/>
          </a:prstGeom>
          <a:noFill/>
          <a:ln>
            <a:noFill/>
          </a:ln>
        </p:spPr>
        <p:txBody>
          <a:bodyPr spcFirstLastPara="1" wrap="square" lIns="91425" tIns="72000" rIns="36000" bIns="45700" anchor="t" anchorCtr="0">
            <a:noAutofit/>
          </a:bodyPr>
          <a:lstStyle/>
          <a:p>
            <a:pPr marL="0" lvl="0" indent="0" algn="r" rtl="0">
              <a:lnSpc>
                <a:spcPct val="100000"/>
              </a:lnSpc>
              <a:spcBef>
                <a:spcPts val="0"/>
              </a:spcBef>
              <a:spcAft>
                <a:spcPts val="0"/>
              </a:spcAft>
              <a:buSzPts val="1400"/>
              <a:buNone/>
            </a:pPr>
            <a:fld id="{00000000-1234-1234-1234-123412341234}" type="slidenum">
              <a:rPr lang="en-GB"/>
              <a:t>2</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17"/>
          <p:cNvSpPr txBox="1">
            <a:spLocks noGrp="1"/>
          </p:cNvSpPr>
          <p:nvPr>
            <p:ph type="title"/>
          </p:nvPr>
        </p:nvSpPr>
        <p:spPr>
          <a:xfrm>
            <a:off x="457200" y="114300"/>
            <a:ext cx="8229600" cy="764400"/>
          </a:xfrm>
          <a:prstGeom prst="rect">
            <a:avLst/>
          </a:prstGeom>
          <a:noFill/>
          <a:ln>
            <a:noFill/>
          </a:ln>
        </p:spPr>
        <p:txBody>
          <a:bodyPr spcFirstLastPara="1" wrap="square" lIns="0" tIns="45700" rIns="91425" bIns="45700" anchor="t" anchorCtr="0">
            <a:normAutofit/>
          </a:bodyPr>
          <a:lstStyle/>
          <a:p>
            <a:pPr marL="0" marR="0" lvl="0" indent="0" algn="l" rtl="0">
              <a:lnSpc>
                <a:spcPct val="100000"/>
              </a:lnSpc>
              <a:spcBef>
                <a:spcPts val="0"/>
              </a:spcBef>
              <a:spcAft>
                <a:spcPts val="0"/>
              </a:spcAft>
              <a:buClr>
                <a:schemeClr val="dk1"/>
              </a:buClr>
              <a:buSzPts val="2200"/>
              <a:buFont typeface="Arial"/>
              <a:buNone/>
            </a:pPr>
            <a:r>
              <a:rPr lang="en-GB"/>
              <a:t>Constructionist vs. direct instruction approaches to computer science education</a:t>
            </a:r>
            <a:endParaRPr/>
          </a:p>
        </p:txBody>
      </p:sp>
      <p:sp>
        <p:nvSpPr>
          <p:cNvPr id="84" name="Google Shape;84;p17"/>
          <p:cNvSpPr txBox="1">
            <a:spLocks noGrp="1"/>
          </p:cNvSpPr>
          <p:nvPr>
            <p:ph type="body" idx="1"/>
          </p:nvPr>
        </p:nvSpPr>
        <p:spPr>
          <a:xfrm>
            <a:off x="455825" y="1032275"/>
            <a:ext cx="8452800" cy="3597000"/>
          </a:xfrm>
          <a:prstGeom prst="rect">
            <a:avLst/>
          </a:prstGeom>
          <a:noFill/>
          <a:ln w="9525" cap="flat" cmpd="sng">
            <a:solidFill>
              <a:schemeClr val="dk1"/>
            </a:solidFill>
            <a:prstDash val="solid"/>
            <a:round/>
            <a:headEnd type="none" w="sm" len="sm"/>
            <a:tailEnd type="none" w="sm" len="sm"/>
          </a:ln>
        </p:spPr>
        <p:txBody>
          <a:bodyPr spcFirstLastPara="1" wrap="square" lIns="36000" tIns="36000" rIns="91425" bIns="45700" anchor="t" anchorCtr="0">
            <a:noAutofit/>
          </a:bodyPr>
          <a:lstStyle/>
          <a:p>
            <a:pPr marL="0" lvl="0" indent="0" algn="l" rtl="0">
              <a:lnSpc>
                <a:spcPct val="80000"/>
              </a:lnSpc>
              <a:spcBef>
                <a:spcPts val="1000"/>
              </a:spcBef>
              <a:spcAft>
                <a:spcPts val="0"/>
              </a:spcAft>
              <a:buSzPts val="770"/>
              <a:buNone/>
            </a:pPr>
            <a:r>
              <a:rPr lang="en-GB" sz="1520">
                <a:solidFill>
                  <a:srgbClr val="FF00FF"/>
                </a:solidFill>
              </a:rPr>
              <a:t>Discussion points / challenges:</a:t>
            </a:r>
            <a:r>
              <a:rPr lang="en-GB" sz="1520"/>
              <a:t> </a:t>
            </a:r>
            <a:endParaRPr sz="1520">
              <a:solidFill>
                <a:srgbClr val="FF00FF"/>
              </a:solidFill>
            </a:endParaRPr>
          </a:p>
          <a:p>
            <a:pPr marL="268287" lvl="0" indent="-237807" algn="l" rtl="0">
              <a:lnSpc>
                <a:spcPct val="80000"/>
              </a:lnSpc>
              <a:spcBef>
                <a:spcPts val="1000"/>
              </a:spcBef>
              <a:spcAft>
                <a:spcPts val="0"/>
              </a:spcAft>
              <a:buSzPts val="1520"/>
              <a:buChar char="•"/>
            </a:pPr>
            <a:r>
              <a:rPr lang="en-GB" sz="1520"/>
              <a:t>Finding the balance between direct instruction of basic concepts and skills and giving the children/ students the opportunity to construct and create their own knowledge</a:t>
            </a:r>
            <a:endParaRPr sz="1520"/>
          </a:p>
          <a:p>
            <a:pPr marL="914400" lvl="1" indent="-325119" algn="l" rtl="0">
              <a:lnSpc>
                <a:spcPct val="80000"/>
              </a:lnSpc>
              <a:spcBef>
                <a:spcPts val="1000"/>
              </a:spcBef>
              <a:spcAft>
                <a:spcPts val="0"/>
              </a:spcAft>
              <a:buSzPts val="1520"/>
              <a:buChar char="•"/>
            </a:pPr>
            <a:r>
              <a:rPr lang="en-GB" sz="1520"/>
              <a:t>Do children need a basis of knowledge/ skills before they can be creative/ start solving problems? If so, how much?</a:t>
            </a:r>
            <a:endParaRPr sz="1520"/>
          </a:p>
          <a:p>
            <a:pPr marL="457200" lvl="0" indent="-325120" algn="l" rtl="0">
              <a:lnSpc>
                <a:spcPct val="80000"/>
              </a:lnSpc>
              <a:spcBef>
                <a:spcPts val="1000"/>
              </a:spcBef>
              <a:spcAft>
                <a:spcPts val="0"/>
              </a:spcAft>
              <a:buSzPts val="1520"/>
              <a:buChar char="•"/>
            </a:pPr>
            <a:r>
              <a:rPr lang="en-GB" sz="1520"/>
              <a:t>How to make sure that children do not get overwhelmed during Physical Computing activities</a:t>
            </a:r>
            <a:endParaRPr sz="1520"/>
          </a:p>
          <a:p>
            <a:pPr marL="914400" lvl="1" indent="-325119" algn="l" rtl="0">
              <a:lnSpc>
                <a:spcPct val="80000"/>
              </a:lnSpc>
              <a:spcBef>
                <a:spcPts val="1000"/>
              </a:spcBef>
              <a:spcAft>
                <a:spcPts val="0"/>
              </a:spcAft>
              <a:buSzPts val="1520"/>
              <a:buChar char="•"/>
            </a:pPr>
            <a:r>
              <a:rPr lang="en-GB" sz="1520"/>
              <a:t>Keeping track of the Computer science principles/ competencies that are being practiced, scaffold practicing those skills</a:t>
            </a:r>
            <a:endParaRPr sz="1520"/>
          </a:p>
          <a:p>
            <a:pPr marL="457200" lvl="0" indent="-325120" algn="l" rtl="0">
              <a:lnSpc>
                <a:spcPct val="80000"/>
              </a:lnSpc>
              <a:spcBef>
                <a:spcPts val="1000"/>
              </a:spcBef>
              <a:spcAft>
                <a:spcPts val="0"/>
              </a:spcAft>
              <a:buSzPts val="1520"/>
              <a:buChar char="•"/>
            </a:pPr>
            <a:r>
              <a:rPr lang="en-GB" sz="1520"/>
              <a:t>How to make sure that children do not see Physical Computing activities as isolated events</a:t>
            </a:r>
            <a:endParaRPr sz="1520"/>
          </a:p>
          <a:p>
            <a:pPr marL="914400" lvl="1" indent="-325119" algn="l" rtl="0">
              <a:lnSpc>
                <a:spcPct val="80000"/>
              </a:lnSpc>
              <a:spcBef>
                <a:spcPts val="1000"/>
              </a:spcBef>
              <a:spcAft>
                <a:spcPts val="0"/>
              </a:spcAft>
              <a:buSzPts val="1520"/>
              <a:buChar char="•"/>
            </a:pPr>
            <a:r>
              <a:rPr lang="en-GB" sz="1520"/>
              <a:t>Securing </a:t>
            </a:r>
            <a:r>
              <a:rPr lang="en-GB" sz="1520" u="sng"/>
              <a:t>transfer</a:t>
            </a:r>
            <a:r>
              <a:rPr lang="en-GB" sz="1520"/>
              <a:t> between what is practiced in a Physical Computing project and the fact that there are embedded systems everywhere</a:t>
            </a:r>
            <a:endParaRPr sz="1520"/>
          </a:p>
          <a:p>
            <a:pPr marL="268287" lvl="0" indent="-141287" algn="l" rtl="0">
              <a:lnSpc>
                <a:spcPct val="80000"/>
              </a:lnSpc>
              <a:spcBef>
                <a:spcPts val="1000"/>
              </a:spcBef>
              <a:spcAft>
                <a:spcPts val="0"/>
              </a:spcAft>
              <a:buClr>
                <a:schemeClr val="dk1"/>
              </a:buClr>
              <a:buSzPts val="1400"/>
              <a:buFont typeface="Arial"/>
              <a:buNone/>
            </a:pPr>
            <a:endParaRPr sz="1800"/>
          </a:p>
          <a:p>
            <a:pPr marL="268287" lvl="0" indent="-141287" algn="l" rtl="0">
              <a:lnSpc>
                <a:spcPct val="80000"/>
              </a:lnSpc>
              <a:spcBef>
                <a:spcPts val="1000"/>
              </a:spcBef>
              <a:spcAft>
                <a:spcPts val="0"/>
              </a:spcAft>
              <a:buClr>
                <a:schemeClr val="dk1"/>
              </a:buClr>
              <a:buSzPts val="1400"/>
              <a:buFont typeface="Arial"/>
              <a:buNone/>
            </a:pPr>
            <a:endParaRPr sz="1800"/>
          </a:p>
          <a:p>
            <a:pPr marL="268287" lvl="0" indent="-141287" algn="l" rtl="0">
              <a:lnSpc>
                <a:spcPct val="80000"/>
              </a:lnSpc>
              <a:spcBef>
                <a:spcPts val="1000"/>
              </a:spcBef>
              <a:spcAft>
                <a:spcPts val="0"/>
              </a:spcAft>
              <a:buClr>
                <a:schemeClr val="dk1"/>
              </a:buClr>
              <a:buSzPts val="1400"/>
              <a:buFont typeface="Arial"/>
              <a:buNone/>
            </a:pPr>
            <a:endParaRPr sz="18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8"/>
          <p:cNvSpPr txBox="1">
            <a:spLocks noGrp="1"/>
          </p:cNvSpPr>
          <p:nvPr>
            <p:ph type="title"/>
          </p:nvPr>
        </p:nvSpPr>
        <p:spPr>
          <a:xfrm>
            <a:off x="457200" y="114300"/>
            <a:ext cx="8229600" cy="764400"/>
          </a:xfrm>
          <a:prstGeom prst="rect">
            <a:avLst/>
          </a:prstGeom>
        </p:spPr>
        <p:txBody>
          <a:bodyPr spcFirstLastPara="1" wrap="square" lIns="0" tIns="45700" rIns="91425" bIns="45700" anchor="t" anchorCtr="0">
            <a:normAutofit fontScale="90000"/>
          </a:bodyPr>
          <a:lstStyle/>
          <a:p>
            <a:pPr marL="0" lvl="0" indent="0" algn="l" rtl="0">
              <a:spcBef>
                <a:spcPts val="0"/>
              </a:spcBef>
              <a:spcAft>
                <a:spcPts val="0"/>
              </a:spcAft>
              <a:buClr>
                <a:schemeClr val="dk1"/>
              </a:buClr>
              <a:buSzPct val="88000"/>
              <a:buFont typeface="Arial"/>
              <a:buNone/>
            </a:pPr>
            <a:r>
              <a:rPr lang="en-GB" sz="2500"/>
              <a:t>Computer Science: How to implement evidence-​based education</a:t>
            </a:r>
            <a:endParaRPr/>
          </a:p>
        </p:txBody>
      </p:sp>
      <p:sp>
        <p:nvSpPr>
          <p:cNvPr id="90" name="Google Shape;90;p18"/>
          <p:cNvSpPr txBox="1">
            <a:spLocks noGrp="1"/>
          </p:cNvSpPr>
          <p:nvPr>
            <p:ph type="body" idx="1"/>
          </p:nvPr>
        </p:nvSpPr>
        <p:spPr>
          <a:xfrm>
            <a:off x="455816" y="1032272"/>
            <a:ext cx="8220000" cy="3597000"/>
          </a:xfrm>
          <a:prstGeom prst="rect">
            <a:avLst/>
          </a:prstGeom>
        </p:spPr>
        <p:txBody>
          <a:bodyPr spcFirstLastPara="1" wrap="square" lIns="36000" tIns="36000" rIns="91425" bIns="45700" anchor="t" anchorCtr="0">
            <a:normAutofit fontScale="85000" lnSpcReduction="20000"/>
          </a:bodyPr>
          <a:lstStyle/>
          <a:p>
            <a:pPr marL="0" lvl="0" indent="0" algn="l" rtl="0">
              <a:spcBef>
                <a:spcPts val="400"/>
              </a:spcBef>
              <a:spcAft>
                <a:spcPts val="0"/>
              </a:spcAft>
              <a:buNone/>
            </a:pPr>
            <a:r>
              <a:rPr lang="en-GB"/>
              <a:t>Steps:</a:t>
            </a:r>
            <a:endParaRPr/>
          </a:p>
          <a:p>
            <a:pPr marL="457200" lvl="0" indent="-336550" algn="l" rtl="0">
              <a:spcBef>
                <a:spcPts val="400"/>
              </a:spcBef>
              <a:spcAft>
                <a:spcPts val="0"/>
              </a:spcAft>
              <a:buSzPct val="100000"/>
              <a:buAutoNum type="arabicPeriod"/>
            </a:pPr>
            <a:r>
              <a:rPr lang="en-GB"/>
              <a:t>Define the concepts &amp; skills</a:t>
            </a:r>
            <a:endParaRPr/>
          </a:p>
          <a:p>
            <a:pPr marL="457200" lvl="0" indent="-336550" algn="l" rtl="0">
              <a:spcBef>
                <a:spcPts val="0"/>
              </a:spcBef>
              <a:spcAft>
                <a:spcPts val="0"/>
              </a:spcAft>
              <a:buSzPct val="100000"/>
              <a:buAutoNum type="arabicPeriod"/>
            </a:pPr>
            <a:r>
              <a:rPr lang="en-GB"/>
              <a:t>Develop programs to teach/ train these concepts and skills in an age-appropriate way</a:t>
            </a:r>
            <a:endParaRPr/>
          </a:p>
          <a:p>
            <a:pPr marL="457200" lvl="0" indent="-336550" algn="l" rtl="0">
              <a:spcBef>
                <a:spcPts val="0"/>
              </a:spcBef>
              <a:spcAft>
                <a:spcPts val="0"/>
              </a:spcAft>
              <a:buSzPct val="100000"/>
              <a:buAutoNum type="arabicPeriod"/>
            </a:pPr>
            <a:r>
              <a:rPr lang="en-GB"/>
              <a:t>Develop assessments to measure these concepts and skills</a:t>
            </a:r>
            <a:endParaRPr/>
          </a:p>
          <a:p>
            <a:pPr marL="457200" lvl="0" indent="-336550" algn="l" rtl="0">
              <a:spcBef>
                <a:spcPts val="0"/>
              </a:spcBef>
              <a:spcAft>
                <a:spcPts val="0"/>
              </a:spcAft>
              <a:buSzPct val="100000"/>
              <a:buAutoNum type="arabicPeriod"/>
            </a:pPr>
            <a:r>
              <a:rPr lang="en-GB"/>
              <a:t>Run (quasi) experimental training studies</a:t>
            </a:r>
            <a:endParaRPr/>
          </a:p>
          <a:p>
            <a:pPr marL="457200" lvl="0" indent="-336550" algn="l" rtl="0">
              <a:spcBef>
                <a:spcPts val="0"/>
              </a:spcBef>
              <a:spcAft>
                <a:spcPts val="0"/>
              </a:spcAft>
              <a:buSzPct val="100000"/>
              <a:buAutoNum type="arabicPeriod"/>
            </a:pPr>
            <a:r>
              <a:rPr lang="en-GB"/>
              <a:t>Implement the results of these studies in education</a:t>
            </a:r>
            <a:endParaRPr/>
          </a:p>
          <a:p>
            <a:pPr marL="0" lvl="0" indent="0" algn="l" rtl="0">
              <a:spcBef>
                <a:spcPts val="400"/>
              </a:spcBef>
              <a:spcAft>
                <a:spcPts val="0"/>
              </a:spcAft>
              <a:buNone/>
            </a:pPr>
            <a:endParaRPr/>
          </a:p>
          <a:p>
            <a:pPr marL="0" lvl="0" indent="0" algn="l" rtl="0">
              <a:spcBef>
                <a:spcPts val="400"/>
              </a:spcBef>
              <a:spcAft>
                <a:spcPts val="0"/>
              </a:spcAft>
              <a:buNone/>
            </a:pPr>
            <a:r>
              <a:rPr lang="en-GB"/>
              <a:t>Examples: </a:t>
            </a:r>
            <a:endParaRPr/>
          </a:p>
          <a:p>
            <a:pPr marL="0" lvl="0" indent="0" algn="l" rtl="0">
              <a:spcBef>
                <a:spcPts val="400"/>
              </a:spcBef>
              <a:spcAft>
                <a:spcPts val="0"/>
              </a:spcAft>
              <a:buNone/>
            </a:pPr>
            <a:r>
              <a:rPr lang="en-GB"/>
              <a:t>“To Scratch or not to Scratch, a controlled experiment comparing plugged first and unplugged first programming lessons” (Hermans &amp; Aivaloglou, 2017, WiPSCE)</a:t>
            </a:r>
            <a:endParaRPr/>
          </a:p>
          <a:p>
            <a:pPr marL="0" lvl="0" indent="0" algn="l" rtl="0">
              <a:spcBef>
                <a:spcPts val="400"/>
              </a:spcBef>
              <a:spcAft>
                <a:spcPts val="0"/>
              </a:spcAft>
              <a:buNone/>
            </a:pPr>
            <a:r>
              <a:rPr lang="en-GB"/>
              <a:t>“Concepts before coding: non-programming interactives to advance learning of introductory programming concepts in middle school” (Grover, Jackiw &amp; Lundh, 2019, Computer Science Education)</a:t>
            </a:r>
            <a:endParaRPr/>
          </a:p>
          <a:p>
            <a:pPr marL="0" lvl="0" indent="0" algn="l" rtl="0">
              <a:spcBef>
                <a:spcPts val="400"/>
              </a:spcBef>
              <a:spcAft>
                <a:spcPts val="0"/>
              </a:spcAft>
              <a:buNone/>
            </a:pPr>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600</Words>
  <Application>Microsoft Office PowerPoint</Application>
  <PresentationFormat>On-screen Show (16:9)</PresentationFormat>
  <Paragraphs>39</Paragraphs>
  <Slides>4</Slides>
  <Notes>4</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4</vt:i4>
      </vt:variant>
    </vt:vector>
  </HeadingPairs>
  <TitlesOfParts>
    <vt:vector size="6" baseType="lpstr">
      <vt:lpstr>Arial</vt:lpstr>
      <vt:lpstr>Simple Light</vt:lpstr>
      <vt:lpstr>Session 9: Computer Science: How to implement evidence-​based education  Eva Marinus  Comments to:  The Role of Computer Science Education for Understanding and Shaping the Digital Society  Ralf Romeike  Physical Computing - A Constructionist Approach for CS Education  Mareen Przybylla </vt:lpstr>
      <vt:lpstr>How computer education can help to understand and shape the digital society</vt:lpstr>
      <vt:lpstr>Constructionist vs. direct instruction approaches to computer science education</vt:lpstr>
      <vt:lpstr>Computer Science: How to implement evidence-​based education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Session 9: Computer Science: How to implement evidence-​based education  Eva Marinus  Comments to:  The Role of Computer Science Education for Understanding and Shaping the Digital Society  Ralf Romeike  Physical Computing - A Constructionist Approach for CS Education  Mareen Przybylla</dc:title>
  <dc:creator>Markwalder  Ursina</dc:creator>
  <cp:lastModifiedBy>Markwalder  Ursina</cp:lastModifiedBy>
  <cp:revision>2</cp:revision>
  <dcterms:modified xsi:type="dcterms:W3CDTF">2022-02-08T12:41:36Z</dcterms:modified>
</cp:coreProperties>
</file>