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1" r:id="rId2"/>
    <p:sldId id="326" r:id="rId3"/>
    <p:sldId id="304" r:id="rId4"/>
    <p:sldId id="257" r:id="rId5"/>
    <p:sldId id="308" r:id="rId6"/>
    <p:sldId id="309" r:id="rId7"/>
    <p:sldId id="337" r:id="rId8"/>
    <p:sldId id="324" r:id="rId9"/>
    <p:sldId id="312" r:id="rId10"/>
    <p:sldId id="314" r:id="rId11"/>
    <p:sldId id="315" r:id="rId12"/>
    <p:sldId id="317" r:id="rId13"/>
    <p:sldId id="262" r:id="rId14"/>
    <p:sldId id="318" r:id="rId15"/>
    <p:sldId id="322" r:id="rId16"/>
    <p:sldId id="323" r:id="rId17"/>
    <p:sldId id="277" r:id="rId18"/>
    <p:sldId id="298" r:id="rId19"/>
    <p:sldId id="264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778" autoAdjust="0"/>
  </p:normalViewPr>
  <p:slideViewPr>
    <p:cSldViewPr snapToGrid="0">
      <p:cViewPr varScale="1">
        <p:scale>
          <a:sx n="87" d="100"/>
          <a:sy n="87" d="100"/>
        </p:scale>
        <p:origin x="145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pprodstorclfs\users\BCS\TCOYLE\My%20Documents\Conferences\2012%20APS\APS2012_Chicago_21May1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pprodstorclfs\users\BCS\TCOYLE\My%20Documents\Conferences\2012%20APS\APS2012_Chicago_21May1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pprodstorclfs\users\BCS\TCOYLE\My%20Documents\Conferences\2013%20ISIR\ISIR2013_Melbourne_24Nov13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pprodstorclfs\users\BCS\TCOYLE\My%20Documents\Conferences\2013%20ISIR\ISIR2013_Melbourne_24Nov13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TFILE\users\BCS\TCOYLE\My%20Documents\Research\g%20--%20Tilt\Coyle_ISIR_12Sep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TFILE\users\BCS\TCOYLE\My%20Documents\Research\g%20--%20Tilt\Coyle_ISIR_16Sep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600" baseline="0" dirty="0"/>
              <a:t>SAT/ACT(non-g) Residuals and ASVAB Abilities</a:t>
            </a:r>
            <a:endParaRPr lang="en-US" sz="2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'DATA-ISIR'!$B$216</c:f>
              <c:strCache>
                <c:ptCount val="1"/>
                <c:pt idx="0">
                  <c:v>Verbal Ability</c:v>
                </c:pt>
              </c:strCache>
            </c:strRef>
          </c:tx>
          <c:invertIfNegative val="0"/>
          <c:cat>
            <c:strRef>
              <c:f>'DATA-ISIR'!$A$217:$A$220</c:f>
              <c:strCache>
                <c:ptCount val="4"/>
                <c:pt idx="0">
                  <c:v>SATm(non-g)</c:v>
                </c:pt>
                <c:pt idx="1">
                  <c:v>ACTm(non-g)</c:v>
                </c:pt>
                <c:pt idx="2">
                  <c:v>SATv(non-g)</c:v>
                </c:pt>
                <c:pt idx="3">
                  <c:v>ACTv(non-g)</c:v>
                </c:pt>
              </c:strCache>
            </c:strRef>
          </c:cat>
          <c:val>
            <c:numRef>
              <c:f>'DATA-ISIR'!$B$217:$B$220</c:f>
              <c:numCache>
                <c:formatCode>General</c:formatCode>
                <c:ptCount val="4"/>
                <c:pt idx="0">
                  <c:v>-0.34</c:v>
                </c:pt>
                <c:pt idx="1">
                  <c:v>-0.29000000000000031</c:v>
                </c:pt>
                <c:pt idx="2">
                  <c:v>0.33000000000000257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1-4E3F-9CE8-727D5ABE214D}"/>
            </c:ext>
          </c:extLst>
        </c:ser>
        <c:ser>
          <c:idx val="1"/>
          <c:order val="1"/>
          <c:tx>
            <c:strRef>
              <c:f>'DATA-ISIR'!$C$216</c:f>
              <c:strCache>
                <c:ptCount val="1"/>
                <c:pt idx="0">
                  <c:v>Math Ability</c:v>
                </c:pt>
              </c:strCache>
            </c:strRef>
          </c:tx>
          <c:invertIfNegative val="0"/>
          <c:cat>
            <c:strRef>
              <c:f>'DATA-ISIR'!$A$217:$A$220</c:f>
              <c:strCache>
                <c:ptCount val="4"/>
                <c:pt idx="0">
                  <c:v>SATm(non-g)</c:v>
                </c:pt>
                <c:pt idx="1">
                  <c:v>ACTm(non-g)</c:v>
                </c:pt>
                <c:pt idx="2">
                  <c:v>SATv(non-g)</c:v>
                </c:pt>
                <c:pt idx="3">
                  <c:v>ACTv(non-g)</c:v>
                </c:pt>
              </c:strCache>
            </c:strRef>
          </c:cat>
          <c:val>
            <c:numRef>
              <c:f>'DATA-ISIR'!$C$217:$C$220</c:f>
              <c:numCache>
                <c:formatCode>General</c:formatCode>
                <c:ptCount val="4"/>
                <c:pt idx="0">
                  <c:v>0.30000000000000032</c:v>
                </c:pt>
                <c:pt idx="1">
                  <c:v>0.28000000000000008</c:v>
                </c:pt>
                <c:pt idx="2">
                  <c:v>-0.27</c:v>
                </c:pt>
                <c:pt idx="3">
                  <c:v>-0.22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41-4E3F-9CE8-727D5ABE2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387312"/>
        <c:axId val="336387704"/>
      </c:barChart>
      <c:catAx>
        <c:axId val="33638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2000" b="1"/>
            </a:pPr>
            <a:endParaRPr lang="en-US"/>
          </a:p>
        </c:txPr>
        <c:crossAx val="336387704"/>
        <c:crosses val="autoZero"/>
        <c:auto val="1"/>
        <c:lblAlgn val="ctr"/>
        <c:lblOffset val="100"/>
        <c:noMultiLvlLbl val="0"/>
      </c:catAx>
      <c:valAx>
        <c:axId val="336387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Correlation</a:t>
                </a:r>
              </a:p>
            </c:rich>
          </c:tx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638731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600" dirty="0"/>
              <a:t>SAT</a:t>
            </a:r>
            <a:r>
              <a:rPr lang="en-US" sz="2600" baseline="0" dirty="0"/>
              <a:t> N</a:t>
            </a:r>
            <a:r>
              <a:rPr lang="en-US" sz="2600" dirty="0"/>
              <a:t>on-g Relations and STEM</a:t>
            </a:r>
            <a:r>
              <a:rPr lang="en-US" sz="2600" baseline="0" dirty="0"/>
              <a:t> / </a:t>
            </a:r>
            <a:r>
              <a:rPr lang="en-US" sz="2600" dirty="0"/>
              <a:t>Humanities GPAs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'DATA-ISIR'!$B$282</c:f>
              <c:strCache>
                <c:ptCount val="1"/>
                <c:pt idx="0">
                  <c:v>STEM</c:v>
                </c:pt>
              </c:strCache>
            </c:strRef>
          </c:tx>
          <c:invertIfNegative val="0"/>
          <c:cat>
            <c:strRef>
              <c:f>'DATA-ISIR'!$A$283:$A$285</c:f>
              <c:strCache>
                <c:ptCount val="3"/>
                <c:pt idx="0">
                  <c:v>Math(non-g)</c:v>
                </c:pt>
                <c:pt idx="1">
                  <c:v>Reading(non-g)</c:v>
                </c:pt>
                <c:pt idx="2">
                  <c:v>Writing(non-g)</c:v>
                </c:pt>
              </c:strCache>
            </c:strRef>
          </c:cat>
          <c:val>
            <c:numRef>
              <c:f>'DATA-ISIR'!$B$283:$B$285</c:f>
              <c:numCache>
                <c:formatCode>General</c:formatCode>
                <c:ptCount val="3"/>
                <c:pt idx="0">
                  <c:v>0.14000000000000001</c:v>
                </c:pt>
                <c:pt idx="1">
                  <c:v>-0.11</c:v>
                </c:pt>
                <c:pt idx="2">
                  <c:v>-7.0000000000000021E-2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4E-4CBE-B0F9-CD1E694F2C77}"/>
            </c:ext>
          </c:extLst>
        </c:ser>
        <c:ser>
          <c:idx val="1"/>
          <c:order val="1"/>
          <c:tx>
            <c:strRef>
              <c:f>'DATA-ISIR'!$C$282</c:f>
              <c:strCache>
                <c:ptCount val="1"/>
                <c:pt idx="0">
                  <c:v>Human</c:v>
                </c:pt>
              </c:strCache>
            </c:strRef>
          </c:tx>
          <c:invertIfNegative val="0"/>
          <c:cat>
            <c:strRef>
              <c:f>'DATA-ISIR'!$A$283:$A$285</c:f>
              <c:strCache>
                <c:ptCount val="3"/>
                <c:pt idx="0">
                  <c:v>Math(non-g)</c:v>
                </c:pt>
                <c:pt idx="1">
                  <c:v>Reading(non-g)</c:v>
                </c:pt>
                <c:pt idx="2">
                  <c:v>Writing(non-g)</c:v>
                </c:pt>
              </c:strCache>
            </c:strRef>
          </c:cat>
          <c:val>
            <c:numRef>
              <c:f>'DATA-ISIR'!$C$283:$C$285</c:f>
              <c:numCache>
                <c:formatCode>General</c:formatCode>
                <c:ptCount val="3"/>
                <c:pt idx="0">
                  <c:v>-0.19</c:v>
                </c:pt>
                <c:pt idx="1">
                  <c:v>8.0000000000000043E-2</c:v>
                </c:pt>
                <c:pt idx="2">
                  <c:v>0.15000000000000024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4E-4CBE-B0F9-CD1E694F2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03808"/>
        <c:axId val="337204200"/>
      </c:barChart>
      <c:catAx>
        <c:axId val="337203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2000" b="1"/>
            </a:pPr>
            <a:endParaRPr lang="en-US"/>
          </a:p>
        </c:txPr>
        <c:crossAx val="337204200"/>
        <c:crosses val="autoZero"/>
        <c:auto val="1"/>
        <c:lblAlgn val="ctr"/>
        <c:lblOffset val="100"/>
        <c:noMultiLvlLbl val="0"/>
      </c:catAx>
      <c:valAx>
        <c:axId val="3372042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Correlation</a:t>
                </a:r>
              </a:p>
            </c:rich>
          </c:tx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720380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u="sng" dirty="0"/>
              <a:t>Math</a:t>
            </a:r>
            <a:r>
              <a:rPr lang="en-US" sz="2000" u="sng" baseline="0" dirty="0"/>
              <a:t> Tilt</a:t>
            </a:r>
            <a:r>
              <a:rPr lang="en-US" sz="2000" u="none" baseline="0" dirty="0"/>
              <a:t> </a:t>
            </a:r>
            <a:r>
              <a:rPr lang="en-US" sz="2000" baseline="0" dirty="0"/>
              <a:t>(Higher Scores = More Math Tilt) and ASVAB Abilities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'DATA-ISIR'!$A$332</c:f>
              <c:strCache>
                <c:ptCount val="1"/>
                <c:pt idx="0">
                  <c:v>SAT math tilt</c:v>
                </c:pt>
              </c:strCache>
            </c:strRef>
          </c:tx>
          <c:invertIfNegative val="0"/>
          <c:cat>
            <c:strRef>
              <c:f>'DATA-ISIR'!$B$331:$E$331</c:f>
              <c:strCache>
                <c:ptCount val="4"/>
                <c:pt idx="0">
                  <c:v>Verbal Ability</c:v>
                </c:pt>
                <c:pt idx="1">
                  <c:v>Math Ability</c:v>
                </c:pt>
                <c:pt idx="2">
                  <c:v>Speed Ability</c:v>
                </c:pt>
                <c:pt idx="3">
                  <c:v> Shop Ability</c:v>
                </c:pt>
              </c:strCache>
            </c:strRef>
          </c:cat>
          <c:val>
            <c:numRef>
              <c:f>'DATA-ISIR'!$B$332:$E$332</c:f>
              <c:numCache>
                <c:formatCode>General</c:formatCode>
                <c:ptCount val="4"/>
                <c:pt idx="0">
                  <c:v>-0.19</c:v>
                </c:pt>
                <c:pt idx="1">
                  <c:v>0.13</c:v>
                </c:pt>
                <c:pt idx="2">
                  <c:v>0.02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E-48F2-BFF6-DA51F77B25D1}"/>
            </c:ext>
          </c:extLst>
        </c:ser>
        <c:ser>
          <c:idx val="1"/>
          <c:order val="1"/>
          <c:tx>
            <c:strRef>
              <c:f>'DATA-ISIR'!$A$333</c:f>
              <c:strCache>
                <c:ptCount val="1"/>
                <c:pt idx="0">
                  <c:v>ACT math tilt</c:v>
                </c:pt>
              </c:strCache>
            </c:strRef>
          </c:tx>
          <c:invertIfNegative val="0"/>
          <c:cat>
            <c:strRef>
              <c:f>'DATA-ISIR'!$B$331:$E$331</c:f>
              <c:strCache>
                <c:ptCount val="4"/>
                <c:pt idx="0">
                  <c:v>Verbal Ability</c:v>
                </c:pt>
                <c:pt idx="1">
                  <c:v>Math Ability</c:v>
                </c:pt>
                <c:pt idx="2">
                  <c:v>Speed Ability</c:v>
                </c:pt>
                <c:pt idx="3">
                  <c:v> Shop Ability</c:v>
                </c:pt>
              </c:strCache>
            </c:strRef>
          </c:cat>
          <c:val>
            <c:numRef>
              <c:f>'DATA-ISIR'!$B$333:$E$333</c:f>
              <c:numCache>
                <c:formatCode>General</c:formatCode>
                <c:ptCount val="4"/>
                <c:pt idx="0">
                  <c:v>-0.17</c:v>
                </c:pt>
                <c:pt idx="1">
                  <c:v>0.18</c:v>
                </c:pt>
                <c:pt idx="2">
                  <c:v>-0.03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DE-48F2-BFF6-DA51F77B2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04984"/>
        <c:axId val="337205376"/>
      </c:barChart>
      <c:catAx>
        <c:axId val="337204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2000" b="1"/>
            </a:pPr>
            <a:endParaRPr lang="en-US"/>
          </a:p>
        </c:txPr>
        <c:crossAx val="337205376"/>
        <c:crosses val="autoZero"/>
        <c:auto val="1"/>
        <c:lblAlgn val="ctr"/>
        <c:lblOffset val="100"/>
        <c:noMultiLvlLbl val="0"/>
      </c:catAx>
      <c:valAx>
        <c:axId val="3372053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Correlation with </a:t>
                </a:r>
                <a:r>
                  <a:rPr lang="en-US" sz="2000" u="sng" dirty="0"/>
                  <a:t>Math</a:t>
                </a:r>
                <a:r>
                  <a:rPr lang="en-US" sz="2000" dirty="0"/>
                  <a:t> Tilt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7204984"/>
        <c:crosses val="autoZero"/>
        <c:crossBetween val="between"/>
        <c:majorUnit val="0.1"/>
      </c:valAx>
      <c:spPr>
        <a:ln>
          <a:solidFill>
            <a:schemeClr val="tx1"/>
          </a:solidFill>
        </a:ln>
      </c:spPr>
    </c:plotArea>
    <c:legend>
      <c:legendPos val="t"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u="sng" dirty="0"/>
              <a:t>Verbal Tilt</a:t>
            </a:r>
            <a:r>
              <a:rPr lang="en-US" sz="2000" dirty="0"/>
              <a:t> (Higher Scores = More Verbal Tilt) and ASVAB Abilities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'DATA-ISIR'!$A$336</c:f>
              <c:strCache>
                <c:ptCount val="1"/>
                <c:pt idx="0">
                  <c:v>SAT verbal tilt</c:v>
                </c:pt>
              </c:strCache>
            </c:strRef>
          </c:tx>
          <c:invertIfNegative val="0"/>
          <c:cat>
            <c:strRef>
              <c:f>'DATA-ISIR'!$B$335:$E$335</c:f>
              <c:strCache>
                <c:ptCount val="4"/>
                <c:pt idx="0">
                  <c:v>Verbal Ability</c:v>
                </c:pt>
                <c:pt idx="1">
                  <c:v>Math Ability</c:v>
                </c:pt>
                <c:pt idx="2">
                  <c:v>Speed Ability</c:v>
                </c:pt>
                <c:pt idx="3">
                  <c:v> Shop Ability</c:v>
                </c:pt>
              </c:strCache>
            </c:strRef>
          </c:cat>
          <c:val>
            <c:numRef>
              <c:f>'DATA-ISIR'!$B$336:$E$336</c:f>
              <c:numCache>
                <c:formatCode>General</c:formatCode>
                <c:ptCount val="4"/>
                <c:pt idx="0">
                  <c:v>0.21</c:v>
                </c:pt>
                <c:pt idx="1">
                  <c:v>-0.22</c:v>
                </c:pt>
                <c:pt idx="2">
                  <c:v>-0.03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D-4089-9221-8ED51C6FB897}"/>
            </c:ext>
          </c:extLst>
        </c:ser>
        <c:ser>
          <c:idx val="1"/>
          <c:order val="1"/>
          <c:tx>
            <c:strRef>
              <c:f>'DATA-ISIR'!$A$337</c:f>
              <c:strCache>
                <c:ptCount val="1"/>
                <c:pt idx="0">
                  <c:v>ACT verbal tilt</c:v>
                </c:pt>
              </c:strCache>
            </c:strRef>
          </c:tx>
          <c:invertIfNegative val="0"/>
          <c:cat>
            <c:strRef>
              <c:f>'DATA-ISIR'!$B$335:$E$335</c:f>
              <c:strCache>
                <c:ptCount val="4"/>
                <c:pt idx="0">
                  <c:v>Verbal Ability</c:v>
                </c:pt>
                <c:pt idx="1">
                  <c:v>Math Ability</c:v>
                </c:pt>
                <c:pt idx="2">
                  <c:v>Speed Ability</c:v>
                </c:pt>
                <c:pt idx="3">
                  <c:v> Shop Ability</c:v>
                </c:pt>
              </c:strCache>
            </c:strRef>
          </c:cat>
          <c:val>
            <c:numRef>
              <c:f>'DATA-ISIR'!$B$337:$E$337</c:f>
              <c:numCache>
                <c:formatCode>General</c:formatCode>
                <c:ptCount val="4"/>
                <c:pt idx="0">
                  <c:v>0.19</c:v>
                </c:pt>
                <c:pt idx="1">
                  <c:v>-0.21</c:v>
                </c:pt>
                <c:pt idx="2">
                  <c:v>-0.02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6D-4089-9221-8ED51C6FB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06160"/>
        <c:axId val="337206552"/>
      </c:barChart>
      <c:catAx>
        <c:axId val="33720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2000" b="1"/>
            </a:pPr>
            <a:endParaRPr lang="en-US"/>
          </a:p>
        </c:txPr>
        <c:crossAx val="337206552"/>
        <c:crosses val="autoZero"/>
        <c:auto val="1"/>
        <c:lblAlgn val="ctr"/>
        <c:lblOffset val="100"/>
        <c:noMultiLvlLbl val="0"/>
      </c:catAx>
      <c:valAx>
        <c:axId val="3372065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Correlation with </a:t>
                </a:r>
                <a:r>
                  <a:rPr lang="en-US" sz="2000" u="sng" dirty="0"/>
                  <a:t>Verbal</a:t>
                </a:r>
                <a:r>
                  <a:rPr lang="en-US" sz="2000" baseline="0" dirty="0"/>
                  <a:t> Tilt</a:t>
                </a:r>
                <a:endParaRPr lang="en-US" sz="20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7206160"/>
        <c:crosses val="autoZero"/>
        <c:crossBetween val="between"/>
        <c:majorUnit val="0.1"/>
      </c:valAx>
      <c:spPr>
        <a:ln>
          <a:solidFill>
            <a:schemeClr val="tx1"/>
          </a:solidFill>
        </a:ln>
      </c:spPr>
    </c:plotArea>
    <c:legend>
      <c:legendPos val="t"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100" b="1" dirty="0"/>
              <a:t>Mean Tilt (M - V) for STEM and</a:t>
            </a:r>
            <a:r>
              <a:rPr lang="en-US" sz="2100" b="1" baseline="0" dirty="0"/>
              <a:t> Humanities </a:t>
            </a:r>
            <a:r>
              <a:rPr lang="en-US" sz="2100" b="1" u="sng" dirty="0"/>
              <a:t>Majors</a:t>
            </a:r>
          </a:p>
          <a:p>
            <a:pPr>
              <a:defRPr/>
            </a:pPr>
            <a:r>
              <a:rPr lang="en-US" sz="1800" b="1" dirty="0"/>
              <a:t>(Positive Scores =</a:t>
            </a:r>
            <a:r>
              <a:rPr lang="en-US" sz="1800" b="1" baseline="0" dirty="0"/>
              <a:t> Math Tilt; Negative Scores = Verbal Tilt)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Data!$A$66</c:f>
              <c:strCache>
                <c:ptCount val="1"/>
                <c:pt idx="0">
                  <c:v>STEM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Data!$B$65:$C$65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Data!$B$66:$C$66</c:f>
              <c:numCache>
                <c:formatCode>General</c:formatCode>
                <c:ptCount val="2"/>
                <c:pt idx="0">
                  <c:v>0.36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DC-4991-9467-D5381B8E9A75}"/>
            </c:ext>
          </c:extLst>
        </c:ser>
        <c:ser>
          <c:idx val="1"/>
          <c:order val="1"/>
          <c:tx>
            <c:strRef>
              <c:f>Data!$A$67</c:f>
              <c:strCache>
                <c:ptCount val="1"/>
                <c:pt idx="0">
                  <c:v>Humanities</c:v>
                </c:pt>
              </c:strCache>
            </c:strRef>
          </c:tx>
          <c:spPr>
            <a:solidFill>
              <a:srgbClr val="993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CDC-4991-9467-D5381B8E9A75}"/>
              </c:ext>
            </c:extLst>
          </c:dPt>
          <c:cat>
            <c:strRef>
              <c:f>Data!$B$65:$C$65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Data!$B$67:$C$67</c:f>
              <c:numCache>
                <c:formatCode>General</c:formatCode>
                <c:ptCount val="2"/>
                <c:pt idx="0">
                  <c:v>-0.28000000000000003</c:v>
                </c:pt>
                <c:pt idx="1">
                  <c:v>-0.27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DC-4991-9467-D5381B8E9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52792"/>
        <c:axId val="337453184"/>
      </c:barChart>
      <c:catAx>
        <c:axId val="33745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453184"/>
        <c:crosses val="autoZero"/>
        <c:auto val="1"/>
        <c:lblAlgn val="ctr"/>
        <c:lblOffset val="100"/>
        <c:noMultiLvlLbl val="0"/>
      </c:catAx>
      <c:valAx>
        <c:axId val="3374531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Mean SAT/ACT Tilt (M – 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45279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t"/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100" b="1" i="0" baseline="0" dirty="0"/>
              <a:t>Mean Tilt (M - V) for STEM and Humanities </a:t>
            </a:r>
            <a:r>
              <a:rPr lang="en-US" sz="2100" b="1" i="0" u="sng" baseline="0" dirty="0"/>
              <a:t>Jobs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1" i="0" baseline="0" dirty="0">
                <a:effectLst/>
              </a:rPr>
              <a:t>(Positive Scores = Math Tilt; Negative Scores = Verbal Tilt)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4484959999077124"/>
          <c:y val="1.21119583653815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92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Data!$B$113</c:f>
              <c:strCache>
                <c:ptCount val="1"/>
                <c:pt idx="0">
                  <c:v>STEM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Data!$A$114:$A$116</c:f>
              <c:strCache>
                <c:ptCount val="3"/>
                <c:pt idx="0">
                  <c:v>SAT tilt</c:v>
                </c:pt>
                <c:pt idx="1">
                  <c:v>ACT tilt</c:v>
                </c:pt>
                <c:pt idx="2">
                  <c:v>PSAT tilt</c:v>
                </c:pt>
              </c:strCache>
            </c:strRef>
          </c:cat>
          <c:val>
            <c:numRef>
              <c:f>Data!$B$114:$B$116</c:f>
              <c:numCache>
                <c:formatCode>General</c:formatCode>
                <c:ptCount val="3"/>
                <c:pt idx="0">
                  <c:v>0.21</c:v>
                </c:pt>
                <c:pt idx="1">
                  <c:v>0.47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7-41A9-A748-D82E6C77ED43}"/>
            </c:ext>
          </c:extLst>
        </c:ser>
        <c:ser>
          <c:idx val="1"/>
          <c:order val="1"/>
          <c:tx>
            <c:strRef>
              <c:f>Data!$C$113</c:f>
              <c:strCache>
                <c:ptCount val="1"/>
                <c:pt idx="0">
                  <c:v>Law/Media/Counseling</c:v>
                </c:pt>
              </c:strCache>
            </c:strRef>
          </c:tx>
          <c:spPr>
            <a:solidFill>
              <a:srgbClr val="993300"/>
            </a:solidFill>
            <a:ln>
              <a:noFill/>
            </a:ln>
            <a:effectLst/>
          </c:spPr>
          <c:invertIfNegative val="0"/>
          <c:cat>
            <c:strRef>
              <c:f>Data!$A$114:$A$116</c:f>
              <c:strCache>
                <c:ptCount val="3"/>
                <c:pt idx="0">
                  <c:v>SAT tilt</c:v>
                </c:pt>
                <c:pt idx="1">
                  <c:v>ACT tilt</c:v>
                </c:pt>
                <c:pt idx="2">
                  <c:v>PSAT tilt</c:v>
                </c:pt>
              </c:strCache>
            </c:strRef>
          </c:cat>
          <c:val>
            <c:numRef>
              <c:f>Data!$C$114:$C$116</c:f>
              <c:numCache>
                <c:formatCode>General</c:formatCode>
                <c:ptCount val="3"/>
                <c:pt idx="0">
                  <c:v>-0.375</c:v>
                </c:pt>
                <c:pt idx="1">
                  <c:v>-0.26500000000000001</c:v>
                </c:pt>
                <c:pt idx="2">
                  <c:v>-0.27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F7-41A9-A748-D82E6C77E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53968"/>
        <c:axId val="337454360"/>
      </c:barChart>
      <c:catAx>
        <c:axId val="3374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454360"/>
        <c:crosses val="autoZero"/>
        <c:auto val="1"/>
        <c:lblAlgn val="ctr"/>
        <c:lblOffset val="100"/>
        <c:noMultiLvlLbl val="0"/>
      </c:catAx>
      <c:valAx>
        <c:axId val="3374543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baseline="0" dirty="0"/>
                  <a:t>Mean SAT/ACT Tilt (M – 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45396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t"/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56B55-5407-4CCF-A35C-AA91F68057C4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071C-D5EB-4BC1-81F4-6E49AE0CCE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5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5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75B650-063D-47E8-B467-17FAB4472C85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82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C89DDB-6C1B-418E-93FE-321A4AE3514D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37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7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8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233727-E8BB-42D6-B6E6-3B38E1FA89CB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61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05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2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20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62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13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42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67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8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3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6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CB3E7A-3142-4074-83CB-504DA39FCF19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11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9071C-D5EB-4BC1-81F4-6E49AE0CCE9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02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F498A2-4E07-4539-8B3F-75508A5E03A7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70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5B1F94-D9C2-468E-8BBF-D58DD97E77B8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0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6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1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5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3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4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0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5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7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3F9E-DEF7-4445-AED3-2F1962C39525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DFFA-7D85-4110-9616-988EE129D2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>
                <a:latin typeface="+mn-lt"/>
              </a:rPr>
              <a:t>STEM: Boosting Hidden Potentials</a:t>
            </a:r>
            <a:br>
              <a:rPr lang="en-US" sz="3900" b="1" dirty="0">
                <a:latin typeface="+mn-lt"/>
              </a:rPr>
            </a:br>
            <a:r>
              <a:rPr lang="en-US" sz="3900" b="1" dirty="0">
                <a:latin typeface="+mn-lt"/>
              </a:rPr>
              <a:t>Latsis Symposium, September 2021</a:t>
            </a:r>
            <a:br>
              <a:rPr lang="en-US" sz="4000" b="1" dirty="0">
                <a:latin typeface="+mn-lt"/>
              </a:rPr>
            </a:br>
            <a:br>
              <a:rPr lang="en-US" sz="4000" b="1" dirty="0">
                <a:latin typeface="+mn-lt"/>
              </a:rPr>
            </a:br>
            <a:r>
              <a:rPr lang="en-US" sz="3900" b="1" dirty="0">
                <a:latin typeface="+mn-lt"/>
              </a:rPr>
              <a:t>Non-g Factors and Ability Tilt Predict STEM: Beyond General Intelligence (g)</a:t>
            </a:r>
            <a:endParaRPr lang="en-US" sz="39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3400" b="1" dirty="0"/>
          </a:p>
          <a:p>
            <a:r>
              <a:rPr lang="en-US" sz="3300" b="1" dirty="0"/>
              <a:t>Thomas Coyle &amp; The Coyle CABAL</a:t>
            </a:r>
          </a:p>
          <a:p>
            <a:r>
              <a:rPr lang="en-US" sz="3300" b="1" dirty="0"/>
              <a:t>(Karrie Elpers, Tyler Minnigh, Miguel Gonzalez, Krista McManus)</a:t>
            </a:r>
          </a:p>
          <a:p>
            <a:r>
              <a:rPr lang="en-US" sz="3300" b="1" dirty="0"/>
              <a:t>University of Texas at San Antonio</a:t>
            </a:r>
          </a:p>
          <a:p>
            <a:endParaRPr lang="en-US" sz="3300" b="1" dirty="0"/>
          </a:p>
          <a:p>
            <a:endParaRPr lang="en-US" sz="3600" b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509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400" b="1" dirty="0">
                <a:latin typeface="+mn-lt"/>
              </a:rPr>
              <a:t>Do SAT Residuals Predict STEM and Humanities </a:t>
            </a:r>
            <a:r>
              <a:rPr lang="en-US" altLang="en-US" sz="3400" b="1" u="sng" dirty="0">
                <a:latin typeface="+mn-lt"/>
              </a:rPr>
              <a:t>GPAs</a:t>
            </a:r>
            <a:r>
              <a:rPr lang="en-US" altLang="en-US" sz="3400" b="1" dirty="0">
                <a:latin typeface="+mn-lt"/>
              </a:rPr>
              <a:t>?</a:t>
            </a:r>
            <a:br>
              <a:rPr lang="en-US" altLang="en-US" sz="3400" b="1" dirty="0">
                <a:latin typeface="+mn-lt"/>
              </a:rPr>
            </a:br>
            <a:r>
              <a:rPr lang="en-US" altLang="en-US" sz="3400" b="1" dirty="0">
                <a:latin typeface="+mn-lt"/>
              </a:rPr>
              <a:t>(Coyle et al. 2015, </a:t>
            </a:r>
            <a:r>
              <a:rPr lang="en-US" altLang="en-US" sz="3400" b="1" i="1" dirty="0">
                <a:latin typeface="+mn-lt"/>
              </a:rPr>
              <a:t>Intelligence</a:t>
            </a:r>
            <a:r>
              <a:rPr lang="en-US" altLang="en-US" sz="3400" b="1" dirty="0">
                <a:latin typeface="+mn-lt"/>
              </a:rPr>
              <a:t>)</a:t>
            </a:r>
            <a:endParaRPr lang="en-US" altLang="en-US" sz="3400" dirty="0">
              <a:latin typeface="+mn-lt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Correlated SAT residuals with </a:t>
            </a:r>
            <a:r>
              <a:rPr lang="en-US" altLang="en-US" b="1" dirty="0"/>
              <a:t>STEM</a:t>
            </a:r>
            <a:r>
              <a:rPr lang="en-US" altLang="en-US" dirty="0"/>
              <a:t> and </a:t>
            </a:r>
            <a:r>
              <a:rPr lang="en-US" altLang="en-US" b="1" dirty="0"/>
              <a:t>humanities</a:t>
            </a:r>
            <a:r>
              <a:rPr lang="en-US" altLang="en-US" dirty="0"/>
              <a:t> GPAs using the </a:t>
            </a:r>
            <a:r>
              <a:rPr lang="en-US" altLang="en-US" b="1" dirty="0"/>
              <a:t>College Board</a:t>
            </a:r>
            <a:r>
              <a:rPr lang="en-US" altLang="en-US" dirty="0"/>
              <a:t> Validity Study (</a:t>
            </a:r>
            <a:r>
              <a:rPr lang="en-US" altLang="en-US" i="1" dirty="0"/>
              <a:t>N</a:t>
            </a:r>
            <a:r>
              <a:rPr lang="en-US" altLang="en-US" dirty="0"/>
              <a:t> ≈ 190,000)</a:t>
            </a:r>
          </a:p>
          <a:p>
            <a:pPr lvl="1">
              <a:lnSpc>
                <a:spcPct val="80000"/>
              </a:lnSpc>
            </a:pPr>
            <a:r>
              <a:rPr lang="en-US" altLang="en-US" sz="2800" b="1" dirty="0"/>
              <a:t>Residuals </a:t>
            </a:r>
            <a:r>
              <a:rPr lang="en-US" altLang="en-US" sz="2800" dirty="0"/>
              <a:t>= </a:t>
            </a:r>
            <a:r>
              <a:rPr lang="en-US" altLang="en-US" sz="2700" dirty="0"/>
              <a:t>non-g residuals of SAT subtests (math, reading, writing)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b="1" dirty="0"/>
              <a:t>g</a:t>
            </a:r>
            <a:r>
              <a:rPr lang="en-US" altLang="en-US" sz="2800" dirty="0"/>
              <a:t> = SAT subtests and STEM and humanities GPAs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Predictions (investment theories)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/>
              <a:t>SAT </a:t>
            </a:r>
            <a:r>
              <a:rPr lang="en-US" altLang="en-US" sz="2600" b="1" dirty="0"/>
              <a:t>math </a:t>
            </a:r>
            <a:r>
              <a:rPr lang="en-US" altLang="en-US" sz="2600" dirty="0"/>
              <a:t>residuals</a:t>
            </a:r>
            <a:r>
              <a:rPr lang="en-US" altLang="en-US" sz="2600" b="1" dirty="0"/>
              <a:t> </a:t>
            </a:r>
            <a:r>
              <a:rPr lang="en-US" altLang="en-US" sz="2600" dirty="0"/>
              <a:t>would </a:t>
            </a:r>
            <a:r>
              <a:rPr lang="en-US" altLang="en-US" sz="2600" i="1" dirty="0"/>
              <a:t>positively</a:t>
            </a:r>
            <a:r>
              <a:rPr lang="en-US" altLang="en-US" sz="2600" dirty="0"/>
              <a:t> predict </a:t>
            </a:r>
            <a:r>
              <a:rPr lang="en-US" altLang="en-US" sz="2600" b="1" dirty="0"/>
              <a:t>STEM</a:t>
            </a:r>
            <a:r>
              <a:rPr lang="en-US" altLang="en-US" sz="2600" dirty="0"/>
              <a:t> GPAs but </a:t>
            </a:r>
            <a:r>
              <a:rPr lang="en-US" altLang="en-US" sz="2600" i="1" dirty="0"/>
              <a:t>negatively</a:t>
            </a:r>
            <a:r>
              <a:rPr lang="en-US" altLang="en-US" sz="2600" dirty="0"/>
              <a:t> predict </a:t>
            </a:r>
            <a:r>
              <a:rPr lang="en-US" altLang="en-US" sz="2600" b="1" dirty="0"/>
              <a:t>humanities</a:t>
            </a:r>
            <a:r>
              <a:rPr lang="en-US" altLang="en-US" sz="2600" dirty="0"/>
              <a:t> GPAs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/>
              <a:t>SAT verbal residuals (reading, writing) would show opposite pattern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Negative effects imply </a:t>
            </a:r>
            <a:r>
              <a:rPr lang="en-US" altLang="en-US" b="1" i="1" dirty="0"/>
              <a:t>tradeoffs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267C1-5B9E-48EE-8A9F-14DEBB1FE98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7666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dirty="0">
                <a:latin typeface="+mn-lt"/>
              </a:rPr>
              <a:t>Model</a:t>
            </a:r>
            <a:br>
              <a:rPr lang="en-US" altLang="en-US" b="1" dirty="0">
                <a:latin typeface="+mn-lt"/>
              </a:rPr>
            </a:br>
            <a:r>
              <a:rPr lang="en-US" altLang="en-US" sz="3400" b="1" dirty="0">
                <a:latin typeface="+mn-lt"/>
              </a:rPr>
              <a:t>(Coyle et al., 2015, </a:t>
            </a:r>
            <a:r>
              <a:rPr lang="en-US" altLang="en-US" sz="3400" b="1" i="1" dirty="0">
                <a:latin typeface="+mn-lt"/>
              </a:rPr>
              <a:t>Intelligence</a:t>
            </a:r>
            <a:r>
              <a:rPr lang="en-US" altLang="en-US" sz="3400" b="1" dirty="0">
                <a:latin typeface="+mn-lt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6713E3-32F5-4AF4-B8A0-FA3DCE0364F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64468" y="1825625"/>
            <a:ext cx="36630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6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CA7C69-3E43-4D82-983D-DDF792E1D4F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95903"/>
              </p:ext>
            </p:extLst>
          </p:nvPr>
        </p:nvGraphicFramePr>
        <p:xfrm>
          <a:off x="1761644" y="282864"/>
          <a:ext cx="8668712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427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SAT/ACT Ability Tilt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SAT/ACT ability tilt</a:t>
            </a:r>
          </a:p>
          <a:p>
            <a:pPr lvl="1"/>
            <a:r>
              <a:rPr lang="en-US" sz="2800" dirty="0"/>
              <a:t>Difference in math minus verbal scores, yielding math tilt (math&gt;verbal) and verbal tilt (verbal&gt;math)</a:t>
            </a:r>
          </a:p>
          <a:p>
            <a:pPr lvl="1"/>
            <a:r>
              <a:rPr lang="en-US" sz="2800" dirty="0"/>
              <a:t>Unrelated to g (</a:t>
            </a:r>
            <a:r>
              <a:rPr lang="en-US" sz="2800" i="1" dirty="0"/>
              <a:t>r</a:t>
            </a:r>
            <a:r>
              <a:rPr lang="en-US" sz="2800" dirty="0"/>
              <a:t> ≈ .00) but predicts STEM &amp; humanities</a:t>
            </a:r>
          </a:p>
          <a:p>
            <a:r>
              <a:rPr lang="en-US" sz="3200" dirty="0"/>
              <a:t>Predictions (investment theory)</a:t>
            </a:r>
          </a:p>
          <a:p>
            <a:pPr lvl="1"/>
            <a:r>
              <a:rPr lang="en-US" sz="2800" b="1" dirty="0"/>
              <a:t>Math tilt </a:t>
            </a:r>
            <a:r>
              <a:rPr lang="en-US" sz="2800" dirty="0"/>
              <a:t>would positively predict math-loaded STEM criteria but negatively predict humanities criteria</a:t>
            </a:r>
          </a:p>
          <a:p>
            <a:pPr lvl="1"/>
            <a:r>
              <a:rPr lang="en-US" sz="2800" b="1" dirty="0"/>
              <a:t>Verbal tilt </a:t>
            </a:r>
            <a:r>
              <a:rPr lang="en-US" sz="2800" dirty="0"/>
              <a:t>would show the opposite pattern (tradeoffs)</a:t>
            </a:r>
          </a:p>
        </p:txBody>
      </p:sp>
    </p:spTree>
    <p:extLst>
      <p:ext uri="{BB962C8B-B14F-4D97-AF65-F5344CB8AC3E}">
        <p14:creationId xmlns:p14="http://schemas.microsoft.com/office/powerpoint/2010/main" val="419579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altLang="en-US" sz="3400" b="1" dirty="0">
                <a:latin typeface="+mn-lt"/>
              </a:rPr>
              <a:t>Does SAT/ACT </a:t>
            </a:r>
            <a:r>
              <a:rPr lang="en-US" altLang="en-US" sz="3400" b="1" u="sng" dirty="0">
                <a:latin typeface="+mn-lt"/>
              </a:rPr>
              <a:t>Tilt</a:t>
            </a:r>
            <a:r>
              <a:rPr lang="en-US" altLang="en-US" sz="3400" b="1" dirty="0">
                <a:latin typeface="+mn-lt"/>
              </a:rPr>
              <a:t> Predict STEM Criteria?</a:t>
            </a:r>
            <a:br>
              <a:rPr lang="en-US" altLang="en-US" b="1" dirty="0">
                <a:latin typeface="+mn-lt"/>
              </a:rPr>
            </a:br>
            <a:r>
              <a:rPr lang="en-US" altLang="en-US" sz="3200" b="1" dirty="0">
                <a:latin typeface="+mn-lt"/>
              </a:rPr>
              <a:t>(Coyle et al. 2014, 2015, 2016)</a:t>
            </a:r>
            <a:endParaRPr lang="en-US" altLang="en-US" sz="3200" dirty="0">
              <a:latin typeface="+mn-lt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dirty="0"/>
              <a:t>SAT/ACT tilt correlated with STEM and humanities criteria using </a:t>
            </a:r>
            <a:r>
              <a:rPr lang="en-US" altLang="en-US" sz="3200" b="1" dirty="0"/>
              <a:t>NLSY97</a:t>
            </a:r>
            <a:r>
              <a:rPr lang="en-US" altLang="en-US" sz="3200" dirty="0"/>
              <a:t> (N ≈ 9000)</a:t>
            </a:r>
            <a:endParaRPr lang="en-US" altLang="en-US" sz="3200" b="1" dirty="0"/>
          </a:p>
          <a:p>
            <a:pPr>
              <a:lnSpc>
                <a:spcPct val="80000"/>
              </a:lnSpc>
            </a:pPr>
            <a:r>
              <a:rPr lang="en-US" altLang="en-US" sz="3200" dirty="0"/>
              <a:t>Criteria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Math and verbal abilities on ASVAB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College majors and jobs in </a:t>
            </a:r>
            <a:r>
              <a:rPr lang="en-US" altLang="en-US" sz="3200" b="1" dirty="0"/>
              <a:t>STEM</a:t>
            </a:r>
            <a:r>
              <a:rPr lang="en-US" altLang="en-US" sz="3200" dirty="0"/>
              <a:t> and </a:t>
            </a:r>
            <a:r>
              <a:rPr lang="en-US" altLang="en-US" sz="3200" b="1" dirty="0"/>
              <a:t>humanities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Predictions (investment theories)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700" b="1" dirty="0"/>
              <a:t>Math tilt </a:t>
            </a:r>
            <a:r>
              <a:rPr lang="en-US" altLang="en-US" sz="2700" dirty="0"/>
              <a:t>would </a:t>
            </a:r>
            <a:r>
              <a:rPr lang="en-US" altLang="en-US" sz="2700" i="1" dirty="0"/>
              <a:t>positively</a:t>
            </a:r>
            <a:r>
              <a:rPr lang="en-US" altLang="en-US" sz="2700" dirty="0"/>
              <a:t> predict </a:t>
            </a:r>
            <a:r>
              <a:rPr lang="en-US" altLang="en-US" sz="2700" b="1" dirty="0"/>
              <a:t>STEM</a:t>
            </a:r>
            <a:r>
              <a:rPr lang="en-US" altLang="en-US" sz="2700" dirty="0"/>
              <a:t> criteria but </a:t>
            </a:r>
            <a:r>
              <a:rPr lang="en-US" altLang="en-US" sz="2700" i="1" dirty="0"/>
              <a:t>negatively</a:t>
            </a:r>
            <a:r>
              <a:rPr lang="en-US" altLang="en-US" sz="2700" dirty="0"/>
              <a:t> predict </a:t>
            </a:r>
            <a:r>
              <a:rPr lang="en-US" altLang="en-US" sz="2700" b="1" dirty="0"/>
              <a:t>humanities</a:t>
            </a:r>
            <a:r>
              <a:rPr lang="en-US" altLang="en-US" sz="2700" dirty="0"/>
              <a:t> criteria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700" dirty="0"/>
              <a:t>Verbal tilt would show the opposite pattern (</a:t>
            </a:r>
            <a:r>
              <a:rPr lang="en-US" altLang="en-US" sz="2700" i="1" dirty="0"/>
              <a:t>tradeoffs</a:t>
            </a:r>
            <a:r>
              <a:rPr lang="en-US" altLang="en-US" sz="27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E17EB0-610E-44C4-923E-E7299AC9CBF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5311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2B08CD-8317-4B77-8138-3C48A39B793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599748"/>
              </p:ext>
            </p:extLst>
          </p:nvPr>
        </p:nvGraphicFramePr>
        <p:xfrm>
          <a:off x="1761153" y="284778"/>
          <a:ext cx="8669694" cy="62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6048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B3A67E-8B14-45A6-B95E-66924D714D5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7090"/>
              </p:ext>
            </p:extLst>
          </p:nvPr>
        </p:nvGraphicFramePr>
        <p:xfrm>
          <a:off x="1761153" y="284778"/>
          <a:ext cx="8669694" cy="62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715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41861"/>
              </p:ext>
            </p:extLst>
          </p:nvPr>
        </p:nvGraphicFramePr>
        <p:xfrm>
          <a:off x="1761725" y="283348"/>
          <a:ext cx="8668550" cy="629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0201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02007"/>
              </p:ext>
            </p:extLst>
          </p:nvPr>
        </p:nvGraphicFramePr>
        <p:xfrm>
          <a:off x="1761725" y="283348"/>
          <a:ext cx="8668550" cy="629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838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Tilt and non-g factors predict </a:t>
            </a:r>
            <a:r>
              <a:rPr lang="en-US" sz="3200" b="1" dirty="0"/>
              <a:t>STEM</a:t>
            </a:r>
            <a:r>
              <a:rPr lang="en-US" sz="3200" dirty="0"/>
              <a:t> and </a:t>
            </a:r>
            <a:r>
              <a:rPr lang="en-US" sz="3200" b="1" dirty="0"/>
              <a:t>humanities</a:t>
            </a:r>
            <a:r>
              <a:rPr lang="en-US" sz="3200" dirty="0"/>
              <a:t> (abilities, GPAs, majors, jobs)</a:t>
            </a:r>
          </a:p>
          <a:p>
            <a:r>
              <a:rPr lang="en-US" sz="3200" b="1" dirty="0"/>
              <a:t>Tilt effects obtained after controlling for g!</a:t>
            </a:r>
          </a:p>
          <a:p>
            <a:r>
              <a:rPr lang="en-US" sz="3200" dirty="0"/>
              <a:t>Effects consistent with investment theories</a:t>
            </a:r>
          </a:p>
        </p:txBody>
      </p:sp>
    </p:spTree>
    <p:extLst>
      <p:ext uri="{BB962C8B-B14F-4D97-AF65-F5344CB8AC3E}">
        <p14:creationId xmlns:p14="http://schemas.microsoft.com/office/powerpoint/2010/main" val="35795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Primacy of g Theory</a:t>
            </a:r>
            <a:endParaRPr lang="en-US" sz="3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Primacy of g</a:t>
            </a:r>
            <a:r>
              <a:rPr lang="en-US" sz="3600" dirty="0"/>
              <a:t> (g largely determines predictive power)</a:t>
            </a:r>
            <a:endParaRPr lang="en-US" sz="3600" b="1" dirty="0"/>
          </a:p>
          <a:p>
            <a:r>
              <a:rPr lang="en-US" sz="3600" b="1" dirty="0"/>
              <a:t>Syllogism</a:t>
            </a:r>
          </a:p>
          <a:p>
            <a:pPr lvl="1"/>
            <a:r>
              <a:rPr lang="en-US" sz="3200" b="1" dirty="0"/>
              <a:t>If</a:t>
            </a:r>
            <a:r>
              <a:rPr lang="en-US" sz="3200" dirty="0"/>
              <a:t> cognitive tests are g loaded (to some degree)</a:t>
            </a:r>
          </a:p>
          <a:p>
            <a:pPr lvl="1"/>
            <a:r>
              <a:rPr lang="en-US" sz="3200" b="1" dirty="0"/>
              <a:t>If</a:t>
            </a:r>
            <a:r>
              <a:rPr lang="en-US" sz="3200" dirty="0"/>
              <a:t> g largely determines the predictive power of tests</a:t>
            </a:r>
          </a:p>
          <a:p>
            <a:pPr lvl="1"/>
            <a:r>
              <a:rPr lang="en-US" sz="3200" b="1" dirty="0"/>
              <a:t>Then</a:t>
            </a:r>
            <a:r>
              <a:rPr lang="en-US" sz="3200" dirty="0"/>
              <a:t> non-g factors of tests should have negligible predictive power</a:t>
            </a:r>
            <a:endParaRPr lang="en-US" sz="3600" b="1" dirty="0"/>
          </a:p>
          <a:p>
            <a:r>
              <a:rPr lang="en-US" sz="3600" b="1" dirty="0"/>
              <a:t>Thesis</a:t>
            </a:r>
            <a:r>
              <a:rPr lang="en-US" sz="3600" dirty="0"/>
              <a:t>: Some non-g factors have good predictive power (tilt and non-g residuals)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0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Does tilt increase over time with ability specialization (investment theories)?</a:t>
            </a:r>
          </a:p>
          <a:p>
            <a:r>
              <a:rPr lang="en-US" sz="3200" dirty="0"/>
              <a:t>Are tilt effects stronger at higher ability levels (SLODR)?</a:t>
            </a:r>
          </a:p>
          <a:p>
            <a:r>
              <a:rPr lang="en-US" sz="3200" dirty="0"/>
              <a:t>Are tilt effects obtained for other abilities such as spatial ability (ASVAB: MC, AO)?</a:t>
            </a:r>
          </a:p>
        </p:txBody>
      </p:sp>
    </p:spTree>
    <p:extLst>
      <p:ext uri="{BB962C8B-B14F-4D97-AF65-F5344CB8AC3E}">
        <p14:creationId xmlns:p14="http://schemas.microsoft.com/office/powerpoint/2010/main" val="352960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Coyle’s Challenge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(Goal of My Research)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To identify </a:t>
            </a:r>
            <a:r>
              <a:rPr lang="en-US" sz="3400" b="1" i="1" dirty="0"/>
              <a:t>non-g factors</a:t>
            </a:r>
            <a:r>
              <a:rPr lang="en-US" sz="3400" b="1" dirty="0"/>
              <a:t> with predictive power</a:t>
            </a:r>
          </a:p>
          <a:p>
            <a:r>
              <a:rPr lang="en-US" sz="3400" dirty="0"/>
              <a:t>My work focuses on non-g factors for the </a:t>
            </a:r>
            <a:r>
              <a:rPr lang="en-US" sz="3400" b="1" dirty="0"/>
              <a:t>SAT/ACT</a:t>
            </a:r>
          </a:p>
          <a:p>
            <a:pPr lvl="1"/>
            <a:r>
              <a:rPr lang="en-US" sz="2800" dirty="0"/>
              <a:t>SAT/ACT correlate strongly with g (r &gt;.80, Frey &amp; Detterman, 2004)</a:t>
            </a:r>
          </a:p>
          <a:p>
            <a:pPr lvl="1"/>
            <a:r>
              <a:rPr lang="en-US" sz="2800" dirty="0"/>
              <a:t>SAT/ACT predict GPA (r ≈ .67, Sackett &amp; Kuncel, 2015) </a:t>
            </a:r>
          </a:p>
          <a:p>
            <a:r>
              <a:rPr lang="en-US" sz="3400" dirty="0"/>
              <a:t>My research considers two non-g factors</a:t>
            </a:r>
          </a:p>
          <a:p>
            <a:pPr lvl="1"/>
            <a:r>
              <a:rPr lang="en-US" sz="2800" b="1" dirty="0"/>
              <a:t>Ability tilt </a:t>
            </a:r>
            <a:r>
              <a:rPr lang="en-US" sz="2800" dirty="0"/>
              <a:t>on SAT/ACT (</a:t>
            </a:r>
            <a:r>
              <a:rPr lang="en-US" sz="2800" i="1" dirty="0"/>
              <a:t>math tilt</a:t>
            </a:r>
            <a:r>
              <a:rPr lang="en-US" sz="2800" dirty="0"/>
              <a:t> and </a:t>
            </a:r>
            <a:r>
              <a:rPr lang="en-US" sz="2800" i="1" dirty="0"/>
              <a:t>verbal tilt</a:t>
            </a:r>
            <a:r>
              <a:rPr lang="en-US" sz="2800" dirty="0"/>
              <a:t>)</a:t>
            </a:r>
          </a:p>
          <a:p>
            <a:pPr lvl="1"/>
            <a:r>
              <a:rPr lang="en-US" sz="2800" b="1" dirty="0"/>
              <a:t>Non-g residuals </a:t>
            </a:r>
            <a:r>
              <a:rPr lang="en-US" sz="2800" dirty="0"/>
              <a:t>of SAT/ACT (math residuals &amp; verbal residuals)</a:t>
            </a:r>
          </a:p>
          <a:p>
            <a:r>
              <a:rPr lang="en-US" sz="3400" b="1" dirty="0"/>
              <a:t>Claim</a:t>
            </a:r>
            <a:r>
              <a:rPr lang="en-US" sz="3400" dirty="0"/>
              <a:t>: Non-g factors predict STEM and other criteria!</a:t>
            </a:r>
          </a:p>
        </p:txBody>
      </p:sp>
    </p:spTree>
    <p:extLst>
      <p:ext uri="{BB962C8B-B14F-4D97-AF65-F5344CB8AC3E}">
        <p14:creationId xmlns:p14="http://schemas.microsoft.com/office/powerpoint/2010/main" val="178310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 to study non-g factors on the SAT/ACT</a:t>
            </a:r>
          </a:p>
          <a:p>
            <a:r>
              <a:rPr lang="en-US" sz="3600" dirty="0"/>
              <a:t>Studies of non-g residuals and tilt</a:t>
            </a:r>
          </a:p>
          <a:p>
            <a:r>
              <a:rPr lang="en-US" sz="3600" dirty="0"/>
              <a:t>Conclusions and future research</a:t>
            </a:r>
          </a:p>
          <a:p>
            <a:r>
              <a:rPr lang="en-US" sz="3600" b="1" dirty="0"/>
              <a:t>Theme</a:t>
            </a:r>
            <a:r>
              <a:rPr lang="en-US" sz="3600" dirty="0"/>
              <a:t>: Non-g factors predict STEM and other criteria!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1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Correlate non-g factors with outcomes in </a:t>
            </a:r>
            <a:r>
              <a:rPr lang="en-US" sz="3600" b="1" dirty="0"/>
              <a:t>NLSY97</a:t>
            </a:r>
            <a:r>
              <a:rPr lang="en-US" sz="3600" dirty="0"/>
              <a:t> (N ≈ 9000)</a:t>
            </a:r>
          </a:p>
          <a:p>
            <a:pPr lvl="1"/>
            <a:r>
              <a:rPr lang="en-US" sz="3200" b="1" dirty="0"/>
              <a:t>Non-g factors</a:t>
            </a:r>
            <a:r>
              <a:rPr lang="en-US" sz="3200" dirty="0"/>
              <a:t> = ability tilt and non-g residuals (SAT/ACT)</a:t>
            </a:r>
          </a:p>
          <a:p>
            <a:pPr lvl="1"/>
            <a:r>
              <a:rPr lang="en-US" sz="3200" b="1" dirty="0"/>
              <a:t>g</a:t>
            </a:r>
            <a:r>
              <a:rPr lang="en-US" sz="3200" dirty="0"/>
              <a:t> = 12 </a:t>
            </a:r>
            <a:r>
              <a:rPr lang="en-US" sz="3200" b="1" dirty="0"/>
              <a:t>ASVAB</a:t>
            </a:r>
            <a:r>
              <a:rPr lang="en-US" sz="3200" dirty="0"/>
              <a:t> tests (math, verbal, speed, shop/tech)</a:t>
            </a:r>
          </a:p>
          <a:p>
            <a:r>
              <a:rPr lang="en-US" sz="3600" dirty="0"/>
              <a:t>Criteria include college GPAs, college majors, jobs</a:t>
            </a:r>
          </a:p>
          <a:p>
            <a:pPr lvl="1"/>
            <a:r>
              <a:rPr lang="en-US" sz="3400" b="1" dirty="0"/>
              <a:t>STEM</a:t>
            </a:r>
            <a:r>
              <a:rPr lang="en-US" sz="3400" dirty="0"/>
              <a:t> = science, tech (computers), engineering, math</a:t>
            </a:r>
          </a:p>
          <a:p>
            <a:pPr lvl="1"/>
            <a:r>
              <a:rPr lang="en-US" sz="3400" b="1" dirty="0"/>
              <a:t>Humanities</a:t>
            </a:r>
            <a:r>
              <a:rPr lang="en-US" sz="3400" dirty="0"/>
              <a:t> = history, English, philosophy, languages</a:t>
            </a:r>
          </a:p>
        </p:txBody>
      </p:sp>
    </p:spTree>
    <p:extLst>
      <p:ext uri="{BB962C8B-B14F-4D97-AF65-F5344CB8AC3E}">
        <p14:creationId xmlns:p14="http://schemas.microsoft.com/office/powerpoint/2010/main" val="198949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300" b="1" dirty="0">
                <a:latin typeface="+mn-lt"/>
              </a:rPr>
              <a:t>Do SAT/ACT Non-g Residuals Predict Math and Verbal Abilities?</a:t>
            </a:r>
            <a:br>
              <a:rPr lang="en-US" altLang="en-US" sz="3200" b="1" dirty="0">
                <a:latin typeface="+mn-lt"/>
              </a:rPr>
            </a:br>
            <a:r>
              <a:rPr lang="en-US" altLang="en-US" sz="3100" b="1" dirty="0">
                <a:latin typeface="+mn-lt"/>
              </a:rPr>
              <a:t>(Coyle et al. 2013, </a:t>
            </a:r>
            <a:r>
              <a:rPr lang="en-US" altLang="en-US" sz="3100" b="1" i="1" dirty="0">
                <a:latin typeface="+mn-lt"/>
              </a:rPr>
              <a:t>Intelligence</a:t>
            </a:r>
            <a:r>
              <a:rPr lang="en-US" altLang="en-US" sz="3100" b="1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US" sz="3400" dirty="0">
                <a:sym typeface="Wingdings" pitchFamily="2" charset="2"/>
              </a:rPr>
              <a:t>Correlated </a:t>
            </a:r>
            <a:r>
              <a:rPr lang="en-US" sz="3400" b="1" dirty="0">
                <a:sym typeface="Wingdings" pitchFamily="2" charset="2"/>
              </a:rPr>
              <a:t>residuals</a:t>
            </a:r>
            <a:r>
              <a:rPr lang="en-US" sz="3400" dirty="0">
                <a:sym typeface="Wingdings" pitchFamily="2" charset="2"/>
              </a:rPr>
              <a:t> of SAT/ACT with ASVAB </a:t>
            </a:r>
            <a:r>
              <a:rPr lang="en-US" sz="3400" b="1" dirty="0">
                <a:sym typeface="Wingdings" pitchFamily="2" charset="2"/>
              </a:rPr>
              <a:t>abilities</a:t>
            </a:r>
          </a:p>
          <a:p>
            <a:pPr>
              <a:defRPr/>
            </a:pPr>
            <a:r>
              <a:rPr lang="en-US" sz="3400" b="1" dirty="0">
                <a:sym typeface="Wingdings" pitchFamily="2" charset="2"/>
              </a:rPr>
              <a:t>SAT/ACT residuals</a:t>
            </a:r>
            <a:r>
              <a:rPr lang="en-US" sz="3400" dirty="0">
                <a:sym typeface="Wingdings" pitchFamily="2" charset="2"/>
              </a:rPr>
              <a:t> = non-g residuals of the math and verbal subtests of the SAT/ACT</a:t>
            </a:r>
          </a:p>
          <a:p>
            <a:pPr>
              <a:defRPr/>
            </a:pPr>
            <a:r>
              <a:rPr lang="en-US" sz="3400" b="1" dirty="0">
                <a:sym typeface="Wingdings" pitchFamily="2" charset="2"/>
              </a:rPr>
              <a:t>ASVAB abilities</a:t>
            </a:r>
          </a:p>
          <a:p>
            <a:pPr lvl="1">
              <a:defRPr/>
            </a:pPr>
            <a:r>
              <a:rPr lang="en-US" sz="3000" dirty="0">
                <a:sym typeface="Wingdings" pitchFamily="2" charset="2"/>
              </a:rPr>
              <a:t>Math ability = math tests of the ASVAB (AR, MK)</a:t>
            </a:r>
          </a:p>
          <a:p>
            <a:pPr lvl="1">
              <a:defRPr/>
            </a:pPr>
            <a:r>
              <a:rPr lang="en-US" sz="3000" dirty="0">
                <a:sym typeface="Wingdings" pitchFamily="2" charset="2"/>
              </a:rPr>
              <a:t>Verbal ability = verbal tests of the ASVAB (PC, WK, GS)</a:t>
            </a:r>
          </a:p>
          <a:p>
            <a:pPr>
              <a:defRPr/>
            </a:pPr>
            <a:r>
              <a:rPr lang="en-US" altLang="en-US" sz="3400" b="1" dirty="0"/>
              <a:t>g</a:t>
            </a:r>
            <a:r>
              <a:rPr lang="en-US" altLang="en-US" sz="3400" dirty="0"/>
              <a:t> = all 12 ASVAB tests</a:t>
            </a:r>
            <a:endParaRPr lang="en-US" sz="34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362537-838A-42BD-A45B-B5260646AEF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5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C76E-E6BD-47BF-A717-E44DC32B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Theory</a:t>
            </a:r>
            <a:br>
              <a:rPr lang="en-US" b="1" dirty="0">
                <a:latin typeface="+mn-lt"/>
              </a:rPr>
            </a:br>
            <a:r>
              <a:rPr lang="en-US" altLang="en-US" sz="3100" b="1" dirty="0">
                <a:latin typeface="+mn-lt"/>
              </a:rPr>
              <a:t>(Coyle et al. 2013, </a:t>
            </a:r>
            <a:r>
              <a:rPr lang="en-US" altLang="en-US" sz="3100" b="1" i="1" dirty="0">
                <a:latin typeface="+mn-lt"/>
              </a:rPr>
              <a:t>Intelligence</a:t>
            </a:r>
            <a:r>
              <a:rPr lang="en-US" altLang="en-US" sz="3100" b="1" dirty="0">
                <a:latin typeface="+mn-lt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38C5C-C951-4FC0-ABE2-F9268D187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b="1" dirty="0">
                <a:sym typeface="Wingdings" pitchFamily="2" charset="2"/>
              </a:rPr>
              <a:t>Theory </a:t>
            </a:r>
            <a:r>
              <a:rPr lang="en-US" sz="3200" dirty="0">
                <a:sym typeface="Wingdings" pitchFamily="2" charset="2"/>
              </a:rPr>
              <a:t>(investment theories)</a:t>
            </a:r>
            <a:endParaRPr lang="en-US" sz="3200" b="1" dirty="0">
              <a:sym typeface="Wingdings" pitchFamily="2" charset="2"/>
            </a:endParaRPr>
          </a:p>
          <a:p>
            <a:pPr lvl="1">
              <a:defRPr/>
            </a:pPr>
            <a:r>
              <a:rPr lang="en-US" sz="2800" dirty="0">
                <a:sym typeface="Wingdings" pitchFamily="2" charset="2"/>
              </a:rPr>
              <a:t>Investment in a specific ability (math or verbal) boosts similar abilities but retards competing abilities</a:t>
            </a:r>
          </a:p>
          <a:p>
            <a:pPr lvl="1">
              <a:defRPr/>
            </a:pPr>
            <a:r>
              <a:rPr lang="en-US" sz="2800" dirty="0">
                <a:sym typeface="Wingdings" pitchFamily="2" charset="2"/>
              </a:rPr>
              <a:t>Investment in math boosts math ability but retard verbal ability</a:t>
            </a:r>
          </a:p>
          <a:p>
            <a:pPr>
              <a:defRPr/>
            </a:pPr>
            <a:r>
              <a:rPr lang="en-US" sz="3200" b="1" dirty="0">
                <a:sym typeface="Wingdings" pitchFamily="2" charset="2"/>
              </a:rPr>
              <a:t>Predictions</a:t>
            </a:r>
          </a:p>
          <a:p>
            <a:pPr lvl="1">
              <a:defRPr/>
            </a:pPr>
            <a:r>
              <a:rPr lang="en-US" sz="2800" dirty="0">
                <a:sym typeface="Wingdings" pitchFamily="2" charset="2"/>
              </a:rPr>
              <a:t>SAT/ACT </a:t>
            </a:r>
            <a:r>
              <a:rPr lang="en-US" sz="2800" b="1" dirty="0">
                <a:sym typeface="Wingdings" pitchFamily="2" charset="2"/>
              </a:rPr>
              <a:t>math </a:t>
            </a:r>
            <a:r>
              <a:rPr lang="en-US" sz="2800" dirty="0">
                <a:sym typeface="Wingdings" pitchFamily="2" charset="2"/>
              </a:rPr>
              <a:t>residuals would </a:t>
            </a:r>
            <a:r>
              <a:rPr lang="en-US" sz="2800" i="1" dirty="0">
                <a:sym typeface="Wingdings" pitchFamily="2" charset="2"/>
              </a:rPr>
              <a:t>positively</a:t>
            </a:r>
            <a:r>
              <a:rPr lang="en-US" sz="2800" dirty="0">
                <a:sym typeface="Wingdings" pitchFamily="2" charset="2"/>
              </a:rPr>
              <a:t> predict </a:t>
            </a:r>
            <a:r>
              <a:rPr lang="en-US" sz="2800" b="1" dirty="0">
                <a:sym typeface="Wingdings" pitchFamily="2" charset="2"/>
              </a:rPr>
              <a:t>math ability</a:t>
            </a:r>
            <a:r>
              <a:rPr lang="en-US" sz="2800" dirty="0">
                <a:sym typeface="Wingdings" pitchFamily="2" charset="2"/>
              </a:rPr>
              <a:t> but </a:t>
            </a:r>
            <a:r>
              <a:rPr lang="en-US" sz="2800" i="1" dirty="0">
                <a:sym typeface="Wingdings" pitchFamily="2" charset="2"/>
              </a:rPr>
              <a:t>negatively</a:t>
            </a:r>
            <a:r>
              <a:rPr lang="en-US" sz="2800" dirty="0">
                <a:sym typeface="Wingdings" pitchFamily="2" charset="2"/>
              </a:rPr>
              <a:t> predict </a:t>
            </a:r>
            <a:r>
              <a:rPr lang="en-US" sz="2800" b="1" dirty="0">
                <a:sym typeface="Wingdings" pitchFamily="2" charset="2"/>
              </a:rPr>
              <a:t>verbal ability</a:t>
            </a:r>
          </a:p>
          <a:p>
            <a:pPr lvl="1">
              <a:defRPr/>
            </a:pPr>
            <a:r>
              <a:rPr lang="en-US" sz="2800" dirty="0">
                <a:sym typeface="Wingdings" pitchFamily="2" charset="2"/>
              </a:rPr>
              <a:t>SAT/ACT </a:t>
            </a:r>
            <a:r>
              <a:rPr lang="en-US" sz="2800" b="1" dirty="0">
                <a:sym typeface="Wingdings" pitchFamily="2" charset="2"/>
              </a:rPr>
              <a:t>verbal</a:t>
            </a:r>
            <a:r>
              <a:rPr lang="en-US" sz="2800" dirty="0">
                <a:sym typeface="Wingdings" pitchFamily="2" charset="2"/>
              </a:rPr>
              <a:t> residuals would show opposite pattern</a:t>
            </a:r>
          </a:p>
          <a:p>
            <a:pPr>
              <a:defRPr/>
            </a:pPr>
            <a:r>
              <a:rPr lang="en-US" sz="3200" dirty="0">
                <a:sym typeface="Wingdings" pitchFamily="2" charset="2"/>
              </a:rPr>
              <a:t>Negative effects imply </a:t>
            </a:r>
            <a:r>
              <a:rPr lang="en-US" sz="3200" b="1" i="1" dirty="0">
                <a:sym typeface="Wingdings" pitchFamily="2" charset="2"/>
              </a:rPr>
              <a:t>tradeoffs</a:t>
            </a:r>
          </a:p>
        </p:txBody>
      </p:sp>
    </p:spTree>
    <p:extLst>
      <p:ext uri="{BB962C8B-B14F-4D97-AF65-F5344CB8AC3E}">
        <p14:creationId xmlns:p14="http://schemas.microsoft.com/office/powerpoint/2010/main" val="164479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dirty="0">
                <a:latin typeface="+mn-lt"/>
              </a:rPr>
              <a:t>Model</a:t>
            </a:r>
            <a:br>
              <a:rPr lang="en-US" altLang="en-US" b="1" dirty="0">
                <a:latin typeface="+mn-lt"/>
              </a:rPr>
            </a:br>
            <a:r>
              <a:rPr lang="en-US" altLang="en-US" sz="3200" b="1" dirty="0">
                <a:latin typeface="+mn-lt"/>
              </a:rPr>
              <a:t>(Coyle et al., 2013, </a:t>
            </a:r>
            <a:r>
              <a:rPr lang="en-US" altLang="en-US" sz="3200" b="1" i="1" dirty="0">
                <a:latin typeface="+mn-lt"/>
              </a:rPr>
              <a:t>Intelligence</a:t>
            </a:r>
            <a:r>
              <a:rPr lang="en-US" altLang="en-US" sz="3200" b="1" dirty="0">
                <a:latin typeface="+mn-lt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BEFD85-01D1-416D-948C-58D7FC86279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389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8964" y="1600201"/>
            <a:ext cx="3394075" cy="4525963"/>
          </a:xfrm>
        </p:spPr>
      </p:pic>
    </p:spTree>
    <p:extLst>
      <p:ext uri="{BB962C8B-B14F-4D97-AF65-F5344CB8AC3E}">
        <p14:creationId xmlns:p14="http://schemas.microsoft.com/office/powerpoint/2010/main" val="37580153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9FF56F-4B91-4373-B79A-F204BCDFEC3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16584"/>
              </p:ext>
            </p:extLst>
          </p:nvPr>
        </p:nvGraphicFramePr>
        <p:xfrm>
          <a:off x="1762125" y="285750"/>
          <a:ext cx="866775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80180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44480</TotalTime>
  <Words>973</Words>
  <Application>Microsoft Office PowerPoint</Application>
  <PresentationFormat>Widescreen</PresentationFormat>
  <Paragraphs>125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STEM: Boosting Hidden Potentials Latsis Symposium, September 2021  Non-g Factors and Ability Tilt Predict STEM: Beyond General Intelligence (g)</vt:lpstr>
      <vt:lpstr>Primacy of g Theory</vt:lpstr>
      <vt:lpstr>Coyle’s Challenge (Goal of My Research)</vt:lpstr>
      <vt:lpstr>Outline</vt:lpstr>
      <vt:lpstr>Approach</vt:lpstr>
      <vt:lpstr>Do SAT/ACT Non-g Residuals Predict Math and Verbal Abilities? (Coyle et al. 2013, Intelligence)</vt:lpstr>
      <vt:lpstr>Theory (Coyle et al. 2013, Intelligence)</vt:lpstr>
      <vt:lpstr>Model (Coyle et al., 2013, Intelligence)</vt:lpstr>
      <vt:lpstr>PowerPoint Presentation</vt:lpstr>
      <vt:lpstr>Do SAT Residuals Predict STEM and Humanities GPAs? (Coyle et al. 2015, Intelligence)</vt:lpstr>
      <vt:lpstr>Model (Coyle et al., 2015, Intelligence)</vt:lpstr>
      <vt:lpstr>PowerPoint Presentation</vt:lpstr>
      <vt:lpstr>SAT/ACT Ability Tilt</vt:lpstr>
      <vt:lpstr>Does SAT/ACT Tilt Predict STEM Criteria? (Coyle et al. 2014, 2015, 2016)</vt:lpstr>
      <vt:lpstr>PowerPoint Presentation</vt:lpstr>
      <vt:lpstr>PowerPoint Presentation</vt:lpstr>
      <vt:lpstr>PowerPoint Presentation</vt:lpstr>
      <vt:lpstr>PowerPoint Presentation</vt:lpstr>
      <vt:lpstr>Summary</vt:lpstr>
      <vt:lpstr>Questions</vt:lpstr>
    </vt:vector>
  </TitlesOfParts>
  <Company>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ISIR Conference, ABQ  Sex Differences in Ability Tilt</dc:title>
  <dc:creator>Thomas Coyle</dc:creator>
  <cp:lastModifiedBy>Thomas Coyle</cp:lastModifiedBy>
  <cp:revision>1814</cp:revision>
  <cp:lastPrinted>2021-09-02T21:26:19Z</cp:lastPrinted>
  <dcterms:created xsi:type="dcterms:W3CDTF">2015-09-07T17:01:28Z</dcterms:created>
  <dcterms:modified xsi:type="dcterms:W3CDTF">2022-02-10T13:26:21Z</dcterms:modified>
</cp:coreProperties>
</file>