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84" r:id="rId3"/>
    <p:sldId id="281" r:id="rId4"/>
    <p:sldId id="279" r:id="rId5"/>
    <p:sldId id="276" r:id="rId6"/>
    <p:sldId id="278" r:id="rId7"/>
    <p:sldId id="287" r:id="rId8"/>
    <p:sldId id="277" r:id="rId9"/>
    <p:sldId id="282" r:id="rId10"/>
    <p:sldId id="283" r:id="rId11"/>
    <p:sldId id="285" r:id="rId12"/>
    <p:sldId id="280" r:id="rId13"/>
    <p:sldId id="286" r:id="rId14"/>
  </p:sldIdLst>
  <p:sldSz cx="12192000" cy="6858000"/>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E01"/>
    <a:srgbClr val="C4C6C4"/>
    <a:srgbClr val="FDBB6D"/>
    <a:srgbClr val="00A1EB"/>
    <a:srgbClr val="0E98DF"/>
    <a:srgbClr val="1F1D18"/>
    <a:srgbClr val="DD0324"/>
    <a:srgbClr val="007A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0" autoAdjust="0"/>
    <p:restoredTop sz="61978" autoAdjust="0"/>
  </p:normalViewPr>
  <p:slideViewPr>
    <p:cSldViewPr snapToGrid="0" showGuides="1">
      <p:cViewPr varScale="1">
        <p:scale>
          <a:sx n="41" d="100"/>
          <a:sy n="41" d="100"/>
        </p:scale>
        <p:origin x="774" y="54"/>
      </p:cViewPr>
      <p:guideLst>
        <p:guide orient="horz" pos="2183"/>
        <p:guide pos="3840"/>
      </p:guideLst>
    </p:cSldViewPr>
  </p:slideViewPr>
  <p:notesTextViewPr>
    <p:cViewPr>
      <p:scale>
        <a:sx n="1" d="1"/>
        <a:sy n="1" d="1"/>
      </p:scale>
      <p:origin x="0" y="0"/>
    </p:cViewPr>
  </p:notesTextViewPr>
  <p:notesViewPr>
    <p:cSldViewPr snapToGrid="0" showGuides="1">
      <p:cViewPr varScale="1">
        <p:scale>
          <a:sx n="89" d="100"/>
          <a:sy n="89" d="100"/>
        </p:scale>
        <p:origin x="28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nas12.ethz.ch\id_sdl_zo_data\RE\Rektorin\Stab\Ghostwriting\Ghostwriting-f&#252;r-Sarah-Springman\2021-09-06_Latsis-Symposium_Er&#246;ffnung%20Youth%20Academy\BFS-Student-intak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CH" sz="1800" b="1" dirty="0"/>
              <a:t>Student </a:t>
            </a:r>
            <a:r>
              <a:rPr lang="de-CH" sz="1800" b="1" dirty="0" err="1"/>
              <a:t>intake</a:t>
            </a:r>
            <a:r>
              <a:rPr lang="de-CH" sz="1800" b="1" dirty="0"/>
              <a:t> 2020/2021 in </a:t>
            </a:r>
            <a:r>
              <a:rPr lang="de-CH" sz="1800" b="1" dirty="0" err="1"/>
              <a:t>Switzerland</a:t>
            </a:r>
            <a:endParaRPr lang="de-CH" sz="1800" b="1" dirty="0"/>
          </a:p>
        </c:rich>
      </c:tx>
      <c:layout>
        <c:manualLayout>
          <c:xMode val="edge"/>
          <c:yMode val="edge"/>
          <c:x val="0.26428610204461744"/>
          <c:y val="3.13520574787720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0"/>
          <c:y val="0.23017635532331804"/>
          <c:w val="0.84970861811526566"/>
          <c:h val="0.66453792230902553"/>
        </c:manualLayout>
      </c:layout>
      <c:barChart>
        <c:barDir val="col"/>
        <c:grouping val="percentStacked"/>
        <c:varyColors val="0"/>
        <c:ser>
          <c:idx val="0"/>
          <c:order val="0"/>
          <c:tx>
            <c:strRef>
              <c:f>Sheet1!$A$3</c:f>
              <c:strCache>
                <c:ptCount val="1"/>
                <c:pt idx="0">
                  <c:v>Humanities</c:v>
                </c:pt>
              </c:strCache>
            </c:strRef>
          </c:tx>
          <c:spPr>
            <a:solidFill>
              <a:srgbClr val="DD03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Sheet1!$F$3</c:f>
              <c:numCache>
                <c:formatCode>0.00%</c:formatCode>
                <c:ptCount val="1"/>
                <c:pt idx="0">
                  <c:v>0.28056994818652847</c:v>
                </c:pt>
              </c:numCache>
            </c:numRef>
          </c:val>
          <c:extLst>
            <c:ext xmlns:c16="http://schemas.microsoft.com/office/drawing/2014/chart" uri="{C3380CC4-5D6E-409C-BE32-E72D297353CC}">
              <c16:uniqueId val="{00000000-9BCF-40DB-A1B6-0C08AB946C93}"/>
            </c:ext>
          </c:extLst>
        </c:ser>
        <c:ser>
          <c:idx val="1"/>
          <c:order val="1"/>
          <c:tx>
            <c:strRef>
              <c:f>Sheet1!$A$4</c:f>
              <c:strCache>
                <c:ptCount val="1"/>
                <c:pt idx="0">
                  <c:v>Economics</c:v>
                </c:pt>
              </c:strCache>
            </c:strRef>
          </c:tx>
          <c:spPr>
            <a:solidFill>
              <a:srgbClr val="FDBB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Sheet1!$F$4</c:f>
              <c:numCache>
                <c:formatCode>0.00%</c:formatCode>
                <c:ptCount val="1"/>
                <c:pt idx="0">
                  <c:v>0.15349740932642486</c:v>
                </c:pt>
              </c:numCache>
            </c:numRef>
          </c:val>
          <c:extLst>
            <c:ext xmlns:c16="http://schemas.microsoft.com/office/drawing/2014/chart" uri="{C3380CC4-5D6E-409C-BE32-E72D297353CC}">
              <c16:uniqueId val="{00000001-9BCF-40DB-A1B6-0C08AB946C93}"/>
            </c:ext>
          </c:extLst>
        </c:ser>
        <c:ser>
          <c:idx val="2"/>
          <c:order val="2"/>
          <c:tx>
            <c:strRef>
              <c:f>Sheet1!$A$5</c:f>
              <c:strCache>
                <c:ptCount val="1"/>
                <c:pt idx="0">
                  <c:v>Law</c:v>
                </c:pt>
              </c:strCache>
            </c:strRef>
          </c:tx>
          <c:spPr>
            <a:solidFill>
              <a:srgbClr val="1F1D1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Sheet1!$F$5</c:f>
              <c:numCache>
                <c:formatCode>0.00%</c:formatCode>
                <c:ptCount val="1"/>
                <c:pt idx="0">
                  <c:v>0.10664939550949913</c:v>
                </c:pt>
              </c:numCache>
            </c:numRef>
          </c:val>
          <c:extLst>
            <c:ext xmlns:c16="http://schemas.microsoft.com/office/drawing/2014/chart" uri="{C3380CC4-5D6E-409C-BE32-E72D297353CC}">
              <c16:uniqueId val="{00000002-9BCF-40DB-A1B6-0C08AB946C93}"/>
            </c:ext>
          </c:extLst>
        </c:ser>
        <c:ser>
          <c:idx val="3"/>
          <c:order val="3"/>
          <c:tx>
            <c:strRef>
              <c:f>Sheet1!$A$6</c:f>
              <c:strCache>
                <c:ptCount val="1"/>
                <c:pt idx="0">
                  <c:v>Sciences</c:v>
                </c:pt>
              </c:strCache>
            </c:strRef>
          </c:tx>
          <c:spPr>
            <a:solidFill>
              <a:srgbClr val="C4C6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Sheet1!$F$6</c:f>
              <c:numCache>
                <c:formatCode>0.00%</c:formatCode>
                <c:ptCount val="1"/>
                <c:pt idx="0">
                  <c:v>0.21187392055267704</c:v>
                </c:pt>
              </c:numCache>
            </c:numRef>
          </c:val>
          <c:extLst>
            <c:ext xmlns:c16="http://schemas.microsoft.com/office/drawing/2014/chart" uri="{C3380CC4-5D6E-409C-BE32-E72D297353CC}">
              <c16:uniqueId val="{00000003-9BCF-40DB-A1B6-0C08AB946C93}"/>
            </c:ext>
          </c:extLst>
        </c:ser>
        <c:ser>
          <c:idx val="4"/>
          <c:order val="4"/>
          <c:tx>
            <c:strRef>
              <c:f>Sheet1!$A$7</c:f>
              <c:strCache>
                <c:ptCount val="1"/>
                <c:pt idx="0">
                  <c:v>Medicine and Pharmacy</c:v>
                </c:pt>
              </c:strCache>
            </c:strRef>
          </c:tx>
          <c:spPr>
            <a:solidFill>
              <a:srgbClr val="00A1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Sheet1!$F$7</c:f>
              <c:numCache>
                <c:formatCode>0.00%</c:formatCode>
                <c:ptCount val="1"/>
                <c:pt idx="0">
                  <c:v>0.10725388601036269</c:v>
                </c:pt>
              </c:numCache>
            </c:numRef>
          </c:val>
          <c:extLst>
            <c:ext xmlns:c16="http://schemas.microsoft.com/office/drawing/2014/chart" uri="{C3380CC4-5D6E-409C-BE32-E72D297353CC}">
              <c16:uniqueId val="{00000004-9BCF-40DB-A1B6-0C08AB946C93}"/>
            </c:ext>
          </c:extLst>
        </c:ser>
        <c:ser>
          <c:idx val="5"/>
          <c:order val="5"/>
          <c:tx>
            <c:strRef>
              <c:f>Sheet1!$A$8</c:f>
              <c:strCache>
                <c:ptCount val="1"/>
                <c:pt idx="0">
                  <c:v>Technical Sciences</c:v>
                </c:pt>
              </c:strCache>
            </c:strRef>
          </c:tx>
          <c:spPr>
            <a:solidFill>
              <a:srgbClr val="FBCE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Sheet1!$F$8</c:f>
              <c:numCache>
                <c:formatCode>0.00%</c:formatCode>
                <c:ptCount val="1"/>
                <c:pt idx="0">
                  <c:v>0.11817789291882556</c:v>
                </c:pt>
              </c:numCache>
            </c:numRef>
          </c:val>
          <c:extLst>
            <c:ext xmlns:c16="http://schemas.microsoft.com/office/drawing/2014/chart" uri="{C3380CC4-5D6E-409C-BE32-E72D297353CC}">
              <c16:uniqueId val="{00000005-9BCF-40DB-A1B6-0C08AB946C93}"/>
            </c:ext>
          </c:extLst>
        </c:ser>
        <c:ser>
          <c:idx val="6"/>
          <c:order val="6"/>
          <c:tx>
            <c:strRef>
              <c:f>Sheet1!$A$9</c:f>
              <c:strCache>
                <c:ptCount val="1"/>
                <c:pt idx="0">
                  <c:v>Intersdisciplinary and other</c:v>
                </c:pt>
              </c:strCache>
            </c:strRef>
          </c:tx>
          <c:spPr>
            <a:solidFill>
              <a:srgbClr val="6F6F6F"/>
            </a:solidFill>
            <a:ln>
              <a:noFill/>
            </a:ln>
            <a:effectLst/>
          </c:spPr>
          <c:invertIfNegative val="0"/>
          <c:val>
            <c:numRef>
              <c:f>Sheet1!$F$9</c:f>
              <c:numCache>
                <c:formatCode>0.00%</c:formatCode>
                <c:ptCount val="1"/>
                <c:pt idx="0">
                  <c:v>2.1977547495682211E-2</c:v>
                </c:pt>
              </c:numCache>
            </c:numRef>
          </c:val>
          <c:extLst>
            <c:ext xmlns:c16="http://schemas.microsoft.com/office/drawing/2014/chart" uri="{C3380CC4-5D6E-409C-BE32-E72D297353CC}">
              <c16:uniqueId val="{00000006-9BCF-40DB-A1B6-0C08AB946C93}"/>
            </c:ext>
          </c:extLst>
        </c:ser>
        <c:dLbls>
          <c:showLegendKey val="0"/>
          <c:showVal val="0"/>
          <c:showCatName val="0"/>
          <c:showSerName val="0"/>
          <c:showPercent val="0"/>
          <c:showBubbleSize val="0"/>
        </c:dLbls>
        <c:gapWidth val="150"/>
        <c:overlap val="100"/>
        <c:axId val="617045472"/>
        <c:axId val="617045800"/>
      </c:barChart>
      <c:catAx>
        <c:axId val="617045472"/>
        <c:scaling>
          <c:orientation val="minMax"/>
        </c:scaling>
        <c:delete val="1"/>
        <c:axPos val="b"/>
        <c:numFmt formatCode="General" sourceLinked="1"/>
        <c:majorTickMark val="none"/>
        <c:minorTickMark val="none"/>
        <c:tickLblPos val="nextTo"/>
        <c:crossAx val="617045800"/>
        <c:crosses val="autoZero"/>
        <c:auto val="1"/>
        <c:lblAlgn val="ctr"/>
        <c:lblOffset val="100"/>
        <c:noMultiLvlLbl val="0"/>
      </c:catAx>
      <c:valAx>
        <c:axId val="61704580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17045472"/>
        <c:crosses val="autoZero"/>
        <c:crossBetween val="between"/>
      </c:valAx>
      <c:spPr>
        <a:noFill/>
        <a:ln w="25400">
          <a:noFill/>
        </a:ln>
        <a:effectLst/>
      </c:spPr>
    </c:plotArea>
    <c:legend>
      <c:legendPos val="b"/>
      <c:layout>
        <c:manualLayout>
          <c:xMode val="edge"/>
          <c:yMode val="edge"/>
          <c:x val="0.63813190241855278"/>
          <c:y val="0.36172930049321889"/>
          <c:w val="0.36186809758144717"/>
          <c:h val="0.559890555809851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AF70A90-CA7E-49EB-AB17-C37FEDD0759A}"/>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5A7711EA-1FBE-4E98-9D43-C2D65C45D0E7}"/>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F68ABEA4-9216-4FDF-AAE1-D8632908A8EC}" type="datetimeFigureOut">
              <a:rPr lang="de-CH" smtClean="0"/>
              <a:t>17.02.2022</a:t>
            </a:fld>
            <a:endParaRPr lang="de-CH"/>
          </a:p>
        </p:txBody>
      </p:sp>
      <p:sp>
        <p:nvSpPr>
          <p:cNvPr id="4" name="Fußzeilenplatzhalter 3">
            <a:extLst>
              <a:ext uri="{FF2B5EF4-FFF2-40B4-BE49-F238E27FC236}">
                <a16:creationId xmlns:a16="http://schemas.microsoft.com/office/drawing/2014/main" id="{82CCD3C8-8930-4E0E-A891-B770724F2BD4}"/>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A7798FB5-86BC-42DA-9D05-F96D484814F6}"/>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2B685DCD-866D-47AE-A236-118539F53379}" type="slidenum">
              <a:rPr lang="de-CH" smtClean="0"/>
              <a:t>‹#›</a:t>
            </a:fld>
            <a:endParaRPr lang="de-CH"/>
          </a:p>
        </p:txBody>
      </p:sp>
    </p:spTree>
    <p:extLst>
      <p:ext uri="{BB962C8B-B14F-4D97-AF65-F5344CB8AC3E}">
        <p14:creationId xmlns:p14="http://schemas.microsoft.com/office/powerpoint/2010/main" val="14232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B78A90D-FE7E-41AF-B03D-808D82937CB9}" type="datetimeFigureOut">
              <a:rPr lang="de-CH" smtClean="0"/>
              <a:t>17.02.2022</a:t>
            </a:fld>
            <a:endParaRPr lang="de-CH"/>
          </a:p>
        </p:txBody>
      </p:sp>
      <p:sp>
        <p:nvSpPr>
          <p:cNvPr id="4" name="Folienbildplatzhalt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F615DDFD-030C-4D5A-B33E-3A7E7538D2BE}" type="slidenum">
              <a:rPr lang="de-CH" smtClean="0"/>
              <a:t>‹#›</a:t>
            </a:fld>
            <a:endParaRPr lang="de-CH"/>
          </a:p>
        </p:txBody>
      </p:sp>
    </p:spTree>
    <p:extLst>
      <p:ext uri="{BB962C8B-B14F-4D97-AF65-F5344CB8AC3E}">
        <p14:creationId xmlns:p14="http://schemas.microsoft.com/office/powerpoint/2010/main" val="4414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5"/>
          </p:nvPr>
        </p:nvSpPr>
        <p:spPr/>
        <p:txBody>
          <a:bodyPr/>
          <a:lstStyle/>
          <a:p>
            <a:fld id="{F615DDFD-030C-4D5A-B33E-3A7E7538D2BE}" type="slidenum">
              <a:rPr lang="de-CH" smtClean="0"/>
              <a:t>1</a:t>
            </a:fld>
            <a:endParaRPr lang="de-CH"/>
          </a:p>
        </p:txBody>
      </p:sp>
    </p:spTree>
    <p:extLst>
      <p:ext uri="{BB962C8B-B14F-4D97-AF65-F5344CB8AC3E}">
        <p14:creationId xmlns:p14="http://schemas.microsoft.com/office/powerpoint/2010/main" val="375289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We</a:t>
            </a:r>
            <a:r>
              <a:rPr lang="de-CH" dirty="0"/>
              <a:t> </a:t>
            </a:r>
            <a:r>
              <a:rPr lang="de-CH" dirty="0" err="1"/>
              <a:t>want</a:t>
            </a:r>
            <a:r>
              <a:rPr lang="de-CH" dirty="0"/>
              <a:t> </a:t>
            </a:r>
            <a:r>
              <a:rPr lang="de-CH" dirty="0" err="1"/>
              <a:t>our</a:t>
            </a:r>
            <a:r>
              <a:rPr lang="de-CH" dirty="0"/>
              <a:t> </a:t>
            </a:r>
            <a:r>
              <a:rPr lang="de-CH" dirty="0" err="1"/>
              <a:t>students</a:t>
            </a:r>
            <a:r>
              <a:rPr lang="de-CH" dirty="0"/>
              <a:t> </a:t>
            </a:r>
            <a:r>
              <a:rPr lang="de-CH" dirty="0" err="1"/>
              <a:t>to</a:t>
            </a:r>
            <a:r>
              <a:rPr lang="de-CH" dirty="0"/>
              <a:t> </a:t>
            </a:r>
            <a:r>
              <a:rPr lang="de-CH" dirty="0" err="1"/>
              <a:t>succeed</a:t>
            </a:r>
            <a:r>
              <a:rPr lang="de-CH" dirty="0"/>
              <a:t> – </a:t>
            </a:r>
            <a:r>
              <a:rPr lang="de-CH" dirty="0" err="1"/>
              <a:t>what</a:t>
            </a:r>
            <a:r>
              <a:rPr lang="de-CH" dirty="0"/>
              <a:t> </a:t>
            </a:r>
            <a:r>
              <a:rPr lang="de-CH" dirty="0" err="1"/>
              <a:t>does</a:t>
            </a:r>
            <a:r>
              <a:rPr lang="de-CH" dirty="0"/>
              <a:t> </a:t>
            </a:r>
            <a:r>
              <a:rPr lang="de-CH" dirty="0" err="1"/>
              <a:t>this</a:t>
            </a:r>
            <a:r>
              <a:rPr lang="de-CH" dirty="0"/>
              <a:t> </a:t>
            </a:r>
            <a:r>
              <a:rPr lang="de-CH" dirty="0" err="1"/>
              <a:t>mean</a:t>
            </a:r>
            <a:endParaRPr lang="de-CH" dirty="0"/>
          </a:p>
          <a:p>
            <a:r>
              <a:rPr lang="de-CH" dirty="0"/>
              <a:t>Definition </a:t>
            </a:r>
            <a:r>
              <a:rPr lang="de-CH" dirty="0" err="1"/>
              <a:t>of</a:t>
            </a:r>
            <a:r>
              <a:rPr lang="de-CH" dirty="0"/>
              <a:t> </a:t>
            </a:r>
            <a:r>
              <a:rPr lang="de-CH" dirty="0" err="1"/>
              <a:t>success</a:t>
            </a:r>
            <a:r>
              <a:rPr lang="de-CH" dirty="0"/>
              <a:t>:</a:t>
            </a:r>
          </a:p>
          <a:p>
            <a:pPr marL="628650" lvl="1" indent="-171450">
              <a:buFont typeface="Arial" panose="020B0604020202020204" pitchFamily="34" charset="0"/>
              <a:buChar char="•"/>
            </a:pPr>
            <a:r>
              <a:rPr lang="de-CH" dirty="0"/>
              <a:t>Passing / high </a:t>
            </a:r>
            <a:r>
              <a:rPr lang="de-CH" dirty="0" err="1"/>
              <a:t>marks</a:t>
            </a:r>
            <a:endParaRPr lang="de-CH" dirty="0"/>
          </a:p>
          <a:p>
            <a:pPr marL="628650" lvl="1" indent="-171450">
              <a:buFont typeface="Arial" panose="020B0604020202020204" pitchFamily="34" charset="0"/>
              <a:buChar char="•"/>
            </a:pPr>
            <a:r>
              <a:rPr lang="de-CH" dirty="0" err="1"/>
              <a:t>Applying</a:t>
            </a:r>
            <a:r>
              <a:rPr lang="de-CH" dirty="0"/>
              <a:t> </a:t>
            </a:r>
            <a:r>
              <a:rPr lang="de-CH" dirty="0" err="1"/>
              <a:t>the</a:t>
            </a:r>
            <a:r>
              <a:rPr lang="de-CH" dirty="0"/>
              <a:t> </a:t>
            </a:r>
            <a:r>
              <a:rPr lang="de-CH" dirty="0" err="1"/>
              <a:t>skills</a:t>
            </a:r>
            <a:r>
              <a:rPr lang="de-CH" dirty="0"/>
              <a:t> </a:t>
            </a:r>
            <a:r>
              <a:rPr lang="de-CH" dirty="0" err="1"/>
              <a:t>learnt</a:t>
            </a:r>
            <a:endParaRPr lang="de-CH" dirty="0"/>
          </a:p>
          <a:p>
            <a:pPr marL="628650" lvl="1" indent="-171450">
              <a:buFont typeface="Arial" panose="020B0604020202020204" pitchFamily="34" charset="0"/>
              <a:buChar char="•"/>
            </a:pPr>
            <a:r>
              <a:rPr lang="de-CH" dirty="0" err="1"/>
              <a:t>Getting</a:t>
            </a:r>
            <a:r>
              <a:rPr lang="de-CH" dirty="0"/>
              <a:t> a </a:t>
            </a:r>
            <a:r>
              <a:rPr lang="de-CH" dirty="0" err="1"/>
              <a:t>job</a:t>
            </a:r>
            <a:r>
              <a:rPr lang="de-CH" dirty="0"/>
              <a:t> / </a:t>
            </a:r>
            <a:r>
              <a:rPr lang="de-CH" dirty="0" err="1"/>
              <a:t>getting</a:t>
            </a:r>
            <a:r>
              <a:rPr lang="de-CH" dirty="0"/>
              <a:t> </a:t>
            </a:r>
            <a:r>
              <a:rPr lang="de-CH" dirty="0" err="1"/>
              <a:t>the</a:t>
            </a:r>
            <a:r>
              <a:rPr lang="de-CH" dirty="0"/>
              <a:t> </a:t>
            </a:r>
            <a:r>
              <a:rPr lang="de-CH" dirty="0" err="1"/>
              <a:t>right</a:t>
            </a:r>
            <a:r>
              <a:rPr lang="de-CH" dirty="0"/>
              <a:t> </a:t>
            </a:r>
            <a:r>
              <a:rPr lang="de-CH" dirty="0" err="1"/>
              <a:t>job</a:t>
            </a:r>
            <a:endParaRPr lang="de-CH" dirty="0"/>
          </a:p>
          <a:p>
            <a:pPr marL="628650" lvl="1" indent="-171450">
              <a:buFont typeface="Arial" panose="020B0604020202020204" pitchFamily="34" charset="0"/>
              <a:buChar char="•"/>
            </a:pPr>
            <a:r>
              <a:rPr lang="de-CH" dirty="0"/>
              <a:t>Making a </a:t>
            </a:r>
            <a:r>
              <a:rPr lang="de-CH" dirty="0" err="1"/>
              <a:t>difference</a:t>
            </a:r>
            <a:endParaRPr lang="de-CH" dirty="0"/>
          </a:p>
          <a:p>
            <a:pPr marL="628650" lvl="1" indent="-171450">
              <a:buFont typeface="Arial" panose="020B0604020202020204" pitchFamily="34" charset="0"/>
              <a:buChar char="•"/>
            </a:pPr>
            <a:endParaRPr lang="de-CH" dirty="0"/>
          </a:p>
          <a:p>
            <a:pPr marL="628650" lvl="1" indent="-171450">
              <a:buFont typeface="Arial" panose="020B0604020202020204" pitchFamily="34" charset="0"/>
              <a:buChar char="•"/>
            </a:pPr>
            <a:r>
              <a:rPr lang="de-CH" dirty="0"/>
              <a:t>Building </a:t>
            </a:r>
            <a:r>
              <a:rPr lang="de-CH" dirty="0" err="1"/>
              <a:t>electric</a:t>
            </a:r>
            <a:r>
              <a:rPr lang="de-CH" dirty="0"/>
              <a:t> </a:t>
            </a:r>
            <a:r>
              <a:rPr lang="de-CH" dirty="0" err="1"/>
              <a:t>racing</a:t>
            </a:r>
            <a:r>
              <a:rPr lang="de-CH" dirty="0"/>
              <a:t> </a:t>
            </a:r>
            <a:r>
              <a:rPr lang="de-CH" dirty="0" err="1"/>
              <a:t>car</a:t>
            </a:r>
            <a:endParaRPr lang="de-CH" dirty="0"/>
          </a:p>
          <a:p>
            <a:pPr marL="628650" lvl="1" indent="-171450">
              <a:buFont typeface="Arial" panose="020B0604020202020204" pitchFamily="34" charset="0"/>
              <a:buChar char="•"/>
            </a:pPr>
            <a:r>
              <a:rPr lang="de-CH" dirty="0"/>
              <a:t>Breaking </a:t>
            </a:r>
            <a:r>
              <a:rPr lang="de-CH" dirty="0" err="1"/>
              <a:t>the</a:t>
            </a:r>
            <a:r>
              <a:rPr lang="de-CH" dirty="0"/>
              <a:t> </a:t>
            </a:r>
            <a:r>
              <a:rPr lang="de-CH" dirty="0" err="1"/>
              <a:t>world</a:t>
            </a:r>
            <a:r>
              <a:rPr lang="de-CH" dirty="0"/>
              <a:t> </a:t>
            </a:r>
            <a:r>
              <a:rPr lang="de-CH" dirty="0" err="1"/>
              <a:t>record</a:t>
            </a:r>
            <a:r>
              <a:rPr lang="de-CH" dirty="0"/>
              <a:t> 0-100 </a:t>
            </a:r>
            <a:r>
              <a:rPr lang="de-CH" dirty="0" err="1"/>
              <a:t>kph</a:t>
            </a:r>
            <a:endParaRPr lang="de-CH" dirty="0"/>
          </a:p>
          <a:p>
            <a:pPr marL="0" lvl="0" indent="0">
              <a:buFont typeface="Arial" panose="020B0604020202020204" pitchFamily="34" charset="0"/>
              <a:buNone/>
            </a:pPr>
            <a:endParaRPr lang="de-CH" dirty="0"/>
          </a:p>
          <a:p>
            <a:pPr marL="0" lvl="0" indent="0">
              <a:buFont typeface="Arial" panose="020B0604020202020204" pitchFamily="34" charset="0"/>
              <a:buNone/>
            </a:pPr>
            <a:r>
              <a:rPr lang="de-CH" dirty="0" err="1"/>
              <a:t>Actually</a:t>
            </a:r>
            <a:r>
              <a:rPr lang="de-CH" dirty="0"/>
              <a:t> MINT/STEM </a:t>
            </a:r>
            <a:r>
              <a:rPr lang="de-CH" dirty="0" err="1"/>
              <a:t>is</a:t>
            </a:r>
            <a:r>
              <a:rPr lang="de-CH" dirty="0"/>
              <a:t> </a:t>
            </a:r>
            <a:r>
              <a:rPr lang="de-CH" dirty="0" err="1"/>
              <a:t>the</a:t>
            </a:r>
            <a:r>
              <a:rPr lang="de-CH" dirty="0"/>
              <a:t> </a:t>
            </a:r>
            <a:r>
              <a:rPr lang="de-CH" dirty="0" err="1"/>
              <a:t>basis</a:t>
            </a:r>
            <a:r>
              <a:rPr lang="de-CH" dirty="0"/>
              <a:t> </a:t>
            </a:r>
            <a:r>
              <a:rPr lang="de-CH" dirty="0" err="1"/>
              <a:t>for</a:t>
            </a:r>
            <a:r>
              <a:rPr lang="de-CH" dirty="0"/>
              <a:t> </a:t>
            </a:r>
            <a:r>
              <a:rPr lang="de-CH" dirty="0" err="1"/>
              <a:t>these</a:t>
            </a:r>
            <a:r>
              <a:rPr lang="de-CH" dirty="0"/>
              <a:t> </a:t>
            </a:r>
            <a:r>
              <a:rPr lang="de-CH" dirty="0" err="1"/>
              <a:t>achievements</a:t>
            </a:r>
            <a:endParaRPr lang="de-CH" dirty="0"/>
          </a:p>
          <a:p>
            <a:pPr marL="628650" lvl="1" indent="-171450">
              <a:buFont typeface="Arial" panose="020B0604020202020204" pitchFamily="34" charset="0"/>
              <a:buChar char="•"/>
            </a:pPr>
            <a:endParaRPr lang="de-CH" dirty="0"/>
          </a:p>
          <a:p>
            <a:pPr marL="628650" lvl="1" indent="-171450">
              <a:buFont typeface="Arial" panose="020B0604020202020204" pitchFamily="34" charset="0"/>
              <a:buChar char="•"/>
            </a:pPr>
            <a:endParaRPr lang="de-CH" dirty="0"/>
          </a:p>
          <a:p>
            <a:pPr algn="l"/>
            <a:r>
              <a:rPr lang="de-CH" sz="1200" dirty="0"/>
              <a:t>Strategic </a:t>
            </a:r>
            <a:r>
              <a:rPr lang="de-CH" sz="1200" dirty="0" err="1"/>
              <a:t>goal</a:t>
            </a:r>
            <a:r>
              <a:rPr lang="de-CH" sz="1200" dirty="0"/>
              <a:t> </a:t>
            </a:r>
            <a:r>
              <a:rPr lang="de-CH" sz="1200" dirty="0" err="1"/>
              <a:t>of</a:t>
            </a:r>
            <a:r>
              <a:rPr lang="de-CH" sz="1200" dirty="0"/>
              <a:t> ETH: Training </a:t>
            </a:r>
            <a:r>
              <a:rPr lang="de-CH" sz="1200" dirty="0" err="1"/>
              <a:t>our</a:t>
            </a:r>
            <a:r>
              <a:rPr lang="de-CH" sz="1200" dirty="0"/>
              <a:t> «</a:t>
            </a:r>
            <a:r>
              <a:rPr lang="en-US" sz="1200" b="0" i="0" u="none" strike="noStrike" baseline="0" dirty="0">
                <a:latin typeface="Register"/>
              </a:rPr>
              <a:t>students to identify problems and find solutions in our complex, quickly changing world</a:t>
            </a:r>
            <a:r>
              <a:rPr lang="de-CH" sz="1200" b="0" i="0" u="none" strike="noStrike" baseline="0" dirty="0">
                <a:latin typeface="Register"/>
              </a:rPr>
              <a:t>»</a:t>
            </a:r>
            <a:endParaRPr lang="de-CH" sz="1200" dirty="0"/>
          </a:p>
        </p:txBody>
      </p:sp>
      <p:sp>
        <p:nvSpPr>
          <p:cNvPr id="4" name="Slide Number Placeholder 3"/>
          <p:cNvSpPr>
            <a:spLocks noGrp="1"/>
          </p:cNvSpPr>
          <p:nvPr>
            <p:ph type="sldNum" sz="quarter" idx="5"/>
          </p:nvPr>
        </p:nvSpPr>
        <p:spPr/>
        <p:txBody>
          <a:bodyPr/>
          <a:lstStyle/>
          <a:p>
            <a:fld id="{F615DDFD-030C-4D5A-B33E-3A7E7538D2BE}" type="slidenum">
              <a:rPr lang="de-CH" smtClean="0"/>
              <a:t>10</a:t>
            </a:fld>
            <a:endParaRPr lang="de-CH"/>
          </a:p>
        </p:txBody>
      </p:sp>
    </p:spTree>
    <p:extLst>
      <p:ext uri="{BB962C8B-B14F-4D97-AF65-F5344CB8AC3E}">
        <p14:creationId xmlns:p14="http://schemas.microsoft.com/office/powerpoint/2010/main" val="178075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CH" b="0" dirty="0"/>
              <a:t>Maker</a:t>
            </a:r>
          </a:p>
          <a:p>
            <a:pPr marL="171450" indent="-171450">
              <a:buFont typeface="Arial" panose="020B0604020202020204" pitchFamily="34" charset="0"/>
              <a:buChar char="•"/>
            </a:pPr>
            <a:r>
              <a:rPr lang="de-CH" b="0" dirty="0" err="1"/>
              <a:t>Storyteller</a:t>
            </a:r>
            <a:r>
              <a:rPr lang="de-CH" b="0" dirty="0"/>
              <a:t> </a:t>
            </a:r>
          </a:p>
          <a:p>
            <a:pPr marL="171450" indent="-171450">
              <a:buFont typeface="Arial" panose="020B0604020202020204" pitchFamily="34" charset="0"/>
              <a:buChar char="•"/>
            </a:pPr>
            <a:r>
              <a:rPr lang="de-CH" b="0" dirty="0"/>
              <a:t>Explorer</a:t>
            </a:r>
          </a:p>
          <a:p>
            <a:pPr marL="171450" indent="-171450">
              <a:buFont typeface="Arial" panose="020B0604020202020204" pitchFamily="34" charset="0"/>
              <a:buChar char="•"/>
            </a:pPr>
            <a:r>
              <a:rPr lang="de-CH" b="0" dirty="0"/>
              <a:t>Inventor </a:t>
            </a:r>
          </a:p>
          <a:p>
            <a:pPr marL="171450" indent="-171450">
              <a:buFont typeface="Arial" panose="020B0604020202020204" pitchFamily="34" charset="0"/>
              <a:buChar char="•"/>
            </a:pPr>
            <a:r>
              <a:rPr lang="de-CH" b="0" dirty="0"/>
              <a:t>Dreamer</a:t>
            </a:r>
          </a:p>
        </p:txBody>
      </p:sp>
      <p:sp>
        <p:nvSpPr>
          <p:cNvPr id="4" name="Slide Number Placeholder 3"/>
          <p:cNvSpPr>
            <a:spLocks noGrp="1"/>
          </p:cNvSpPr>
          <p:nvPr>
            <p:ph type="sldNum" sz="quarter" idx="5"/>
          </p:nvPr>
        </p:nvSpPr>
        <p:spPr/>
        <p:txBody>
          <a:bodyPr/>
          <a:lstStyle/>
          <a:p>
            <a:fld id="{F615DDFD-030C-4D5A-B33E-3A7E7538D2BE}" type="slidenum">
              <a:rPr lang="de-CH" smtClean="0"/>
              <a:t>11</a:t>
            </a:fld>
            <a:endParaRPr lang="de-CH"/>
          </a:p>
        </p:txBody>
      </p:sp>
    </p:spTree>
    <p:extLst>
      <p:ext uri="{BB962C8B-B14F-4D97-AF65-F5344CB8AC3E}">
        <p14:creationId xmlns:p14="http://schemas.microsoft.com/office/powerpoint/2010/main" val="423206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a:p>
            <a:endParaRPr lang="de-CH" dirty="0"/>
          </a:p>
          <a:p>
            <a:endParaRPr lang="de-CH" dirty="0"/>
          </a:p>
          <a:p>
            <a:r>
              <a:rPr lang="de-CH" dirty="0"/>
              <a:t>Bild: IBM Research Women’s Event</a:t>
            </a:r>
          </a:p>
          <a:p>
            <a:endParaRPr lang="de-CH" dirty="0"/>
          </a:p>
        </p:txBody>
      </p:sp>
      <p:sp>
        <p:nvSpPr>
          <p:cNvPr id="4" name="Slide Number Placeholder 3"/>
          <p:cNvSpPr>
            <a:spLocks noGrp="1"/>
          </p:cNvSpPr>
          <p:nvPr>
            <p:ph type="sldNum" sz="quarter" idx="5"/>
          </p:nvPr>
        </p:nvSpPr>
        <p:spPr/>
        <p:txBody>
          <a:bodyPr/>
          <a:lstStyle/>
          <a:p>
            <a:fld id="{F615DDFD-030C-4D5A-B33E-3A7E7538D2BE}" type="slidenum">
              <a:rPr lang="de-CH" smtClean="0"/>
              <a:t>12</a:t>
            </a:fld>
            <a:endParaRPr lang="de-CH"/>
          </a:p>
        </p:txBody>
      </p:sp>
    </p:spTree>
    <p:extLst>
      <p:ext uri="{BB962C8B-B14F-4D97-AF65-F5344CB8AC3E}">
        <p14:creationId xmlns:p14="http://schemas.microsoft.com/office/powerpoint/2010/main" val="742509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Thank</a:t>
            </a:r>
            <a:r>
              <a:rPr lang="de-CH" dirty="0"/>
              <a:t> </a:t>
            </a:r>
            <a:r>
              <a:rPr lang="de-CH" dirty="0" err="1"/>
              <a:t>you</a:t>
            </a:r>
            <a:r>
              <a:rPr lang="de-CH" dirty="0"/>
              <a:t> </a:t>
            </a:r>
            <a:r>
              <a:rPr lang="de-CH" dirty="0" err="1"/>
              <a:t>for</a:t>
            </a:r>
            <a:r>
              <a:rPr lang="de-CH" dirty="0"/>
              <a:t> </a:t>
            </a:r>
            <a:r>
              <a:rPr lang="de-CH" dirty="0" err="1"/>
              <a:t>your</a:t>
            </a:r>
            <a:r>
              <a:rPr lang="de-CH" dirty="0"/>
              <a:t> </a:t>
            </a:r>
            <a:r>
              <a:rPr lang="de-CH" dirty="0" err="1"/>
              <a:t>attention</a:t>
            </a:r>
            <a:r>
              <a:rPr lang="de-CH" dirty="0"/>
              <a:t>. I am </a:t>
            </a:r>
            <a:r>
              <a:rPr lang="de-CH" dirty="0" err="1"/>
              <a:t>looking</a:t>
            </a:r>
            <a:r>
              <a:rPr lang="de-CH" dirty="0"/>
              <a:t> </a:t>
            </a:r>
            <a:r>
              <a:rPr lang="de-CH" dirty="0" err="1"/>
              <a:t>forward</a:t>
            </a:r>
            <a:r>
              <a:rPr lang="de-CH" dirty="0"/>
              <a:t> </a:t>
            </a:r>
            <a:r>
              <a:rPr lang="de-CH" dirty="0" err="1"/>
              <a:t>to</a:t>
            </a:r>
            <a:r>
              <a:rPr lang="de-CH" dirty="0"/>
              <a:t> </a:t>
            </a:r>
            <a:r>
              <a:rPr lang="de-CH" sz="1200" kern="1200" dirty="0" err="1">
                <a:solidFill>
                  <a:schemeClr val="tx1"/>
                </a:solidFill>
                <a:latin typeface="+mn-lt"/>
                <a:ea typeface="+mn-ea"/>
                <a:cs typeface="+mn-cs"/>
              </a:rPr>
              <a:t>session</a:t>
            </a:r>
            <a:r>
              <a:rPr lang="de-CH" sz="1200" kern="1200" dirty="0">
                <a:solidFill>
                  <a:schemeClr val="tx1"/>
                </a:solidFill>
                <a:latin typeface="+mn-lt"/>
                <a:ea typeface="+mn-ea"/>
                <a:cs typeface="+mn-cs"/>
              </a:rPr>
              <a:t> 4 «</a:t>
            </a:r>
            <a:r>
              <a:rPr lang="en-US" sz="1200" kern="1200" dirty="0">
                <a:solidFill>
                  <a:schemeClr val="tx1"/>
                </a:solidFill>
                <a:latin typeface="+mn-lt"/>
                <a:ea typeface="+mn-ea"/>
                <a:cs typeface="+mn-cs"/>
              </a:rPr>
              <a:t>ETH’s research on STEM-​learning and Opening of the ETH Youth Academy” of this year’s </a:t>
            </a:r>
            <a:r>
              <a:rPr lang="en-US" sz="1200" kern="1200" dirty="0" err="1">
                <a:solidFill>
                  <a:schemeClr val="tx1"/>
                </a:solidFill>
                <a:latin typeface="+mn-lt"/>
                <a:ea typeface="+mn-ea"/>
                <a:cs typeface="+mn-cs"/>
              </a:rPr>
              <a:t>Latsis</a:t>
            </a:r>
            <a:r>
              <a:rPr lang="en-US" sz="1200" kern="1200" dirty="0">
                <a:solidFill>
                  <a:schemeClr val="tx1"/>
                </a:solidFill>
                <a:latin typeface="+mn-lt"/>
                <a:ea typeface="+mn-ea"/>
                <a:cs typeface="+mn-cs"/>
              </a:rPr>
              <a:t> Symposium</a:t>
            </a:r>
            <a:endParaRPr lang="de-CH"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615DDFD-030C-4D5A-B33E-3A7E7538D2BE}" type="slidenum">
              <a:rPr lang="de-CH" smtClean="0"/>
              <a:t>13</a:t>
            </a:fld>
            <a:endParaRPr lang="de-CH"/>
          </a:p>
        </p:txBody>
      </p:sp>
    </p:spTree>
    <p:extLst>
      <p:ext uri="{BB962C8B-B14F-4D97-AF65-F5344CB8AC3E}">
        <p14:creationId xmlns:p14="http://schemas.microsoft.com/office/powerpoint/2010/main" val="65257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de-CH" dirty="0"/>
              <a:t>So </a:t>
            </a:r>
            <a:r>
              <a:rPr lang="de-CH" dirty="0" err="1"/>
              <a:t>how</a:t>
            </a:r>
            <a:r>
              <a:rPr lang="de-CH" dirty="0"/>
              <a:t> </a:t>
            </a:r>
            <a:r>
              <a:rPr lang="de-CH" dirty="0" err="1"/>
              <a:t>important</a:t>
            </a:r>
            <a:r>
              <a:rPr lang="de-CH" dirty="0"/>
              <a:t> </a:t>
            </a:r>
            <a:r>
              <a:rPr lang="de-CH" dirty="0" err="1"/>
              <a:t>is</a:t>
            </a:r>
            <a:r>
              <a:rPr lang="de-CH" dirty="0"/>
              <a:t> STEM? in </a:t>
            </a:r>
            <a:r>
              <a:rPr lang="de-CH" dirty="0" err="1"/>
              <a:t>selection</a:t>
            </a:r>
            <a:r>
              <a:rPr lang="de-CH" dirty="0"/>
              <a:t> </a:t>
            </a:r>
            <a:r>
              <a:rPr lang="de-CH" dirty="0" err="1"/>
              <a:t>of</a:t>
            </a:r>
            <a:r>
              <a:rPr lang="de-CH" dirty="0"/>
              <a:t> </a:t>
            </a:r>
            <a:r>
              <a:rPr lang="de-CH" dirty="0" err="1"/>
              <a:t>study</a:t>
            </a:r>
            <a:r>
              <a:rPr lang="de-CH" dirty="0"/>
              <a:t> </a:t>
            </a:r>
            <a:r>
              <a:rPr lang="de-CH" dirty="0" err="1"/>
              <a:t>focus</a:t>
            </a:r>
            <a:r>
              <a:rPr lang="de-CH" dirty="0"/>
              <a:t> </a:t>
            </a:r>
            <a:r>
              <a:rPr lang="de-CH" dirty="0" err="1"/>
              <a:t>by</a:t>
            </a:r>
            <a:r>
              <a:rPr lang="de-CH" dirty="0"/>
              <a:t> </a:t>
            </a:r>
            <a:r>
              <a:rPr lang="de-CH" dirty="0" err="1"/>
              <a:t>students</a:t>
            </a:r>
            <a:r>
              <a:rPr lang="de-CH" dirty="0"/>
              <a:t> [Animation 1]</a:t>
            </a:r>
          </a:p>
          <a:p>
            <a:pPr marL="228600" indent="-228600">
              <a:buFont typeface="+mj-lt"/>
              <a:buAutoNum type="arabicPeriod"/>
            </a:pPr>
            <a:r>
              <a:rPr lang="de-CH" dirty="0" err="1"/>
              <a:t>Difference</a:t>
            </a:r>
            <a:r>
              <a:rPr lang="de-CH" dirty="0"/>
              <a:t> </a:t>
            </a:r>
            <a:r>
              <a:rPr lang="de-CH" dirty="0" err="1"/>
              <a:t>between</a:t>
            </a:r>
            <a:r>
              <a:rPr lang="de-CH" dirty="0"/>
              <a:t> </a:t>
            </a:r>
            <a:r>
              <a:rPr lang="de-CH" dirty="0" err="1"/>
              <a:t>Switzerland</a:t>
            </a:r>
            <a:r>
              <a:rPr lang="de-CH" dirty="0"/>
              <a:t> &amp; China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CH" dirty="0"/>
              <a:t>Global </a:t>
            </a:r>
            <a:r>
              <a:rPr lang="de-CH" dirty="0" err="1"/>
              <a:t>competition</a:t>
            </a:r>
            <a:r>
              <a:rPr lang="de-CH" dirty="0"/>
              <a:t> </a:t>
            </a:r>
            <a:r>
              <a:rPr lang="de-CH" dirty="0" err="1"/>
              <a:t>for</a:t>
            </a:r>
            <a:r>
              <a:rPr lang="de-CH" dirty="0"/>
              <a:t> </a:t>
            </a:r>
            <a:r>
              <a:rPr lang="de-CH" dirty="0" err="1"/>
              <a:t>best</a:t>
            </a:r>
            <a:r>
              <a:rPr lang="de-CH" dirty="0"/>
              <a:t> </a:t>
            </a:r>
            <a:r>
              <a:rPr lang="de-CH" dirty="0" err="1"/>
              <a:t>graduates</a:t>
            </a:r>
            <a:r>
              <a:rPr lang="de-CH" dirty="0"/>
              <a:t> (and national </a:t>
            </a:r>
            <a:r>
              <a:rPr lang="de-CH" dirty="0" err="1"/>
              <a:t>ambitions</a:t>
            </a:r>
            <a:r>
              <a:rPr lang="de-CH" dirty="0"/>
              <a:t> </a:t>
            </a:r>
            <a:r>
              <a:rPr lang="de-CH" dirty="0" err="1"/>
              <a:t>regarding</a:t>
            </a:r>
            <a:r>
              <a:rPr lang="de-CH" dirty="0"/>
              <a:t> global top </a:t>
            </a:r>
            <a:r>
              <a:rPr lang="de-CH" dirty="0" err="1"/>
              <a:t>universities</a:t>
            </a:r>
            <a:r>
              <a:rPr lang="de-CH" dirty="0"/>
              <a:t>)</a:t>
            </a:r>
          </a:p>
          <a:p>
            <a:pPr marL="228600" indent="-228600">
              <a:buFont typeface="+mj-lt"/>
              <a:buAutoNum type="arabicPeriod"/>
            </a:pPr>
            <a:r>
              <a:rPr lang="de-CH" dirty="0"/>
              <a:t>Supply and </a:t>
            </a:r>
            <a:r>
              <a:rPr lang="de-CH" dirty="0" err="1"/>
              <a:t>demand</a:t>
            </a:r>
            <a:r>
              <a:rPr lang="de-CH" dirty="0"/>
              <a:t> </a:t>
            </a:r>
            <a:r>
              <a:rPr lang="de-CH" dirty="0" err="1"/>
              <a:t>of</a:t>
            </a:r>
            <a:r>
              <a:rPr lang="de-CH" dirty="0"/>
              <a:t> </a:t>
            </a:r>
            <a:r>
              <a:rPr lang="de-CH" dirty="0" err="1"/>
              <a:t>workforce</a:t>
            </a:r>
            <a:endParaRPr lang="de-CH"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CH" dirty="0"/>
              <a:t>Political </a:t>
            </a:r>
            <a:r>
              <a:rPr lang="de-CH" dirty="0" err="1"/>
              <a:t>framework</a:t>
            </a:r>
            <a:r>
              <a:rPr lang="de-CH" dirty="0"/>
              <a:t> (and </a:t>
            </a:r>
            <a:r>
              <a:rPr lang="de-CH" dirty="0" err="1"/>
              <a:t>pitfalls</a:t>
            </a:r>
            <a:r>
              <a:rPr lang="de-CH" dirty="0"/>
              <a:t>)</a:t>
            </a:r>
          </a:p>
          <a:p>
            <a:pPr marL="228600" indent="-228600">
              <a:buFont typeface="+mj-lt"/>
              <a:buAutoNum type="arabicPeriod"/>
            </a:pPr>
            <a:r>
              <a:rPr lang="de-CH" dirty="0"/>
              <a:t>Educational </a:t>
            </a:r>
            <a:r>
              <a:rPr lang="de-CH" dirty="0" err="1"/>
              <a:t>mission</a:t>
            </a:r>
            <a:r>
              <a:rPr lang="de-CH" dirty="0"/>
              <a:t> </a:t>
            </a:r>
            <a:r>
              <a:rPr lang="de-CH" dirty="0" err="1"/>
              <a:t>of</a:t>
            </a:r>
            <a:r>
              <a:rPr lang="de-CH" dirty="0"/>
              <a:t> ETH: </a:t>
            </a:r>
            <a:r>
              <a:rPr lang="de-CH" dirty="0" err="1"/>
              <a:t>Educating</a:t>
            </a:r>
            <a:r>
              <a:rPr lang="de-CH" dirty="0"/>
              <a:t> </a:t>
            </a:r>
            <a:r>
              <a:rPr lang="de-CH" dirty="0" err="1"/>
              <a:t>the</a:t>
            </a:r>
            <a:r>
              <a:rPr lang="de-CH" dirty="0"/>
              <a:t> </a:t>
            </a:r>
            <a:r>
              <a:rPr lang="de-CH" dirty="0" err="1"/>
              <a:t>workforce</a:t>
            </a:r>
            <a:r>
              <a:rPr lang="de-CH" dirty="0"/>
              <a:t> </a:t>
            </a:r>
            <a:r>
              <a:rPr lang="de-CH" dirty="0" err="1"/>
              <a:t>for</a:t>
            </a:r>
            <a:r>
              <a:rPr lang="de-CH" dirty="0"/>
              <a:t> </a:t>
            </a:r>
            <a:r>
              <a:rPr lang="de-CH" dirty="0" err="1"/>
              <a:t>Switzerland</a:t>
            </a:r>
            <a:endParaRPr lang="de-CH" dirty="0"/>
          </a:p>
          <a:p>
            <a:pPr marL="171450" indent="-171450">
              <a:buFont typeface="Arial" panose="020B0604020202020204" pitchFamily="34" charset="0"/>
              <a:buChar char="•"/>
            </a:pPr>
            <a:endParaRPr lang="de-CH" dirty="0"/>
          </a:p>
          <a:p>
            <a:pPr marL="171450" indent="-171450">
              <a:buFont typeface="Arial" panose="020B0604020202020204" pitchFamily="34" charset="0"/>
              <a:buChar char="•"/>
            </a:pPr>
            <a:r>
              <a:rPr lang="de-CH" dirty="0" err="1"/>
              <a:t>Within</a:t>
            </a:r>
            <a:r>
              <a:rPr lang="de-CH" dirty="0"/>
              <a:t> a </a:t>
            </a:r>
            <a:r>
              <a:rPr lang="de-CH" dirty="0" err="1"/>
              <a:t>background</a:t>
            </a:r>
            <a:r>
              <a:rPr lang="de-CH" dirty="0"/>
              <a:t> </a:t>
            </a:r>
            <a:r>
              <a:rPr lang="de-CH" dirty="0" err="1"/>
              <a:t>that</a:t>
            </a:r>
            <a:r>
              <a:rPr lang="de-CH" dirty="0"/>
              <a:t> </a:t>
            </a:r>
            <a:r>
              <a:rPr lang="de-CH" dirty="0" err="1"/>
              <a:t>mixes</a:t>
            </a:r>
            <a:r>
              <a:rPr lang="de-CH" dirty="0"/>
              <a:t> 4, 5 &amp; 6</a:t>
            </a:r>
          </a:p>
          <a:p>
            <a:pPr marL="171450" indent="-171450">
              <a:buFont typeface="Arial" panose="020B0604020202020204" pitchFamily="34" charset="0"/>
              <a:buChar char="•"/>
            </a:pPr>
            <a:r>
              <a:rPr lang="de-CH" dirty="0" err="1"/>
              <a:t>Now</a:t>
            </a:r>
            <a:r>
              <a:rPr lang="de-CH" dirty="0"/>
              <a:t> </a:t>
            </a:r>
            <a:r>
              <a:rPr lang="de-CH" dirty="0" err="1"/>
              <a:t>moving</a:t>
            </a:r>
            <a:r>
              <a:rPr lang="de-CH" dirty="0"/>
              <a:t> </a:t>
            </a:r>
            <a:r>
              <a:rPr lang="de-CH" dirty="0" err="1"/>
              <a:t>onto</a:t>
            </a:r>
            <a:r>
              <a:rPr lang="de-CH" dirty="0"/>
              <a:t> ETH</a:t>
            </a:r>
          </a:p>
          <a:p>
            <a:endParaRPr lang="de-CH" dirty="0"/>
          </a:p>
          <a:p>
            <a:r>
              <a:rPr lang="de-CH" dirty="0"/>
              <a:t>Sources: https://www.timeshighereducation.com/features/stem-growth-really-stunting-humanities &amp; https://www.bfs.admin.ch/bfs/de/home/statistiken/bildung-wissenschaft/personen-ausbildung/tertiaerstufe-hochschulen/universitaere.html</a:t>
            </a:r>
          </a:p>
        </p:txBody>
      </p:sp>
      <p:sp>
        <p:nvSpPr>
          <p:cNvPr id="4" name="Slide Number Placeholder 3"/>
          <p:cNvSpPr>
            <a:spLocks noGrp="1"/>
          </p:cNvSpPr>
          <p:nvPr>
            <p:ph type="sldNum" sz="quarter" idx="5"/>
          </p:nvPr>
        </p:nvSpPr>
        <p:spPr/>
        <p:txBody>
          <a:bodyPr/>
          <a:lstStyle/>
          <a:p>
            <a:fld id="{F615DDFD-030C-4D5A-B33E-3A7E7538D2BE}" type="slidenum">
              <a:rPr lang="de-CH" smtClean="0"/>
              <a:t>2</a:t>
            </a:fld>
            <a:endParaRPr lang="de-CH"/>
          </a:p>
        </p:txBody>
      </p:sp>
    </p:spTree>
    <p:extLst>
      <p:ext uri="{BB962C8B-B14F-4D97-AF65-F5344CB8AC3E}">
        <p14:creationId xmlns:p14="http://schemas.microsoft.com/office/powerpoint/2010/main" val="231981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So </a:t>
            </a:r>
            <a:r>
              <a:rPr lang="de-CH" dirty="0" err="1"/>
              <a:t>where</a:t>
            </a:r>
            <a:r>
              <a:rPr lang="de-CH" dirty="0"/>
              <a:t> </a:t>
            </a:r>
            <a:r>
              <a:rPr lang="de-CH" dirty="0" err="1"/>
              <a:t>does</a:t>
            </a:r>
            <a:r>
              <a:rPr lang="de-CH" dirty="0"/>
              <a:t> ETH </a:t>
            </a:r>
            <a:r>
              <a:rPr lang="de-CH" dirty="0" err="1"/>
              <a:t>have</a:t>
            </a:r>
            <a:r>
              <a:rPr lang="de-CH" dirty="0"/>
              <a:t> </a:t>
            </a:r>
            <a:r>
              <a:rPr lang="de-CH" dirty="0" err="1"/>
              <a:t>responsibility</a:t>
            </a:r>
            <a:r>
              <a:rPr lang="de-CH" dirty="0"/>
              <a:t>?</a:t>
            </a:r>
          </a:p>
          <a:p>
            <a:pPr marL="171450" indent="-171450">
              <a:buFont typeface="Arial" panose="020B0604020202020204" pitchFamily="34" charset="0"/>
              <a:buChar char="•"/>
            </a:pPr>
            <a:r>
              <a:rPr lang="de-CH" dirty="0" err="1"/>
              <a:t>From</a:t>
            </a:r>
            <a:r>
              <a:rPr lang="de-CH" dirty="0"/>
              <a:t> High School </a:t>
            </a:r>
            <a:r>
              <a:rPr lang="de-CH" dirty="0" err="1"/>
              <a:t>to</a:t>
            </a:r>
            <a:r>
              <a:rPr lang="de-CH" dirty="0"/>
              <a:t> </a:t>
            </a:r>
            <a:r>
              <a:rPr lang="de-CH" dirty="0" err="1"/>
              <a:t>Continuing</a:t>
            </a:r>
            <a:r>
              <a:rPr lang="de-CH" dirty="0"/>
              <a:t> Education:  </a:t>
            </a:r>
          </a:p>
          <a:p>
            <a:pPr marL="171450" indent="-171450">
              <a:buFont typeface="Arial" panose="020B0604020202020204" pitchFamily="34" charset="0"/>
              <a:buChar char="•"/>
            </a:pPr>
            <a:r>
              <a:rPr lang="de-CH" dirty="0"/>
              <a:t>High School –&gt; Elsbeth Stern --&gt; </a:t>
            </a:r>
            <a:r>
              <a:rPr lang="de-CH" dirty="0" err="1"/>
              <a:t>why</a:t>
            </a:r>
            <a:r>
              <a:rPr lang="de-CH" dirty="0"/>
              <a:t> </a:t>
            </a:r>
            <a:r>
              <a:rPr lang="de-CH" dirty="0" err="1"/>
              <a:t>we</a:t>
            </a:r>
            <a:r>
              <a:rPr lang="de-CH" dirty="0"/>
              <a:t> </a:t>
            </a:r>
            <a:r>
              <a:rPr lang="de-CH" dirty="0" err="1"/>
              <a:t>are</a:t>
            </a:r>
            <a:r>
              <a:rPr lang="de-CH" dirty="0"/>
              <a:t> </a:t>
            </a:r>
            <a:r>
              <a:rPr lang="de-CH" dirty="0" err="1"/>
              <a:t>here</a:t>
            </a:r>
            <a:r>
              <a:rPr lang="de-CH" dirty="0"/>
              <a:t>!</a:t>
            </a:r>
          </a:p>
          <a:p>
            <a:pPr marL="171450" indent="-171450">
              <a:buFont typeface="Arial" panose="020B0604020202020204" pitchFamily="34" charset="0"/>
              <a:buChar char="•"/>
            </a:pPr>
            <a:r>
              <a:rPr lang="de-CH" dirty="0"/>
              <a:t>Gymnasium: This ist </a:t>
            </a:r>
            <a:r>
              <a:rPr lang="de-CH" dirty="0" err="1"/>
              <a:t>the</a:t>
            </a:r>
            <a:r>
              <a:rPr lang="de-CH" dirty="0"/>
              <a:t> </a:t>
            </a:r>
            <a:r>
              <a:rPr lang="de-CH" dirty="0" err="1"/>
              <a:t>most</a:t>
            </a:r>
            <a:r>
              <a:rPr lang="de-CH" dirty="0"/>
              <a:t> </a:t>
            </a:r>
            <a:r>
              <a:rPr lang="de-CH" dirty="0" err="1"/>
              <a:t>important</a:t>
            </a:r>
            <a:r>
              <a:rPr lang="de-CH" dirty="0"/>
              <a:t> </a:t>
            </a:r>
            <a:r>
              <a:rPr lang="de-CH" dirty="0" err="1"/>
              <a:t>way</a:t>
            </a:r>
            <a:r>
              <a:rPr lang="de-CH" dirty="0"/>
              <a:t> </a:t>
            </a:r>
            <a:r>
              <a:rPr lang="de-CH" dirty="0" err="1"/>
              <a:t>into</a:t>
            </a:r>
            <a:r>
              <a:rPr lang="de-CH" dirty="0"/>
              <a:t> ETH: 3’000+ </a:t>
            </a:r>
            <a:r>
              <a:rPr lang="de-CH" dirty="0" err="1"/>
              <a:t>students</a:t>
            </a:r>
            <a:r>
              <a:rPr lang="de-CH" dirty="0"/>
              <a:t> per </a:t>
            </a:r>
            <a:r>
              <a:rPr lang="de-CH" dirty="0" err="1"/>
              <a:t>year</a:t>
            </a:r>
            <a:endParaRPr lang="de-CH" dirty="0"/>
          </a:p>
          <a:p>
            <a:pPr marL="171450" indent="-171450">
              <a:buFont typeface="Arial" panose="020B0604020202020204" pitchFamily="34" charset="0"/>
              <a:buChar char="•"/>
            </a:pPr>
            <a:endParaRPr lang="de-CH" dirty="0"/>
          </a:p>
          <a:p>
            <a:pPr marL="171450" indent="-171450">
              <a:buFont typeface="Arial" panose="020B0604020202020204" pitchFamily="34" charset="0"/>
              <a:buChar char="•"/>
            </a:pPr>
            <a:r>
              <a:rPr lang="de-CH" dirty="0"/>
              <a:t>(</a:t>
            </a:r>
            <a:r>
              <a:rPr lang="de-CH" dirty="0" err="1"/>
              <a:t>other</a:t>
            </a:r>
            <a:r>
              <a:rPr lang="de-CH" dirty="0"/>
              <a:t> </a:t>
            </a:r>
            <a:r>
              <a:rPr lang="de-CH" dirty="0" err="1"/>
              <a:t>ways</a:t>
            </a:r>
            <a:r>
              <a:rPr lang="de-CH" dirty="0"/>
              <a:t> in @ Master &amp; Doctorate, </a:t>
            </a:r>
            <a:r>
              <a:rPr lang="de-CH" dirty="0" err="1"/>
              <a:t>Lifelong</a:t>
            </a:r>
            <a:r>
              <a:rPr lang="de-CH" dirty="0"/>
              <a:t> Learning</a:t>
            </a:r>
          </a:p>
          <a:p>
            <a:pPr marL="171450" indent="-171450">
              <a:buFont typeface="Arial" panose="020B0604020202020204" pitchFamily="34" charset="0"/>
              <a:buChar char="•"/>
            </a:pPr>
            <a:r>
              <a:rPr lang="de-CH" dirty="0" err="1"/>
              <a:t>Interationality</a:t>
            </a:r>
            <a:r>
              <a:rPr lang="de-CH" dirty="0"/>
              <a:t> + </a:t>
            </a:r>
            <a:r>
              <a:rPr lang="de-CH" dirty="0" err="1"/>
              <a:t>permeability</a:t>
            </a:r>
            <a:r>
              <a:rPr lang="de-CH" dirty="0"/>
              <a:t>)</a:t>
            </a:r>
          </a:p>
          <a:p>
            <a:pPr marL="171450" indent="-171450">
              <a:buFont typeface="Arial" panose="020B0604020202020204" pitchFamily="34" charset="0"/>
              <a:buChar char="•"/>
            </a:pPr>
            <a:endParaRPr lang="de-CH" dirty="0"/>
          </a:p>
        </p:txBody>
      </p:sp>
      <p:sp>
        <p:nvSpPr>
          <p:cNvPr id="4" name="Slide Number Placeholder 3"/>
          <p:cNvSpPr>
            <a:spLocks noGrp="1"/>
          </p:cNvSpPr>
          <p:nvPr>
            <p:ph type="sldNum" sz="quarter" idx="5"/>
          </p:nvPr>
        </p:nvSpPr>
        <p:spPr/>
        <p:txBody>
          <a:bodyPr/>
          <a:lstStyle/>
          <a:p>
            <a:fld id="{F615DDFD-030C-4D5A-B33E-3A7E7538D2BE}" type="slidenum">
              <a:rPr lang="de-CH" smtClean="0"/>
              <a:t>3</a:t>
            </a:fld>
            <a:endParaRPr lang="de-CH"/>
          </a:p>
        </p:txBody>
      </p:sp>
    </p:spTree>
    <p:extLst>
      <p:ext uri="{BB962C8B-B14F-4D97-AF65-F5344CB8AC3E}">
        <p14:creationId xmlns:p14="http://schemas.microsoft.com/office/powerpoint/2010/main" val="79145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1325" y="401638"/>
            <a:ext cx="5956300" cy="3351212"/>
          </a:xfrm>
        </p:spPr>
      </p:sp>
      <p:sp>
        <p:nvSpPr>
          <p:cNvPr id="3" name="Notes Placeholder 2"/>
          <p:cNvSpPr>
            <a:spLocks noGrp="1"/>
          </p:cNvSpPr>
          <p:nvPr>
            <p:ph type="body" idx="1"/>
          </p:nvPr>
        </p:nvSpPr>
        <p:spPr>
          <a:xfrm>
            <a:off x="679450" y="4055634"/>
            <a:ext cx="5435600" cy="4634342"/>
          </a:xfrm>
        </p:spPr>
        <p:txBody>
          <a:bodyPr/>
          <a:lstStyle/>
          <a:p>
            <a:pPr marL="171450" indent="-171450">
              <a:buFont typeface="Arial" panose="020B0604020202020204" pitchFamily="34" charset="0"/>
              <a:buChar char="•"/>
            </a:pPr>
            <a:r>
              <a:rPr lang="de-CH" dirty="0" err="1"/>
              <a:t>We</a:t>
            </a:r>
            <a:r>
              <a:rPr lang="de-CH" dirty="0"/>
              <a:t> </a:t>
            </a:r>
            <a:r>
              <a:rPr lang="de-CH" dirty="0" err="1"/>
              <a:t>are</a:t>
            </a:r>
            <a:r>
              <a:rPr lang="de-CH" dirty="0"/>
              <a:t> </a:t>
            </a:r>
            <a:r>
              <a:rPr lang="de-CH" dirty="0" err="1"/>
              <a:t>dependent</a:t>
            </a:r>
            <a:r>
              <a:rPr lang="de-CH" dirty="0"/>
              <a:t> </a:t>
            </a:r>
            <a:r>
              <a:rPr lang="de-CH" dirty="0" err="1"/>
              <a:t>of</a:t>
            </a:r>
            <a:r>
              <a:rPr lang="de-CH" dirty="0"/>
              <a:t> </a:t>
            </a:r>
            <a:r>
              <a:rPr lang="de-CH" dirty="0" err="1"/>
              <a:t>the</a:t>
            </a:r>
            <a:r>
              <a:rPr lang="de-CH" dirty="0"/>
              <a:t> Matura </a:t>
            </a:r>
            <a:r>
              <a:rPr lang="de-CH" dirty="0" err="1"/>
              <a:t>as</a:t>
            </a:r>
            <a:r>
              <a:rPr lang="de-CH" dirty="0"/>
              <a:t> a </a:t>
            </a:r>
            <a:r>
              <a:rPr lang="de-CH" dirty="0" err="1"/>
              <a:t>selection</a:t>
            </a:r>
            <a:r>
              <a:rPr lang="de-CH" dirty="0"/>
              <a:t> </a:t>
            </a:r>
            <a:r>
              <a:rPr lang="de-CH" dirty="0" err="1"/>
              <a:t>mechanism</a:t>
            </a:r>
            <a:r>
              <a:rPr lang="de-CH" dirty="0"/>
              <a:t> </a:t>
            </a:r>
            <a:r>
              <a:rPr lang="de-CH" dirty="0" err="1"/>
              <a:t>irrespective</a:t>
            </a:r>
            <a:r>
              <a:rPr lang="de-CH" dirty="0"/>
              <a:t> </a:t>
            </a:r>
            <a:r>
              <a:rPr lang="de-CH" dirty="0" err="1"/>
              <a:t>of</a:t>
            </a:r>
            <a:r>
              <a:rPr lang="de-CH" dirty="0"/>
              <a:t> Matura type.</a:t>
            </a:r>
          </a:p>
          <a:p>
            <a:pPr marL="171450" indent="-171450">
              <a:buFont typeface="Arial" panose="020B0604020202020204" pitchFamily="34" charset="0"/>
              <a:buChar char="•"/>
            </a:pPr>
            <a:r>
              <a:rPr lang="de-CH" dirty="0" err="1"/>
              <a:t>We</a:t>
            </a:r>
            <a:r>
              <a:rPr lang="de-CH" dirty="0"/>
              <a:t> </a:t>
            </a:r>
            <a:r>
              <a:rPr lang="de-CH" dirty="0" err="1"/>
              <a:t>don’t</a:t>
            </a:r>
            <a:r>
              <a:rPr lang="de-CH" dirty="0"/>
              <a:t> </a:t>
            </a:r>
            <a:r>
              <a:rPr lang="de-CH" dirty="0" err="1"/>
              <a:t>want</a:t>
            </a:r>
            <a:r>
              <a:rPr lang="de-CH" dirty="0"/>
              <a:t> </a:t>
            </a:r>
            <a:r>
              <a:rPr lang="de-CH" dirty="0" err="1"/>
              <a:t>to</a:t>
            </a:r>
            <a:r>
              <a:rPr lang="de-CH" dirty="0"/>
              <a:t> lose so </a:t>
            </a:r>
            <a:r>
              <a:rPr lang="de-CH" dirty="0" err="1"/>
              <a:t>many</a:t>
            </a:r>
            <a:r>
              <a:rPr lang="de-CH" dirty="0"/>
              <a:t> Maturandinnen and Maturanden </a:t>
            </a:r>
            <a:r>
              <a:rPr lang="de-CH" dirty="0" err="1"/>
              <a:t>as</a:t>
            </a:r>
            <a:r>
              <a:rPr lang="de-CH" dirty="0"/>
              <a:t> </a:t>
            </a:r>
            <a:r>
              <a:rPr lang="de-CH" dirty="0" err="1"/>
              <a:t>we</a:t>
            </a:r>
            <a:r>
              <a:rPr lang="de-CH" dirty="0"/>
              <a:t> do </a:t>
            </a:r>
            <a:r>
              <a:rPr lang="de-CH" dirty="0" err="1"/>
              <a:t>now</a:t>
            </a:r>
            <a:r>
              <a:rPr lang="de-CH" dirty="0"/>
              <a:t> and </a:t>
            </a:r>
            <a:r>
              <a:rPr lang="de-CH" dirty="0" err="1"/>
              <a:t>as</a:t>
            </a:r>
            <a:r>
              <a:rPr lang="de-CH" dirty="0"/>
              <a:t> </a:t>
            </a:r>
            <a:r>
              <a:rPr lang="de-CH" dirty="0" err="1"/>
              <a:t>we</a:t>
            </a:r>
            <a:r>
              <a:rPr lang="de-CH" dirty="0"/>
              <a:t> </a:t>
            </a:r>
            <a:r>
              <a:rPr lang="de-CH" dirty="0" err="1"/>
              <a:t>have</a:t>
            </a:r>
            <a:r>
              <a:rPr lang="de-CH" dirty="0"/>
              <a:t> </a:t>
            </a:r>
            <a:r>
              <a:rPr lang="de-CH" dirty="0" err="1"/>
              <a:t>done</a:t>
            </a:r>
            <a:r>
              <a:rPr lang="de-CH" dirty="0"/>
              <a:t> in </a:t>
            </a:r>
            <a:r>
              <a:rPr lang="de-CH" dirty="0" err="1"/>
              <a:t>the</a:t>
            </a:r>
            <a:r>
              <a:rPr lang="de-CH" dirty="0"/>
              <a:t> </a:t>
            </a:r>
            <a:r>
              <a:rPr lang="de-CH" dirty="0" err="1"/>
              <a:t>past</a:t>
            </a:r>
            <a:r>
              <a:rPr lang="de-CH" dirty="0"/>
              <a:t>. </a:t>
            </a:r>
            <a:r>
              <a:rPr lang="de-CH" dirty="0" err="1"/>
              <a:t>It</a:t>
            </a:r>
            <a:r>
              <a:rPr lang="de-CH" dirty="0"/>
              <a:t> </a:t>
            </a:r>
            <a:r>
              <a:rPr lang="de-CH" dirty="0" err="1"/>
              <a:t>is</a:t>
            </a:r>
            <a:r>
              <a:rPr lang="de-CH" dirty="0"/>
              <a:t> a </a:t>
            </a:r>
            <a:r>
              <a:rPr lang="de-CH" dirty="0" err="1"/>
              <a:t>waste</a:t>
            </a:r>
            <a:r>
              <a:rPr lang="de-CH" dirty="0"/>
              <a:t> </a:t>
            </a:r>
            <a:r>
              <a:rPr lang="de-CH" dirty="0" err="1"/>
              <a:t>of</a:t>
            </a:r>
            <a:r>
              <a:rPr lang="de-CH" dirty="0"/>
              <a:t> time and </a:t>
            </a:r>
            <a:r>
              <a:rPr lang="de-CH" dirty="0" err="1"/>
              <a:t>resources</a:t>
            </a:r>
            <a:r>
              <a:rPr lang="de-CH" dirty="0"/>
              <a:t> </a:t>
            </a:r>
            <a:r>
              <a:rPr lang="de-CH" dirty="0" err="1"/>
              <a:t>for</a:t>
            </a:r>
            <a:r>
              <a:rPr lang="de-CH" dirty="0"/>
              <a:t> all </a:t>
            </a:r>
            <a:r>
              <a:rPr lang="de-CH" dirty="0" err="1"/>
              <a:t>parties</a:t>
            </a:r>
            <a:r>
              <a:rPr lang="de-CH" dirty="0"/>
              <a:t> </a:t>
            </a:r>
            <a:r>
              <a:rPr lang="de-CH" dirty="0" err="1"/>
              <a:t>involved</a:t>
            </a:r>
            <a:r>
              <a:rPr lang="de-CH" dirty="0"/>
              <a:t> &amp; not </a:t>
            </a:r>
            <a:r>
              <a:rPr lang="de-CH" dirty="0" err="1"/>
              <a:t>only</a:t>
            </a:r>
            <a:r>
              <a:rPr lang="de-CH" dirty="0"/>
              <a:t> </a:t>
            </a:r>
            <a:r>
              <a:rPr lang="de-CH" dirty="0" err="1"/>
              <a:t>this</a:t>
            </a:r>
            <a:r>
              <a:rPr lang="de-CH" dirty="0"/>
              <a:t>; </a:t>
            </a:r>
            <a:r>
              <a:rPr lang="de-CH" dirty="0" err="1"/>
              <a:t>failing</a:t>
            </a:r>
            <a:r>
              <a:rPr lang="de-CH" dirty="0"/>
              <a:t> </a:t>
            </a:r>
            <a:r>
              <a:rPr lang="de-CH" dirty="0" err="1"/>
              <a:t>is</a:t>
            </a:r>
            <a:r>
              <a:rPr lang="de-CH" dirty="0"/>
              <a:t> not </a:t>
            </a:r>
            <a:r>
              <a:rPr lang="de-CH" dirty="0" err="1"/>
              <a:t>always</a:t>
            </a:r>
            <a:r>
              <a:rPr lang="de-CH" dirty="0"/>
              <a:t> </a:t>
            </a:r>
            <a:r>
              <a:rPr lang="de-CH" dirty="0" err="1"/>
              <a:t>constructive</a:t>
            </a:r>
            <a:r>
              <a:rPr lang="de-CH" dirty="0"/>
              <a:t> / </a:t>
            </a:r>
            <a:r>
              <a:rPr lang="de-CH" dirty="0" err="1"/>
              <a:t>productive</a:t>
            </a:r>
            <a:r>
              <a:rPr lang="de-CH" dirty="0"/>
              <a:t>.</a:t>
            </a:r>
          </a:p>
          <a:p>
            <a:pPr marL="171450" indent="-171450">
              <a:buFont typeface="Arial" panose="020B0604020202020204" pitchFamily="34" charset="0"/>
              <a:buChar char="•"/>
            </a:pPr>
            <a:r>
              <a:rPr lang="de-CH" dirty="0" err="1"/>
              <a:t>We</a:t>
            </a:r>
            <a:r>
              <a:rPr lang="de-CH" dirty="0"/>
              <a:t> </a:t>
            </a:r>
            <a:r>
              <a:rPr lang="de-CH" dirty="0" err="1"/>
              <a:t>need</a:t>
            </a:r>
            <a:r>
              <a:rPr lang="de-CH" dirty="0"/>
              <a:t> </a:t>
            </a:r>
            <a:r>
              <a:rPr lang="de-CH" dirty="0" err="1"/>
              <a:t>to</a:t>
            </a:r>
            <a:r>
              <a:rPr lang="de-CH" dirty="0"/>
              <a:t> </a:t>
            </a:r>
            <a:r>
              <a:rPr lang="de-CH" dirty="0" err="1"/>
              <a:t>work</a:t>
            </a:r>
            <a:r>
              <a:rPr lang="de-CH" dirty="0"/>
              <a:t> on </a:t>
            </a:r>
            <a:r>
              <a:rPr lang="de-CH" dirty="0" err="1"/>
              <a:t>it</a:t>
            </a:r>
            <a:r>
              <a:rPr lang="de-CH" dirty="0"/>
              <a:t>, and </a:t>
            </a:r>
            <a:r>
              <a:rPr lang="de-CH" dirty="0" err="1"/>
              <a:t>we</a:t>
            </a:r>
            <a:r>
              <a:rPr lang="de-CH" dirty="0"/>
              <a:t> </a:t>
            </a:r>
            <a:r>
              <a:rPr lang="de-CH" dirty="0" err="1"/>
              <a:t>have</a:t>
            </a:r>
            <a:r>
              <a:rPr lang="de-CH" dirty="0"/>
              <a:t> </a:t>
            </a:r>
            <a:r>
              <a:rPr lang="de-CH" dirty="0" err="1"/>
              <a:t>already</a:t>
            </a:r>
            <a:r>
              <a:rPr lang="de-CH" dirty="0"/>
              <a:t> </a:t>
            </a:r>
            <a:r>
              <a:rPr lang="de-CH" dirty="0" err="1"/>
              <a:t>identified</a:t>
            </a:r>
            <a:r>
              <a:rPr lang="de-CH" dirty="0"/>
              <a:t> </a:t>
            </a:r>
            <a:r>
              <a:rPr lang="de-CH" dirty="0" err="1"/>
              <a:t>fields</a:t>
            </a:r>
            <a:r>
              <a:rPr lang="de-CH" dirty="0"/>
              <a:t> </a:t>
            </a:r>
            <a:r>
              <a:rPr lang="de-CH" dirty="0" err="1"/>
              <a:t>of</a:t>
            </a:r>
            <a:r>
              <a:rPr lang="de-CH" dirty="0"/>
              <a:t> </a:t>
            </a:r>
            <a:r>
              <a:rPr lang="de-CH" dirty="0" err="1"/>
              <a:t>action</a:t>
            </a:r>
            <a:r>
              <a:rPr lang="de-CH" dirty="0"/>
              <a:t> and </a:t>
            </a:r>
            <a:r>
              <a:rPr lang="de-CH" dirty="0" err="1"/>
              <a:t>taken</a:t>
            </a:r>
            <a:r>
              <a:rPr lang="de-CH" dirty="0"/>
              <a:t> </a:t>
            </a:r>
            <a:r>
              <a:rPr lang="de-CH" dirty="0" err="1"/>
              <a:t>measures</a:t>
            </a:r>
            <a:endParaRPr lang="de-CH" dirty="0"/>
          </a:p>
          <a:p>
            <a:pPr marL="171450" indent="-171450">
              <a:buFont typeface="Arial" panose="020B0604020202020204" pitchFamily="34" charset="0"/>
              <a:buChar char="•"/>
            </a:pPr>
            <a:r>
              <a:rPr lang="de-CH" dirty="0"/>
              <a:t>Key </a:t>
            </a:r>
            <a:r>
              <a:rPr lang="de-CH" dirty="0" err="1"/>
              <a:t>focus</a:t>
            </a:r>
            <a:r>
              <a:rPr lang="de-CH" dirty="0"/>
              <a:t> </a:t>
            </a:r>
            <a:r>
              <a:rPr lang="de-CH" dirty="0" err="1"/>
              <a:t>areas</a:t>
            </a:r>
            <a:r>
              <a:rPr lang="de-CH" dirty="0"/>
              <a:t>:</a:t>
            </a:r>
          </a:p>
          <a:p>
            <a:pPr marL="628650" lvl="1" indent="-171450">
              <a:buFont typeface="Arial" panose="020B0604020202020204" pitchFamily="34" charset="0"/>
              <a:buChar char="•"/>
            </a:pPr>
            <a:r>
              <a:rPr lang="de-CH" dirty="0"/>
              <a:t>ETH: </a:t>
            </a:r>
            <a:r>
              <a:rPr lang="de-CH" dirty="0" err="1"/>
              <a:t>Studyability</a:t>
            </a:r>
            <a:endParaRPr lang="de-CH" dirty="0"/>
          </a:p>
          <a:p>
            <a:pPr marL="628650" lvl="1" indent="-171450">
              <a:buFont typeface="Arial" panose="020B0604020202020204" pitchFamily="34" charset="0"/>
              <a:buChar char="•"/>
            </a:pPr>
            <a:r>
              <a:rPr lang="de-CH" dirty="0"/>
              <a:t>Gymnasien: </a:t>
            </a:r>
            <a:r>
              <a:rPr lang="de-CH" dirty="0" err="1"/>
              <a:t>Better</a:t>
            </a:r>
            <a:r>
              <a:rPr lang="de-CH" dirty="0"/>
              <a:t> </a:t>
            </a:r>
            <a:r>
              <a:rPr lang="de-CH" dirty="0" err="1"/>
              <a:t>matching</a:t>
            </a:r>
            <a:r>
              <a:rPr lang="de-CH" dirty="0"/>
              <a:t> </a:t>
            </a:r>
            <a:r>
              <a:rPr lang="de-CH" dirty="0" err="1"/>
              <a:t>of</a:t>
            </a:r>
            <a:r>
              <a:rPr lang="de-CH" dirty="0"/>
              <a:t> high </a:t>
            </a:r>
            <a:r>
              <a:rPr lang="de-CH" dirty="0" err="1"/>
              <a:t>school</a:t>
            </a:r>
            <a:r>
              <a:rPr lang="de-CH" dirty="0"/>
              <a:t> </a:t>
            </a:r>
            <a:r>
              <a:rPr lang="de-CH" dirty="0" err="1"/>
              <a:t>graduates</a:t>
            </a:r>
            <a:r>
              <a:rPr lang="de-CH" dirty="0"/>
              <a:t> </a:t>
            </a:r>
            <a:r>
              <a:rPr lang="de-CH" dirty="0" err="1"/>
              <a:t>to</a:t>
            </a:r>
            <a:r>
              <a:rPr lang="de-CH" dirty="0"/>
              <a:t> ETH-profile, and </a:t>
            </a:r>
            <a:r>
              <a:rPr lang="de-CH" dirty="0" err="1"/>
              <a:t>better</a:t>
            </a:r>
            <a:r>
              <a:rPr lang="de-CH" dirty="0"/>
              <a:t> </a:t>
            </a:r>
            <a:r>
              <a:rPr lang="de-CH" dirty="0" err="1"/>
              <a:t>expectation</a:t>
            </a:r>
            <a:r>
              <a:rPr lang="de-CH" dirty="0"/>
              <a:t> </a:t>
            </a:r>
            <a:r>
              <a:rPr lang="de-CH" dirty="0" err="1"/>
              <a:t>management</a:t>
            </a:r>
            <a:r>
              <a:rPr lang="de-CH" dirty="0"/>
              <a:t> </a:t>
            </a:r>
            <a:r>
              <a:rPr lang="de-CH" dirty="0" err="1"/>
              <a:t>of</a:t>
            </a:r>
            <a:r>
              <a:rPr lang="de-CH" dirty="0"/>
              <a:t> </a:t>
            </a:r>
            <a:r>
              <a:rPr lang="de-CH" dirty="0" err="1"/>
              <a:t>what</a:t>
            </a:r>
            <a:r>
              <a:rPr lang="de-CH" dirty="0"/>
              <a:t> </a:t>
            </a:r>
            <a:r>
              <a:rPr lang="de-CH" dirty="0" err="1"/>
              <a:t>should</a:t>
            </a:r>
            <a:r>
              <a:rPr lang="de-CH" dirty="0"/>
              <a:t> </a:t>
            </a:r>
            <a:r>
              <a:rPr lang="de-CH" dirty="0" err="1"/>
              <a:t>be</a:t>
            </a:r>
            <a:r>
              <a:rPr lang="de-CH" dirty="0"/>
              <a:t> </a:t>
            </a:r>
            <a:r>
              <a:rPr lang="de-CH" dirty="0" err="1"/>
              <a:t>expected</a:t>
            </a:r>
            <a:r>
              <a:rPr lang="de-CH" dirty="0"/>
              <a:t> at ETH</a:t>
            </a:r>
          </a:p>
          <a:p>
            <a:pPr marL="628650" lvl="1" indent="-171450">
              <a:buFont typeface="Arial" panose="020B0604020202020204" pitchFamily="34" charset="0"/>
              <a:buChar char="•"/>
            </a:pPr>
            <a:endParaRPr lang="de-CH" dirty="0"/>
          </a:p>
          <a:p>
            <a:pPr marL="171450" lvl="0" indent="-171450">
              <a:buFont typeface="Arial" panose="020B0604020202020204" pitchFamily="34" charset="0"/>
              <a:buChar char="•"/>
            </a:pPr>
            <a:r>
              <a:rPr lang="de-CH" dirty="0"/>
              <a:t>Studienwoche</a:t>
            </a:r>
          </a:p>
          <a:p>
            <a:pPr marL="171450" lvl="0" indent="-171450">
              <a:buFont typeface="Arial" panose="020B0604020202020204" pitchFamily="34" charset="0"/>
              <a:buChar char="•"/>
            </a:pPr>
            <a:r>
              <a:rPr lang="de-CH" dirty="0"/>
              <a:t>Studieninfotage</a:t>
            </a:r>
          </a:p>
          <a:p>
            <a:pPr marL="171450" lvl="0" indent="-171450">
              <a:buFont typeface="Arial" panose="020B0604020202020204" pitchFamily="34" charset="0"/>
              <a:buChar char="•"/>
            </a:pPr>
            <a:r>
              <a:rPr lang="de-CH" dirty="0"/>
              <a:t>Onboarding</a:t>
            </a:r>
          </a:p>
          <a:p>
            <a:pPr marL="171450" lvl="0" indent="-171450">
              <a:buFont typeface="Arial" panose="020B0604020202020204" pitchFamily="34" charset="0"/>
              <a:buChar char="•"/>
            </a:pPr>
            <a:r>
              <a:rPr lang="de-CH" dirty="0"/>
              <a:t>Brückenkurs</a:t>
            </a:r>
          </a:p>
          <a:p>
            <a:pPr marL="171450" lvl="0" indent="-171450">
              <a:buFont typeface="Arial" panose="020B0604020202020204" pitchFamily="34" charset="0"/>
              <a:buChar char="•"/>
            </a:pPr>
            <a:r>
              <a:rPr lang="de-CH" dirty="0"/>
              <a:t>Support &amp; Coaching</a:t>
            </a:r>
          </a:p>
          <a:p>
            <a:endParaRPr lang="de-CH" dirty="0"/>
          </a:p>
          <a:p>
            <a:r>
              <a:rPr lang="de-CH" dirty="0"/>
              <a:t>Bild: ETH Zürich / Alessandro Della Bella; Online Prüfungen HG G1</a:t>
            </a:r>
          </a:p>
          <a:p>
            <a:endParaRPr lang="de-CH" dirty="0"/>
          </a:p>
        </p:txBody>
      </p:sp>
      <p:sp>
        <p:nvSpPr>
          <p:cNvPr id="4" name="Slide Number Placeholder 3"/>
          <p:cNvSpPr>
            <a:spLocks noGrp="1"/>
          </p:cNvSpPr>
          <p:nvPr>
            <p:ph type="sldNum" sz="quarter" idx="5"/>
          </p:nvPr>
        </p:nvSpPr>
        <p:spPr/>
        <p:txBody>
          <a:bodyPr/>
          <a:lstStyle/>
          <a:p>
            <a:fld id="{F615DDFD-030C-4D5A-B33E-3A7E7538D2BE}" type="slidenum">
              <a:rPr lang="de-CH" smtClean="0"/>
              <a:t>4</a:t>
            </a:fld>
            <a:endParaRPr lang="de-CH"/>
          </a:p>
        </p:txBody>
      </p:sp>
    </p:spTree>
    <p:extLst>
      <p:ext uri="{BB962C8B-B14F-4D97-AF65-F5344CB8AC3E}">
        <p14:creationId xmlns:p14="http://schemas.microsoft.com/office/powerpoint/2010/main" val="182009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CH" dirty="0"/>
              <a:t>Part </a:t>
            </a:r>
            <a:r>
              <a:rPr lang="de-CH" dirty="0" err="1"/>
              <a:t>of</a:t>
            </a:r>
            <a:r>
              <a:rPr lang="de-CH" dirty="0"/>
              <a:t> </a:t>
            </a:r>
            <a:r>
              <a:rPr lang="de-CH" dirty="0" err="1"/>
              <a:t>our</a:t>
            </a:r>
            <a:r>
              <a:rPr lang="de-CH" dirty="0"/>
              <a:t> plan (Educational </a:t>
            </a:r>
            <a:r>
              <a:rPr lang="de-CH" dirty="0" err="1"/>
              <a:t>mission</a:t>
            </a:r>
            <a:r>
              <a:rPr lang="de-CH" dirty="0"/>
              <a:t>)</a:t>
            </a:r>
          </a:p>
          <a:p>
            <a:pPr marL="171450" indent="-171450">
              <a:buFont typeface="Arial" panose="020B0604020202020204" pitchFamily="34" charset="0"/>
              <a:buChar char="•"/>
            </a:pPr>
            <a:r>
              <a:rPr lang="de-CH" dirty="0" err="1"/>
              <a:t>Deliberate</a:t>
            </a:r>
            <a:r>
              <a:rPr lang="de-CH" dirty="0"/>
              <a:t> </a:t>
            </a:r>
            <a:r>
              <a:rPr lang="de-CH" dirty="0" err="1"/>
              <a:t>action</a:t>
            </a:r>
            <a:r>
              <a:rPr lang="de-CH" dirty="0"/>
              <a:t> (</a:t>
            </a:r>
            <a:r>
              <a:rPr lang="de-CH" dirty="0" err="1"/>
              <a:t>Role</a:t>
            </a:r>
            <a:r>
              <a:rPr lang="de-CH" dirty="0"/>
              <a:t> and </a:t>
            </a:r>
            <a:r>
              <a:rPr lang="de-CH" dirty="0" err="1"/>
              <a:t>self-conception</a:t>
            </a:r>
            <a:r>
              <a:rPr lang="de-CH" dirty="0"/>
              <a:t> </a:t>
            </a:r>
            <a:r>
              <a:rPr lang="de-CH" dirty="0" err="1"/>
              <a:t>of</a:t>
            </a:r>
            <a:r>
              <a:rPr lang="de-CH" dirty="0"/>
              <a:t> ETH)</a:t>
            </a:r>
          </a:p>
          <a:p>
            <a:pPr marL="171450" indent="-171450">
              <a:buFont typeface="Arial" panose="020B0604020202020204" pitchFamily="34" charset="0"/>
              <a:buChar char="•"/>
            </a:pPr>
            <a:r>
              <a:rPr lang="de-CH" dirty="0"/>
              <a:t>Walk </a:t>
            </a:r>
            <a:r>
              <a:rPr lang="de-CH" dirty="0" err="1"/>
              <a:t>the</a:t>
            </a:r>
            <a:r>
              <a:rPr lang="de-CH" dirty="0"/>
              <a:t> </a:t>
            </a:r>
            <a:r>
              <a:rPr lang="de-CH" dirty="0" err="1"/>
              <a:t>walk</a:t>
            </a:r>
            <a:r>
              <a:rPr lang="de-CH" dirty="0"/>
              <a:t> (</a:t>
            </a:r>
            <a:r>
              <a:rPr lang="de-CH" dirty="0" err="1"/>
              <a:t>taking</a:t>
            </a:r>
            <a:r>
              <a:rPr lang="de-CH" dirty="0"/>
              <a:t> </a:t>
            </a:r>
            <a:r>
              <a:rPr lang="de-CH" dirty="0" err="1"/>
              <a:t>responsibility</a:t>
            </a:r>
            <a:r>
              <a:rPr lang="de-CH" dirty="0"/>
              <a:t>; </a:t>
            </a:r>
            <a:r>
              <a:rPr lang="de-CH" dirty="0" err="1"/>
              <a:t>being</a:t>
            </a:r>
            <a:r>
              <a:rPr lang="de-CH" dirty="0"/>
              <a:t> a reliable </a:t>
            </a:r>
            <a:r>
              <a:rPr lang="de-CH" dirty="0" err="1"/>
              <a:t>partner</a:t>
            </a:r>
            <a:r>
              <a:rPr lang="de-CH" dirty="0"/>
              <a:t> </a:t>
            </a:r>
            <a:r>
              <a:rPr lang="de-CH" dirty="0" err="1"/>
              <a:t>of</a:t>
            </a:r>
            <a:r>
              <a:rPr lang="de-CH" dirty="0"/>
              <a:t> </a:t>
            </a:r>
            <a:r>
              <a:rPr lang="de-CH" dirty="0" err="1"/>
              <a:t>the</a:t>
            </a:r>
            <a:r>
              <a:rPr lang="de-CH" dirty="0"/>
              <a:t> Swiss high </a:t>
            </a:r>
            <a:r>
              <a:rPr lang="de-CH" dirty="0" err="1"/>
              <a:t>schools</a:t>
            </a:r>
            <a:r>
              <a:rPr lang="de-CH" dirty="0"/>
              <a:t>)</a:t>
            </a:r>
          </a:p>
          <a:p>
            <a:endParaRPr lang="de-CH" dirty="0"/>
          </a:p>
          <a:p>
            <a:endParaRPr lang="de-CH" dirty="0"/>
          </a:p>
          <a:p>
            <a:endParaRPr lang="de-CH" dirty="0"/>
          </a:p>
          <a:p>
            <a:r>
              <a:rPr lang="de-CH" dirty="0"/>
              <a:t>Bild: ETH Zürich / Simon Tanner  : Schnupperstudium Informatik</a:t>
            </a:r>
          </a:p>
          <a:p>
            <a:endParaRPr lang="de-CH" dirty="0"/>
          </a:p>
        </p:txBody>
      </p:sp>
      <p:sp>
        <p:nvSpPr>
          <p:cNvPr id="4" name="Slide Number Placeholder 3"/>
          <p:cNvSpPr>
            <a:spLocks noGrp="1"/>
          </p:cNvSpPr>
          <p:nvPr>
            <p:ph type="sldNum" sz="quarter" idx="5"/>
          </p:nvPr>
        </p:nvSpPr>
        <p:spPr/>
        <p:txBody>
          <a:bodyPr/>
          <a:lstStyle/>
          <a:p>
            <a:fld id="{F615DDFD-030C-4D5A-B33E-3A7E7538D2BE}" type="slidenum">
              <a:rPr lang="de-CH" smtClean="0"/>
              <a:t>5</a:t>
            </a:fld>
            <a:endParaRPr lang="de-CH"/>
          </a:p>
        </p:txBody>
      </p:sp>
    </p:spTree>
    <p:extLst>
      <p:ext uri="{BB962C8B-B14F-4D97-AF65-F5344CB8AC3E}">
        <p14:creationId xmlns:p14="http://schemas.microsoft.com/office/powerpoint/2010/main" val="10670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Commitment</a:t>
            </a:r>
            <a:r>
              <a:rPr lang="de-CH" dirty="0"/>
              <a:t> </a:t>
            </a:r>
            <a:r>
              <a:rPr lang="de-CH" dirty="0" err="1"/>
              <a:t>of</a:t>
            </a:r>
            <a:r>
              <a:rPr lang="de-CH" dirty="0"/>
              <a:t> ETH Zürich &amp; Outreach </a:t>
            </a:r>
            <a:r>
              <a:rPr lang="de-CH" dirty="0" err="1"/>
              <a:t>for</a:t>
            </a:r>
            <a:r>
              <a:rPr lang="de-CH" dirty="0"/>
              <a:t> STEM-Education: </a:t>
            </a:r>
            <a:r>
              <a:rPr lang="de-CH" dirty="0" err="1"/>
              <a:t>Visibility</a:t>
            </a:r>
            <a:r>
              <a:rPr lang="de-CH" dirty="0"/>
              <a:t> (</a:t>
            </a:r>
            <a:r>
              <a:rPr lang="de-CH" dirty="0" err="1"/>
              <a:t>of</a:t>
            </a:r>
            <a:r>
              <a:rPr lang="de-CH" dirty="0"/>
              <a:t> </a:t>
            </a:r>
            <a:r>
              <a:rPr lang="de-CH" dirty="0" err="1"/>
              <a:t>our</a:t>
            </a:r>
            <a:r>
              <a:rPr lang="de-CH" dirty="0"/>
              <a:t> </a:t>
            </a:r>
            <a:r>
              <a:rPr lang="de-CH" dirty="0" err="1"/>
              <a:t>engagement</a:t>
            </a:r>
            <a:r>
              <a:rPr lang="de-CH" dirty="0"/>
              <a:t>) </a:t>
            </a:r>
            <a:r>
              <a:rPr lang="de-CH" dirty="0" err="1"/>
              <a:t>is</a:t>
            </a:r>
            <a:r>
              <a:rPr lang="de-CH" dirty="0"/>
              <a:t> </a:t>
            </a:r>
            <a:r>
              <a:rPr lang="de-CH" dirty="0" err="1"/>
              <a:t>key</a:t>
            </a:r>
            <a:endParaRPr lang="de-CH" dirty="0"/>
          </a:p>
          <a:p>
            <a:endParaRPr lang="de-CH" sz="1200" dirty="0"/>
          </a:p>
          <a:p>
            <a:r>
              <a:rPr lang="de-CH" sz="1200" dirty="0"/>
              <a:t>[</a:t>
            </a:r>
            <a:r>
              <a:rPr lang="de-CH" sz="1200" dirty="0" err="1"/>
              <a:t>pre-existing</a:t>
            </a:r>
            <a:r>
              <a:rPr lang="de-CH" sz="1200" dirty="0"/>
              <a:t>]</a:t>
            </a:r>
          </a:p>
          <a:p>
            <a:pPr marL="171450" indent="-171450">
              <a:buFont typeface="Arial" panose="020B0604020202020204" pitchFamily="34" charset="0"/>
              <a:buChar char="•"/>
            </a:pPr>
            <a:r>
              <a:rPr lang="de-CH" sz="1200" dirty="0"/>
              <a:t>Fachdidaktiken; </a:t>
            </a:r>
            <a:r>
              <a:rPr lang="de-CH" sz="1200" dirty="0" err="1"/>
              <a:t>Principles</a:t>
            </a:r>
            <a:r>
              <a:rPr lang="de-CH" sz="1200" dirty="0"/>
              <a:t> </a:t>
            </a:r>
            <a:r>
              <a:rPr lang="de-CH" sz="1200" dirty="0" err="1"/>
              <a:t>of</a:t>
            </a:r>
            <a:r>
              <a:rPr lang="de-CH" sz="1200" dirty="0"/>
              <a:t> ETH – </a:t>
            </a:r>
            <a:r>
              <a:rPr lang="de-CH" sz="1200" dirty="0" err="1"/>
              <a:t>committed</a:t>
            </a:r>
            <a:r>
              <a:rPr lang="de-CH" sz="1200" dirty="0"/>
              <a:t> </a:t>
            </a:r>
            <a:r>
              <a:rPr lang="de-CH" sz="1200" dirty="0" err="1"/>
              <a:t>teachers</a:t>
            </a:r>
            <a:r>
              <a:rPr lang="de-CH" sz="1200" dirty="0"/>
              <a:t> </a:t>
            </a:r>
            <a:r>
              <a:rPr lang="de-CH" sz="1200" dirty="0" err="1"/>
              <a:t>have</a:t>
            </a:r>
            <a:r>
              <a:rPr lang="de-CH" sz="1200" dirty="0"/>
              <a:t> a </a:t>
            </a:r>
            <a:r>
              <a:rPr lang="de-CH" sz="1200" dirty="0" err="1"/>
              <a:t>deep</a:t>
            </a:r>
            <a:r>
              <a:rPr lang="de-CH" sz="1200" dirty="0"/>
              <a:t> </a:t>
            </a:r>
            <a:r>
              <a:rPr lang="de-CH" sz="1200" dirty="0" err="1"/>
              <a:t>understanding</a:t>
            </a:r>
            <a:r>
              <a:rPr lang="de-CH" sz="1200" dirty="0"/>
              <a:t> </a:t>
            </a:r>
            <a:r>
              <a:rPr lang="de-CH" sz="1200" dirty="0" err="1"/>
              <a:t>of</a:t>
            </a:r>
            <a:r>
              <a:rPr lang="de-CH" sz="1200" dirty="0"/>
              <a:t> </a:t>
            </a:r>
            <a:r>
              <a:rPr lang="de-CH" sz="1200" dirty="0" err="1"/>
              <a:t>the</a:t>
            </a:r>
            <a:r>
              <a:rPr lang="de-CH" sz="1200" dirty="0"/>
              <a:t> </a:t>
            </a:r>
            <a:r>
              <a:rPr lang="de-CH" sz="1200" dirty="0" err="1"/>
              <a:t>discipline</a:t>
            </a:r>
            <a:endParaRPr lang="de-CH" sz="1200" dirty="0"/>
          </a:p>
          <a:p>
            <a:pPr marL="171450" indent="-171450">
              <a:buFont typeface="Arial" panose="020B0604020202020204" pitchFamily="34" charset="0"/>
              <a:buChar char="•"/>
            </a:pPr>
            <a:r>
              <a:rPr lang="de-CH" sz="1200" dirty="0"/>
              <a:t>MINT-Lernzentrum </a:t>
            </a:r>
            <a:r>
              <a:rPr lang="en-US" sz="1200" dirty="0">
                <a:sym typeface="Wingdings" panose="05000000000000000000" pitchFamily="2" charset="2"/>
              </a:rPr>
              <a:t></a:t>
            </a:r>
            <a:r>
              <a:rPr lang="de-CH" sz="1200" dirty="0"/>
              <a:t> National </a:t>
            </a:r>
            <a:r>
              <a:rPr lang="de-CH" sz="1200" dirty="0" err="1"/>
              <a:t>expertise</a:t>
            </a:r>
            <a:r>
              <a:rPr lang="de-CH" sz="1200" dirty="0"/>
              <a:t> (--&gt; </a:t>
            </a:r>
            <a:r>
              <a:rPr lang="de-CH" sz="1200" dirty="0" err="1"/>
              <a:t>many</a:t>
            </a:r>
            <a:r>
              <a:rPr lang="de-CH" sz="1200" dirty="0"/>
              <a:t> </a:t>
            </a:r>
            <a:r>
              <a:rPr lang="de-CH" sz="1200" dirty="0" err="1"/>
              <a:t>of</a:t>
            </a:r>
            <a:r>
              <a:rPr lang="de-CH" sz="1200" dirty="0"/>
              <a:t> </a:t>
            </a:r>
            <a:r>
              <a:rPr lang="de-CH" sz="1200" dirty="0" err="1"/>
              <a:t>our</a:t>
            </a:r>
            <a:r>
              <a:rPr lang="de-CH" sz="1200" dirty="0"/>
              <a:t> </a:t>
            </a:r>
            <a:r>
              <a:rPr lang="de-CH" sz="1200" dirty="0" err="1"/>
              <a:t>audience</a:t>
            </a:r>
            <a:r>
              <a:rPr lang="de-CH" sz="1200" dirty="0"/>
              <a:t> </a:t>
            </a:r>
            <a:r>
              <a:rPr lang="de-CH" sz="1200" dirty="0" err="1"/>
              <a:t>today</a:t>
            </a:r>
            <a:r>
              <a:rPr lang="de-CH" sz="1200" dirty="0"/>
              <a:t>)</a:t>
            </a:r>
          </a:p>
          <a:p>
            <a:pPr marL="171450" lvl="0" indent="-171450">
              <a:buFont typeface="Arial" panose="020B0604020202020204" pitchFamily="34" charset="0"/>
              <a:buChar char="•"/>
            </a:pPr>
            <a:r>
              <a:rPr lang="de-CH" sz="1200" dirty="0"/>
              <a:t>Analysis </a:t>
            </a:r>
            <a:r>
              <a:rPr lang="de-CH" sz="1200" dirty="0" err="1"/>
              <a:t>of</a:t>
            </a:r>
            <a:r>
              <a:rPr lang="de-CH" sz="1200" dirty="0"/>
              <a:t> </a:t>
            </a:r>
            <a:r>
              <a:rPr lang="de-CH" sz="1200" dirty="0" err="1"/>
              <a:t>performance</a:t>
            </a:r>
            <a:r>
              <a:rPr lang="de-CH" sz="1200" dirty="0"/>
              <a:t> – </a:t>
            </a:r>
            <a:r>
              <a:rPr lang="de-CH" sz="1200" dirty="0" err="1"/>
              <a:t>gender</a:t>
            </a:r>
            <a:r>
              <a:rPr lang="de-CH" sz="1200" dirty="0"/>
              <a:t>, </a:t>
            </a:r>
            <a:r>
              <a:rPr lang="de-CH" sz="1200" dirty="0" err="1"/>
              <a:t>internationality</a:t>
            </a:r>
            <a:r>
              <a:rPr lang="de-CH" sz="1200" dirty="0"/>
              <a:t>, …)</a:t>
            </a:r>
          </a:p>
          <a:p>
            <a:pPr marL="171450" indent="-171450">
              <a:buFont typeface="Arial" panose="020B0604020202020204" pitchFamily="34" charset="0"/>
              <a:buChar char="•"/>
            </a:pPr>
            <a:r>
              <a:rPr lang="de-CH" sz="1200" dirty="0"/>
              <a:t>HSGYM </a:t>
            </a:r>
            <a:r>
              <a:rPr lang="en-US" sz="1200" dirty="0">
                <a:sym typeface="Wingdings" panose="05000000000000000000" pitchFamily="2" charset="2"/>
              </a:rPr>
              <a:t> Networking in ZH ( last 7 years)</a:t>
            </a:r>
            <a:endParaRPr lang="de-CH" sz="1200" dirty="0"/>
          </a:p>
          <a:p>
            <a:endParaRPr lang="de-CH" dirty="0"/>
          </a:p>
          <a:p>
            <a:r>
              <a:rPr lang="de-CH" dirty="0"/>
              <a:t>Bild: ETH Zürich, erster Hochschultag der Mittelschulen 2012</a:t>
            </a:r>
          </a:p>
        </p:txBody>
      </p:sp>
      <p:sp>
        <p:nvSpPr>
          <p:cNvPr id="4" name="Slide Number Placeholder 3"/>
          <p:cNvSpPr>
            <a:spLocks noGrp="1"/>
          </p:cNvSpPr>
          <p:nvPr>
            <p:ph type="sldNum" sz="quarter" idx="5"/>
          </p:nvPr>
        </p:nvSpPr>
        <p:spPr/>
        <p:txBody>
          <a:bodyPr/>
          <a:lstStyle/>
          <a:p>
            <a:fld id="{F615DDFD-030C-4D5A-B33E-3A7E7538D2BE}" type="slidenum">
              <a:rPr lang="de-CH" smtClean="0"/>
              <a:t>6</a:t>
            </a:fld>
            <a:endParaRPr lang="de-CH"/>
          </a:p>
        </p:txBody>
      </p:sp>
    </p:spTree>
    <p:extLst>
      <p:ext uri="{BB962C8B-B14F-4D97-AF65-F5344CB8AC3E}">
        <p14:creationId xmlns:p14="http://schemas.microsoft.com/office/powerpoint/2010/main" val="245738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ETH Youth Academy</a:t>
            </a:r>
          </a:p>
          <a:p>
            <a:pPr lvl="1"/>
            <a:r>
              <a:rPr lang="de-CH" dirty="0" err="1"/>
              <a:t>Influencing</a:t>
            </a:r>
            <a:r>
              <a:rPr lang="de-CH" dirty="0"/>
              <a:t> </a:t>
            </a:r>
            <a:r>
              <a:rPr lang="de-CH" dirty="0" err="1"/>
              <a:t>the</a:t>
            </a:r>
            <a:r>
              <a:rPr lang="de-CH" dirty="0"/>
              <a:t> </a:t>
            </a:r>
            <a:r>
              <a:rPr lang="de-CH" dirty="0" err="1"/>
              <a:t>choice</a:t>
            </a:r>
            <a:r>
              <a:rPr lang="de-CH" dirty="0"/>
              <a:t> </a:t>
            </a:r>
            <a:r>
              <a:rPr lang="de-CH" dirty="0" err="1"/>
              <a:t>of</a:t>
            </a:r>
            <a:r>
              <a:rPr lang="de-CH" dirty="0"/>
              <a:t> Matura: </a:t>
            </a:r>
            <a:r>
              <a:rPr lang="de-CH" dirty="0" err="1"/>
              <a:t>How</a:t>
            </a:r>
            <a:r>
              <a:rPr lang="de-CH" dirty="0"/>
              <a:t>? </a:t>
            </a:r>
            <a:r>
              <a:rPr lang="de-CH" dirty="0" err="1"/>
              <a:t>Developing</a:t>
            </a:r>
            <a:r>
              <a:rPr lang="de-CH" dirty="0"/>
              <a:t> </a:t>
            </a:r>
            <a:r>
              <a:rPr lang="de-CH" dirty="0" err="1"/>
              <a:t>conceptual</a:t>
            </a:r>
            <a:r>
              <a:rPr lang="de-CH" dirty="0"/>
              <a:t> </a:t>
            </a:r>
            <a:r>
              <a:rPr lang="de-CH" dirty="0" err="1"/>
              <a:t>understanding</a:t>
            </a:r>
            <a:r>
              <a:rPr lang="de-CH" dirty="0"/>
              <a:t> / in </a:t>
            </a:r>
            <a:r>
              <a:rPr lang="de-CH" dirty="0" err="1"/>
              <a:t>furst</a:t>
            </a:r>
            <a:r>
              <a:rPr lang="de-CH" dirty="0"/>
              <a:t> 2 </a:t>
            </a:r>
            <a:r>
              <a:rPr lang="de-CH" dirty="0" err="1"/>
              <a:t>years</a:t>
            </a:r>
            <a:r>
              <a:rPr lang="de-CH" dirty="0"/>
              <a:t> in «Ing» Gymnasium --&gt; boost </a:t>
            </a:r>
            <a:r>
              <a:rPr lang="de-CH" dirty="0" err="1"/>
              <a:t>effect</a:t>
            </a:r>
            <a:r>
              <a:rPr lang="de-CH" dirty="0"/>
              <a:t> on 20% annual </a:t>
            </a:r>
            <a:r>
              <a:rPr lang="de-CH" dirty="0" err="1"/>
              <a:t>cohort</a:t>
            </a:r>
            <a:endParaRPr lang="de-CH" dirty="0"/>
          </a:p>
          <a:p>
            <a:pPr lvl="1"/>
            <a:r>
              <a:rPr lang="de-CH" dirty="0" err="1"/>
              <a:t>Supporting</a:t>
            </a:r>
            <a:r>
              <a:rPr lang="de-CH" dirty="0"/>
              <a:t> </a:t>
            </a:r>
            <a:r>
              <a:rPr lang="de-CH" dirty="0" err="1"/>
              <a:t>Olympiad</a:t>
            </a:r>
            <a:r>
              <a:rPr lang="de-CH" dirty="0"/>
              <a:t> </a:t>
            </a:r>
            <a:r>
              <a:rPr lang="de-CH" dirty="0" err="1"/>
              <a:t>participants</a:t>
            </a:r>
            <a:r>
              <a:rPr lang="de-CH" dirty="0"/>
              <a:t> (Mathematics, Computer Science, Sciences, Tech/Robotics</a:t>
            </a:r>
          </a:p>
          <a:p>
            <a:pPr lvl="1"/>
            <a:r>
              <a:rPr lang="de-CH" dirty="0"/>
              <a:t>Math Youth Academy --&gt; ETH Youth Academy</a:t>
            </a:r>
          </a:p>
          <a:p>
            <a:endParaRPr lang="de-CH" sz="1200" dirty="0"/>
          </a:p>
          <a:p>
            <a:r>
              <a:rPr lang="en-US" sz="1200" dirty="0"/>
              <a:t>- It is important for us that extracurricular offers should be as closely linked to school as possible, which is why we work so closely with teachers and have our courses given by teachers. </a:t>
            </a:r>
          </a:p>
          <a:p>
            <a:pPr marL="171450" indent="-171450">
              <a:buFontTx/>
              <a:buChar char="-"/>
            </a:pPr>
            <a:r>
              <a:rPr lang="en-US" sz="1200" dirty="0"/>
              <a:t>We want to show that expertise in STEM has to be worked hard for, but it can be done. We avoid </a:t>
            </a:r>
            <a:r>
              <a:rPr lang="en-US" sz="1200" dirty="0" err="1"/>
              <a:t>showpersonship</a:t>
            </a:r>
            <a:r>
              <a:rPr lang="en-US" sz="1200" dirty="0"/>
              <a:t> with wonderfully loud experiments, which cannot be placed in an explanatory context and attempt to support conceptual learning.</a:t>
            </a:r>
          </a:p>
          <a:p>
            <a:pPr marL="171450" indent="-171450">
              <a:buFontTx/>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STEM Olympiade (</a:t>
            </a:r>
            <a:r>
              <a:rPr lang="de-CH" dirty="0" err="1"/>
              <a:t>iChO</a:t>
            </a:r>
            <a:r>
              <a:rPr lang="de-CH" dirty="0"/>
              <a:t> 2023)</a:t>
            </a:r>
          </a:p>
          <a:p>
            <a:pPr marL="171450" indent="-171450">
              <a:buFontTx/>
              <a:buChar char="-"/>
            </a:pPr>
            <a:endParaRPr lang="en-US" sz="1200" dirty="0"/>
          </a:p>
          <a:p>
            <a:pPr marL="171450" indent="-171450">
              <a:buFontTx/>
              <a:buChar char="-"/>
            </a:pPr>
            <a:endParaRPr lang="en-US" sz="1200" dirty="0"/>
          </a:p>
          <a:p>
            <a:pPr marL="0" indent="0">
              <a:buFontTx/>
              <a:buNone/>
            </a:pPr>
            <a:r>
              <a:rPr lang="en-US" sz="1200" dirty="0"/>
              <a:t>Beyond Switzerland:</a:t>
            </a:r>
          </a:p>
          <a:p>
            <a:pPr marL="171450" indent="-171450">
              <a:buFont typeface="Arial" panose="020B0604020202020204" pitchFamily="34" charset="0"/>
              <a:buChar char="•"/>
            </a:pPr>
            <a:r>
              <a:rPr lang="en-US" sz="1200" dirty="0"/>
              <a:t>FLI – Open ETH Initiative: Manu </a:t>
            </a:r>
            <a:r>
              <a:rPr lang="en-US" sz="1200"/>
              <a:t>Kapur will inform you about </a:t>
            </a:r>
            <a:endParaRPr lang="en-US" sz="1200" dirty="0"/>
          </a:p>
          <a:p>
            <a:pPr marL="171450" indent="-171450">
              <a:buFont typeface="Arial" panose="020B0604020202020204" pitchFamily="34" charset="0"/>
              <a:buChar char="•"/>
            </a:pPr>
            <a:r>
              <a:rPr lang="en-US" dirty="0"/>
              <a:t>Ashesi-ETH Master in Mechatronic Engineering</a:t>
            </a:r>
            <a:endParaRPr lang="en-US" sz="1200" dirty="0"/>
          </a:p>
        </p:txBody>
      </p:sp>
      <p:sp>
        <p:nvSpPr>
          <p:cNvPr id="4" name="Slide Number Placeholder 3"/>
          <p:cNvSpPr>
            <a:spLocks noGrp="1"/>
          </p:cNvSpPr>
          <p:nvPr>
            <p:ph type="sldNum" sz="quarter" idx="5"/>
          </p:nvPr>
        </p:nvSpPr>
        <p:spPr/>
        <p:txBody>
          <a:bodyPr/>
          <a:lstStyle/>
          <a:p>
            <a:fld id="{F615DDFD-030C-4D5A-B33E-3A7E7538D2BE}" type="slidenum">
              <a:rPr lang="de-CH" smtClean="0"/>
              <a:t>7</a:t>
            </a:fld>
            <a:endParaRPr lang="de-CH"/>
          </a:p>
        </p:txBody>
      </p:sp>
    </p:spTree>
    <p:extLst>
      <p:ext uri="{BB962C8B-B14F-4D97-AF65-F5344CB8AC3E}">
        <p14:creationId xmlns:p14="http://schemas.microsoft.com/office/powerpoint/2010/main" val="305392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VUCA </a:t>
            </a:r>
            <a:r>
              <a:rPr lang="en-US" sz="1200" b="0" dirty="0"/>
              <a:t>(</a:t>
            </a:r>
            <a:r>
              <a:rPr lang="en-US" b="0" dirty="0"/>
              <a:t>volatility, uncertainty, complexity, and ambiguity) </a:t>
            </a:r>
            <a:r>
              <a:rPr lang="en-US" sz="1200" dirty="0"/>
              <a:t>World </a:t>
            </a:r>
            <a:r>
              <a:rPr lang="en-US" sz="1200" dirty="0">
                <a:sym typeface="Wingdings" panose="05000000000000000000" pitchFamily="2" charset="2"/>
              </a:rPr>
              <a:t> </a:t>
            </a:r>
            <a:r>
              <a:rPr lang="en-US" sz="1200" dirty="0"/>
              <a:t>Educating our </a:t>
            </a:r>
            <a:r>
              <a:rPr lang="en-US" sz="1200" b="0" i="0" u="none" strike="noStrike" baseline="0" dirty="0">
                <a:latin typeface="Register"/>
              </a:rPr>
              <a:t>students to identify problems and find solutions in our complex, quickly changing world.</a:t>
            </a:r>
            <a:endParaRPr lang="en-US" sz="1200" dirty="0"/>
          </a:p>
          <a:p>
            <a:pPr marL="457200" lvl="1" indent="0">
              <a:buFont typeface="Arial" panose="020B0604020202020204" pitchFamily="34" charset="0"/>
              <a:buNone/>
            </a:pPr>
            <a:endParaRPr lang="en-US" sz="1200" dirty="0"/>
          </a:p>
          <a:p>
            <a:pPr marL="628650" lvl="1" indent="-171450">
              <a:buFont typeface="Arial" panose="020B0604020202020204" pitchFamily="34" charset="0"/>
              <a:buChar char="•"/>
            </a:pPr>
            <a:r>
              <a:rPr lang="en-US" sz="1200" dirty="0"/>
              <a:t>ETH strengths – since 1855 – subject specific grew into method specific</a:t>
            </a:r>
          </a:p>
          <a:p>
            <a:pPr marL="628650" lvl="1" indent="-171450">
              <a:buFont typeface="Arial" panose="020B0604020202020204" pitchFamily="34" charset="0"/>
              <a:buChar char="•"/>
            </a:pPr>
            <a:r>
              <a:rPr lang="en-US" sz="1200" dirty="0"/>
              <a:t>20 ETH Competencies: enabling our students beyond subject-specific competences; transferrable skills, but not only</a:t>
            </a:r>
          </a:p>
          <a:p>
            <a:pPr marL="628650" lvl="1" indent="-171450">
              <a:buFont typeface="Arial" panose="020B0604020202020204" pitchFamily="34" charset="0"/>
              <a:buChar char="•"/>
            </a:pPr>
            <a:r>
              <a:rPr lang="en-US" sz="1200" dirty="0"/>
              <a:t>Critical Thinking: fostering Citizenship &amp; Leadership, responsibility and attitude</a:t>
            </a:r>
          </a:p>
          <a:p>
            <a:pPr marL="628650" lvl="1" indent="-171450">
              <a:buFont typeface="Arial" panose="020B0604020202020204" pitchFamily="34" charset="0"/>
              <a:buChar char="•"/>
            </a:pPr>
            <a:r>
              <a:rPr lang="en-US" sz="1200" dirty="0"/>
              <a:t>Student centered active learning </a:t>
            </a:r>
          </a:p>
          <a:p>
            <a:pPr marL="628650" lvl="1" indent="-171450">
              <a:buFont typeface="Arial" panose="020B0604020202020204" pitchFamily="34" charset="0"/>
              <a:buChar char="•"/>
            </a:pPr>
            <a:r>
              <a:rPr lang="en-US" sz="1200" dirty="0"/>
              <a:t>Creating space for curiosity, creativity and flexibility</a:t>
            </a:r>
          </a:p>
          <a:p>
            <a:pPr marL="628650" lvl="1" indent="-171450">
              <a:buFont typeface="Arial" panose="020B0604020202020204" pitchFamily="34" charset="0"/>
              <a:buChar char="•"/>
            </a:pPr>
            <a:r>
              <a:rPr lang="en-US" sz="1200" dirty="0"/>
              <a:t>Fostering inter- and transdisciplinary cooperation</a:t>
            </a:r>
          </a:p>
          <a:p>
            <a:pPr marL="628650" lvl="1" indent="-171450">
              <a:buFont typeface="Arial" panose="020B0604020202020204" pitchFamily="34" charset="0"/>
              <a:buChar char="•"/>
            </a:pPr>
            <a:r>
              <a:rPr lang="en-US" sz="1200" dirty="0"/>
              <a:t>Creating space and opportunity for extracurricular activities</a:t>
            </a:r>
          </a:p>
          <a:p>
            <a:pPr marL="457200" lvl="1" indent="0">
              <a:buFont typeface="Arial" panose="020B0604020202020204" pitchFamily="34" charset="0"/>
              <a:buNone/>
            </a:pPr>
            <a:endParaRPr lang="en-US" sz="1200" dirty="0"/>
          </a:p>
          <a:p>
            <a:pPr marL="628650" lvl="1" indent="-171450">
              <a:buFont typeface="Arial" panose="020B0604020202020204" pitchFamily="34" charset="0"/>
              <a:buChar char="•"/>
            </a:pPr>
            <a:endParaRPr lang="en-US" sz="1200" dirty="0"/>
          </a:p>
          <a:p>
            <a:endParaRPr lang="de-CH" dirty="0"/>
          </a:p>
        </p:txBody>
      </p:sp>
      <p:sp>
        <p:nvSpPr>
          <p:cNvPr id="4" name="Slide Number Placeholder 3"/>
          <p:cNvSpPr>
            <a:spLocks noGrp="1"/>
          </p:cNvSpPr>
          <p:nvPr>
            <p:ph type="sldNum" sz="quarter" idx="5"/>
          </p:nvPr>
        </p:nvSpPr>
        <p:spPr/>
        <p:txBody>
          <a:bodyPr/>
          <a:lstStyle/>
          <a:p>
            <a:fld id="{F615DDFD-030C-4D5A-B33E-3A7E7538D2BE}" type="slidenum">
              <a:rPr lang="de-CH" smtClean="0"/>
              <a:t>8</a:t>
            </a:fld>
            <a:endParaRPr lang="de-CH"/>
          </a:p>
        </p:txBody>
      </p:sp>
    </p:spTree>
    <p:extLst>
      <p:ext uri="{BB962C8B-B14F-4D97-AF65-F5344CB8AC3E}">
        <p14:creationId xmlns:p14="http://schemas.microsoft.com/office/powerpoint/2010/main" val="97102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CH" dirty="0" err="1"/>
              <a:t>Serveral</a:t>
            </a:r>
            <a:r>
              <a:rPr lang="de-CH" dirty="0"/>
              <a:t> </a:t>
            </a:r>
            <a:r>
              <a:rPr lang="de-CH" dirty="0" err="1"/>
              <a:t>underpinning</a:t>
            </a:r>
            <a:r>
              <a:rPr lang="de-CH" dirty="0"/>
              <a:t> </a:t>
            </a:r>
            <a:r>
              <a:rPr lang="de-CH" dirty="0" err="1"/>
              <a:t>frameworks</a:t>
            </a:r>
            <a:r>
              <a:rPr lang="de-CH" dirty="0"/>
              <a:t> -  </a:t>
            </a:r>
            <a:r>
              <a:rPr lang="de-CH" dirty="0" err="1"/>
              <a:t>rather</a:t>
            </a:r>
            <a:r>
              <a:rPr lang="de-CH" dirty="0"/>
              <a:t> dry</a:t>
            </a:r>
          </a:p>
          <a:p>
            <a:pPr marL="171450" indent="-171450">
              <a:buFont typeface="Arial" panose="020B0604020202020204" pitchFamily="34" charset="0"/>
              <a:buChar char="•"/>
            </a:pPr>
            <a:r>
              <a:rPr lang="de-CH" dirty="0" err="1"/>
              <a:t>Spatial</a:t>
            </a:r>
            <a:r>
              <a:rPr lang="de-CH" dirty="0"/>
              <a:t> </a:t>
            </a:r>
            <a:r>
              <a:rPr lang="de-CH" dirty="0" err="1"/>
              <a:t>ability</a:t>
            </a:r>
            <a:r>
              <a:rPr lang="de-CH" dirty="0"/>
              <a:t> – D=70% SMS</a:t>
            </a:r>
          </a:p>
          <a:p>
            <a:pPr marL="171450" indent="-171450">
              <a:buFont typeface="Arial" panose="020B0604020202020204" pitchFamily="34" charset="0"/>
              <a:buChar char="•"/>
            </a:pPr>
            <a:r>
              <a:rPr lang="de-CH" dirty="0" err="1"/>
              <a:t>Mechanical</a:t>
            </a:r>
            <a:r>
              <a:rPr lang="de-CH" dirty="0"/>
              <a:t> </a:t>
            </a:r>
            <a:r>
              <a:rPr lang="de-CH" dirty="0" err="1"/>
              <a:t>engineering</a:t>
            </a:r>
            <a:r>
              <a:rPr lang="de-CH" dirty="0"/>
              <a:t>  </a:t>
            </a:r>
            <a:r>
              <a:rPr lang="de-CH" dirty="0" err="1"/>
              <a:t>drawing</a:t>
            </a:r>
            <a:r>
              <a:rPr lang="de-CH" dirty="0"/>
              <a:t> – </a:t>
            </a:r>
            <a:r>
              <a:rPr lang="de-CH" dirty="0" err="1"/>
              <a:t>mathematics</a:t>
            </a:r>
            <a:r>
              <a:rPr lang="de-CH" dirty="0"/>
              <a:t>. </a:t>
            </a:r>
            <a:r>
              <a:rPr lang="de-CH" dirty="0" err="1"/>
              <a:t>Should</a:t>
            </a:r>
            <a:r>
              <a:rPr lang="de-CH" dirty="0"/>
              <a:t> </a:t>
            </a:r>
            <a:r>
              <a:rPr lang="de-CH" dirty="0" err="1"/>
              <a:t>never</a:t>
            </a:r>
            <a:r>
              <a:rPr lang="de-CH" dirty="0"/>
              <a:t> </a:t>
            </a:r>
            <a:r>
              <a:rPr lang="de-CH" dirty="0" err="1"/>
              <a:t>have</a:t>
            </a:r>
            <a:r>
              <a:rPr lang="de-CH" dirty="0"/>
              <a:t> </a:t>
            </a:r>
            <a:r>
              <a:rPr lang="de-CH" dirty="0" err="1"/>
              <a:t>been</a:t>
            </a:r>
            <a:r>
              <a:rPr lang="de-CH" dirty="0"/>
              <a:t> </a:t>
            </a:r>
            <a:r>
              <a:rPr lang="de-CH" dirty="0" err="1"/>
              <a:t>Rector</a:t>
            </a:r>
            <a:endParaRPr lang="de-CH" dirty="0"/>
          </a:p>
        </p:txBody>
      </p:sp>
      <p:sp>
        <p:nvSpPr>
          <p:cNvPr id="4" name="Slide Number Placeholder 3"/>
          <p:cNvSpPr>
            <a:spLocks noGrp="1"/>
          </p:cNvSpPr>
          <p:nvPr>
            <p:ph type="sldNum" sz="quarter" idx="5"/>
          </p:nvPr>
        </p:nvSpPr>
        <p:spPr/>
        <p:txBody>
          <a:bodyPr/>
          <a:lstStyle/>
          <a:p>
            <a:fld id="{F615DDFD-030C-4D5A-B33E-3A7E7538D2BE}" type="slidenum">
              <a:rPr lang="de-CH" smtClean="0"/>
              <a:t>9</a:t>
            </a:fld>
            <a:endParaRPr lang="de-CH"/>
          </a:p>
        </p:txBody>
      </p:sp>
    </p:spTree>
    <p:extLst>
      <p:ext uri="{BB962C8B-B14F-4D97-AF65-F5344CB8AC3E}">
        <p14:creationId xmlns:p14="http://schemas.microsoft.com/office/powerpoint/2010/main" val="1688333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en-US" noProof="0"/>
              <a:t>Click icon to add picture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chemeClr val="accent1"/>
          </a:solidFill>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4293381049"/>
      </p:ext>
    </p:extLst>
  </p:cSld>
  <p:clrMapOvr>
    <a:masterClrMapping/>
  </p:clrMapOvr>
  <p:extLst>
    <p:ext uri="{DCECCB84-F9BA-43D5-87BE-67443E8EF086}">
      <p15:sldGuideLst xmlns:p15="http://schemas.microsoft.com/office/powerpoint/2012/main">
        <p15:guide id="2" pos="3840" userDrawn="1">
          <p15:clr>
            <a:srgbClr val="FBAE40"/>
          </p15:clr>
        </p15:guide>
        <p15:guide id="3" orient="horz" pos="640" userDrawn="1">
          <p15:clr>
            <a:srgbClr val="FBAE40"/>
          </p15:clr>
        </p15:guide>
        <p15:guide id="4" orient="horz" pos="3952" userDrawn="1">
          <p15:clr>
            <a:srgbClr val="FBAE40"/>
          </p15:clr>
        </p15:guide>
        <p15:guide id="5"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9438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2842048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3996394784"/>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en-US" noProof="0"/>
              <a:t>Click icon to add picture</a:t>
            </a:r>
            <a:endParaRPr lang="de-CH" noProof="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en-US" noProof="0"/>
              <a:t>Click icon to add picture</a:t>
            </a:r>
            <a:endParaRPr lang="de-CH" noProof="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Tree>
    <p:extLst>
      <p:ext uri="{BB962C8B-B14F-4D97-AF65-F5344CB8AC3E}">
        <p14:creationId xmlns:p14="http://schemas.microsoft.com/office/powerpoint/2010/main" val="1085750778"/>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en-US" noProof="0"/>
              <a:t>Click icon to add picture</a:t>
            </a:r>
            <a:endParaRPr lang="de-CH" noProof="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en-US" noProof="0"/>
              <a:t>Click icon to add picture</a:t>
            </a:r>
            <a:endParaRPr lang="de-CH" noProof="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en-US" noProof="0"/>
              <a:t>Click icon to add picture</a:t>
            </a:r>
            <a:endParaRPr lang="de-CH" noProof="0"/>
          </a:p>
        </p:txBody>
      </p:sp>
    </p:spTree>
    <p:extLst>
      <p:ext uri="{BB962C8B-B14F-4D97-AF65-F5344CB8AC3E}">
        <p14:creationId xmlns:p14="http://schemas.microsoft.com/office/powerpoint/2010/main" val="225298895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en-US" noProof="0"/>
              <a:t>Click to edit Master text styles</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en-US" noProof="0"/>
              <a:t>Click icon to add table</a:t>
            </a:r>
            <a:endParaRPr lang="de-CH" noProof="0"/>
          </a:p>
        </p:txBody>
      </p:sp>
    </p:spTree>
    <p:extLst>
      <p:ext uri="{BB962C8B-B14F-4D97-AF65-F5344CB8AC3E}">
        <p14:creationId xmlns:p14="http://schemas.microsoft.com/office/powerpoint/2010/main" val="2928661315"/>
      </p:ext>
    </p:extLst>
  </p:cSld>
  <p:clrMapOvr>
    <a:masterClrMapping/>
  </p:clrMapOvr>
  <p:extLst>
    <p:ext uri="{DCECCB84-F9BA-43D5-87BE-67443E8EF086}">
      <p15:sldGuideLst xmlns:p15="http://schemas.microsoft.com/office/powerpoint/2012/main">
        <p15:guide id="1" orient="horz" pos="395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bg1"/>
        </a:solidFill>
        <a:effectLst/>
      </p:bgPr>
    </p:bg>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en-US" noProof="0"/>
              <a:t>Click to edit Master text styles</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en-US" noProof="0"/>
              <a:t>Click icon to add picture</a:t>
            </a:r>
            <a:endParaRPr lang="de-CH" noProof="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752670339"/>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en-US" noProof="0"/>
              <a:t>Click icon to add picture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2"/>
          </a:solidFill>
        </p:spPr>
        <p:txBody>
          <a:bodyPr lIns="324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0024114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485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420000"/>
          </a:xfrm>
          <a:solidFill>
            <a:srgbClr val="72791C"/>
          </a:solidFill>
          <a:ln>
            <a:noFill/>
          </a:ln>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392406949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2"/>
          </a:solidFill>
          <a:ln>
            <a:noFill/>
          </a:ln>
        </p:spPr>
        <p:txBody>
          <a:bodyPr lIns="324000" tIns="11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5122625"/>
            <a:ext cx="10044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732532068"/>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en-US" noProof="0"/>
              <a:t>Click icon to add picture</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2772000"/>
          </a:xfrm>
          <a:solidFill>
            <a:srgbClr val="007A96"/>
          </a:solidFill>
        </p:spPr>
        <p:txBody>
          <a:bodyPr lIns="1080000" tIns="252000" anchor="t" anchorCtr="0"/>
          <a:lstStyle>
            <a:lvl1pPr algn="l">
              <a:lnSpc>
                <a:spcPct val="100000"/>
              </a:lnSpc>
              <a:defRPr sz="3600">
                <a:solidFill>
                  <a:schemeClr val="bg1"/>
                </a:solidFill>
              </a:defRPr>
            </a:lvl1pPr>
          </a:lstStyle>
          <a:p>
            <a:r>
              <a:rPr lang="en-US" noProof="0"/>
              <a:t>Click to edit Master title style</a:t>
            </a:r>
            <a:endParaRPr lang="de-CH" noProof="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00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en-US" noProof="0"/>
              <a:t>Click to edit Master text styles</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en-US" noProof="0"/>
              <a:t>Click icon to add picture</a:t>
            </a:r>
            <a:endParaRPr lang="de-CH" noProof="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2789257521"/>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222159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18887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en-US" noProof="0"/>
              <a:t>Click to edit Master title style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en-US" noProof="0"/>
              <a:t>Click to edit Master text styles</a:t>
            </a:r>
          </a:p>
        </p:txBody>
      </p:sp>
    </p:spTree>
    <p:extLst>
      <p:ext uri="{BB962C8B-B14F-4D97-AF65-F5344CB8AC3E}">
        <p14:creationId xmlns:p14="http://schemas.microsoft.com/office/powerpoint/2010/main" val="42600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slid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en-US" noProof="0"/>
              <a:t>Click to edit Master title style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r>
              <a:rPr lang="de-DE" noProof="0"/>
              <a:t>2021-09-06</a:t>
            </a:r>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a:t>
            </a:fld>
            <a:endParaRPr lang="de-CH" noProof="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a:p>
          </p:txBody>
        </p:sp>
      </p:grpSp>
    </p:spTree>
    <p:extLst>
      <p:ext uri="{BB962C8B-B14F-4D97-AF65-F5344CB8AC3E}">
        <p14:creationId xmlns:p14="http://schemas.microsoft.com/office/powerpoint/2010/main" val="371683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r>
              <a:rPr lang="de-DE" noProof="0"/>
              <a:t>2021-09-06</a:t>
            </a:r>
            <a:endParaRPr lang="de-CH" noProof="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endParaRPr lang="de-CH" noProof="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a:t>
            </a:fld>
            <a:endParaRPr lang="de-CH" noProof="0"/>
          </a:p>
        </p:txBody>
      </p:sp>
    </p:spTree>
    <p:extLst>
      <p:ext uri="{BB962C8B-B14F-4D97-AF65-F5344CB8AC3E}">
        <p14:creationId xmlns:p14="http://schemas.microsoft.com/office/powerpoint/2010/main" val="40960627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userDrawn="1">
          <p15:clr>
            <a:srgbClr val="F26B43"/>
          </p15:clr>
        </p15:guide>
        <p15:guide id="3" pos="7219" userDrawn="1">
          <p15:clr>
            <a:srgbClr val="F26B43"/>
          </p15:clr>
        </p15:guide>
        <p15:guide id="4" orient="horz" pos="164" userDrawn="1">
          <p15:clr>
            <a:srgbClr val="F26B43"/>
          </p15:clr>
        </p15:guide>
        <p15:guide id="5" orient="horz" pos="890" userDrawn="1">
          <p15:clr>
            <a:srgbClr val="F26B43"/>
          </p15:clr>
        </p15:guide>
        <p15:guide id="6" orient="horz" pos="4201"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descr="Ein Bild, das Gebäude, Stadt, Schloss, Turm enthält.&#10;&#10;Automatisch generierte Beschreibung">
            <a:extLst>
              <a:ext uri="{FF2B5EF4-FFF2-40B4-BE49-F238E27FC236}">
                <a16:creationId xmlns:a16="http://schemas.microsoft.com/office/drawing/2014/main" id="{882FF669-564A-4497-A386-BA8B28F256B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61" b="461"/>
          <a:stretch>
            <a:fillRect/>
          </a:stretch>
        </p:blipFill>
        <p:spPr/>
      </p:pic>
      <p:sp>
        <p:nvSpPr>
          <p:cNvPr id="3" name="Titel 2">
            <a:extLst>
              <a:ext uri="{FF2B5EF4-FFF2-40B4-BE49-F238E27FC236}">
                <a16:creationId xmlns:a16="http://schemas.microsoft.com/office/drawing/2014/main" id="{AC1FB292-90C1-439C-8480-EB4116CF2374}"/>
              </a:ext>
            </a:extLst>
          </p:cNvPr>
          <p:cNvSpPr>
            <a:spLocks noGrp="1"/>
          </p:cNvSpPr>
          <p:nvPr>
            <p:ph type="ctrTitle"/>
          </p:nvPr>
        </p:nvSpPr>
        <p:spPr>
          <a:xfrm>
            <a:off x="-1" y="2233538"/>
            <a:ext cx="7562336" cy="2772000"/>
          </a:xfrm>
        </p:spPr>
        <p:txBody>
          <a:bodyPr/>
          <a:lstStyle/>
          <a:p>
            <a:r>
              <a:rPr lang="en-US" sz="2800" dirty="0"/>
              <a:t>Strategic promotion of STEM education for student success</a:t>
            </a:r>
            <a:endParaRPr lang="de-CH" sz="2800" dirty="0"/>
          </a:p>
        </p:txBody>
      </p:sp>
      <p:sp>
        <p:nvSpPr>
          <p:cNvPr id="6" name="Textplatzhalter 5">
            <a:extLst>
              <a:ext uri="{FF2B5EF4-FFF2-40B4-BE49-F238E27FC236}">
                <a16:creationId xmlns:a16="http://schemas.microsoft.com/office/drawing/2014/main" id="{4171C1F6-869F-40B1-8975-92FF2042F4CD}"/>
              </a:ext>
            </a:extLst>
          </p:cNvPr>
          <p:cNvSpPr>
            <a:spLocks noGrp="1"/>
          </p:cNvSpPr>
          <p:nvPr>
            <p:ph type="body" sz="quarter" idx="13"/>
          </p:nvPr>
        </p:nvSpPr>
        <p:spPr>
          <a:xfrm>
            <a:off x="1078515" y="3860495"/>
            <a:ext cx="4920689" cy="1008000"/>
          </a:xfrm>
        </p:spPr>
        <p:txBody>
          <a:bodyPr/>
          <a:lstStyle/>
          <a:p>
            <a:r>
              <a:rPr lang="de-DE" b="1" dirty="0"/>
              <a:t>Prof. Dr. Dr. h.c. </a:t>
            </a:r>
            <a:r>
              <a:rPr lang="de-DE" b="1" dirty="0" err="1"/>
              <a:t>mult</a:t>
            </a:r>
            <a:r>
              <a:rPr lang="de-DE" b="1" dirty="0"/>
              <a:t>. Sarah M. Springman</a:t>
            </a:r>
          </a:p>
          <a:p>
            <a:r>
              <a:rPr lang="de-DE" dirty="0" err="1"/>
              <a:t>Rector</a:t>
            </a:r>
            <a:endParaRPr lang="de-DE" dirty="0"/>
          </a:p>
          <a:p>
            <a:r>
              <a:rPr lang="de-DE" dirty="0" err="1"/>
              <a:t>Latsis</a:t>
            </a:r>
            <a:r>
              <a:rPr lang="de-DE" dirty="0"/>
              <a:t> Symposium, 6 September 2021, Audimax</a:t>
            </a:r>
            <a:endParaRPr lang="de-CH" dirty="0"/>
          </a:p>
        </p:txBody>
      </p:sp>
    </p:spTree>
    <p:extLst>
      <p:ext uri="{BB962C8B-B14F-4D97-AF65-F5344CB8AC3E}">
        <p14:creationId xmlns:p14="http://schemas.microsoft.com/office/powerpoint/2010/main" val="353616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0D9C-DA6F-4657-A36B-BBF51D7FA4E2}"/>
              </a:ext>
            </a:extLst>
          </p:cNvPr>
          <p:cNvSpPr>
            <a:spLocks noGrp="1"/>
          </p:cNvSpPr>
          <p:nvPr>
            <p:ph type="title"/>
          </p:nvPr>
        </p:nvSpPr>
        <p:spPr>
          <a:xfrm>
            <a:off x="731837" y="260351"/>
            <a:ext cx="10728325" cy="900000"/>
          </a:xfrm>
        </p:spPr>
        <p:txBody>
          <a:bodyPr anchor="t">
            <a:normAutofit/>
          </a:bodyPr>
          <a:lstStyle/>
          <a:p>
            <a:r>
              <a:rPr lang="de-CH" dirty="0" err="1"/>
              <a:t>Striving</a:t>
            </a:r>
            <a:r>
              <a:rPr lang="de-CH" dirty="0"/>
              <a:t> </a:t>
            </a:r>
            <a:r>
              <a:rPr lang="de-CH" dirty="0" err="1"/>
              <a:t>for</a:t>
            </a:r>
            <a:r>
              <a:rPr lang="de-CH" dirty="0"/>
              <a:t> </a:t>
            </a:r>
            <a:r>
              <a:rPr lang="de-CH" dirty="0" err="1"/>
              <a:t>success</a:t>
            </a:r>
            <a:endParaRPr lang="de-CH" dirty="0"/>
          </a:p>
        </p:txBody>
      </p:sp>
      <p:pic>
        <p:nvPicPr>
          <p:cNvPr id="8" name="Grafik 3">
            <a:extLst>
              <a:ext uri="{FF2B5EF4-FFF2-40B4-BE49-F238E27FC236}">
                <a16:creationId xmlns:a16="http://schemas.microsoft.com/office/drawing/2014/main" id="{E2CBFFE3-DF4A-4B1D-A91E-DDD89B78488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591" r="1" b="975"/>
          <a:stretch/>
        </p:blipFill>
        <p:spPr>
          <a:xfrm>
            <a:off x="731837" y="1412874"/>
            <a:ext cx="10728325" cy="4974673"/>
          </a:xfrm>
          <a:prstGeom prst="rect">
            <a:avLst/>
          </a:prstGeom>
          <a:noFill/>
        </p:spPr>
      </p:pic>
      <p:sp>
        <p:nvSpPr>
          <p:cNvPr id="4" name="Date Placeholder 3">
            <a:extLst>
              <a:ext uri="{FF2B5EF4-FFF2-40B4-BE49-F238E27FC236}">
                <a16:creationId xmlns:a16="http://schemas.microsoft.com/office/drawing/2014/main" id="{5FBF3FC6-535E-4092-8275-EE04BC943165}"/>
              </a:ext>
            </a:extLst>
          </p:cNvPr>
          <p:cNvSpPr>
            <a:spLocks noGrp="1"/>
          </p:cNvSpPr>
          <p:nvPr>
            <p:ph type="dt" sz="half" idx="10"/>
          </p:nvPr>
        </p:nvSpPr>
        <p:spPr>
          <a:xfrm>
            <a:off x="10473692" y="6522444"/>
            <a:ext cx="612000" cy="216000"/>
          </a:xfrm>
        </p:spPr>
        <p:txBody>
          <a:bodyPr anchor="ctr">
            <a:normAutofit/>
          </a:bodyPr>
          <a:lstStyle/>
          <a:p>
            <a:pPr>
              <a:spcAft>
                <a:spcPts val="600"/>
              </a:spcAft>
            </a:pPr>
            <a:r>
              <a:rPr lang="de-DE" noProof="0"/>
              <a:t>2021-09-06</a:t>
            </a:r>
            <a:endParaRPr lang="de-CH" noProof="0"/>
          </a:p>
        </p:txBody>
      </p:sp>
      <p:sp>
        <p:nvSpPr>
          <p:cNvPr id="6" name="Slide Number Placeholder 5">
            <a:extLst>
              <a:ext uri="{FF2B5EF4-FFF2-40B4-BE49-F238E27FC236}">
                <a16:creationId xmlns:a16="http://schemas.microsoft.com/office/drawing/2014/main" id="{AFC68A6B-0A96-4B6C-B372-168C5C2A74DA}"/>
              </a:ext>
            </a:extLst>
          </p:cNvPr>
          <p:cNvSpPr>
            <a:spLocks noGrp="1"/>
          </p:cNvSpPr>
          <p:nvPr>
            <p:ph type="sldNum" sz="quarter" idx="12"/>
          </p:nvPr>
        </p:nvSpPr>
        <p:spPr>
          <a:xfrm>
            <a:off x="11137585" y="6522444"/>
            <a:ext cx="322577" cy="216000"/>
          </a:xfrm>
        </p:spPr>
        <p:txBody>
          <a:bodyPr anchor="ctr">
            <a:normAutofit/>
          </a:bodyPr>
          <a:lstStyle/>
          <a:p>
            <a:pPr>
              <a:spcAft>
                <a:spcPts val="600"/>
              </a:spcAft>
            </a:pPr>
            <a:fld id="{5ACA52AF-F19D-405C-AD5F-7D94B96A5CC3}" type="slidenum">
              <a:rPr lang="de-CH" noProof="0" smtClean="0"/>
              <a:pPr>
                <a:spcAft>
                  <a:spcPts val="600"/>
                </a:spcAft>
              </a:pPr>
              <a:t>10</a:t>
            </a:fld>
            <a:endParaRPr lang="de-CH" noProof="0"/>
          </a:p>
        </p:txBody>
      </p:sp>
    </p:spTree>
    <p:extLst>
      <p:ext uri="{BB962C8B-B14F-4D97-AF65-F5344CB8AC3E}">
        <p14:creationId xmlns:p14="http://schemas.microsoft.com/office/powerpoint/2010/main" val="58944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574C9BC-D2AA-4717-9273-65E1485722D9}"/>
              </a:ext>
            </a:extLst>
          </p:cNvPr>
          <p:cNvSpPr>
            <a:spLocks noGrp="1"/>
          </p:cNvSpPr>
          <p:nvPr>
            <p:ph type="title"/>
          </p:nvPr>
        </p:nvSpPr>
        <p:spPr>
          <a:xfrm>
            <a:off x="731837" y="260351"/>
            <a:ext cx="10728325" cy="900000"/>
          </a:xfrm>
        </p:spPr>
        <p:txBody>
          <a:bodyPr anchor="t">
            <a:normAutofit/>
          </a:bodyPr>
          <a:lstStyle/>
          <a:p>
            <a:r>
              <a:rPr lang="en-US" dirty="0"/>
              <a:t>Providing the necessary tools and infrastructure for success</a:t>
            </a:r>
          </a:p>
        </p:txBody>
      </p:sp>
      <p:sp>
        <p:nvSpPr>
          <p:cNvPr id="21" name="Content Placeholder 2">
            <a:extLst>
              <a:ext uri="{FF2B5EF4-FFF2-40B4-BE49-F238E27FC236}">
                <a16:creationId xmlns:a16="http://schemas.microsoft.com/office/drawing/2014/main" id="{08C34827-7BC4-41A2-80ED-FC7B8297B120}"/>
              </a:ext>
            </a:extLst>
          </p:cNvPr>
          <p:cNvSpPr>
            <a:spLocks noGrp="1"/>
          </p:cNvSpPr>
          <p:nvPr>
            <p:ph idx="1"/>
          </p:nvPr>
        </p:nvSpPr>
        <p:spPr>
          <a:xfrm>
            <a:off x="731836" y="5121800"/>
            <a:ext cx="5255999" cy="1152000"/>
          </a:xfrm>
        </p:spPr>
        <p:txBody>
          <a:bodyPr/>
          <a:lstStyle/>
          <a:p>
            <a:pPr marL="0" indent="0">
              <a:buNone/>
            </a:pPr>
            <a:r>
              <a:rPr lang="en-US" dirty="0"/>
              <a:t>Student Project House – opening later in 2021</a:t>
            </a:r>
          </a:p>
        </p:txBody>
      </p:sp>
      <p:sp>
        <p:nvSpPr>
          <p:cNvPr id="4" name="Date Placeholder 3">
            <a:extLst>
              <a:ext uri="{FF2B5EF4-FFF2-40B4-BE49-F238E27FC236}">
                <a16:creationId xmlns:a16="http://schemas.microsoft.com/office/drawing/2014/main" id="{1D064299-C1A1-4EC0-8894-6B57AD65C0AB}"/>
              </a:ext>
            </a:extLst>
          </p:cNvPr>
          <p:cNvSpPr>
            <a:spLocks noGrp="1"/>
          </p:cNvSpPr>
          <p:nvPr>
            <p:ph type="dt" sz="half" idx="10"/>
          </p:nvPr>
        </p:nvSpPr>
        <p:spPr>
          <a:xfrm>
            <a:off x="10473692" y="6522444"/>
            <a:ext cx="612000" cy="216000"/>
          </a:xfrm>
        </p:spPr>
        <p:txBody>
          <a:bodyPr anchor="ctr">
            <a:normAutofit/>
          </a:bodyPr>
          <a:lstStyle/>
          <a:p>
            <a:pPr>
              <a:spcAft>
                <a:spcPts val="600"/>
              </a:spcAft>
            </a:pPr>
            <a:r>
              <a:rPr lang="de-DE" noProof="0"/>
              <a:t>2021-09-06</a:t>
            </a:r>
            <a:endParaRPr lang="de-CH" noProof="0"/>
          </a:p>
        </p:txBody>
      </p:sp>
      <p:sp>
        <p:nvSpPr>
          <p:cNvPr id="6" name="Slide Number Placeholder 5">
            <a:extLst>
              <a:ext uri="{FF2B5EF4-FFF2-40B4-BE49-F238E27FC236}">
                <a16:creationId xmlns:a16="http://schemas.microsoft.com/office/drawing/2014/main" id="{AB1F1F35-8182-4593-8CC1-C75240FF7FB7}"/>
              </a:ext>
            </a:extLst>
          </p:cNvPr>
          <p:cNvSpPr>
            <a:spLocks noGrp="1"/>
          </p:cNvSpPr>
          <p:nvPr>
            <p:ph type="sldNum" sz="quarter" idx="12"/>
          </p:nvPr>
        </p:nvSpPr>
        <p:spPr>
          <a:xfrm>
            <a:off x="11137585" y="6522444"/>
            <a:ext cx="322577" cy="216000"/>
          </a:xfrm>
        </p:spPr>
        <p:txBody>
          <a:bodyPr anchor="ctr">
            <a:normAutofit/>
          </a:bodyPr>
          <a:lstStyle/>
          <a:p>
            <a:pPr>
              <a:spcAft>
                <a:spcPts val="600"/>
              </a:spcAft>
            </a:pPr>
            <a:fld id="{5ACA52AF-F19D-405C-AD5F-7D94B96A5CC3}" type="slidenum">
              <a:rPr lang="de-CH" noProof="0" smtClean="0"/>
              <a:pPr>
                <a:spcAft>
                  <a:spcPts val="600"/>
                </a:spcAft>
              </a:pPr>
              <a:t>11</a:t>
            </a:fld>
            <a:endParaRPr lang="de-CH" noProof="0"/>
          </a:p>
        </p:txBody>
      </p:sp>
      <p:pic>
        <p:nvPicPr>
          <p:cNvPr id="11" name="Content Placeholder 10" descr="A picture containing tree, outdoor, grass, building&#10;&#10;Description automatically generated">
            <a:extLst>
              <a:ext uri="{FF2B5EF4-FFF2-40B4-BE49-F238E27FC236}">
                <a16:creationId xmlns:a16="http://schemas.microsoft.com/office/drawing/2014/main" id="{689A4855-D17C-4C8A-BAF0-3F65DF035B8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8664"/>
          <a:stretch/>
        </p:blipFill>
        <p:spPr>
          <a:xfrm>
            <a:off x="6204163" y="1412875"/>
            <a:ext cx="5256000" cy="3420000"/>
          </a:xfrm>
          <a:noFill/>
        </p:spPr>
      </p:pic>
      <p:pic>
        <p:nvPicPr>
          <p:cNvPr id="8" name="Content Placeholder 7" descr="A picture containing text, outdoor&#10;&#10;Description automatically generated">
            <a:extLst>
              <a:ext uri="{FF2B5EF4-FFF2-40B4-BE49-F238E27FC236}">
                <a16:creationId xmlns:a16="http://schemas.microsoft.com/office/drawing/2014/main" id="{5878F0B5-3E4B-4200-82D1-964EA353F546}"/>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13242"/>
          <a:stretch/>
        </p:blipFill>
        <p:spPr>
          <a:xfrm>
            <a:off x="731838" y="1412875"/>
            <a:ext cx="5256000" cy="3420000"/>
          </a:xfrm>
          <a:noFill/>
        </p:spPr>
      </p:pic>
      <p:sp>
        <p:nvSpPr>
          <p:cNvPr id="25" name="Content Placeholder 8">
            <a:extLst>
              <a:ext uri="{FF2B5EF4-FFF2-40B4-BE49-F238E27FC236}">
                <a16:creationId xmlns:a16="http://schemas.microsoft.com/office/drawing/2014/main" id="{3E05764F-90A5-4CB9-9DBE-1A306F7F5967}"/>
              </a:ext>
            </a:extLst>
          </p:cNvPr>
          <p:cNvSpPr>
            <a:spLocks noGrp="1"/>
          </p:cNvSpPr>
          <p:nvPr>
            <p:ph idx="15"/>
          </p:nvPr>
        </p:nvSpPr>
        <p:spPr>
          <a:xfrm>
            <a:off x="6204162" y="5121800"/>
            <a:ext cx="5256001" cy="1152000"/>
          </a:xfrm>
        </p:spPr>
        <p:txBody>
          <a:bodyPr/>
          <a:lstStyle/>
          <a:p>
            <a:pPr marL="0" indent="0">
              <a:buNone/>
            </a:pPr>
            <a:r>
              <a:rPr lang="en-US" dirty="0"/>
              <a:t>ETH Centre for students and entrepreneurs – to be opened in 2027</a:t>
            </a:r>
          </a:p>
        </p:txBody>
      </p:sp>
    </p:spTree>
    <p:extLst>
      <p:ext uri="{BB962C8B-B14F-4D97-AF65-F5344CB8AC3E}">
        <p14:creationId xmlns:p14="http://schemas.microsoft.com/office/powerpoint/2010/main" val="86337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925231-F98C-42FF-AFD7-6D874B254175}"/>
              </a:ext>
            </a:extLst>
          </p:cNvPr>
          <p:cNvSpPr>
            <a:spLocks noGrp="1"/>
          </p:cNvSpPr>
          <p:nvPr>
            <p:ph type="title"/>
          </p:nvPr>
        </p:nvSpPr>
        <p:spPr/>
        <p:txBody>
          <a:bodyPr/>
          <a:lstStyle/>
          <a:p>
            <a:r>
              <a:rPr lang="de-CH" dirty="0" err="1"/>
              <a:t>Challenges</a:t>
            </a:r>
            <a:r>
              <a:rPr lang="de-CH" dirty="0"/>
              <a:t> in </a:t>
            </a:r>
            <a:r>
              <a:rPr lang="de-CH" dirty="0" err="1"/>
              <a:t>the</a:t>
            </a:r>
            <a:r>
              <a:rPr lang="de-CH" dirty="0"/>
              <a:t> </a:t>
            </a:r>
            <a:r>
              <a:rPr lang="de-CH" dirty="0" err="1"/>
              <a:t>working</a:t>
            </a:r>
            <a:r>
              <a:rPr lang="de-CH" dirty="0"/>
              <a:t> </a:t>
            </a:r>
            <a:r>
              <a:rPr lang="de-CH" dirty="0" err="1"/>
              <a:t>world</a:t>
            </a:r>
            <a:endParaRPr lang="de-CH" dirty="0"/>
          </a:p>
        </p:txBody>
      </p:sp>
      <p:pic>
        <p:nvPicPr>
          <p:cNvPr id="7" name="Content Placeholder 6">
            <a:extLst>
              <a:ext uri="{FF2B5EF4-FFF2-40B4-BE49-F238E27FC236}">
                <a16:creationId xmlns:a16="http://schemas.microsoft.com/office/drawing/2014/main" id="{95631605-4F39-4EED-944E-79DDEE8476D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10" t="7777" r="-710" b="23619"/>
          <a:stretch/>
        </p:blipFill>
        <p:spPr>
          <a:xfrm>
            <a:off x="807496" y="1412875"/>
            <a:ext cx="10652667" cy="4873625"/>
          </a:xfrm>
        </p:spPr>
      </p:pic>
      <p:sp>
        <p:nvSpPr>
          <p:cNvPr id="2" name="Date Placeholder 1">
            <a:extLst>
              <a:ext uri="{FF2B5EF4-FFF2-40B4-BE49-F238E27FC236}">
                <a16:creationId xmlns:a16="http://schemas.microsoft.com/office/drawing/2014/main" id="{85970351-BEFB-4E0B-9BED-1984B149CCFA}"/>
              </a:ext>
            </a:extLst>
          </p:cNvPr>
          <p:cNvSpPr>
            <a:spLocks noGrp="1"/>
          </p:cNvSpPr>
          <p:nvPr>
            <p:ph type="dt" sz="half" idx="10"/>
          </p:nvPr>
        </p:nvSpPr>
        <p:spPr/>
        <p:txBody>
          <a:bodyPr/>
          <a:lstStyle/>
          <a:p>
            <a:r>
              <a:rPr lang="de-DE" noProof="0"/>
              <a:t>2021-09-06</a:t>
            </a:r>
            <a:endParaRPr lang="de-CH" noProof="0"/>
          </a:p>
        </p:txBody>
      </p:sp>
      <p:sp>
        <p:nvSpPr>
          <p:cNvPr id="3" name="Slide Number Placeholder 2">
            <a:extLst>
              <a:ext uri="{FF2B5EF4-FFF2-40B4-BE49-F238E27FC236}">
                <a16:creationId xmlns:a16="http://schemas.microsoft.com/office/drawing/2014/main" id="{5526597F-EB98-4F99-9D95-4E025480F753}"/>
              </a:ext>
            </a:extLst>
          </p:cNvPr>
          <p:cNvSpPr>
            <a:spLocks noGrp="1"/>
          </p:cNvSpPr>
          <p:nvPr>
            <p:ph type="sldNum" sz="quarter" idx="12"/>
          </p:nvPr>
        </p:nvSpPr>
        <p:spPr/>
        <p:txBody>
          <a:bodyPr/>
          <a:lstStyle/>
          <a:p>
            <a:fld id="{5ACA52AF-F19D-405C-AD5F-7D94B96A5CC3}" type="slidenum">
              <a:rPr lang="de-CH" noProof="0" smtClean="0"/>
              <a:t>12</a:t>
            </a:fld>
            <a:endParaRPr lang="de-CH" noProof="0"/>
          </a:p>
        </p:txBody>
      </p:sp>
    </p:spTree>
    <p:extLst>
      <p:ext uri="{BB962C8B-B14F-4D97-AF65-F5344CB8AC3E}">
        <p14:creationId xmlns:p14="http://schemas.microsoft.com/office/powerpoint/2010/main" val="338269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a:extLst>
              <a:ext uri="{FF2B5EF4-FFF2-40B4-BE49-F238E27FC236}">
                <a16:creationId xmlns:a16="http://schemas.microsoft.com/office/drawing/2014/main" id="{A1D1A56A-7C76-44AE-B101-E03549A9DB1D}"/>
              </a:ext>
            </a:extLst>
          </p:cNvPr>
          <p:cNvSpPr>
            <a:spLocks noGrp="1"/>
          </p:cNvSpPr>
          <p:nvPr>
            <p:ph idx="1"/>
          </p:nvPr>
        </p:nvSpPr>
        <p:spPr/>
        <p:txBody>
          <a:bodyPr/>
          <a:lstStyle/>
          <a:p>
            <a:endParaRPr lang="de-CH"/>
          </a:p>
        </p:txBody>
      </p:sp>
      <p:pic>
        <p:nvPicPr>
          <p:cNvPr id="27" name="Picture Placeholder 16" descr="A group of people sitting in a lecture hall&#10;&#10;Description automatically generated with medium confidence">
            <a:extLst>
              <a:ext uri="{FF2B5EF4-FFF2-40B4-BE49-F238E27FC236}">
                <a16:creationId xmlns:a16="http://schemas.microsoft.com/office/drawing/2014/main" id="{A3BF7AA6-30F8-4105-80D5-63D94F6A56CD}"/>
              </a:ext>
            </a:extLst>
          </p:cNvPr>
          <p:cNvPicPr>
            <a:picLocks noChangeAspect="1"/>
          </p:cNvPicPr>
          <p:nvPr/>
        </p:nvPicPr>
        <p:blipFill rotWithShape="1">
          <a:blip r:embed="rId3">
            <a:extLst>
              <a:ext uri="{28A0092B-C50C-407E-A947-70E740481C1C}">
                <a14:useLocalDpi xmlns:a14="http://schemas.microsoft.com/office/drawing/2010/main" val="0"/>
              </a:ext>
            </a:extLst>
          </a:blip>
          <a:srcRect t="2312" b="24068"/>
          <a:stretch/>
        </p:blipFill>
        <p:spPr>
          <a:xfrm>
            <a:off x="731838" y="702849"/>
            <a:ext cx="10728325" cy="5256000"/>
          </a:xfrm>
          <a:prstGeom prst="rect">
            <a:avLst/>
          </a:prstGeom>
        </p:spPr>
      </p:pic>
      <p:sp>
        <p:nvSpPr>
          <p:cNvPr id="28" name="Date Placeholder 1">
            <a:extLst>
              <a:ext uri="{FF2B5EF4-FFF2-40B4-BE49-F238E27FC236}">
                <a16:creationId xmlns:a16="http://schemas.microsoft.com/office/drawing/2014/main" id="{457130F1-45CD-4641-B0DE-6E88E24F949F}"/>
              </a:ext>
            </a:extLst>
          </p:cNvPr>
          <p:cNvSpPr>
            <a:spLocks noGrp="1"/>
          </p:cNvSpPr>
          <p:nvPr>
            <p:ph type="dt" sz="half" idx="10"/>
          </p:nvPr>
        </p:nvSpPr>
        <p:spPr>
          <a:xfrm>
            <a:off x="10473692" y="6522444"/>
            <a:ext cx="612000" cy="216000"/>
          </a:xfrm>
        </p:spPr>
        <p:txBody>
          <a:bodyPr/>
          <a:lstStyle/>
          <a:p>
            <a:r>
              <a:rPr lang="de-DE" noProof="0"/>
              <a:t>2021-09-06</a:t>
            </a:r>
            <a:endParaRPr lang="de-CH" noProof="0"/>
          </a:p>
        </p:txBody>
      </p:sp>
      <p:sp>
        <p:nvSpPr>
          <p:cNvPr id="29" name="Slide Number Placeholder 2">
            <a:extLst>
              <a:ext uri="{FF2B5EF4-FFF2-40B4-BE49-F238E27FC236}">
                <a16:creationId xmlns:a16="http://schemas.microsoft.com/office/drawing/2014/main" id="{57FE0780-8560-4821-BA63-2D8032C7D037}"/>
              </a:ext>
            </a:extLst>
          </p:cNvPr>
          <p:cNvSpPr>
            <a:spLocks noGrp="1"/>
          </p:cNvSpPr>
          <p:nvPr>
            <p:ph type="sldNum" sz="quarter" idx="12"/>
          </p:nvPr>
        </p:nvSpPr>
        <p:spPr>
          <a:xfrm>
            <a:off x="11137585" y="6522444"/>
            <a:ext cx="322577" cy="216000"/>
          </a:xfrm>
        </p:spPr>
        <p:txBody>
          <a:bodyPr/>
          <a:lstStyle/>
          <a:p>
            <a:fld id="{5ACA52AF-F19D-405C-AD5F-7D94B96A5CC3}" type="slidenum">
              <a:rPr lang="de-CH" noProof="0" smtClean="0"/>
              <a:t>13</a:t>
            </a:fld>
            <a:endParaRPr lang="de-CH" noProof="0"/>
          </a:p>
        </p:txBody>
      </p:sp>
    </p:spTree>
    <p:extLst>
      <p:ext uri="{BB962C8B-B14F-4D97-AF65-F5344CB8AC3E}">
        <p14:creationId xmlns:p14="http://schemas.microsoft.com/office/powerpoint/2010/main" val="74162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4520B-5652-4C04-845C-633BF4229E4E}"/>
              </a:ext>
            </a:extLst>
          </p:cNvPr>
          <p:cNvSpPr>
            <a:spLocks noGrp="1"/>
          </p:cNvSpPr>
          <p:nvPr>
            <p:ph type="title"/>
          </p:nvPr>
        </p:nvSpPr>
        <p:spPr/>
        <p:txBody>
          <a:bodyPr/>
          <a:lstStyle/>
          <a:p>
            <a:r>
              <a:rPr lang="de-CH" dirty="0"/>
              <a:t>Global </a:t>
            </a:r>
            <a:r>
              <a:rPr lang="de-CH" dirty="0" err="1"/>
              <a:t>challenges</a:t>
            </a:r>
            <a:r>
              <a:rPr lang="de-CH" dirty="0"/>
              <a:t>: </a:t>
            </a:r>
            <a:r>
              <a:rPr lang="de-CH" dirty="0" err="1"/>
              <a:t>some</a:t>
            </a:r>
            <a:r>
              <a:rPr lang="de-CH" dirty="0"/>
              <a:t> </a:t>
            </a:r>
            <a:r>
              <a:rPr lang="de-CH" dirty="0" err="1"/>
              <a:t>background</a:t>
            </a:r>
            <a:endParaRPr lang="de-CH" dirty="0"/>
          </a:p>
        </p:txBody>
      </p:sp>
      <p:sp>
        <p:nvSpPr>
          <p:cNvPr id="4" name="Date Placeholder 3">
            <a:extLst>
              <a:ext uri="{FF2B5EF4-FFF2-40B4-BE49-F238E27FC236}">
                <a16:creationId xmlns:a16="http://schemas.microsoft.com/office/drawing/2014/main" id="{78DD2980-290F-4008-A378-9C1A52B1A4DC}"/>
              </a:ext>
            </a:extLst>
          </p:cNvPr>
          <p:cNvSpPr>
            <a:spLocks noGrp="1"/>
          </p:cNvSpPr>
          <p:nvPr>
            <p:ph type="dt" sz="half" idx="10"/>
          </p:nvPr>
        </p:nvSpPr>
        <p:spPr/>
        <p:txBody>
          <a:bodyPr/>
          <a:lstStyle/>
          <a:p>
            <a:r>
              <a:rPr lang="de-DE" noProof="0"/>
              <a:t>2021-09-06</a:t>
            </a:r>
            <a:endParaRPr lang="de-CH" noProof="0"/>
          </a:p>
        </p:txBody>
      </p:sp>
      <p:sp>
        <p:nvSpPr>
          <p:cNvPr id="6" name="Slide Number Placeholder 5">
            <a:extLst>
              <a:ext uri="{FF2B5EF4-FFF2-40B4-BE49-F238E27FC236}">
                <a16:creationId xmlns:a16="http://schemas.microsoft.com/office/drawing/2014/main" id="{DF284840-AF58-41E7-B007-26D258BA0780}"/>
              </a:ext>
            </a:extLst>
          </p:cNvPr>
          <p:cNvSpPr>
            <a:spLocks noGrp="1"/>
          </p:cNvSpPr>
          <p:nvPr>
            <p:ph type="sldNum" sz="quarter" idx="12"/>
          </p:nvPr>
        </p:nvSpPr>
        <p:spPr/>
        <p:txBody>
          <a:bodyPr/>
          <a:lstStyle/>
          <a:p>
            <a:fld id="{5ACA52AF-F19D-405C-AD5F-7D94B96A5CC3}" type="slidenum">
              <a:rPr lang="de-CH" noProof="0" smtClean="0"/>
              <a:t>2</a:t>
            </a:fld>
            <a:endParaRPr lang="de-CH" noProof="0"/>
          </a:p>
        </p:txBody>
      </p:sp>
      <p:pic>
        <p:nvPicPr>
          <p:cNvPr id="10" name="Picture Placeholder 9" descr="Diagram&#10;&#10;Description automatically generated with medium confidence">
            <a:extLst>
              <a:ext uri="{FF2B5EF4-FFF2-40B4-BE49-F238E27FC236}">
                <a16:creationId xmlns:a16="http://schemas.microsoft.com/office/drawing/2014/main" id="{687AE29F-7C72-44B4-9A30-9A3E6862C40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61" t="19" r="2957" b="-19"/>
          <a:stretch/>
        </p:blipFill>
        <p:spPr>
          <a:xfrm>
            <a:off x="111211" y="1413800"/>
            <a:ext cx="6229038" cy="4860000"/>
          </a:xfrm>
        </p:spPr>
      </p:pic>
      <p:graphicFrame>
        <p:nvGraphicFramePr>
          <p:cNvPr id="8" name="Chart 7">
            <a:extLst>
              <a:ext uri="{FF2B5EF4-FFF2-40B4-BE49-F238E27FC236}">
                <a16:creationId xmlns:a16="http://schemas.microsoft.com/office/drawing/2014/main" id="{443588FE-C546-41A8-813A-15D51DDD3B10}"/>
              </a:ext>
            </a:extLst>
          </p:cNvPr>
          <p:cNvGraphicFramePr>
            <a:graphicFrameLocks/>
          </p:cNvGraphicFramePr>
          <p:nvPr>
            <p:extLst>
              <p:ext uri="{D42A27DB-BD31-4B8C-83A1-F6EECF244321}">
                <p14:modId xmlns:p14="http://schemas.microsoft.com/office/powerpoint/2010/main" val="3156938671"/>
              </p:ext>
            </p:extLst>
          </p:nvPr>
        </p:nvGraphicFramePr>
        <p:xfrm>
          <a:off x="6354416" y="1412874"/>
          <a:ext cx="5470999" cy="4860925"/>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Brace 6">
            <a:extLst>
              <a:ext uri="{FF2B5EF4-FFF2-40B4-BE49-F238E27FC236}">
                <a16:creationId xmlns:a16="http://schemas.microsoft.com/office/drawing/2014/main" id="{BC4230C9-0A76-4D98-8AD6-AB1D8D645066}"/>
              </a:ext>
            </a:extLst>
          </p:cNvPr>
          <p:cNvSpPr/>
          <p:nvPr/>
        </p:nvSpPr>
        <p:spPr>
          <a:xfrm>
            <a:off x="6252519" y="2879124"/>
            <a:ext cx="185351" cy="2051222"/>
          </a:xfrm>
          <a:prstGeom prst="rightBrace">
            <a:avLst/>
          </a:prstGeom>
          <a:ln w="38100">
            <a:solidFill>
              <a:srgbClr val="9560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1" name="Right Brace 10">
            <a:extLst>
              <a:ext uri="{FF2B5EF4-FFF2-40B4-BE49-F238E27FC236}">
                <a16:creationId xmlns:a16="http://schemas.microsoft.com/office/drawing/2014/main" id="{C83B2F47-0808-4FDB-BB6A-2FCFAEA558FF}"/>
              </a:ext>
            </a:extLst>
          </p:cNvPr>
          <p:cNvSpPr/>
          <p:nvPr/>
        </p:nvSpPr>
        <p:spPr>
          <a:xfrm rot="10800000">
            <a:off x="7492314" y="2574324"/>
            <a:ext cx="156518" cy="1429265"/>
          </a:xfrm>
          <a:prstGeom prst="rightBrace">
            <a:avLst/>
          </a:prstGeom>
          <a:ln w="38100">
            <a:solidFill>
              <a:srgbClr val="95601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2" name="TextBox 11">
            <a:extLst>
              <a:ext uri="{FF2B5EF4-FFF2-40B4-BE49-F238E27FC236}">
                <a16:creationId xmlns:a16="http://schemas.microsoft.com/office/drawing/2014/main" id="{72D899D1-A1EB-4DD9-8522-2D1D114A7322}"/>
              </a:ext>
            </a:extLst>
          </p:cNvPr>
          <p:cNvSpPr txBox="1"/>
          <p:nvPr/>
        </p:nvSpPr>
        <p:spPr>
          <a:xfrm>
            <a:off x="6487296" y="3392744"/>
            <a:ext cx="825867" cy="369332"/>
          </a:xfrm>
          <a:prstGeom prst="rect">
            <a:avLst/>
          </a:prstGeom>
          <a:noFill/>
        </p:spPr>
        <p:txBody>
          <a:bodyPr wrap="none" rtlCol="0">
            <a:spAutoFit/>
          </a:bodyPr>
          <a:lstStyle/>
          <a:p>
            <a:r>
              <a:rPr lang="de-CH" b="1" dirty="0">
                <a:solidFill>
                  <a:srgbClr val="956013"/>
                </a:solidFill>
              </a:rPr>
              <a:t>STEM</a:t>
            </a:r>
          </a:p>
        </p:txBody>
      </p:sp>
      <p:sp>
        <p:nvSpPr>
          <p:cNvPr id="13" name="Oval 12">
            <a:extLst>
              <a:ext uri="{FF2B5EF4-FFF2-40B4-BE49-F238E27FC236}">
                <a16:creationId xmlns:a16="http://schemas.microsoft.com/office/drawing/2014/main" id="{E650F205-E6AD-41C2-B96E-9977707C22FE}"/>
              </a:ext>
            </a:extLst>
          </p:cNvPr>
          <p:cNvSpPr/>
          <p:nvPr/>
        </p:nvSpPr>
        <p:spPr>
          <a:xfrm>
            <a:off x="6432739" y="3175686"/>
            <a:ext cx="998802" cy="778478"/>
          </a:xfrm>
          <a:prstGeom prst="ellipse">
            <a:avLst/>
          </a:prstGeom>
          <a:noFill/>
          <a:ln w="38100">
            <a:solidFill>
              <a:srgbClr val="956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2825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B19343-FEDC-486D-B91D-ECE1CDBB060B}"/>
              </a:ext>
            </a:extLst>
          </p:cNvPr>
          <p:cNvSpPr>
            <a:spLocks noGrp="1"/>
          </p:cNvSpPr>
          <p:nvPr>
            <p:ph type="title"/>
          </p:nvPr>
        </p:nvSpPr>
        <p:spPr/>
        <p:txBody>
          <a:bodyPr/>
          <a:lstStyle/>
          <a:p>
            <a:r>
              <a:rPr lang="de-CH" sz="2800" dirty="0"/>
              <a:t>The </a:t>
            </a:r>
            <a:r>
              <a:rPr lang="de-CH" sz="2800" dirty="0" err="1"/>
              <a:t>big</a:t>
            </a:r>
            <a:r>
              <a:rPr lang="de-CH" sz="2800" dirty="0"/>
              <a:t> </a:t>
            </a:r>
            <a:r>
              <a:rPr lang="de-CH" sz="2800" dirty="0" err="1"/>
              <a:t>picture</a:t>
            </a:r>
            <a:r>
              <a:rPr lang="de-CH" sz="2800" dirty="0"/>
              <a:t>: ETH </a:t>
            </a:r>
            <a:r>
              <a:rPr lang="de-CH" sz="2800" dirty="0" err="1"/>
              <a:t>Zürich’s</a:t>
            </a:r>
            <a:r>
              <a:rPr lang="de-CH" sz="2800" dirty="0"/>
              <a:t> </a:t>
            </a:r>
            <a:r>
              <a:rPr lang="de-CH" sz="2800" dirty="0" err="1"/>
              <a:t>responsibilities</a:t>
            </a:r>
            <a:endParaRPr lang="de-CH" sz="2800" dirty="0"/>
          </a:p>
        </p:txBody>
      </p:sp>
      <p:sp>
        <p:nvSpPr>
          <p:cNvPr id="9" name="Freeform 171">
            <a:extLst>
              <a:ext uri="{FF2B5EF4-FFF2-40B4-BE49-F238E27FC236}">
                <a16:creationId xmlns:a16="http://schemas.microsoft.com/office/drawing/2014/main" id="{9E653E78-A4C0-4BCA-85EB-989CA4313C06}"/>
              </a:ext>
            </a:extLst>
          </p:cNvPr>
          <p:cNvSpPr>
            <a:spLocks/>
          </p:cNvSpPr>
          <p:nvPr/>
        </p:nvSpPr>
        <p:spPr bwMode="auto">
          <a:xfrm rot="5400000">
            <a:off x="8808709" y="3775192"/>
            <a:ext cx="1069981" cy="854936"/>
          </a:xfrm>
          <a:custGeom>
            <a:avLst/>
            <a:gdLst>
              <a:gd name="T0" fmla="*/ 14 w 711"/>
              <a:gd name="T1" fmla="*/ 0 h 632"/>
              <a:gd name="T2" fmla="*/ 30 w 711"/>
              <a:gd name="T3" fmla="*/ 1 h 632"/>
              <a:gd name="T4" fmla="*/ 74 w 711"/>
              <a:gd name="T5" fmla="*/ 3 h 632"/>
              <a:gd name="T6" fmla="*/ 141 w 711"/>
              <a:gd name="T7" fmla="*/ 9 h 632"/>
              <a:gd name="T8" fmla="*/ 180 w 711"/>
              <a:gd name="T9" fmla="*/ 13 h 632"/>
              <a:gd name="T10" fmla="*/ 224 w 711"/>
              <a:gd name="T11" fmla="*/ 18 h 632"/>
              <a:gd name="T12" fmla="*/ 270 w 711"/>
              <a:gd name="T13" fmla="*/ 25 h 632"/>
              <a:gd name="T14" fmla="*/ 318 w 711"/>
              <a:gd name="T15" fmla="*/ 32 h 632"/>
              <a:gd name="T16" fmla="*/ 367 w 711"/>
              <a:gd name="T17" fmla="*/ 41 h 632"/>
              <a:gd name="T18" fmla="*/ 417 w 711"/>
              <a:gd name="T19" fmla="*/ 52 h 632"/>
              <a:gd name="T20" fmla="*/ 467 w 711"/>
              <a:gd name="T21" fmla="*/ 64 h 632"/>
              <a:gd name="T22" fmla="*/ 492 w 711"/>
              <a:gd name="T23" fmla="*/ 71 h 632"/>
              <a:gd name="T24" fmla="*/ 516 w 711"/>
              <a:gd name="T25" fmla="*/ 78 h 632"/>
              <a:gd name="T26" fmla="*/ 540 w 711"/>
              <a:gd name="T27" fmla="*/ 85 h 632"/>
              <a:gd name="T28" fmla="*/ 564 w 711"/>
              <a:gd name="T29" fmla="*/ 94 h 632"/>
              <a:gd name="T30" fmla="*/ 587 w 711"/>
              <a:gd name="T31" fmla="*/ 102 h 632"/>
              <a:gd name="T32" fmla="*/ 609 w 711"/>
              <a:gd name="T33" fmla="*/ 111 h 632"/>
              <a:gd name="T34" fmla="*/ 616 w 711"/>
              <a:gd name="T35" fmla="*/ 5 h 632"/>
              <a:gd name="T36" fmla="*/ 711 w 711"/>
              <a:gd name="T37" fmla="*/ 308 h 632"/>
              <a:gd name="T38" fmla="*/ 616 w 711"/>
              <a:gd name="T39" fmla="*/ 632 h 632"/>
              <a:gd name="T40" fmla="*/ 616 w 711"/>
              <a:gd name="T41" fmla="*/ 557 h 632"/>
              <a:gd name="T42" fmla="*/ 604 w 711"/>
              <a:gd name="T43" fmla="*/ 552 h 632"/>
              <a:gd name="T44" fmla="*/ 570 w 711"/>
              <a:gd name="T45" fmla="*/ 539 h 632"/>
              <a:gd name="T46" fmla="*/ 545 w 711"/>
              <a:gd name="T47" fmla="*/ 530 h 632"/>
              <a:gd name="T48" fmla="*/ 515 w 711"/>
              <a:gd name="T49" fmla="*/ 521 h 632"/>
              <a:gd name="T50" fmla="*/ 480 w 711"/>
              <a:gd name="T51" fmla="*/ 510 h 632"/>
              <a:gd name="T52" fmla="*/ 441 w 711"/>
              <a:gd name="T53" fmla="*/ 499 h 632"/>
              <a:gd name="T54" fmla="*/ 398 w 711"/>
              <a:gd name="T55" fmla="*/ 489 h 632"/>
              <a:gd name="T56" fmla="*/ 351 w 711"/>
              <a:gd name="T57" fmla="*/ 478 h 632"/>
              <a:gd name="T58" fmla="*/ 300 w 711"/>
              <a:gd name="T59" fmla="*/ 469 h 632"/>
              <a:gd name="T60" fmla="*/ 246 w 711"/>
              <a:gd name="T61" fmla="*/ 460 h 632"/>
              <a:gd name="T62" fmla="*/ 189 w 711"/>
              <a:gd name="T63" fmla="*/ 452 h 632"/>
              <a:gd name="T64" fmla="*/ 159 w 711"/>
              <a:gd name="T65" fmla="*/ 449 h 632"/>
              <a:gd name="T66" fmla="*/ 129 w 711"/>
              <a:gd name="T67" fmla="*/ 446 h 632"/>
              <a:gd name="T68" fmla="*/ 97 w 711"/>
              <a:gd name="T69" fmla="*/ 444 h 632"/>
              <a:gd name="T70" fmla="*/ 65 w 711"/>
              <a:gd name="T71" fmla="*/ 442 h 632"/>
              <a:gd name="T72" fmla="*/ 33 w 711"/>
              <a:gd name="T73" fmla="*/ 441 h 632"/>
              <a:gd name="T74" fmla="*/ 0 w 711"/>
              <a:gd name="T75" fmla="*/ 441 h 632"/>
              <a:gd name="T76" fmla="*/ 83 w 711"/>
              <a:gd name="T77" fmla="*/ 223 h 632"/>
              <a:gd name="T78" fmla="*/ 14 w 711"/>
              <a:gd name="T79" fmla="*/ 0 h 632"/>
              <a:gd name="T80" fmla="*/ 14 w 711"/>
              <a:gd name="T8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1" h="632">
                <a:moveTo>
                  <a:pt x="14" y="0"/>
                </a:moveTo>
                <a:lnTo>
                  <a:pt x="30" y="1"/>
                </a:lnTo>
                <a:lnTo>
                  <a:pt x="74" y="3"/>
                </a:lnTo>
                <a:lnTo>
                  <a:pt x="141" y="9"/>
                </a:lnTo>
                <a:lnTo>
                  <a:pt x="180" y="13"/>
                </a:lnTo>
                <a:lnTo>
                  <a:pt x="224" y="18"/>
                </a:lnTo>
                <a:lnTo>
                  <a:pt x="270" y="25"/>
                </a:lnTo>
                <a:lnTo>
                  <a:pt x="318" y="32"/>
                </a:lnTo>
                <a:lnTo>
                  <a:pt x="367" y="41"/>
                </a:lnTo>
                <a:lnTo>
                  <a:pt x="417" y="52"/>
                </a:lnTo>
                <a:lnTo>
                  <a:pt x="467" y="64"/>
                </a:lnTo>
                <a:lnTo>
                  <a:pt x="492" y="71"/>
                </a:lnTo>
                <a:lnTo>
                  <a:pt x="516" y="78"/>
                </a:lnTo>
                <a:lnTo>
                  <a:pt x="540" y="85"/>
                </a:lnTo>
                <a:lnTo>
                  <a:pt x="564" y="94"/>
                </a:lnTo>
                <a:lnTo>
                  <a:pt x="587" y="102"/>
                </a:lnTo>
                <a:lnTo>
                  <a:pt x="609" y="111"/>
                </a:lnTo>
                <a:lnTo>
                  <a:pt x="616" y="5"/>
                </a:lnTo>
                <a:lnTo>
                  <a:pt x="711" y="308"/>
                </a:lnTo>
                <a:lnTo>
                  <a:pt x="616" y="632"/>
                </a:lnTo>
                <a:lnTo>
                  <a:pt x="616" y="557"/>
                </a:lnTo>
                <a:lnTo>
                  <a:pt x="604" y="552"/>
                </a:lnTo>
                <a:lnTo>
                  <a:pt x="570" y="539"/>
                </a:lnTo>
                <a:lnTo>
                  <a:pt x="545" y="530"/>
                </a:lnTo>
                <a:lnTo>
                  <a:pt x="515" y="521"/>
                </a:lnTo>
                <a:lnTo>
                  <a:pt x="480" y="510"/>
                </a:lnTo>
                <a:lnTo>
                  <a:pt x="441" y="499"/>
                </a:lnTo>
                <a:lnTo>
                  <a:pt x="398" y="489"/>
                </a:lnTo>
                <a:lnTo>
                  <a:pt x="351" y="478"/>
                </a:lnTo>
                <a:lnTo>
                  <a:pt x="300" y="469"/>
                </a:lnTo>
                <a:lnTo>
                  <a:pt x="246" y="460"/>
                </a:lnTo>
                <a:lnTo>
                  <a:pt x="189" y="452"/>
                </a:lnTo>
                <a:lnTo>
                  <a:pt x="159" y="449"/>
                </a:lnTo>
                <a:lnTo>
                  <a:pt x="129" y="446"/>
                </a:lnTo>
                <a:lnTo>
                  <a:pt x="97" y="444"/>
                </a:lnTo>
                <a:lnTo>
                  <a:pt x="65" y="442"/>
                </a:lnTo>
                <a:lnTo>
                  <a:pt x="33" y="441"/>
                </a:lnTo>
                <a:lnTo>
                  <a:pt x="0" y="441"/>
                </a:lnTo>
                <a:lnTo>
                  <a:pt x="83" y="223"/>
                </a:lnTo>
                <a:lnTo>
                  <a:pt x="14" y="0"/>
                </a:lnTo>
                <a:lnTo>
                  <a:pt x="14" y="0"/>
                </a:lnTo>
                <a:close/>
              </a:path>
            </a:pathLst>
          </a:custGeom>
          <a:solidFill>
            <a:srgbClr val="1F407A"/>
          </a:solidFill>
          <a:ln w="3175" cap="flat" cmpd="sng">
            <a:noFill/>
            <a:prstDash val="solid"/>
            <a:miter lim="800000"/>
            <a:headEnd/>
            <a:tailEnd/>
          </a:ln>
        </p:spPr>
        <p:txBody>
          <a:bodyPr/>
          <a:lstStyle/>
          <a:p>
            <a:endParaRPr lang="de-CH">
              <a:latin typeface="+mj-lt"/>
            </a:endParaRPr>
          </a:p>
        </p:txBody>
      </p:sp>
      <p:sp>
        <p:nvSpPr>
          <p:cNvPr id="10" name="Freeform 170">
            <a:extLst>
              <a:ext uri="{FF2B5EF4-FFF2-40B4-BE49-F238E27FC236}">
                <a16:creationId xmlns:a16="http://schemas.microsoft.com/office/drawing/2014/main" id="{86363A05-59B4-4207-ACF5-5DC6DACB656B}"/>
              </a:ext>
            </a:extLst>
          </p:cNvPr>
          <p:cNvSpPr>
            <a:spLocks/>
          </p:cNvSpPr>
          <p:nvPr/>
        </p:nvSpPr>
        <p:spPr bwMode="auto">
          <a:xfrm rot="5400000">
            <a:off x="8903120" y="2699967"/>
            <a:ext cx="1159146" cy="881161"/>
          </a:xfrm>
          <a:custGeom>
            <a:avLst/>
            <a:gdLst>
              <a:gd name="T0" fmla="*/ 0 w 765"/>
              <a:gd name="T1" fmla="*/ 207 h 652"/>
              <a:gd name="T2" fmla="*/ 17 w 765"/>
              <a:gd name="T3" fmla="*/ 202 h 652"/>
              <a:gd name="T4" fmla="*/ 66 w 765"/>
              <a:gd name="T5" fmla="*/ 190 h 652"/>
              <a:gd name="T6" fmla="*/ 140 w 765"/>
              <a:gd name="T7" fmla="*/ 173 h 652"/>
              <a:gd name="T8" fmla="*/ 233 w 765"/>
              <a:gd name="T9" fmla="*/ 153 h 652"/>
              <a:gd name="T10" fmla="*/ 284 w 765"/>
              <a:gd name="T11" fmla="*/ 144 h 652"/>
              <a:gd name="T12" fmla="*/ 338 w 765"/>
              <a:gd name="T13" fmla="*/ 134 h 652"/>
              <a:gd name="T14" fmla="*/ 393 w 765"/>
              <a:gd name="T15" fmla="*/ 126 h 652"/>
              <a:gd name="T16" fmla="*/ 449 w 765"/>
              <a:gd name="T17" fmla="*/ 119 h 652"/>
              <a:gd name="T18" fmla="*/ 504 w 765"/>
              <a:gd name="T19" fmla="*/ 113 h 652"/>
              <a:gd name="T20" fmla="*/ 532 w 765"/>
              <a:gd name="T21" fmla="*/ 110 h 652"/>
              <a:gd name="T22" fmla="*/ 559 w 765"/>
              <a:gd name="T23" fmla="*/ 109 h 652"/>
              <a:gd name="T24" fmla="*/ 586 w 765"/>
              <a:gd name="T25" fmla="*/ 107 h 652"/>
              <a:gd name="T26" fmla="*/ 612 w 765"/>
              <a:gd name="T27" fmla="*/ 107 h 652"/>
              <a:gd name="T28" fmla="*/ 638 w 765"/>
              <a:gd name="T29" fmla="*/ 107 h 652"/>
              <a:gd name="T30" fmla="*/ 663 w 765"/>
              <a:gd name="T31" fmla="*/ 107 h 652"/>
              <a:gd name="T32" fmla="*/ 670 w 765"/>
              <a:gd name="T33" fmla="*/ 0 h 652"/>
              <a:gd name="T34" fmla="*/ 765 w 765"/>
              <a:gd name="T35" fmla="*/ 304 h 652"/>
              <a:gd name="T36" fmla="*/ 670 w 765"/>
              <a:gd name="T37" fmla="*/ 628 h 652"/>
              <a:gd name="T38" fmla="*/ 670 w 765"/>
              <a:gd name="T39" fmla="*/ 553 h 652"/>
              <a:gd name="T40" fmla="*/ 654 w 765"/>
              <a:gd name="T41" fmla="*/ 552 h 652"/>
              <a:gd name="T42" fmla="*/ 609 w 765"/>
              <a:gd name="T43" fmla="*/ 551 h 652"/>
              <a:gd name="T44" fmla="*/ 577 w 765"/>
              <a:gd name="T45" fmla="*/ 551 h 652"/>
              <a:gd name="T46" fmla="*/ 540 w 765"/>
              <a:gd name="T47" fmla="*/ 552 h 652"/>
              <a:gd name="T48" fmla="*/ 498 w 765"/>
              <a:gd name="T49" fmla="*/ 553 h 652"/>
              <a:gd name="T50" fmla="*/ 451 w 765"/>
              <a:gd name="T51" fmla="*/ 556 h 652"/>
              <a:gd name="T52" fmla="*/ 401 w 765"/>
              <a:gd name="T53" fmla="*/ 560 h 652"/>
              <a:gd name="T54" fmla="*/ 348 w 765"/>
              <a:gd name="T55" fmla="*/ 566 h 652"/>
              <a:gd name="T56" fmla="*/ 293 w 765"/>
              <a:gd name="T57" fmla="*/ 574 h 652"/>
              <a:gd name="T58" fmla="*/ 264 w 765"/>
              <a:gd name="T59" fmla="*/ 579 h 652"/>
              <a:gd name="T60" fmla="*/ 235 w 765"/>
              <a:gd name="T61" fmla="*/ 585 h 652"/>
              <a:gd name="T62" fmla="*/ 206 w 765"/>
              <a:gd name="T63" fmla="*/ 591 h 652"/>
              <a:gd name="T64" fmla="*/ 177 w 765"/>
              <a:gd name="T65" fmla="*/ 597 h 652"/>
              <a:gd name="T66" fmla="*/ 147 w 765"/>
              <a:gd name="T67" fmla="*/ 604 h 652"/>
              <a:gd name="T68" fmla="*/ 118 w 765"/>
              <a:gd name="T69" fmla="*/ 612 h 652"/>
              <a:gd name="T70" fmla="*/ 88 w 765"/>
              <a:gd name="T71" fmla="*/ 621 h 652"/>
              <a:gd name="T72" fmla="*/ 58 w 765"/>
              <a:gd name="T73" fmla="*/ 631 h 652"/>
              <a:gd name="T74" fmla="*/ 29 w 765"/>
              <a:gd name="T75" fmla="*/ 641 h 652"/>
              <a:gd name="T76" fmla="*/ 0 w 765"/>
              <a:gd name="T77" fmla="*/ 652 h 652"/>
              <a:gd name="T78" fmla="*/ 68 w 765"/>
              <a:gd name="T79" fmla="*/ 429 h 652"/>
              <a:gd name="T80" fmla="*/ 0 w 765"/>
              <a:gd name="T81" fmla="*/ 207 h 652"/>
              <a:gd name="T82" fmla="*/ 0 w 765"/>
              <a:gd name="T83" fmla="*/ 207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5" h="652">
                <a:moveTo>
                  <a:pt x="0" y="207"/>
                </a:moveTo>
                <a:lnTo>
                  <a:pt x="17" y="202"/>
                </a:lnTo>
                <a:lnTo>
                  <a:pt x="66" y="190"/>
                </a:lnTo>
                <a:lnTo>
                  <a:pt x="140" y="173"/>
                </a:lnTo>
                <a:lnTo>
                  <a:pt x="233" y="153"/>
                </a:lnTo>
                <a:lnTo>
                  <a:pt x="284" y="144"/>
                </a:lnTo>
                <a:lnTo>
                  <a:pt x="338" y="134"/>
                </a:lnTo>
                <a:lnTo>
                  <a:pt x="393" y="126"/>
                </a:lnTo>
                <a:lnTo>
                  <a:pt x="449" y="119"/>
                </a:lnTo>
                <a:lnTo>
                  <a:pt x="504" y="113"/>
                </a:lnTo>
                <a:lnTo>
                  <a:pt x="532" y="110"/>
                </a:lnTo>
                <a:lnTo>
                  <a:pt x="559" y="109"/>
                </a:lnTo>
                <a:lnTo>
                  <a:pt x="586" y="107"/>
                </a:lnTo>
                <a:lnTo>
                  <a:pt x="612" y="107"/>
                </a:lnTo>
                <a:lnTo>
                  <a:pt x="638" y="107"/>
                </a:lnTo>
                <a:lnTo>
                  <a:pt x="663" y="107"/>
                </a:lnTo>
                <a:lnTo>
                  <a:pt x="670" y="0"/>
                </a:lnTo>
                <a:lnTo>
                  <a:pt x="765" y="304"/>
                </a:lnTo>
                <a:lnTo>
                  <a:pt x="670" y="628"/>
                </a:lnTo>
                <a:lnTo>
                  <a:pt x="670" y="553"/>
                </a:lnTo>
                <a:lnTo>
                  <a:pt x="654" y="552"/>
                </a:lnTo>
                <a:lnTo>
                  <a:pt x="609" y="551"/>
                </a:lnTo>
                <a:lnTo>
                  <a:pt x="577" y="551"/>
                </a:lnTo>
                <a:lnTo>
                  <a:pt x="540" y="552"/>
                </a:lnTo>
                <a:lnTo>
                  <a:pt x="498" y="553"/>
                </a:lnTo>
                <a:lnTo>
                  <a:pt x="451" y="556"/>
                </a:lnTo>
                <a:lnTo>
                  <a:pt x="401" y="560"/>
                </a:lnTo>
                <a:lnTo>
                  <a:pt x="348" y="566"/>
                </a:lnTo>
                <a:lnTo>
                  <a:pt x="293" y="574"/>
                </a:lnTo>
                <a:lnTo>
                  <a:pt x="264" y="579"/>
                </a:lnTo>
                <a:lnTo>
                  <a:pt x="235" y="585"/>
                </a:lnTo>
                <a:lnTo>
                  <a:pt x="206" y="591"/>
                </a:lnTo>
                <a:lnTo>
                  <a:pt x="177" y="597"/>
                </a:lnTo>
                <a:lnTo>
                  <a:pt x="147" y="604"/>
                </a:lnTo>
                <a:lnTo>
                  <a:pt x="118" y="612"/>
                </a:lnTo>
                <a:lnTo>
                  <a:pt x="88" y="621"/>
                </a:lnTo>
                <a:lnTo>
                  <a:pt x="58" y="631"/>
                </a:lnTo>
                <a:lnTo>
                  <a:pt x="29" y="641"/>
                </a:lnTo>
                <a:lnTo>
                  <a:pt x="0" y="652"/>
                </a:lnTo>
                <a:lnTo>
                  <a:pt x="68" y="429"/>
                </a:lnTo>
                <a:lnTo>
                  <a:pt x="0" y="207"/>
                </a:lnTo>
                <a:lnTo>
                  <a:pt x="0" y="207"/>
                </a:lnTo>
                <a:close/>
              </a:path>
            </a:pathLst>
          </a:custGeom>
          <a:solidFill>
            <a:srgbClr val="1F407A"/>
          </a:solidFill>
          <a:ln w="3175" cap="flat" cmpd="sng">
            <a:noFill/>
            <a:prstDash val="solid"/>
            <a:miter lim="800000"/>
            <a:headEnd/>
            <a:tailEnd/>
          </a:ln>
        </p:spPr>
        <p:txBody>
          <a:bodyPr/>
          <a:lstStyle/>
          <a:p>
            <a:endParaRPr lang="de-CH">
              <a:latin typeface="+mj-lt"/>
            </a:endParaRPr>
          </a:p>
        </p:txBody>
      </p:sp>
      <p:sp>
        <p:nvSpPr>
          <p:cNvPr id="11" name="AutoShape 7">
            <a:extLst>
              <a:ext uri="{FF2B5EF4-FFF2-40B4-BE49-F238E27FC236}">
                <a16:creationId xmlns:a16="http://schemas.microsoft.com/office/drawing/2014/main" id="{13678C35-614B-498D-A1B3-6775659053E8}"/>
              </a:ext>
            </a:extLst>
          </p:cNvPr>
          <p:cNvSpPr>
            <a:spLocks noChangeArrowheads="1"/>
          </p:cNvSpPr>
          <p:nvPr/>
        </p:nvSpPr>
        <p:spPr bwMode="auto">
          <a:xfrm>
            <a:off x="731838" y="3135728"/>
            <a:ext cx="1886176" cy="782638"/>
          </a:xfrm>
          <a:prstGeom prst="chevron">
            <a:avLst>
              <a:gd name="adj" fmla="val 52990"/>
            </a:avLst>
          </a:prstGeom>
          <a:solidFill>
            <a:schemeClr val="accent5"/>
          </a:solidFill>
          <a:ln>
            <a:noFill/>
          </a:ln>
          <a:effectLst/>
        </p:spPr>
        <p:txBody>
          <a:bodyPr wrap="none" lIns="0" tIns="46800" rIns="0" bIns="46800" anchor="ctr"/>
          <a:lstStyle/>
          <a:p>
            <a:pPr eaLnBrk="0" hangingPunct="0">
              <a:spcBef>
                <a:spcPct val="0"/>
              </a:spcBef>
              <a:spcAft>
                <a:spcPct val="30000"/>
              </a:spcAft>
              <a:buClr>
                <a:schemeClr val="tx1"/>
              </a:buClr>
              <a:buSzPct val="65000"/>
              <a:buFontTx/>
              <a:buNone/>
            </a:pPr>
            <a:r>
              <a:rPr lang="en-US" altLang="de-DE" b="1" dirty="0">
                <a:solidFill>
                  <a:schemeClr val="bg1"/>
                </a:solidFill>
                <a:latin typeface="+mj-lt"/>
              </a:rPr>
              <a:t>Gymnasium</a:t>
            </a:r>
            <a:endParaRPr lang="de-DE" altLang="de-DE" b="1" dirty="0">
              <a:solidFill>
                <a:schemeClr val="bg1"/>
              </a:solidFill>
              <a:latin typeface="+mj-lt"/>
            </a:endParaRPr>
          </a:p>
        </p:txBody>
      </p:sp>
      <p:sp>
        <p:nvSpPr>
          <p:cNvPr id="12" name="Text Box 8">
            <a:extLst>
              <a:ext uri="{FF2B5EF4-FFF2-40B4-BE49-F238E27FC236}">
                <a16:creationId xmlns:a16="http://schemas.microsoft.com/office/drawing/2014/main" id="{AB1AAC69-EA30-46C7-B265-A5FE80005838}"/>
              </a:ext>
            </a:extLst>
          </p:cNvPr>
          <p:cNvSpPr txBox="1">
            <a:spLocks noChangeArrowheads="1"/>
          </p:cNvSpPr>
          <p:nvPr/>
        </p:nvSpPr>
        <p:spPr bwMode="auto">
          <a:xfrm>
            <a:off x="4756025" y="3401761"/>
            <a:ext cx="846386" cy="24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lnSpc>
                <a:spcPct val="90000"/>
              </a:lnSpc>
              <a:spcBef>
                <a:spcPct val="0"/>
              </a:spcBef>
              <a:spcAft>
                <a:spcPct val="50000"/>
              </a:spcAft>
              <a:buClrTx/>
              <a:buFontTx/>
              <a:buNone/>
            </a:pPr>
            <a:r>
              <a:rPr lang="en-US" altLang="de-DE">
                <a:solidFill>
                  <a:schemeClr val="bg1"/>
                </a:solidFill>
                <a:latin typeface="+mj-lt"/>
              </a:rPr>
              <a:t>Phase 2</a:t>
            </a:r>
          </a:p>
        </p:txBody>
      </p:sp>
      <p:sp>
        <p:nvSpPr>
          <p:cNvPr id="13" name="AutoShape 12">
            <a:extLst>
              <a:ext uri="{FF2B5EF4-FFF2-40B4-BE49-F238E27FC236}">
                <a16:creationId xmlns:a16="http://schemas.microsoft.com/office/drawing/2014/main" id="{6EA0504B-33CD-44D5-B7DA-91B9166FAD01}"/>
              </a:ext>
            </a:extLst>
          </p:cNvPr>
          <p:cNvSpPr>
            <a:spLocks noChangeArrowheads="1"/>
          </p:cNvSpPr>
          <p:nvPr/>
        </p:nvSpPr>
        <p:spPr bwMode="auto">
          <a:xfrm>
            <a:off x="2711286" y="3050255"/>
            <a:ext cx="8877460" cy="940681"/>
          </a:xfrm>
          <a:prstGeom prst="chevron">
            <a:avLst>
              <a:gd name="adj" fmla="val 50002"/>
            </a:avLst>
          </a:prstGeom>
          <a:gradFill flip="none" rotWithShape="1">
            <a:gsLst>
              <a:gs pos="0">
                <a:srgbClr val="0070C0"/>
              </a:gs>
              <a:gs pos="50000">
                <a:schemeClr val="hlink">
                  <a:tint val="44500"/>
                  <a:satMod val="160000"/>
                </a:schemeClr>
              </a:gs>
              <a:gs pos="100000">
                <a:schemeClr val="bg1"/>
              </a:gs>
            </a:gsLst>
            <a:lin ang="10800000" scaled="1"/>
            <a:tileRect/>
          </a:gradFill>
          <a:ln>
            <a:noFill/>
          </a:ln>
          <a:effectLst/>
        </p:spPr>
        <p:txBody>
          <a:bodyPr wrap="none" lIns="0" tIns="46800" rIns="0" bIns="46800" anchor="ctr"/>
          <a:lstStyle/>
          <a:p>
            <a:pPr algn="r" eaLnBrk="0" hangingPunct="0">
              <a:spcBef>
                <a:spcPct val="0"/>
              </a:spcBef>
              <a:spcAft>
                <a:spcPct val="30000"/>
              </a:spcAft>
              <a:buClr>
                <a:schemeClr val="tx1"/>
              </a:buClr>
              <a:buSzPct val="65000"/>
              <a:buFontTx/>
              <a:buNone/>
            </a:pPr>
            <a:r>
              <a:rPr lang="en-US" altLang="de-DE" b="1" dirty="0">
                <a:solidFill>
                  <a:schemeClr val="bg1"/>
                </a:solidFill>
                <a:latin typeface="+mj-lt"/>
              </a:rPr>
              <a:t>Life Long Learning</a:t>
            </a:r>
            <a:endParaRPr lang="de-DE" altLang="de-DE" b="1" dirty="0">
              <a:solidFill>
                <a:schemeClr val="bg1"/>
              </a:solidFill>
              <a:latin typeface="+mj-lt"/>
            </a:endParaRPr>
          </a:p>
        </p:txBody>
      </p:sp>
      <p:sp>
        <p:nvSpPr>
          <p:cNvPr id="14" name="AutoShape 7">
            <a:extLst>
              <a:ext uri="{FF2B5EF4-FFF2-40B4-BE49-F238E27FC236}">
                <a16:creationId xmlns:a16="http://schemas.microsoft.com/office/drawing/2014/main" id="{32A06A33-D8C3-44F0-B787-741715E5D117}"/>
              </a:ext>
            </a:extLst>
          </p:cNvPr>
          <p:cNvSpPr>
            <a:spLocks noChangeArrowheads="1"/>
          </p:cNvSpPr>
          <p:nvPr/>
        </p:nvSpPr>
        <p:spPr bwMode="auto">
          <a:xfrm>
            <a:off x="2618014" y="3133473"/>
            <a:ext cx="1886176" cy="782638"/>
          </a:xfrm>
          <a:prstGeom prst="chevron">
            <a:avLst>
              <a:gd name="adj" fmla="val 52990"/>
            </a:avLst>
          </a:prstGeom>
          <a:solidFill>
            <a:srgbClr val="1F407A"/>
          </a:solidFill>
          <a:ln>
            <a:noFill/>
          </a:ln>
          <a:effectLst/>
        </p:spPr>
        <p:txBody>
          <a:bodyPr wrap="none" lIns="0" tIns="46800" rIns="0" bIns="46800" anchor="ctr"/>
          <a:lstStyle/>
          <a:p>
            <a:pPr algn="ctr" eaLnBrk="0" hangingPunct="0">
              <a:spcBef>
                <a:spcPct val="0"/>
              </a:spcBef>
              <a:spcAft>
                <a:spcPct val="30000"/>
              </a:spcAft>
              <a:buClr>
                <a:schemeClr val="tx1"/>
              </a:buClr>
              <a:buSzPct val="65000"/>
              <a:buFontTx/>
              <a:buNone/>
            </a:pPr>
            <a:r>
              <a:rPr lang="en-US" altLang="de-DE" b="1" dirty="0">
                <a:solidFill>
                  <a:schemeClr val="bg1"/>
                </a:solidFill>
                <a:latin typeface="+mj-lt"/>
              </a:rPr>
              <a:t>Bachelor</a:t>
            </a:r>
            <a:endParaRPr lang="de-DE" altLang="de-DE" b="1" dirty="0">
              <a:solidFill>
                <a:schemeClr val="bg1"/>
              </a:solidFill>
              <a:latin typeface="+mj-lt"/>
            </a:endParaRPr>
          </a:p>
        </p:txBody>
      </p:sp>
      <p:sp>
        <p:nvSpPr>
          <p:cNvPr id="15" name="AutoShape 7">
            <a:extLst>
              <a:ext uri="{FF2B5EF4-FFF2-40B4-BE49-F238E27FC236}">
                <a16:creationId xmlns:a16="http://schemas.microsoft.com/office/drawing/2014/main" id="{8EE3BA7D-A255-4E49-8697-6C21473109AC}"/>
              </a:ext>
            </a:extLst>
          </p:cNvPr>
          <p:cNvSpPr>
            <a:spLocks noChangeArrowheads="1"/>
          </p:cNvSpPr>
          <p:nvPr/>
        </p:nvSpPr>
        <p:spPr bwMode="auto">
          <a:xfrm>
            <a:off x="4504190" y="3135728"/>
            <a:ext cx="1886176" cy="782638"/>
          </a:xfrm>
          <a:prstGeom prst="chevron">
            <a:avLst>
              <a:gd name="adj" fmla="val 52990"/>
            </a:avLst>
          </a:prstGeom>
          <a:solidFill>
            <a:srgbClr val="1F407A"/>
          </a:solidFill>
          <a:ln>
            <a:noFill/>
          </a:ln>
          <a:effectLst/>
        </p:spPr>
        <p:txBody>
          <a:bodyPr wrap="none" lIns="0" tIns="46800" rIns="0" bIns="46800" anchor="ctr"/>
          <a:lstStyle/>
          <a:p>
            <a:pPr algn="ctr" eaLnBrk="0" hangingPunct="0">
              <a:spcBef>
                <a:spcPct val="0"/>
              </a:spcBef>
              <a:spcAft>
                <a:spcPct val="30000"/>
              </a:spcAft>
              <a:buClr>
                <a:schemeClr val="tx1"/>
              </a:buClr>
              <a:buSzPct val="65000"/>
              <a:buFontTx/>
              <a:buNone/>
            </a:pPr>
            <a:r>
              <a:rPr lang="en-US" altLang="de-DE" b="1" dirty="0">
                <a:solidFill>
                  <a:schemeClr val="bg1"/>
                </a:solidFill>
                <a:latin typeface="+mj-lt"/>
              </a:rPr>
              <a:t>Master</a:t>
            </a:r>
            <a:endParaRPr lang="de-DE" altLang="de-DE" b="1" dirty="0">
              <a:solidFill>
                <a:schemeClr val="bg1"/>
              </a:solidFill>
              <a:latin typeface="+mj-lt"/>
            </a:endParaRPr>
          </a:p>
        </p:txBody>
      </p:sp>
      <p:sp>
        <p:nvSpPr>
          <p:cNvPr id="16" name="AutoShape 7">
            <a:extLst>
              <a:ext uri="{FF2B5EF4-FFF2-40B4-BE49-F238E27FC236}">
                <a16:creationId xmlns:a16="http://schemas.microsoft.com/office/drawing/2014/main" id="{AAF85670-9A67-4934-98FD-DCAB276CA8A2}"/>
              </a:ext>
            </a:extLst>
          </p:cNvPr>
          <p:cNvSpPr>
            <a:spLocks noChangeArrowheads="1"/>
          </p:cNvSpPr>
          <p:nvPr/>
        </p:nvSpPr>
        <p:spPr bwMode="auto">
          <a:xfrm>
            <a:off x="6390366" y="3135728"/>
            <a:ext cx="1886176" cy="782638"/>
          </a:xfrm>
          <a:prstGeom prst="chevron">
            <a:avLst>
              <a:gd name="adj" fmla="val 52990"/>
            </a:avLst>
          </a:prstGeom>
          <a:solidFill>
            <a:srgbClr val="1269B0"/>
          </a:solidFill>
          <a:ln>
            <a:noFill/>
          </a:ln>
          <a:effectLst/>
        </p:spPr>
        <p:txBody>
          <a:bodyPr wrap="none" lIns="0" tIns="46800" rIns="0" bIns="46800" anchor="ctr"/>
          <a:lstStyle/>
          <a:p>
            <a:pPr algn="ctr" eaLnBrk="0" hangingPunct="0">
              <a:spcBef>
                <a:spcPct val="0"/>
              </a:spcBef>
              <a:spcAft>
                <a:spcPct val="30000"/>
              </a:spcAft>
              <a:buClr>
                <a:schemeClr val="tx1"/>
              </a:buClr>
              <a:buSzPct val="65000"/>
              <a:buFontTx/>
              <a:buNone/>
            </a:pPr>
            <a:r>
              <a:rPr lang="en-US" altLang="de-DE" b="1" dirty="0">
                <a:solidFill>
                  <a:schemeClr val="bg1"/>
                </a:solidFill>
                <a:latin typeface="+mj-lt"/>
              </a:rPr>
              <a:t>     Doctorate</a:t>
            </a:r>
            <a:endParaRPr lang="de-DE" altLang="de-DE" b="1" dirty="0">
              <a:solidFill>
                <a:schemeClr val="bg1"/>
              </a:solidFill>
              <a:latin typeface="+mj-lt"/>
            </a:endParaRPr>
          </a:p>
        </p:txBody>
      </p:sp>
      <p:sp>
        <p:nvSpPr>
          <p:cNvPr id="24" name="Freeform 172">
            <a:extLst>
              <a:ext uri="{FF2B5EF4-FFF2-40B4-BE49-F238E27FC236}">
                <a16:creationId xmlns:a16="http://schemas.microsoft.com/office/drawing/2014/main" id="{CD771235-554C-452B-ABA5-27254A804EFB}"/>
              </a:ext>
            </a:extLst>
          </p:cNvPr>
          <p:cNvSpPr>
            <a:spLocks/>
          </p:cNvSpPr>
          <p:nvPr/>
        </p:nvSpPr>
        <p:spPr bwMode="auto">
          <a:xfrm rot="5400000">
            <a:off x="8722167" y="1863388"/>
            <a:ext cx="687096" cy="1358457"/>
          </a:xfrm>
          <a:custGeom>
            <a:avLst/>
            <a:gdLst>
              <a:gd name="T0" fmla="*/ 5 w 455"/>
              <a:gd name="T1" fmla="*/ 763 h 1005"/>
              <a:gd name="T2" fmla="*/ 13 w 455"/>
              <a:gd name="T3" fmla="*/ 778 h 1005"/>
              <a:gd name="T4" fmla="*/ 23 w 455"/>
              <a:gd name="T5" fmla="*/ 792 h 1005"/>
              <a:gd name="T6" fmla="*/ 34 w 455"/>
              <a:gd name="T7" fmla="*/ 807 h 1005"/>
              <a:gd name="T8" fmla="*/ 46 w 455"/>
              <a:gd name="T9" fmla="*/ 820 h 1005"/>
              <a:gd name="T10" fmla="*/ 60 w 455"/>
              <a:gd name="T11" fmla="*/ 833 h 1005"/>
              <a:gd name="T12" fmla="*/ 91 w 455"/>
              <a:gd name="T13" fmla="*/ 858 h 1005"/>
              <a:gd name="T14" fmla="*/ 125 w 455"/>
              <a:gd name="T15" fmla="*/ 881 h 1005"/>
              <a:gd name="T16" fmla="*/ 162 w 455"/>
              <a:gd name="T17" fmla="*/ 901 h 1005"/>
              <a:gd name="T18" fmla="*/ 200 w 455"/>
              <a:gd name="T19" fmla="*/ 920 h 1005"/>
              <a:gd name="T20" fmla="*/ 239 w 455"/>
              <a:gd name="T21" fmla="*/ 937 h 1005"/>
              <a:gd name="T22" fmla="*/ 297 w 455"/>
              <a:gd name="T23" fmla="*/ 959 h 1005"/>
              <a:gd name="T24" fmla="*/ 366 w 455"/>
              <a:gd name="T25" fmla="*/ 981 h 1005"/>
              <a:gd name="T26" fmla="*/ 439 w 455"/>
              <a:gd name="T27" fmla="*/ 1001 h 1005"/>
              <a:gd name="T28" fmla="*/ 368 w 455"/>
              <a:gd name="T29" fmla="*/ 765 h 1005"/>
              <a:gd name="T30" fmla="*/ 412 w 455"/>
              <a:gd name="T31" fmla="*/ 540 h 1005"/>
              <a:gd name="T32" fmla="*/ 345 w 455"/>
              <a:gd name="T33" fmla="*/ 522 h 1005"/>
              <a:gd name="T34" fmla="*/ 285 w 455"/>
              <a:gd name="T35" fmla="*/ 503 h 1005"/>
              <a:gd name="T36" fmla="*/ 231 w 455"/>
              <a:gd name="T37" fmla="*/ 484 h 1005"/>
              <a:gd name="T38" fmla="*/ 185 w 455"/>
              <a:gd name="T39" fmla="*/ 464 h 1005"/>
              <a:gd name="T40" fmla="*/ 144 w 455"/>
              <a:gd name="T41" fmla="*/ 445 h 1005"/>
              <a:gd name="T42" fmla="*/ 109 w 455"/>
              <a:gd name="T43" fmla="*/ 426 h 1005"/>
              <a:gd name="T44" fmla="*/ 80 w 455"/>
              <a:gd name="T45" fmla="*/ 407 h 1005"/>
              <a:gd name="T46" fmla="*/ 56 w 455"/>
              <a:gd name="T47" fmla="*/ 388 h 1005"/>
              <a:gd name="T48" fmla="*/ 36 w 455"/>
              <a:gd name="T49" fmla="*/ 369 h 1005"/>
              <a:gd name="T50" fmla="*/ 22 w 455"/>
              <a:gd name="T51" fmla="*/ 350 h 1005"/>
              <a:gd name="T52" fmla="*/ 16 w 455"/>
              <a:gd name="T53" fmla="*/ 341 h 1005"/>
              <a:gd name="T54" fmla="*/ 11 w 455"/>
              <a:gd name="T55" fmla="*/ 332 h 1005"/>
              <a:gd name="T56" fmla="*/ 7 w 455"/>
              <a:gd name="T57" fmla="*/ 323 h 1005"/>
              <a:gd name="T58" fmla="*/ 4 w 455"/>
              <a:gd name="T59" fmla="*/ 314 h 1005"/>
              <a:gd name="T60" fmla="*/ 2 w 455"/>
              <a:gd name="T61" fmla="*/ 305 h 1005"/>
              <a:gd name="T62" fmla="*/ 1 w 455"/>
              <a:gd name="T63" fmla="*/ 296 h 1005"/>
              <a:gd name="T64" fmla="*/ 0 w 455"/>
              <a:gd name="T65" fmla="*/ 288 h 1005"/>
              <a:gd name="T66" fmla="*/ 0 w 455"/>
              <a:gd name="T67" fmla="*/ 279 h 1005"/>
              <a:gd name="T68" fmla="*/ 3 w 455"/>
              <a:gd name="T69" fmla="*/ 262 h 1005"/>
              <a:gd name="T70" fmla="*/ 8 w 455"/>
              <a:gd name="T71" fmla="*/ 246 h 1005"/>
              <a:gd name="T72" fmla="*/ 15 w 455"/>
              <a:gd name="T73" fmla="*/ 231 h 1005"/>
              <a:gd name="T74" fmla="*/ 24 w 455"/>
              <a:gd name="T75" fmla="*/ 216 h 1005"/>
              <a:gd name="T76" fmla="*/ 35 w 455"/>
              <a:gd name="T77" fmla="*/ 202 h 1005"/>
              <a:gd name="T78" fmla="*/ 47 w 455"/>
              <a:gd name="T79" fmla="*/ 188 h 1005"/>
              <a:gd name="T80" fmla="*/ 66 w 455"/>
              <a:gd name="T81" fmla="*/ 170 h 1005"/>
              <a:gd name="T82" fmla="*/ 92 w 455"/>
              <a:gd name="T83" fmla="*/ 148 h 1005"/>
              <a:gd name="T84" fmla="*/ 118 w 455"/>
              <a:gd name="T85" fmla="*/ 130 h 1005"/>
              <a:gd name="T86" fmla="*/ 139 w 455"/>
              <a:gd name="T87" fmla="*/ 117 h 1005"/>
              <a:gd name="T88" fmla="*/ 159 w 455"/>
              <a:gd name="T89" fmla="*/ 106 h 1005"/>
              <a:gd name="T90" fmla="*/ 261 w 455"/>
              <a:gd name="T91" fmla="*/ 303 h 1005"/>
              <a:gd name="T92" fmla="*/ 214 w 455"/>
              <a:gd name="T93" fmla="*/ 473 h 1005"/>
              <a:gd name="T94" fmla="*/ 197 w 455"/>
              <a:gd name="T95" fmla="*/ 469 h 1005"/>
              <a:gd name="T96" fmla="*/ 174 w 455"/>
              <a:gd name="T97" fmla="*/ 460 h 1005"/>
              <a:gd name="T98" fmla="*/ 154 w 455"/>
              <a:gd name="T99" fmla="*/ 451 h 1005"/>
              <a:gd name="T100" fmla="*/ 130 w 455"/>
              <a:gd name="T101" fmla="*/ 439 h 1005"/>
              <a:gd name="T102" fmla="*/ 103 w 455"/>
              <a:gd name="T103" fmla="*/ 423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5" h="1005">
                <a:moveTo>
                  <a:pt x="5" y="333"/>
                </a:moveTo>
                <a:lnTo>
                  <a:pt x="5" y="763"/>
                </a:lnTo>
                <a:lnTo>
                  <a:pt x="9" y="770"/>
                </a:lnTo>
                <a:lnTo>
                  <a:pt x="13" y="778"/>
                </a:lnTo>
                <a:lnTo>
                  <a:pt x="18" y="785"/>
                </a:lnTo>
                <a:lnTo>
                  <a:pt x="23" y="792"/>
                </a:lnTo>
                <a:lnTo>
                  <a:pt x="28" y="800"/>
                </a:lnTo>
                <a:lnTo>
                  <a:pt x="34" y="807"/>
                </a:lnTo>
                <a:lnTo>
                  <a:pt x="40" y="813"/>
                </a:lnTo>
                <a:lnTo>
                  <a:pt x="46" y="820"/>
                </a:lnTo>
                <a:lnTo>
                  <a:pt x="53" y="827"/>
                </a:lnTo>
                <a:lnTo>
                  <a:pt x="60" y="833"/>
                </a:lnTo>
                <a:lnTo>
                  <a:pt x="75" y="846"/>
                </a:lnTo>
                <a:lnTo>
                  <a:pt x="91" y="858"/>
                </a:lnTo>
                <a:lnTo>
                  <a:pt x="107" y="870"/>
                </a:lnTo>
                <a:lnTo>
                  <a:pt x="125" y="881"/>
                </a:lnTo>
                <a:lnTo>
                  <a:pt x="143" y="891"/>
                </a:lnTo>
                <a:lnTo>
                  <a:pt x="162" y="901"/>
                </a:lnTo>
                <a:lnTo>
                  <a:pt x="181" y="911"/>
                </a:lnTo>
                <a:lnTo>
                  <a:pt x="200" y="920"/>
                </a:lnTo>
                <a:lnTo>
                  <a:pt x="220" y="929"/>
                </a:lnTo>
                <a:lnTo>
                  <a:pt x="239" y="937"/>
                </a:lnTo>
                <a:lnTo>
                  <a:pt x="259" y="945"/>
                </a:lnTo>
                <a:lnTo>
                  <a:pt x="297" y="959"/>
                </a:lnTo>
                <a:lnTo>
                  <a:pt x="333" y="971"/>
                </a:lnTo>
                <a:lnTo>
                  <a:pt x="366" y="981"/>
                </a:lnTo>
                <a:lnTo>
                  <a:pt x="396" y="990"/>
                </a:lnTo>
                <a:lnTo>
                  <a:pt x="439" y="1001"/>
                </a:lnTo>
                <a:lnTo>
                  <a:pt x="455" y="1005"/>
                </a:lnTo>
                <a:lnTo>
                  <a:pt x="368" y="765"/>
                </a:lnTo>
                <a:lnTo>
                  <a:pt x="448" y="550"/>
                </a:lnTo>
                <a:lnTo>
                  <a:pt x="412" y="540"/>
                </a:lnTo>
                <a:lnTo>
                  <a:pt x="377" y="531"/>
                </a:lnTo>
                <a:lnTo>
                  <a:pt x="345" y="522"/>
                </a:lnTo>
                <a:lnTo>
                  <a:pt x="314" y="512"/>
                </a:lnTo>
                <a:lnTo>
                  <a:pt x="285" y="503"/>
                </a:lnTo>
                <a:lnTo>
                  <a:pt x="257" y="493"/>
                </a:lnTo>
                <a:lnTo>
                  <a:pt x="231" y="484"/>
                </a:lnTo>
                <a:lnTo>
                  <a:pt x="207" y="474"/>
                </a:lnTo>
                <a:lnTo>
                  <a:pt x="185" y="464"/>
                </a:lnTo>
                <a:lnTo>
                  <a:pt x="164" y="455"/>
                </a:lnTo>
                <a:lnTo>
                  <a:pt x="144" y="445"/>
                </a:lnTo>
                <a:lnTo>
                  <a:pt x="126" y="436"/>
                </a:lnTo>
                <a:lnTo>
                  <a:pt x="109" y="426"/>
                </a:lnTo>
                <a:lnTo>
                  <a:pt x="94" y="416"/>
                </a:lnTo>
                <a:lnTo>
                  <a:pt x="80" y="407"/>
                </a:lnTo>
                <a:lnTo>
                  <a:pt x="67" y="397"/>
                </a:lnTo>
                <a:lnTo>
                  <a:pt x="56" y="388"/>
                </a:lnTo>
                <a:lnTo>
                  <a:pt x="45" y="378"/>
                </a:lnTo>
                <a:lnTo>
                  <a:pt x="36" y="369"/>
                </a:lnTo>
                <a:lnTo>
                  <a:pt x="28" y="360"/>
                </a:lnTo>
                <a:lnTo>
                  <a:pt x="22" y="350"/>
                </a:lnTo>
                <a:lnTo>
                  <a:pt x="18" y="346"/>
                </a:lnTo>
                <a:lnTo>
                  <a:pt x="16" y="341"/>
                </a:lnTo>
                <a:lnTo>
                  <a:pt x="13" y="337"/>
                </a:lnTo>
                <a:lnTo>
                  <a:pt x="11" y="332"/>
                </a:lnTo>
                <a:lnTo>
                  <a:pt x="9" y="327"/>
                </a:lnTo>
                <a:lnTo>
                  <a:pt x="7" y="323"/>
                </a:lnTo>
                <a:lnTo>
                  <a:pt x="5" y="318"/>
                </a:lnTo>
                <a:lnTo>
                  <a:pt x="4" y="314"/>
                </a:lnTo>
                <a:lnTo>
                  <a:pt x="3" y="309"/>
                </a:lnTo>
                <a:lnTo>
                  <a:pt x="2" y="305"/>
                </a:lnTo>
                <a:lnTo>
                  <a:pt x="1" y="301"/>
                </a:lnTo>
                <a:lnTo>
                  <a:pt x="1" y="296"/>
                </a:lnTo>
                <a:lnTo>
                  <a:pt x="0" y="292"/>
                </a:lnTo>
                <a:lnTo>
                  <a:pt x="0" y="288"/>
                </a:lnTo>
                <a:lnTo>
                  <a:pt x="0" y="283"/>
                </a:lnTo>
                <a:lnTo>
                  <a:pt x="0" y="279"/>
                </a:lnTo>
                <a:lnTo>
                  <a:pt x="1" y="271"/>
                </a:lnTo>
                <a:lnTo>
                  <a:pt x="3" y="262"/>
                </a:lnTo>
                <a:lnTo>
                  <a:pt x="5" y="254"/>
                </a:lnTo>
                <a:lnTo>
                  <a:pt x="8" y="246"/>
                </a:lnTo>
                <a:lnTo>
                  <a:pt x="11" y="238"/>
                </a:lnTo>
                <a:lnTo>
                  <a:pt x="15" y="231"/>
                </a:lnTo>
                <a:lnTo>
                  <a:pt x="20" y="223"/>
                </a:lnTo>
                <a:lnTo>
                  <a:pt x="24" y="216"/>
                </a:lnTo>
                <a:lnTo>
                  <a:pt x="29" y="209"/>
                </a:lnTo>
                <a:lnTo>
                  <a:pt x="35" y="202"/>
                </a:lnTo>
                <a:lnTo>
                  <a:pt x="41" y="195"/>
                </a:lnTo>
                <a:lnTo>
                  <a:pt x="47" y="188"/>
                </a:lnTo>
                <a:lnTo>
                  <a:pt x="53" y="182"/>
                </a:lnTo>
                <a:lnTo>
                  <a:pt x="66" y="170"/>
                </a:lnTo>
                <a:lnTo>
                  <a:pt x="79" y="158"/>
                </a:lnTo>
                <a:lnTo>
                  <a:pt x="92" y="148"/>
                </a:lnTo>
                <a:lnTo>
                  <a:pt x="105" y="139"/>
                </a:lnTo>
                <a:lnTo>
                  <a:pt x="118" y="130"/>
                </a:lnTo>
                <a:lnTo>
                  <a:pt x="129" y="123"/>
                </a:lnTo>
                <a:lnTo>
                  <a:pt x="139" y="117"/>
                </a:lnTo>
                <a:lnTo>
                  <a:pt x="154" y="109"/>
                </a:lnTo>
                <a:lnTo>
                  <a:pt x="159" y="106"/>
                </a:lnTo>
                <a:lnTo>
                  <a:pt x="166" y="0"/>
                </a:lnTo>
                <a:lnTo>
                  <a:pt x="261" y="303"/>
                </a:lnTo>
                <a:lnTo>
                  <a:pt x="216" y="474"/>
                </a:lnTo>
                <a:lnTo>
                  <a:pt x="214" y="473"/>
                </a:lnTo>
                <a:lnTo>
                  <a:pt x="207" y="472"/>
                </a:lnTo>
                <a:lnTo>
                  <a:pt x="197" y="469"/>
                </a:lnTo>
                <a:lnTo>
                  <a:pt x="183" y="464"/>
                </a:lnTo>
                <a:lnTo>
                  <a:pt x="174" y="460"/>
                </a:lnTo>
                <a:lnTo>
                  <a:pt x="164" y="456"/>
                </a:lnTo>
                <a:lnTo>
                  <a:pt x="154" y="451"/>
                </a:lnTo>
                <a:lnTo>
                  <a:pt x="142" y="445"/>
                </a:lnTo>
                <a:lnTo>
                  <a:pt x="130" y="439"/>
                </a:lnTo>
                <a:lnTo>
                  <a:pt x="117" y="431"/>
                </a:lnTo>
                <a:lnTo>
                  <a:pt x="103" y="423"/>
                </a:lnTo>
                <a:lnTo>
                  <a:pt x="88" y="413"/>
                </a:lnTo>
              </a:path>
            </a:pathLst>
          </a:custGeom>
          <a:solidFill>
            <a:srgbClr val="1F407A"/>
          </a:solidFill>
          <a:ln w="3175" cap="flat" cmpd="sng">
            <a:solidFill>
              <a:schemeClr val="bg1"/>
            </a:solidFill>
            <a:prstDash val="solid"/>
            <a:miter lim="800000"/>
            <a:headEnd/>
            <a:tailEnd/>
          </a:ln>
        </p:spPr>
        <p:txBody>
          <a:bodyPr/>
          <a:lstStyle/>
          <a:p>
            <a:endParaRPr lang="de-CH">
              <a:latin typeface="+mj-lt"/>
            </a:endParaRPr>
          </a:p>
        </p:txBody>
      </p:sp>
      <p:sp>
        <p:nvSpPr>
          <p:cNvPr id="25" name="Freeform 173">
            <a:extLst>
              <a:ext uri="{FF2B5EF4-FFF2-40B4-BE49-F238E27FC236}">
                <a16:creationId xmlns:a16="http://schemas.microsoft.com/office/drawing/2014/main" id="{D2206E02-086F-4575-BC3F-EB10A7D68853}"/>
              </a:ext>
            </a:extLst>
          </p:cNvPr>
          <p:cNvSpPr>
            <a:spLocks/>
          </p:cNvSpPr>
          <p:nvPr/>
        </p:nvSpPr>
        <p:spPr bwMode="auto">
          <a:xfrm rot="5400000">
            <a:off x="8071786" y="2985819"/>
            <a:ext cx="1190616" cy="854936"/>
          </a:xfrm>
          <a:custGeom>
            <a:avLst/>
            <a:gdLst>
              <a:gd name="T0" fmla="*/ 773 w 787"/>
              <a:gd name="T1" fmla="*/ 85 h 634"/>
              <a:gd name="T2" fmla="*/ 746 w 787"/>
              <a:gd name="T3" fmla="*/ 89 h 634"/>
              <a:gd name="T4" fmla="*/ 720 w 787"/>
              <a:gd name="T5" fmla="*/ 93 h 634"/>
              <a:gd name="T6" fmla="*/ 667 w 787"/>
              <a:gd name="T7" fmla="*/ 99 h 634"/>
              <a:gd name="T8" fmla="*/ 615 w 787"/>
              <a:gd name="T9" fmla="*/ 103 h 634"/>
              <a:gd name="T10" fmla="*/ 563 w 787"/>
              <a:gd name="T11" fmla="*/ 106 h 634"/>
              <a:gd name="T12" fmla="*/ 512 w 787"/>
              <a:gd name="T13" fmla="*/ 107 h 634"/>
              <a:gd name="T14" fmla="*/ 463 w 787"/>
              <a:gd name="T15" fmla="*/ 107 h 634"/>
              <a:gd name="T16" fmla="*/ 415 w 787"/>
              <a:gd name="T17" fmla="*/ 107 h 634"/>
              <a:gd name="T18" fmla="*/ 370 w 787"/>
              <a:gd name="T19" fmla="*/ 106 h 634"/>
              <a:gd name="T20" fmla="*/ 286 w 787"/>
              <a:gd name="T21" fmla="*/ 102 h 634"/>
              <a:gd name="T22" fmla="*/ 214 w 787"/>
              <a:gd name="T23" fmla="*/ 97 h 634"/>
              <a:gd name="T24" fmla="*/ 157 w 787"/>
              <a:gd name="T25" fmla="*/ 92 h 634"/>
              <a:gd name="T26" fmla="*/ 117 w 787"/>
              <a:gd name="T27" fmla="*/ 89 h 634"/>
              <a:gd name="T28" fmla="*/ 114 w 787"/>
              <a:gd name="T29" fmla="*/ 0 h 634"/>
              <a:gd name="T30" fmla="*/ 0 w 787"/>
              <a:gd name="T31" fmla="*/ 282 h 634"/>
              <a:gd name="T32" fmla="*/ 117 w 787"/>
              <a:gd name="T33" fmla="*/ 634 h 634"/>
              <a:gd name="T34" fmla="*/ 121 w 787"/>
              <a:gd name="T35" fmla="*/ 540 h 634"/>
              <a:gd name="T36" fmla="*/ 133 w 787"/>
              <a:gd name="T37" fmla="*/ 542 h 634"/>
              <a:gd name="T38" fmla="*/ 169 w 787"/>
              <a:gd name="T39" fmla="*/ 546 h 634"/>
              <a:gd name="T40" fmla="*/ 226 w 787"/>
              <a:gd name="T41" fmla="*/ 551 h 634"/>
              <a:gd name="T42" fmla="*/ 262 w 787"/>
              <a:gd name="T43" fmla="*/ 553 h 634"/>
              <a:gd name="T44" fmla="*/ 303 w 787"/>
              <a:gd name="T45" fmla="*/ 555 h 634"/>
              <a:gd name="T46" fmla="*/ 349 w 787"/>
              <a:gd name="T47" fmla="*/ 557 h 634"/>
              <a:gd name="T48" fmla="*/ 399 w 787"/>
              <a:gd name="T49" fmla="*/ 558 h 634"/>
              <a:gd name="T50" fmla="*/ 454 w 787"/>
              <a:gd name="T51" fmla="*/ 558 h 634"/>
              <a:gd name="T52" fmla="*/ 513 w 787"/>
              <a:gd name="T53" fmla="*/ 556 h 634"/>
              <a:gd name="T54" fmla="*/ 576 w 787"/>
              <a:gd name="T55" fmla="*/ 554 h 634"/>
              <a:gd name="T56" fmla="*/ 643 w 787"/>
              <a:gd name="T57" fmla="*/ 550 h 634"/>
              <a:gd name="T58" fmla="*/ 713 w 787"/>
              <a:gd name="T59" fmla="*/ 545 h 634"/>
              <a:gd name="T60" fmla="*/ 787 w 787"/>
              <a:gd name="T61" fmla="*/ 538 h 634"/>
              <a:gd name="T62" fmla="*/ 692 w 787"/>
              <a:gd name="T63" fmla="*/ 296 h 634"/>
              <a:gd name="T64" fmla="*/ 773 w 787"/>
              <a:gd name="T65" fmla="*/ 85 h 634"/>
              <a:gd name="T66" fmla="*/ 773 w 787"/>
              <a:gd name="T67" fmla="*/ 8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7" h="634">
                <a:moveTo>
                  <a:pt x="773" y="85"/>
                </a:moveTo>
                <a:lnTo>
                  <a:pt x="746" y="89"/>
                </a:lnTo>
                <a:lnTo>
                  <a:pt x="720" y="93"/>
                </a:lnTo>
                <a:lnTo>
                  <a:pt x="667" y="99"/>
                </a:lnTo>
                <a:lnTo>
                  <a:pt x="615" y="103"/>
                </a:lnTo>
                <a:lnTo>
                  <a:pt x="563" y="106"/>
                </a:lnTo>
                <a:lnTo>
                  <a:pt x="512" y="107"/>
                </a:lnTo>
                <a:lnTo>
                  <a:pt x="463" y="107"/>
                </a:lnTo>
                <a:lnTo>
                  <a:pt x="415" y="107"/>
                </a:lnTo>
                <a:lnTo>
                  <a:pt x="370" y="106"/>
                </a:lnTo>
                <a:lnTo>
                  <a:pt x="286" y="102"/>
                </a:lnTo>
                <a:lnTo>
                  <a:pt x="214" y="97"/>
                </a:lnTo>
                <a:lnTo>
                  <a:pt x="157" y="92"/>
                </a:lnTo>
                <a:lnTo>
                  <a:pt x="117" y="89"/>
                </a:lnTo>
                <a:lnTo>
                  <a:pt x="114" y="0"/>
                </a:lnTo>
                <a:lnTo>
                  <a:pt x="0" y="282"/>
                </a:lnTo>
                <a:lnTo>
                  <a:pt x="117" y="634"/>
                </a:lnTo>
                <a:lnTo>
                  <a:pt x="121" y="540"/>
                </a:lnTo>
                <a:lnTo>
                  <a:pt x="133" y="542"/>
                </a:lnTo>
                <a:lnTo>
                  <a:pt x="169" y="546"/>
                </a:lnTo>
                <a:lnTo>
                  <a:pt x="226" y="551"/>
                </a:lnTo>
                <a:lnTo>
                  <a:pt x="262" y="553"/>
                </a:lnTo>
                <a:lnTo>
                  <a:pt x="303" y="555"/>
                </a:lnTo>
                <a:lnTo>
                  <a:pt x="349" y="557"/>
                </a:lnTo>
                <a:lnTo>
                  <a:pt x="399" y="558"/>
                </a:lnTo>
                <a:lnTo>
                  <a:pt x="454" y="558"/>
                </a:lnTo>
                <a:lnTo>
                  <a:pt x="513" y="556"/>
                </a:lnTo>
                <a:lnTo>
                  <a:pt x="576" y="554"/>
                </a:lnTo>
                <a:lnTo>
                  <a:pt x="643" y="550"/>
                </a:lnTo>
                <a:lnTo>
                  <a:pt x="713" y="545"/>
                </a:lnTo>
                <a:lnTo>
                  <a:pt x="787" y="538"/>
                </a:lnTo>
                <a:lnTo>
                  <a:pt x="692" y="296"/>
                </a:lnTo>
                <a:lnTo>
                  <a:pt x="773" y="85"/>
                </a:lnTo>
                <a:lnTo>
                  <a:pt x="773" y="85"/>
                </a:lnTo>
                <a:close/>
              </a:path>
            </a:pathLst>
          </a:custGeom>
          <a:solidFill>
            <a:srgbClr val="1F407A"/>
          </a:solidFill>
          <a:ln w="3175" cap="flat" cmpd="sng">
            <a:noFill/>
            <a:prstDash val="solid"/>
            <a:miter lim="800000"/>
            <a:headEnd/>
            <a:tailEnd/>
          </a:ln>
        </p:spPr>
        <p:txBody>
          <a:bodyPr/>
          <a:lstStyle/>
          <a:p>
            <a:endParaRPr lang="de-CH">
              <a:latin typeface="+mj-lt"/>
            </a:endParaRPr>
          </a:p>
        </p:txBody>
      </p:sp>
      <p:sp>
        <p:nvSpPr>
          <p:cNvPr id="26" name="Freeform 174">
            <a:extLst>
              <a:ext uri="{FF2B5EF4-FFF2-40B4-BE49-F238E27FC236}">
                <a16:creationId xmlns:a16="http://schemas.microsoft.com/office/drawing/2014/main" id="{D9FBF29F-BC2C-46D0-ADC4-3C33492EBDAE}"/>
              </a:ext>
            </a:extLst>
          </p:cNvPr>
          <p:cNvSpPr>
            <a:spLocks/>
          </p:cNvSpPr>
          <p:nvPr/>
        </p:nvSpPr>
        <p:spPr bwMode="auto">
          <a:xfrm rot="5400000">
            <a:off x="8299944" y="3848622"/>
            <a:ext cx="949346" cy="1111941"/>
          </a:xfrm>
          <a:custGeom>
            <a:avLst/>
            <a:gdLst>
              <a:gd name="T0" fmla="*/ 628 w 630"/>
              <a:gd name="T1" fmla="*/ 3 h 822"/>
              <a:gd name="T2" fmla="*/ 628 w 630"/>
              <a:gd name="T3" fmla="*/ 8 h 822"/>
              <a:gd name="T4" fmla="*/ 628 w 630"/>
              <a:gd name="T5" fmla="*/ 17 h 822"/>
              <a:gd name="T6" fmla="*/ 624 w 630"/>
              <a:gd name="T7" fmla="*/ 28 h 822"/>
              <a:gd name="T8" fmla="*/ 619 w 630"/>
              <a:gd name="T9" fmla="*/ 40 h 822"/>
              <a:gd name="T10" fmla="*/ 612 w 630"/>
              <a:gd name="T11" fmla="*/ 51 h 822"/>
              <a:gd name="T12" fmla="*/ 603 w 630"/>
              <a:gd name="T13" fmla="*/ 63 h 822"/>
              <a:gd name="T14" fmla="*/ 592 w 630"/>
              <a:gd name="T15" fmla="*/ 74 h 822"/>
              <a:gd name="T16" fmla="*/ 579 w 630"/>
              <a:gd name="T17" fmla="*/ 85 h 822"/>
              <a:gd name="T18" fmla="*/ 558 w 630"/>
              <a:gd name="T19" fmla="*/ 102 h 822"/>
              <a:gd name="T20" fmla="*/ 525 w 630"/>
              <a:gd name="T21" fmla="*/ 123 h 822"/>
              <a:gd name="T22" fmla="*/ 487 w 630"/>
              <a:gd name="T23" fmla="*/ 144 h 822"/>
              <a:gd name="T24" fmla="*/ 447 w 630"/>
              <a:gd name="T25" fmla="*/ 163 h 822"/>
              <a:gd name="T26" fmla="*/ 404 w 630"/>
              <a:gd name="T27" fmla="*/ 181 h 822"/>
              <a:gd name="T28" fmla="*/ 360 w 630"/>
              <a:gd name="T29" fmla="*/ 197 h 822"/>
              <a:gd name="T30" fmla="*/ 316 w 630"/>
              <a:gd name="T31" fmla="*/ 212 h 822"/>
              <a:gd name="T32" fmla="*/ 272 w 630"/>
              <a:gd name="T33" fmla="*/ 224 h 822"/>
              <a:gd name="T34" fmla="*/ 231 w 630"/>
              <a:gd name="T35" fmla="*/ 235 h 822"/>
              <a:gd name="T36" fmla="*/ 193 w 630"/>
              <a:gd name="T37" fmla="*/ 242 h 822"/>
              <a:gd name="T38" fmla="*/ 158 w 630"/>
              <a:gd name="T39" fmla="*/ 247 h 822"/>
              <a:gd name="T40" fmla="*/ 129 w 630"/>
              <a:gd name="T41" fmla="*/ 249 h 822"/>
              <a:gd name="T42" fmla="*/ 114 w 630"/>
              <a:gd name="T43" fmla="*/ 182 h 822"/>
              <a:gd name="T44" fmla="*/ 130 w 630"/>
              <a:gd name="T45" fmla="*/ 822 h 822"/>
              <a:gd name="T46" fmla="*/ 175 w 630"/>
              <a:gd name="T47" fmla="*/ 696 h 822"/>
              <a:gd name="T48" fmla="*/ 257 w 630"/>
              <a:gd name="T49" fmla="*/ 676 h 822"/>
              <a:gd name="T50" fmla="*/ 328 w 630"/>
              <a:gd name="T51" fmla="*/ 655 h 822"/>
              <a:gd name="T52" fmla="*/ 389 w 630"/>
              <a:gd name="T53" fmla="*/ 633 h 822"/>
              <a:gd name="T54" fmla="*/ 442 w 630"/>
              <a:gd name="T55" fmla="*/ 610 h 822"/>
              <a:gd name="T56" fmla="*/ 486 w 630"/>
              <a:gd name="T57" fmla="*/ 588 h 822"/>
              <a:gd name="T58" fmla="*/ 523 w 630"/>
              <a:gd name="T59" fmla="*/ 566 h 822"/>
              <a:gd name="T60" fmla="*/ 553 w 630"/>
              <a:gd name="T61" fmla="*/ 545 h 822"/>
              <a:gd name="T62" fmla="*/ 576 w 630"/>
              <a:gd name="T63" fmla="*/ 525 h 822"/>
              <a:gd name="T64" fmla="*/ 595 w 630"/>
              <a:gd name="T65" fmla="*/ 506 h 822"/>
              <a:gd name="T66" fmla="*/ 608 w 630"/>
              <a:gd name="T67" fmla="*/ 489 h 822"/>
              <a:gd name="T68" fmla="*/ 618 w 630"/>
              <a:gd name="T69" fmla="*/ 474 h 822"/>
              <a:gd name="T70" fmla="*/ 624 w 630"/>
              <a:gd name="T71" fmla="*/ 462 h 822"/>
              <a:gd name="T72" fmla="*/ 628 w 630"/>
              <a:gd name="T73" fmla="*/ 452 h 822"/>
              <a:gd name="T74" fmla="*/ 630 w 630"/>
              <a:gd name="T75" fmla="*/ 445 h 822"/>
              <a:gd name="T76" fmla="*/ 630 w 630"/>
              <a:gd name="T77" fmla="*/ 441 h 822"/>
              <a:gd name="T78" fmla="*/ 628 w 630"/>
              <a:gd name="T7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0" h="822">
                <a:moveTo>
                  <a:pt x="628" y="0"/>
                </a:moveTo>
                <a:lnTo>
                  <a:pt x="628" y="3"/>
                </a:lnTo>
                <a:lnTo>
                  <a:pt x="628" y="6"/>
                </a:lnTo>
                <a:lnTo>
                  <a:pt x="628" y="8"/>
                </a:lnTo>
                <a:lnTo>
                  <a:pt x="628" y="11"/>
                </a:lnTo>
                <a:lnTo>
                  <a:pt x="628" y="17"/>
                </a:lnTo>
                <a:lnTo>
                  <a:pt x="626" y="23"/>
                </a:lnTo>
                <a:lnTo>
                  <a:pt x="624" y="28"/>
                </a:lnTo>
                <a:lnTo>
                  <a:pt x="622" y="34"/>
                </a:lnTo>
                <a:lnTo>
                  <a:pt x="619" y="40"/>
                </a:lnTo>
                <a:lnTo>
                  <a:pt x="616" y="46"/>
                </a:lnTo>
                <a:lnTo>
                  <a:pt x="612" y="51"/>
                </a:lnTo>
                <a:lnTo>
                  <a:pt x="608" y="57"/>
                </a:lnTo>
                <a:lnTo>
                  <a:pt x="603" y="63"/>
                </a:lnTo>
                <a:lnTo>
                  <a:pt x="598" y="68"/>
                </a:lnTo>
                <a:lnTo>
                  <a:pt x="592" y="74"/>
                </a:lnTo>
                <a:lnTo>
                  <a:pt x="586" y="80"/>
                </a:lnTo>
                <a:lnTo>
                  <a:pt x="579" y="85"/>
                </a:lnTo>
                <a:lnTo>
                  <a:pt x="573" y="91"/>
                </a:lnTo>
                <a:lnTo>
                  <a:pt x="558" y="102"/>
                </a:lnTo>
                <a:lnTo>
                  <a:pt x="542" y="113"/>
                </a:lnTo>
                <a:lnTo>
                  <a:pt x="525" y="123"/>
                </a:lnTo>
                <a:lnTo>
                  <a:pt x="506" y="134"/>
                </a:lnTo>
                <a:lnTo>
                  <a:pt x="487" y="144"/>
                </a:lnTo>
                <a:lnTo>
                  <a:pt x="467" y="154"/>
                </a:lnTo>
                <a:lnTo>
                  <a:pt x="447" y="163"/>
                </a:lnTo>
                <a:lnTo>
                  <a:pt x="425" y="172"/>
                </a:lnTo>
                <a:lnTo>
                  <a:pt x="404" y="181"/>
                </a:lnTo>
                <a:lnTo>
                  <a:pt x="382" y="189"/>
                </a:lnTo>
                <a:lnTo>
                  <a:pt x="360" y="197"/>
                </a:lnTo>
                <a:lnTo>
                  <a:pt x="338" y="205"/>
                </a:lnTo>
                <a:lnTo>
                  <a:pt x="316" y="212"/>
                </a:lnTo>
                <a:lnTo>
                  <a:pt x="294" y="218"/>
                </a:lnTo>
                <a:lnTo>
                  <a:pt x="272" y="224"/>
                </a:lnTo>
                <a:lnTo>
                  <a:pt x="251" y="230"/>
                </a:lnTo>
                <a:lnTo>
                  <a:pt x="231" y="235"/>
                </a:lnTo>
                <a:lnTo>
                  <a:pt x="211" y="239"/>
                </a:lnTo>
                <a:lnTo>
                  <a:pt x="193" y="242"/>
                </a:lnTo>
                <a:lnTo>
                  <a:pt x="175" y="245"/>
                </a:lnTo>
                <a:lnTo>
                  <a:pt x="158" y="247"/>
                </a:lnTo>
                <a:lnTo>
                  <a:pt x="143" y="248"/>
                </a:lnTo>
                <a:lnTo>
                  <a:pt x="129" y="249"/>
                </a:lnTo>
                <a:lnTo>
                  <a:pt x="116" y="249"/>
                </a:lnTo>
                <a:lnTo>
                  <a:pt x="114" y="182"/>
                </a:lnTo>
                <a:lnTo>
                  <a:pt x="0" y="464"/>
                </a:lnTo>
                <a:lnTo>
                  <a:pt x="130" y="822"/>
                </a:lnTo>
                <a:lnTo>
                  <a:pt x="130" y="706"/>
                </a:lnTo>
                <a:lnTo>
                  <a:pt x="175" y="696"/>
                </a:lnTo>
                <a:lnTo>
                  <a:pt x="217" y="686"/>
                </a:lnTo>
                <a:lnTo>
                  <a:pt x="257" y="676"/>
                </a:lnTo>
                <a:lnTo>
                  <a:pt x="293" y="665"/>
                </a:lnTo>
                <a:lnTo>
                  <a:pt x="328" y="655"/>
                </a:lnTo>
                <a:lnTo>
                  <a:pt x="359" y="644"/>
                </a:lnTo>
                <a:lnTo>
                  <a:pt x="389" y="633"/>
                </a:lnTo>
                <a:lnTo>
                  <a:pt x="416" y="622"/>
                </a:lnTo>
                <a:lnTo>
                  <a:pt x="442" y="610"/>
                </a:lnTo>
                <a:lnTo>
                  <a:pt x="465" y="599"/>
                </a:lnTo>
                <a:lnTo>
                  <a:pt x="486" y="588"/>
                </a:lnTo>
                <a:lnTo>
                  <a:pt x="505" y="577"/>
                </a:lnTo>
                <a:lnTo>
                  <a:pt x="523" y="566"/>
                </a:lnTo>
                <a:lnTo>
                  <a:pt x="538" y="556"/>
                </a:lnTo>
                <a:lnTo>
                  <a:pt x="553" y="545"/>
                </a:lnTo>
                <a:lnTo>
                  <a:pt x="565" y="535"/>
                </a:lnTo>
                <a:lnTo>
                  <a:pt x="576" y="525"/>
                </a:lnTo>
                <a:lnTo>
                  <a:pt x="586" y="516"/>
                </a:lnTo>
                <a:lnTo>
                  <a:pt x="595" y="506"/>
                </a:lnTo>
                <a:lnTo>
                  <a:pt x="602" y="498"/>
                </a:lnTo>
                <a:lnTo>
                  <a:pt x="608" y="489"/>
                </a:lnTo>
                <a:lnTo>
                  <a:pt x="614" y="482"/>
                </a:lnTo>
                <a:lnTo>
                  <a:pt x="618" y="474"/>
                </a:lnTo>
                <a:lnTo>
                  <a:pt x="621" y="468"/>
                </a:lnTo>
                <a:lnTo>
                  <a:pt x="624" y="462"/>
                </a:lnTo>
                <a:lnTo>
                  <a:pt x="626" y="456"/>
                </a:lnTo>
                <a:lnTo>
                  <a:pt x="628" y="452"/>
                </a:lnTo>
                <a:lnTo>
                  <a:pt x="629" y="448"/>
                </a:lnTo>
                <a:lnTo>
                  <a:pt x="630" y="445"/>
                </a:lnTo>
                <a:lnTo>
                  <a:pt x="630" y="442"/>
                </a:lnTo>
                <a:lnTo>
                  <a:pt x="630" y="441"/>
                </a:lnTo>
                <a:lnTo>
                  <a:pt x="628" y="0"/>
                </a:lnTo>
                <a:lnTo>
                  <a:pt x="628" y="0"/>
                </a:lnTo>
                <a:close/>
              </a:path>
            </a:pathLst>
          </a:custGeom>
          <a:solidFill>
            <a:srgbClr val="1F407A"/>
          </a:solidFill>
          <a:ln w="3175" cap="flat" cmpd="sng">
            <a:noFill/>
            <a:prstDash val="solid"/>
            <a:miter lim="800000"/>
            <a:headEnd/>
            <a:tailEnd/>
          </a:ln>
        </p:spPr>
        <p:txBody>
          <a:bodyPr/>
          <a:lstStyle/>
          <a:p>
            <a:endParaRPr lang="de-CH">
              <a:latin typeface="+mj-lt"/>
            </a:endParaRPr>
          </a:p>
        </p:txBody>
      </p:sp>
      <p:sp>
        <p:nvSpPr>
          <p:cNvPr id="27" name="Freeform 175">
            <a:extLst>
              <a:ext uri="{FF2B5EF4-FFF2-40B4-BE49-F238E27FC236}">
                <a16:creationId xmlns:a16="http://schemas.microsoft.com/office/drawing/2014/main" id="{4BA5BA8C-6EE6-4C1E-9770-9A0084C74612}"/>
              </a:ext>
            </a:extLst>
          </p:cNvPr>
          <p:cNvSpPr>
            <a:spLocks/>
          </p:cNvSpPr>
          <p:nvPr/>
        </p:nvSpPr>
        <p:spPr bwMode="auto">
          <a:xfrm rot="5400000">
            <a:off x="9282855" y="4617016"/>
            <a:ext cx="157350" cy="367150"/>
          </a:xfrm>
          <a:custGeom>
            <a:avLst/>
            <a:gdLst>
              <a:gd name="T0" fmla="*/ 14 w 105"/>
              <a:gd name="T1" fmla="*/ 274 h 274"/>
              <a:gd name="T2" fmla="*/ 50 w 105"/>
              <a:gd name="T3" fmla="*/ 161 h 274"/>
              <a:gd name="T4" fmla="*/ 0 w 105"/>
              <a:gd name="T5" fmla="*/ 0 h 274"/>
              <a:gd name="T6" fmla="*/ 5 w 105"/>
              <a:gd name="T7" fmla="*/ 4 h 274"/>
              <a:gd name="T8" fmla="*/ 19 w 105"/>
              <a:gd name="T9" fmla="*/ 15 h 274"/>
              <a:gd name="T10" fmla="*/ 28 w 105"/>
              <a:gd name="T11" fmla="*/ 23 h 274"/>
              <a:gd name="T12" fmla="*/ 39 w 105"/>
              <a:gd name="T13" fmla="*/ 32 h 274"/>
              <a:gd name="T14" fmla="*/ 49 w 105"/>
              <a:gd name="T15" fmla="*/ 43 h 274"/>
              <a:gd name="T16" fmla="*/ 60 w 105"/>
              <a:gd name="T17" fmla="*/ 54 h 274"/>
              <a:gd name="T18" fmla="*/ 70 w 105"/>
              <a:gd name="T19" fmla="*/ 67 h 274"/>
              <a:gd name="T20" fmla="*/ 75 w 105"/>
              <a:gd name="T21" fmla="*/ 74 h 274"/>
              <a:gd name="T22" fmla="*/ 80 w 105"/>
              <a:gd name="T23" fmla="*/ 81 h 274"/>
              <a:gd name="T24" fmla="*/ 85 w 105"/>
              <a:gd name="T25" fmla="*/ 88 h 274"/>
              <a:gd name="T26" fmla="*/ 89 w 105"/>
              <a:gd name="T27" fmla="*/ 95 h 274"/>
              <a:gd name="T28" fmla="*/ 93 w 105"/>
              <a:gd name="T29" fmla="*/ 103 h 274"/>
              <a:gd name="T30" fmla="*/ 96 w 105"/>
              <a:gd name="T31" fmla="*/ 111 h 274"/>
              <a:gd name="T32" fmla="*/ 99 w 105"/>
              <a:gd name="T33" fmla="*/ 118 h 274"/>
              <a:gd name="T34" fmla="*/ 101 w 105"/>
              <a:gd name="T35" fmla="*/ 126 h 274"/>
              <a:gd name="T36" fmla="*/ 103 w 105"/>
              <a:gd name="T37" fmla="*/ 134 h 274"/>
              <a:gd name="T38" fmla="*/ 104 w 105"/>
              <a:gd name="T39" fmla="*/ 142 h 274"/>
              <a:gd name="T40" fmla="*/ 105 w 105"/>
              <a:gd name="T41" fmla="*/ 146 h 274"/>
              <a:gd name="T42" fmla="*/ 105 w 105"/>
              <a:gd name="T43" fmla="*/ 150 h 274"/>
              <a:gd name="T44" fmla="*/ 105 w 105"/>
              <a:gd name="T45" fmla="*/ 154 h 274"/>
              <a:gd name="T46" fmla="*/ 105 w 105"/>
              <a:gd name="T47" fmla="*/ 159 h 274"/>
              <a:gd name="T48" fmla="*/ 104 w 105"/>
              <a:gd name="T49" fmla="*/ 163 h 274"/>
              <a:gd name="T50" fmla="*/ 104 w 105"/>
              <a:gd name="T51" fmla="*/ 167 h 274"/>
              <a:gd name="T52" fmla="*/ 103 w 105"/>
              <a:gd name="T53" fmla="*/ 171 h 274"/>
              <a:gd name="T54" fmla="*/ 102 w 105"/>
              <a:gd name="T55" fmla="*/ 175 h 274"/>
              <a:gd name="T56" fmla="*/ 97 w 105"/>
              <a:gd name="T57" fmla="*/ 190 h 274"/>
              <a:gd name="T58" fmla="*/ 93 w 105"/>
              <a:gd name="T59" fmla="*/ 204 h 274"/>
              <a:gd name="T60" fmla="*/ 88 w 105"/>
              <a:gd name="T61" fmla="*/ 215 h 274"/>
              <a:gd name="T62" fmla="*/ 83 w 105"/>
              <a:gd name="T63" fmla="*/ 225 h 274"/>
              <a:gd name="T64" fmla="*/ 81 w 105"/>
              <a:gd name="T65" fmla="*/ 230 h 274"/>
              <a:gd name="T66" fmla="*/ 78 w 105"/>
              <a:gd name="T67" fmla="*/ 234 h 274"/>
              <a:gd name="T68" fmla="*/ 76 w 105"/>
              <a:gd name="T69" fmla="*/ 238 h 274"/>
              <a:gd name="T70" fmla="*/ 73 w 105"/>
              <a:gd name="T71" fmla="*/ 241 h 274"/>
              <a:gd name="T72" fmla="*/ 71 w 105"/>
              <a:gd name="T73" fmla="*/ 244 h 274"/>
              <a:gd name="T74" fmla="*/ 68 w 105"/>
              <a:gd name="T75" fmla="*/ 247 h 274"/>
              <a:gd name="T76" fmla="*/ 65 w 105"/>
              <a:gd name="T77" fmla="*/ 250 h 274"/>
              <a:gd name="T78" fmla="*/ 63 w 105"/>
              <a:gd name="T79" fmla="*/ 252 h 274"/>
              <a:gd name="T80" fmla="*/ 60 w 105"/>
              <a:gd name="T81" fmla="*/ 254 h 274"/>
              <a:gd name="T82" fmla="*/ 57 w 105"/>
              <a:gd name="T83" fmla="*/ 256 h 274"/>
              <a:gd name="T84" fmla="*/ 51 w 105"/>
              <a:gd name="T85" fmla="*/ 260 h 274"/>
              <a:gd name="T86" fmla="*/ 46 w 105"/>
              <a:gd name="T87" fmla="*/ 263 h 274"/>
              <a:gd name="T88" fmla="*/ 40 w 105"/>
              <a:gd name="T89" fmla="*/ 265 h 274"/>
              <a:gd name="T90" fmla="*/ 27 w 105"/>
              <a:gd name="T91" fmla="*/ 270 h 274"/>
              <a:gd name="T92" fmla="*/ 14 w 105"/>
              <a:gd name="T93" fmla="*/ 274 h 274"/>
              <a:gd name="T94" fmla="*/ 14 w 105"/>
              <a:gd name="T9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274">
                <a:moveTo>
                  <a:pt x="14" y="274"/>
                </a:moveTo>
                <a:lnTo>
                  <a:pt x="50" y="161"/>
                </a:lnTo>
                <a:lnTo>
                  <a:pt x="0" y="0"/>
                </a:lnTo>
                <a:lnTo>
                  <a:pt x="5" y="4"/>
                </a:lnTo>
                <a:lnTo>
                  <a:pt x="19" y="15"/>
                </a:lnTo>
                <a:lnTo>
                  <a:pt x="28" y="23"/>
                </a:lnTo>
                <a:lnTo>
                  <a:pt x="39" y="32"/>
                </a:lnTo>
                <a:lnTo>
                  <a:pt x="49" y="43"/>
                </a:lnTo>
                <a:lnTo>
                  <a:pt x="60" y="54"/>
                </a:lnTo>
                <a:lnTo>
                  <a:pt x="70" y="67"/>
                </a:lnTo>
                <a:lnTo>
                  <a:pt x="75" y="74"/>
                </a:lnTo>
                <a:lnTo>
                  <a:pt x="80" y="81"/>
                </a:lnTo>
                <a:lnTo>
                  <a:pt x="85" y="88"/>
                </a:lnTo>
                <a:lnTo>
                  <a:pt x="89" y="95"/>
                </a:lnTo>
                <a:lnTo>
                  <a:pt x="93" y="103"/>
                </a:lnTo>
                <a:lnTo>
                  <a:pt x="96" y="111"/>
                </a:lnTo>
                <a:lnTo>
                  <a:pt x="99" y="118"/>
                </a:lnTo>
                <a:lnTo>
                  <a:pt x="101" y="126"/>
                </a:lnTo>
                <a:lnTo>
                  <a:pt x="103" y="134"/>
                </a:lnTo>
                <a:lnTo>
                  <a:pt x="104" y="142"/>
                </a:lnTo>
                <a:lnTo>
                  <a:pt x="105" y="146"/>
                </a:lnTo>
                <a:lnTo>
                  <a:pt x="105" y="150"/>
                </a:lnTo>
                <a:lnTo>
                  <a:pt x="105" y="154"/>
                </a:lnTo>
                <a:lnTo>
                  <a:pt x="105" y="159"/>
                </a:lnTo>
                <a:lnTo>
                  <a:pt x="104" y="163"/>
                </a:lnTo>
                <a:lnTo>
                  <a:pt x="104" y="167"/>
                </a:lnTo>
                <a:lnTo>
                  <a:pt x="103" y="171"/>
                </a:lnTo>
                <a:lnTo>
                  <a:pt x="102" y="175"/>
                </a:lnTo>
                <a:lnTo>
                  <a:pt x="97" y="190"/>
                </a:lnTo>
                <a:lnTo>
                  <a:pt x="93" y="204"/>
                </a:lnTo>
                <a:lnTo>
                  <a:pt x="88" y="215"/>
                </a:lnTo>
                <a:lnTo>
                  <a:pt x="83" y="225"/>
                </a:lnTo>
                <a:lnTo>
                  <a:pt x="81" y="230"/>
                </a:lnTo>
                <a:lnTo>
                  <a:pt x="78" y="234"/>
                </a:lnTo>
                <a:lnTo>
                  <a:pt x="76" y="238"/>
                </a:lnTo>
                <a:lnTo>
                  <a:pt x="73" y="241"/>
                </a:lnTo>
                <a:lnTo>
                  <a:pt x="71" y="244"/>
                </a:lnTo>
                <a:lnTo>
                  <a:pt x="68" y="247"/>
                </a:lnTo>
                <a:lnTo>
                  <a:pt x="65" y="250"/>
                </a:lnTo>
                <a:lnTo>
                  <a:pt x="63" y="252"/>
                </a:lnTo>
                <a:lnTo>
                  <a:pt x="60" y="254"/>
                </a:lnTo>
                <a:lnTo>
                  <a:pt x="57" y="256"/>
                </a:lnTo>
                <a:lnTo>
                  <a:pt x="51" y="260"/>
                </a:lnTo>
                <a:lnTo>
                  <a:pt x="46" y="263"/>
                </a:lnTo>
                <a:lnTo>
                  <a:pt x="40" y="265"/>
                </a:lnTo>
                <a:lnTo>
                  <a:pt x="27" y="270"/>
                </a:lnTo>
                <a:lnTo>
                  <a:pt x="14" y="274"/>
                </a:lnTo>
                <a:lnTo>
                  <a:pt x="14" y="274"/>
                </a:lnTo>
                <a:close/>
              </a:path>
            </a:pathLst>
          </a:custGeom>
          <a:solidFill>
            <a:srgbClr val="1F407A"/>
          </a:solidFill>
          <a:ln w="3175" cap="flat" cmpd="sng">
            <a:solidFill>
              <a:schemeClr val="bg1"/>
            </a:solidFill>
            <a:prstDash val="solid"/>
            <a:miter lim="800000"/>
            <a:headEnd/>
            <a:tailEnd/>
          </a:ln>
        </p:spPr>
        <p:txBody>
          <a:bodyPr/>
          <a:lstStyle/>
          <a:p>
            <a:endParaRPr lang="de-CH">
              <a:latin typeface="+mj-lt"/>
            </a:endParaRPr>
          </a:p>
        </p:txBody>
      </p:sp>
      <p:sp>
        <p:nvSpPr>
          <p:cNvPr id="28" name="Date Placeholder 27">
            <a:extLst>
              <a:ext uri="{FF2B5EF4-FFF2-40B4-BE49-F238E27FC236}">
                <a16:creationId xmlns:a16="http://schemas.microsoft.com/office/drawing/2014/main" id="{B010377F-7429-469B-AB12-AA3464CA5601}"/>
              </a:ext>
            </a:extLst>
          </p:cNvPr>
          <p:cNvSpPr>
            <a:spLocks noGrp="1"/>
          </p:cNvSpPr>
          <p:nvPr>
            <p:ph type="dt" sz="half" idx="10"/>
          </p:nvPr>
        </p:nvSpPr>
        <p:spPr/>
        <p:txBody>
          <a:bodyPr/>
          <a:lstStyle/>
          <a:p>
            <a:r>
              <a:rPr lang="de-DE" noProof="0"/>
              <a:t>2021-09-06</a:t>
            </a:r>
            <a:endParaRPr lang="de-CH" noProof="0"/>
          </a:p>
        </p:txBody>
      </p:sp>
      <p:sp>
        <p:nvSpPr>
          <p:cNvPr id="29" name="Slide Number Placeholder 28">
            <a:extLst>
              <a:ext uri="{FF2B5EF4-FFF2-40B4-BE49-F238E27FC236}">
                <a16:creationId xmlns:a16="http://schemas.microsoft.com/office/drawing/2014/main" id="{B247F594-7291-44F0-A139-08616A6F860B}"/>
              </a:ext>
            </a:extLst>
          </p:cNvPr>
          <p:cNvSpPr>
            <a:spLocks noGrp="1"/>
          </p:cNvSpPr>
          <p:nvPr>
            <p:ph type="sldNum" sz="quarter" idx="12"/>
          </p:nvPr>
        </p:nvSpPr>
        <p:spPr/>
        <p:txBody>
          <a:bodyPr/>
          <a:lstStyle/>
          <a:p>
            <a:fld id="{5ACA52AF-F19D-405C-AD5F-7D94B96A5CC3}" type="slidenum">
              <a:rPr lang="de-CH" noProof="0" smtClean="0"/>
              <a:t>3</a:t>
            </a:fld>
            <a:endParaRPr lang="de-CH" noProof="0"/>
          </a:p>
        </p:txBody>
      </p:sp>
    </p:spTree>
    <p:extLst>
      <p:ext uri="{BB962C8B-B14F-4D97-AF65-F5344CB8AC3E}">
        <p14:creationId xmlns:p14="http://schemas.microsoft.com/office/powerpoint/2010/main" val="269502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925231-F98C-42FF-AFD7-6D874B254175}"/>
              </a:ext>
            </a:extLst>
          </p:cNvPr>
          <p:cNvSpPr>
            <a:spLocks noGrp="1"/>
          </p:cNvSpPr>
          <p:nvPr>
            <p:ph type="title"/>
          </p:nvPr>
        </p:nvSpPr>
        <p:spPr/>
        <p:txBody>
          <a:bodyPr/>
          <a:lstStyle/>
          <a:p>
            <a:r>
              <a:rPr lang="de-CH" sz="2800" dirty="0"/>
              <a:t>Challenge </a:t>
            </a:r>
            <a:r>
              <a:rPr lang="de-CH" sz="2800" dirty="0" err="1"/>
              <a:t>to</a:t>
            </a:r>
            <a:r>
              <a:rPr lang="de-CH" sz="2800" dirty="0"/>
              <a:t> ETH Zürich</a:t>
            </a:r>
            <a:endParaRPr lang="de-CH" dirty="0"/>
          </a:p>
        </p:txBody>
      </p:sp>
      <p:sp>
        <p:nvSpPr>
          <p:cNvPr id="10" name="Content Placeholder 9">
            <a:extLst>
              <a:ext uri="{FF2B5EF4-FFF2-40B4-BE49-F238E27FC236}">
                <a16:creationId xmlns:a16="http://schemas.microsoft.com/office/drawing/2014/main" id="{E614931E-89C8-4ECF-BF46-CBB0110A5588}"/>
              </a:ext>
            </a:extLst>
          </p:cNvPr>
          <p:cNvSpPr>
            <a:spLocks noGrp="1"/>
          </p:cNvSpPr>
          <p:nvPr>
            <p:ph idx="1"/>
          </p:nvPr>
        </p:nvSpPr>
        <p:spPr/>
        <p:txBody>
          <a:bodyPr/>
          <a:lstStyle/>
          <a:p>
            <a:pPr marL="0" indent="0">
              <a:buNone/>
            </a:pPr>
            <a:r>
              <a:rPr lang="en-US" sz="2400" dirty="0"/>
              <a:t>Open Access for Swiss High school graduates</a:t>
            </a:r>
            <a:endParaRPr lang="de-CH" sz="2400" dirty="0"/>
          </a:p>
          <a:p>
            <a:pPr lvl="1"/>
            <a:r>
              <a:rPr lang="de-CH" sz="2400" dirty="0"/>
              <a:t>Matura </a:t>
            </a:r>
            <a:r>
              <a:rPr lang="de-CH" sz="2400" dirty="0" err="1"/>
              <a:t>as</a:t>
            </a:r>
            <a:r>
              <a:rPr lang="de-CH" sz="2400" dirty="0"/>
              <a:t> </a:t>
            </a:r>
            <a:r>
              <a:rPr lang="de-CH" sz="2400" dirty="0" err="1"/>
              <a:t>selection</a:t>
            </a:r>
            <a:r>
              <a:rPr lang="de-CH" sz="2400" dirty="0"/>
              <a:t> </a:t>
            </a:r>
            <a:r>
              <a:rPr lang="de-CH" sz="2400" dirty="0" err="1"/>
              <a:t>mechanism</a:t>
            </a:r>
            <a:endParaRPr lang="de-CH" sz="2400" dirty="0"/>
          </a:p>
          <a:p>
            <a:pPr lvl="1"/>
            <a:r>
              <a:rPr lang="de-CH" sz="2400" dirty="0"/>
              <a:t>High </a:t>
            </a:r>
            <a:r>
              <a:rPr lang="de-CH" sz="2400" dirty="0" err="1"/>
              <a:t>drop-out</a:t>
            </a:r>
            <a:r>
              <a:rPr lang="de-CH" sz="2400" dirty="0"/>
              <a:t> rate </a:t>
            </a:r>
            <a:r>
              <a:rPr lang="de-CH" sz="2400" dirty="0" err="1"/>
              <a:t>of</a:t>
            </a:r>
            <a:r>
              <a:rPr lang="de-CH" sz="2400" dirty="0"/>
              <a:t> first-</a:t>
            </a:r>
            <a:r>
              <a:rPr lang="de-CH" sz="2400" dirty="0" err="1"/>
              <a:t>year</a:t>
            </a:r>
            <a:r>
              <a:rPr lang="de-CH" sz="2400" dirty="0"/>
              <a:t> </a:t>
            </a:r>
            <a:r>
              <a:rPr lang="de-CH" sz="2400" dirty="0" err="1"/>
              <a:t>students</a:t>
            </a:r>
            <a:endParaRPr lang="de-CH" sz="2400" dirty="0"/>
          </a:p>
          <a:p>
            <a:pPr lvl="1"/>
            <a:r>
              <a:rPr lang="de-CH" sz="2400" dirty="0"/>
              <a:t>Wasted </a:t>
            </a:r>
            <a:r>
              <a:rPr lang="de-CH" sz="2400" dirty="0" err="1"/>
              <a:t>resources</a:t>
            </a:r>
            <a:r>
              <a:rPr lang="de-CH" sz="2400" dirty="0"/>
              <a:t> </a:t>
            </a:r>
            <a:r>
              <a:rPr lang="de-CH" sz="2400" dirty="0" err="1"/>
              <a:t>of</a:t>
            </a:r>
            <a:r>
              <a:rPr lang="de-CH" sz="2400" dirty="0"/>
              <a:t> </a:t>
            </a:r>
            <a:r>
              <a:rPr lang="de-CH" sz="2400" dirty="0" err="1"/>
              <a:t>failing</a:t>
            </a:r>
            <a:r>
              <a:rPr lang="de-CH" sz="2400" dirty="0"/>
              <a:t> </a:t>
            </a:r>
            <a:r>
              <a:rPr lang="de-CH" sz="2400" dirty="0" err="1"/>
              <a:t>students</a:t>
            </a:r>
            <a:r>
              <a:rPr lang="de-CH" sz="2400" dirty="0"/>
              <a:t> and ETH</a:t>
            </a:r>
          </a:p>
          <a:p>
            <a:pPr lvl="1"/>
            <a:r>
              <a:rPr lang="de-CH" sz="2400" dirty="0"/>
              <a:t>Impact </a:t>
            </a:r>
            <a:r>
              <a:rPr lang="de-CH" sz="2400" dirty="0" err="1"/>
              <a:t>of</a:t>
            </a:r>
            <a:r>
              <a:rPr lang="de-CH" sz="2400" dirty="0"/>
              <a:t> </a:t>
            </a:r>
            <a:r>
              <a:rPr lang="de-CH" sz="2400" dirty="0" err="1"/>
              <a:t>failure</a:t>
            </a:r>
            <a:endParaRPr lang="de-CH" sz="2400" dirty="0"/>
          </a:p>
          <a:p>
            <a:pPr lvl="1"/>
            <a:r>
              <a:rPr lang="de-CH" sz="2400" dirty="0"/>
              <a:t>Need </a:t>
            </a:r>
            <a:r>
              <a:rPr lang="de-CH" sz="2400" dirty="0" err="1"/>
              <a:t>for</a:t>
            </a:r>
            <a:r>
              <a:rPr lang="de-CH" sz="2400" dirty="0"/>
              <a:t> </a:t>
            </a:r>
            <a:r>
              <a:rPr lang="de-CH" sz="2400" dirty="0" err="1"/>
              <a:t>better</a:t>
            </a:r>
            <a:r>
              <a:rPr lang="de-CH" sz="2400" dirty="0"/>
              <a:t> </a:t>
            </a:r>
            <a:r>
              <a:rPr lang="de-CH" sz="2400" dirty="0" err="1"/>
              <a:t>information</a:t>
            </a:r>
            <a:r>
              <a:rPr lang="de-CH" sz="2400" dirty="0"/>
              <a:t> / </a:t>
            </a:r>
            <a:r>
              <a:rPr lang="de-CH" sz="2400" dirty="0" err="1"/>
              <a:t>expectation</a:t>
            </a:r>
            <a:r>
              <a:rPr lang="de-CH" sz="2400" dirty="0"/>
              <a:t> </a:t>
            </a:r>
            <a:r>
              <a:rPr lang="de-CH" sz="2400" dirty="0" err="1"/>
              <a:t>management</a:t>
            </a:r>
            <a:r>
              <a:rPr lang="de-CH" sz="2400" dirty="0"/>
              <a:t> </a:t>
            </a:r>
            <a:r>
              <a:rPr lang="de-CH" sz="2400" dirty="0" err="1"/>
              <a:t>of</a:t>
            </a:r>
            <a:r>
              <a:rPr lang="de-CH" sz="2400" dirty="0"/>
              <a:t> high </a:t>
            </a:r>
            <a:r>
              <a:rPr lang="de-CH" sz="2400" dirty="0" err="1"/>
              <a:t>school</a:t>
            </a:r>
            <a:r>
              <a:rPr lang="de-CH" sz="2400" dirty="0"/>
              <a:t> </a:t>
            </a:r>
            <a:r>
              <a:rPr lang="de-CH" sz="2400" dirty="0" err="1"/>
              <a:t>graduates</a:t>
            </a:r>
            <a:endParaRPr lang="de-CH" sz="2400" dirty="0"/>
          </a:p>
          <a:p>
            <a:endParaRPr lang="de-CH" dirty="0"/>
          </a:p>
        </p:txBody>
      </p:sp>
      <p:pic>
        <p:nvPicPr>
          <p:cNvPr id="6" name="Picture Placeholder 5" descr="A group of people in a room&#10;&#10;Description automatically generated with low confidence">
            <a:extLst>
              <a:ext uri="{FF2B5EF4-FFF2-40B4-BE49-F238E27FC236}">
                <a16:creationId xmlns:a16="http://schemas.microsoft.com/office/drawing/2014/main" id="{B7C4375B-9E6C-4F95-86CA-C0D0132004AF}"/>
              </a:ext>
            </a:extLst>
          </p:cNvPr>
          <p:cNvPicPr>
            <a:picLocks noGrp="1" noChangeAspect="1"/>
          </p:cNvPicPr>
          <p:nvPr>
            <p:ph type="pic" sz="quarter" idx="13"/>
          </p:nvPr>
        </p:nvPicPr>
        <p:blipFill rotWithShape="1">
          <a:blip r:embed="rId3" cstate="hqprint">
            <a:extLst>
              <a:ext uri="{28A0092B-C50C-407E-A947-70E740481C1C}">
                <a14:useLocalDpi xmlns:a14="http://schemas.microsoft.com/office/drawing/2010/main" val="0"/>
              </a:ext>
            </a:extLst>
          </a:blip>
          <a:srcRect t="8121" r="36478" b="17"/>
          <a:stretch/>
        </p:blipFill>
        <p:spPr>
          <a:xfrm>
            <a:off x="731838" y="1412875"/>
            <a:ext cx="5040000" cy="4860000"/>
          </a:xfrm>
        </p:spPr>
      </p:pic>
      <p:sp>
        <p:nvSpPr>
          <p:cNvPr id="2" name="Date Placeholder 1">
            <a:extLst>
              <a:ext uri="{FF2B5EF4-FFF2-40B4-BE49-F238E27FC236}">
                <a16:creationId xmlns:a16="http://schemas.microsoft.com/office/drawing/2014/main" id="{BD198706-3228-498A-A61A-F0A0B5E3E116}"/>
              </a:ext>
            </a:extLst>
          </p:cNvPr>
          <p:cNvSpPr>
            <a:spLocks noGrp="1"/>
          </p:cNvSpPr>
          <p:nvPr>
            <p:ph type="dt" sz="half" idx="10"/>
          </p:nvPr>
        </p:nvSpPr>
        <p:spPr/>
        <p:txBody>
          <a:bodyPr/>
          <a:lstStyle/>
          <a:p>
            <a:r>
              <a:rPr lang="de-DE" noProof="0"/>
              <a:t>2021-09-06</a:t>
            </a:r>
            <a:endParaRPr lang="de-CH" noProof="0"/>
          </a:p>
        </p:txBody>
      </p:sp>
      <p:sp>
        <p:nvSpPr>
          <p:cNvPr id="3" name="Slide Number Placeholder 2">
            <a:extLst>
              <a:ext uri="{FF2B5EF4-FFF2-40B4-BE49-F238E27FC236}">
                <a16:creationId xmlns:a16="http://schemas.microsoft.com/office/drawing/2014/main" id="{105EF8E3-EA39-431C-ABF4-A2A57299E3B3}"/>
              </a:ext>
            </a:extLst>
          </p:cNvPr>
          <p:cNvSpPr>
            <a:spLocks noGrp="1"/>
          </p:cNvSpPr>
          <p:nvPr>
            <p:ph type="sldNum" sz="quarter" idx="12"/>
          </p:nvPr>
        </p:nvSpPr>
        <p:spPr/>
        <p:txBody>
          <a:bodyPr/>
          <a:lstStyle/>
          <a:p>
            <a:fld id="{5ACA52AF-F19D-405C-AD5F-7D94B96A5CC3}" type="slidenum">
              <a:rPr lang="de-CH" noProof="0" smtClean="0"/>
              <a:t>4</a:t>
            </a:fld>
            <a:endParaRPr lang="de-CH" noProof="0"/>
          </a:p>
        </p:txBody>
      </p:sp>
    </p:spTree>
    <p:extLst>
      <p:ext uri="{BB962C8B-B14F-4D97-AF65-F5344CB8AC3E}">
        <p14:creationId xmlns:p14="http://schemas.microsoft.com/office/powerpoint/2010/main" val="283693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925231-F98C-42FF-AFD7-6D874B254175}"/>
              </a:ext>
            </a:extLst>
          </p:cNvPr>
          <p:cNvSpPr>
            <a:spLocks noGrp="1"/>
          </p:cNvSpPr>
          <p:nvPr>
            <p:ph type="title"/>
          </p:nvPr>
        </p:nvSpPr>
        <p:spPr/>
        <p:txBody>
          <a:bodyPr/>
          <a:lstStyle/>
          <a:p>
            <a:r>
              <a:rPr lang="de-CH" sz="2800" dirty="0"/>
              <a:t>Strategic </a:t>
            </a:r>
            <a:r>
              <a:rPr lang="de-CH" sz="2800" dirty="0" err="1"/>
              <a:t>outlook</a:t>
            </a:r>
            <a:endParaRPr lang="de-CH" sz="2800" dirty="0"/>
          </a:p>
        </p:txBody>
      </p:sp>
      <p:sp>
        <p:nvSpPr>
          <p:cNvPr id="10" name="Content Placeholder 9">
            <a:extLst>
              <a:ext uri="{FF2B5EF4-FFF2-40B4-BE49-F238E27FC236}">
                <a16:creationId xmlns:a16="http://schemas.microsoft.com/office/drawing/2014/main" id="{E614931E-89C8-4ECF-BF46-CBB0110A5588}"/>
              </a:ext>
            </a:extLst>
          </p:cNvPr>
          <p:cNvSpPr>
            <a:spLocks noGrp="1"/>
          </p:cNvSpPr>
          <p:nvPr>
            <p:ph idx="1"/>
          </p:nvPr>
        </p:nvSpPr>
        <p:spPr/>
        <p:txBody>
          <a:bodyPr/>
          <a:lstStyle/>
          <a:p>
            <a:pPr marL="0" indent="0">
              <a:buNone/>
            </a:pPr>
            <a:r>
              <a:rPr lang="de-CH" sz="2400" dirty="0"/>
              <a:t>STEM </a:t>
            </a:r>
            <a:r>
              <a:rPr lang="de-CH" sz="2400" dirty="0" err="1"/>
              <a:t>subjects</a:t>
            </a:r>
            <a:r>
              <a:rPr lang="de-CH" sz="2400" dirty="0"/>
              <a:t> and </a:t>
            </a:r>
            <a:r>
              <a:rPr lang="de-CH" sz="2400" dirty="0" err="1"/>
              <a:t>gender</a:t>
            </a:r>
            <a:r>
              <a:rPr lang="de-CH" sz="2400" dirty="0"/>
              <a:t> </a:t>
            </a:r>
            <a:r>
              <a:rPr lang="de-CH" sz="2400" dirty="0" err="1"/>
              <a:t>issues</a:t>
            </a:r>
            <a:r>
              <a:rPr lang="de-CH" sz="2400" dirty="0"/>
              <a:t> in </a:t>
            </a:r>
            <a:r>
              <a:rPr lang="de-CH" sz="2400" dirty="0" err="1"/>
              <a:t>education</a:t>
            </a:r>
            <a:endParaRPr lang="de-CH" sz="2400" dirty="0"/>
          </a:p>
          <a:p>
            <a:pPr lvl="1"/>
            <a:r>
              <a:rPr lang="de-CH" sz="2400" dirty="0"/>
              <a:t>Campus </a:t>
            </a:r>
            <a:r>
              <a:rPr lang="de-CH" sz="2400" dirty="0" err="1"/>
              <a:t>culture</a:t>
            </a:r>
            <a:r>
              <a:rPr lang="de-CH" sz="2400" dirty="0"/>
              <a:t> at </a:t>
            </a:r>
            <a:r>
              <a:rPr lang="de-CH" sz="2400" dirty="0" err="1"/>
              <a:t>universities</a:t>
            </a:r>
            <a:endParaRPr lang="de-CH" sz="2400" dirty="0"/>
          </a:p>
          <a:p>
            <a:pPr lvl="1"/>
            <a:r>
              <a:rPr lang="de-CH" sz="2400" dirty="0"/>
              <a:t>Curricular and </a:t>
            </a:r>
            <a:r>
              <a:rPr lang="de-CH" sz="2400" dirty="0" err="1"/>
              <a:t>pedagogical</a:t>
            </a:r>
            <a:r>
              <a:rPr lang="de-CH" sz="2400" dirty="0"/>
              <a:t> </a:t>
            </a:r>
            <a:r>
              <a:rPr lang="de-CH" sz="2400" dirty="0" err="1"/>
              <a:t>issues</a:t>
            </a:r>
            <a:r>
              <a:rPr lang="de-CH" sz="2400" dirty="0"/>
              <a:t> in </a:t>
            </a:r>
            <a:r>
              <a:rPr lang="de-CH" sz="2400" dirty="0" err="1"/>
              <a:t>university</a:t>
            </a:r>
            <a:r>
              <a:rPr lang="de-CH" sz="2400" dirty="0"/>
              <a:t> </a:t>
            </a:r>
            <a:r>
              <a:rPr lang="de-CH" sz="2400" dirty="0" err="1"/>
              <a:t>study</a:t>
            </a:r>
            <a:r>
              <a:rPr lang="de-CH" sz="2400" dirty="0"/>
              <a:t> </a:t>
            </a:r>
            <a:r>
              <a:rPr lang="de-CH" sz="2400" dirty="0" err="1"/>
              <a:t>programmes</a:t>
            </a:r>
            <a:endParaRPr lang="de-CH" sz="2400" dirty="0"/>
          </a:p>
          <a:p>
            <a:pPr lvl="1"/>
            <a:r>
              <a:rPr lang="de-CH" sz="2400" dirty="0"/>
              <a:t> Curricular and </a:t>
            </a:r>
            <a:r>
              <a:rPr lang="de-CH" sz="2400" dirty="0" err="1"/>
              <a:t>pedagogical</a:t>
            </a:r>
            <a:r>
              <a:rPr lang="de-CH" sz="2400" dirty="0"/>
              <a:t> </a:t>
            </a:r>
            <a:r>
              <a:rPr lang="de-CH" sz="2400" dirty="0" err="1"/>
              <a:t>issues</a:t>
            </a:r>
            <a:r>
              <a:rPr lang="de-CH" sz="2400" dirty="0"/>
              <a:t> in high </a:t>
            </a:r>
            <a:r>
              <a:rPr lang="de-CH" sz="2400" dirty="0" err="1"/>
              <a:t>schools</a:t>
            </a:r>
            <a:endParaRPr lang="de-CH" sz="2400" dirty="0"/>
          </a:p>
        </p:txBody>
      </p:sp>
      <p:pic>
        <p:nvPicPr>
          <p:cNvPr id="3" name="Picture Placeholder 2">
            <a:extLst>
              <a:ext uri="{FF2B5EF4-FFF2-40B4-BE49-F238E27FC236}">
                <a16:creationId xmlns:a16="http://schemas.microsoft.com/office/drawing/2014/main" id="{D95102D9-4C1B-4389-B92A-859A99E8F657}"/>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5429" r="15429"/>
          <a:stretch>
            <a:fillRect/>
          </a:stretch>
        </p:blipFill>
        <p:spPr/>
      </p:pic>
      <p:sp>
        <p:nvSpPr>
          <p:cNvPr id="2" name="Date Placeholder 1">
            <a:extLst>
              <a:ext uri="{FF2B5EF4-FFF2-40B4-BE49-F238E27FC236}">
                <a16:creationId xmlns:a16="http://schemas.microsoft.com/office/drawing/2014/main" id="{AF20C008-07CE-4217-AB5B-C04E936856EA}"/>
              </a:ext>
            </a:extLst>
          </p:cNvPr>
          <p:cNvSpPr>
            <a:spLocks noGrp="1"/>
          </p:cNvSpPr>
          <p:nvPr>
            <p:ph type="dt" sz="half" idx="10"/>
          </p:nvPr>
        </p:nvSpPr>
        <p:spPr/>
        <p:txBody>
          <a:bodyPr/>
          <a:lstStyle/>
          <a:p>
            <a:r>
              <a:rPr lang="de-DE" noProof="0"/>
              <a:t>2021-09-06</a:t>
            </a:r>
            <a:endParaRPr lang="de-CH" noProof="0"/>
          </a:p>
        </p:txBody>
      </p:sp>
      <p:sp>
        <p:nvSpPr>
          <p:cNvPr id="4" name="Slide Number Placeholder 3">
            <a:extLst>
              <a:ext uri="{FF2B5EF4-FFF2-40B4-BE49-F238E27FC236}">
                <a16:creationId xmlns:a16="http://schemas.microsoft.com/office/drawing/2014/main" id="{542985C8-3D2D-4B9A-A0C1-16E80CBB3884}"/>
              </a:ext>
            </a:extLst>
          </p:cNvPr>
          <p:cNvSpPr>
            <a:spLocks noGrp="1"/>
          </p:cNvSpPr>
          <p:nvPr>
            <p:ph type="sldNum" sz="quarter" idx="12"/>
          </p:nvPr>
        </p:nvSpPr>
        <p:spPr/>
        <p:txBody>
          <a:bodyPr/>
          <a:lstStyle/>
          <a:p>
            <a:fld id="{5ACA52AF-F19D-405C-AD5F-7D94B96A5CC3}" type="slidenum">
              <a:rPr lang="de-CH" noProof="0" smtClean="0"/>
              <a:t>5</a:t>
            </a:fld>
            <a:endParaRPr lang="de-CH" noProof="0"/>
          </a:p>
        </p:txBody>
      </p:sp>
    </p:spTree>
    <p:extLst>
      <p:ext uri="{BB962C8B-B14F-4D97-AF65-F5344CB8AC3E}">
        <p14:creationId xmlns:p14="http://schemas.microsoft.com/office/powerpoint/2010/main" val="46887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2474-A6D7-4D6C-99A5-9F8B73D2823D}"/>
              </a:ext>
            </a:extLst>
          </p:cNvPr>
          <p:cNvSpPr>
            <a:spLocks noGrp="1"/>
          </p:cNvSpPr>
          <p:nvPr>
            <p:ph type="title"/>
          </p:nvPr>
        </p:nvSpPr>
        <p:spPr/>
        <p:txBody>
          <a:bodyPr/>
          <a:lstStyle/>
          <a:p>
            <a:r>
              <a:rPr lang="de-CH" dirty="0" err="1"/>
              <a:t>Promoting</a:t>
            </a:r>
            <a:r>
              <a:rPr lang="de-CH" dirty="0"/>
              <a:t> STEM-</a:t>
            </a:r>
            <a:r>
              <a:rPr lang="de-CH" dirty="0" err="1"/>
              <a:t>education</a:t>
            </a:r>
            <a:r>
              <a:rPr lang="de-CH" dirty="0"/>
              <a:t>: </a:t>
            </a:r>
            <a:r>
              <a:rPr lang="de-CH" dirty="0" err="1"/>
              <a:t>Commitment</a:t>
            </a:r>
            <a:r>
              <a:rPr lang="de-CH" dirty="0"/>
              <a:t> </a:t>
            </a:r>
            <a:r>
              <a:rPr lang="de-CH" dirty="0" err="1"/>
              <a:t>of</a:t>
            </a:r>
            <a:r>
              <a:rPr lang="de-CH" dirty="0"/>
              <a:t> ETH Zürich</a:t>
            </a:r>
          </a:p>
        </p:txBody>
      </p:sp>
      <p:sp>
        <p:nvSpPr>
          <p:cNvPr id="3" name="Content Placeholder 2">
            <a:extLst>
              <a:ext uri="{FF2B5EF4-FFF2-40B4-BE49-F238E27FC236}">
                <a16:creationId xmlns:a16="http://schemas.microsoft.com/office/drawing/2014/main" id="{3ABFC7B1-7179-499B-993D-D1E5675BD6A9}"/>
              </a:ext>
            </a:extLst>
          </p:cNvPr>
          <p:cNvSpPr>
            <a:spLocks noGrp="1"/>
          </p:cNvSpPr>
          <p:nvPr>
            <p:ph idx="1"/>
          </p:nvPr>
        </p:nvSpPr>
        <p:spPr>
          <a:xfrm>
            <a:off x="731838" y="1416975"/>
            <a:ext cx="5256000" cy="4860000"/>
          </a:xfrm>
        </p:spPr>
        <p:txBody>
          <a:bodyPr/>
          <a:lstStyle/>
          <a:p>
            <a:r>
              <a:rPr lang="de-CH" sz="2400" dirty="0"/>
              <a:t>Fachdidaktiken</a:t>
            </a:r>
          </a:p>
          <a:p>
            <a:r>
              <a:rPr lang="de-CH" sz="2400" dirty="0"/>
              <a:t>HSGYM</a:t>
            </a:r>
          </a:p>
          <a:p>
            <a:r>
              <a:rPr lang="de-CH" sz="2400" dirty="0"/>
              <a:t>MINT-Lernzentrum</a:t>
            </a:r>
          </a:p>
          <a:p>
            <a:r>
              <a:rPr lang="de-CH" sz="2400" dirty="0"/>
              <a:t>Youth Academy</a:t>
            </a:r>
          </a:p>
          <a:p>
            <a:endParaRPr lang="de-CH" sz="2400" dirty="0"/>
          </a:p>
          <a:p>
            <a:endParaRPr lang="de-CH" sz="2400" dirty="0"/>
          </a:p>
          <a:p>
            <a:endParaRPr lang="de-CH" sz="2400" dirty="0"/>
          </a:p>
          <a:p>
            <a:endParaRPr lang="de-CH" dirty="0"/>
          </a:p>
        </p:txBody>
      </p:sp>
      <p:sp>
        <p:nvSpPr>
          <p:cNvPr id="4" name="Date Placeholder 3">
            <a:extLst>
              <a:ext uri="{FF2B5EF4-FFF2-40B4-BE49-F238E27FC236}">
                <a16:creationId xmlns:a16="http://schemas.microsoft.com/office/drawing/2014/main" id="{323D885A-878E-45E3-9236-BD4AF3A6C1BE}"/>
              </a:ext>
            </a:extLst>
          </p:cNvPr>
          <p:cNvSpPr>
            <a:spLocks noGrp="1"/>
          </p:cNvSpPr>
          <p:nvPr>
            <p:ph type="dt" sz="half" idx="10"/>
          </p:nvPr>
        </p:nvSpPr>
        <p:spPr/>
        <p:txBody>
          <a:bodyPr/>
          <a:lstStyle/>
          <a:p>
            <a:r>
              <a:rPr lang="de-DE" noProof="0"/>
              <a:t>2021-09-06</a:t>
            </a:r>
            <a:endParaRPr lang="de-CH" noProof="0"/>
          </a:p>
        </p:txBody>
      </p:sp>
      <p:sp>
        <p:nvSpPr>
          <p:cNvPr id="6" name="Slide Number Placeholder 5">
            <a:extLst>
              <a:ext uri="{FF2B5EF4-FFF2-40B4-BE49-F238E27FC236}">
                <a16:creationId xmlns:a16="http://schemas.microsoft.com/office/drawing/2014/main" id="{80D0847D-8DD6-4241-9277-5CF6E4D5D01B}"/>
              </a:ext>
            </a:extLst>
          </p:cNvPr>
          <p:cNvSpPr>
            <a:spLocks noGrp="1"/>
          </p:cNvSpPr>
          <p:nvPr>
            <p:ph type="sldNum" sz="quarter" idx="12"/>
          </p:nvPr>
        </p:nvSpPr>
        <p:spPr/>
        <p:txBody>
          <a:bodyPr/>
          <a:lstStyle/>
          <a:p>
            <a:fld id="{5ACA52AF-F19D-405C-AD5F-7D94B96A5CC3}" type="slidenum">
              <a:rPr lang="de-CH" noProof="0" smtClean="0"/>
              <a:t>6</a:t>
            </a:fld>
            <a:endParaRPr lang="de-CH" noProof="0"/>
          </a:p>
        </p:txBody>
      </p:sp>
      <p:pic>
        <p:nvPicPr>
          <p:cNvPr id="9" name="Picture Placeholder 8" descr="A group of people sitting at tables&#10;&#10;Description automatically generated with low confidence">
            <a:extLst>
              <a:ext uri="{FF2B5EF4-FFF2-40B4-BE49-F238E27FC236}">
                <a16:creationId xmlns:a16="http://schemas.microsoft.com/office/drawing/2014/main" id="{89BA480D-768D-4B59-AF27-AB449B5EF2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103" r="11103"/>
          <a:stretch>
            <a:fillRect/>
          </a:stretch>
        </p:blipFill>
        <p:spPr>
          <a:xfrm>
            <a:off x="6420163" y="1412875"/>
            <a:ext cx="5040000" cy="4860000"/>
          </a:xfrm>
        </p:spPr>
      </p:pic>
    </p:spTree>
    <p:extLst>
      <p:ext uri="{BB962C8B-B14F-4D97-AF65-F5344CB8AC3E}">
        <p14:creationId xmlns:p14="http://schemas.microsoft.com/office/powerpoint/2010/main" val="270966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8BC7-A486-4AF7-972F-4B2894D275A3}"/>
              </a:ext>
            </a:extLst>
          </p:cNvPr>
          <p:cNvSpPr>
            <a:spLocks noGrp="1"/>
          </p:cNvSpPr>
          <p:nvPr>
            <p:ph type="title"/>
          </p:nvPr>
        </p:nvSpPr>
        <p:spPr/>
        <p:txBody>
          <a:bodyPr/>
          <a:lstStyle/>
          <a:p>
            <a:r>
              <a:rPr lang="de-CH" dirty="0" err="1"/>
              <a:t>Promoting</a:t>
            </a:r>
            <a:r>
              <a:rPr lang="de-CH" dirty="0"/>
              <a:t> STEM-</a:t>
            </a:r>
            <a:r>
              <a:rPr lang="de-CH" dirty="0" err="1"/>
              <a:t>education</a:t>
            </a:r>
            <a:r>
              <a:rPr lang="de-CH" dirty="0"/>
              <a:t>: </a:t>
            </a:r>
            <a:r>
              <a:rPr lang="de-CH" dirty="0" err="1"/>
              <a:t>recent</a:t>
            </a:r>
            <a:r>
              <a:rPr lang="de-CH" dirty="0"/>
              <a:t> </a:t>
            </a:r>
            <a:r>
              <a:rPr lang="de-CH" dirty="0" err="1"/>
              <a:t>development</a:t>
            </a:r>
            <a:endParaRPr lang="de-CH" dirty="0"/>
          </a:p>
        </p:txBody>
      </p:sp>
      <p:sp>
        <p:nvSpPr>
          <p:cNvPr id="3" name="Content Placeholder 2">
            <a:extLst>
              <a:ext uri="{FF2B5EF4-FFF2-40B4-BE49-F238E27FC236}">
                <a16:creationId xmlns:a16="http://schemas.microsoft.com/office/drawing/2014/main" id="{A6568774-40F9-4D39-8E18-5D533BB56736}"/>
              </a:ext>
            </a:extLst>
          </p:cNvPr>
          <p:cNvSpPr>
            <a:spLocks noGrp="1"/>
          </p:cNvSpPr>
          <p:nvPr>
            <p:ph idx="1"/>
          </p:nvPr>
        </p:nvSpPr>
        <p:spPr/>
        <p:txBody>
          <a:bodyPr/>
          <a:lstStyle/>
          <a:p>
            <a:r>
              <a:rPr lang="de-CH" sz="2400" dirty="0"/>
              <a:t>ETH Youth Academy</a:t>
            </a:r>
          </a:p>
          <a:p>
            <a:pPr lvl="1"/>
            <a:r>
              <a:rPr lang="de-CH" sz="2400" dirty="0" err="1"/>
              <a:t>Influencing</a:t>
            </a:r>
            <a:r>
              <a:rPr lang="de-CH" sz="2400" dirty="0"/>
              <a:t> </a:t>
            </a:r>
            <a:r>
              <a:rPr lang="de-CH" sz="2400" dirty="0" err="1"/>
              <a:t>the</a:t>
            </a:r>
            <a:r>
              <a:rPr lang="de-CH" sz="2400" dirty="0"/>
              <a:t> </a:t>
            </a:r>
            <a:r>
              <a:rPr lang="de-CH" sz="2400" dirty="0" err="1"/>
              <a:t>choice</a:t>
            </a:r>
            <a:r>
              <a:rPr lang="de-CH" sz="2400" dirty="0"/>
              <a:t> </a:t>
            </a:r>
            <a:r>
              <a:rPr lang="de-CH" sz="2400" dirty="0" err="1"/>
              <a:t>of</a:t>
            </a:r>
            <a:r>
              <a:rPr lang="de-CH" sz="2400" dirty="0"/>
              <a:t> Matura</a:t>
            </a:r>
          </a:p>
          <a:p>
            <a:pPr lvl="1"/>
            <a:r>
              <a:rPr lang="de-CH" sz="2400" dirty="0" err="1"/>
              <a:t>Supporting</a:t>
            </a:r>
            <a:r>
              <a:rPr lang="de-CH" sz="2400" dirty="0"/>
              <a:t> </a:t>
            </a:r>
            <a:r>
              <a:rPr lang="de-CH" sz="2400" dirty="0" err="1"/>
              <a:t>Olympiad</a:t>
            </a:r>
            <a:r>
              <a:rPr lang="de-CH" sz="2400" dirty="0"/>
              <a:t> </a:t>
            </a:r>
            <a:r>
              <a:rPr lang="de-CH" sz="2400" dirty="0" err="1"/>
              <a:t>participants</a:t>
            </a:r>
            <a:endParaRPr lang="de-CH" sz="2400" dirty="0"/>
          </a:p>
          <a:p>
            <a:r>
              <a:rPr lang="de-CH" sz="2400" dirty="0"/>
              <a:t>STEM Olympiade (</a:t>
            </a:r>
            <a:r>
              <a:rPr lang="de-CH" sz="2400" dirty="0" err="1"/>
              <a:t>iChO</a:t>
            </a:r>
            <a:r>
              <a:rPr lang="de-CH" sz="2400" dirty="0"/>
              <a:t> 2023)</a:t>
            </a:r>
          </a:p>
          <a:p>
            <a:r>
              <a:rPr lang="de-CH" sz="2400" dirty="0"/>
              <a:t>Future Learning Initiative</a:t>
            </a:r>
          </a:p>
          <a:p>
            <a:r>
              <a:rPr lang="de-CH" sz="2400" dirty="0" err="1"/>
              <a:t>Ashesi</a:t>
            </a:r>
            <a:r>
              <a:rPr lang="de-CH" sz="2400" dirty="0"/>
              <a:t>-ETH Master in </a:t>
            </a:r>
            <a:r>
              <a:rPr lang="de-CH" sz="2400" dirty="0" err="1"/>
              <a:t>Mechatronic</a:t>
            </a:r>
            <a:r>
              <a:rPr lang="de-CH" sz="2400" dirty="0"/>
              <a:t> Engineering</a:t>
            </a:r>
          </a:p>
        </p:txBody>
      </p:sp>
      <p:sp>
        <p:nvSpPr>
          <p:cNvPr id="4" name="Date Placeholder 3">
            <a:extLst>
              <a:ext uri="{FF2B5EF4-FFF2-40B4-BE49-F238E27FC236}">
                <a16:creationId xmlns:a16="http://schemas.microsoft.com/office/drawing/2014/main" id="{4F4A5964-B170-440C-932F-375C403E75BE}"/>
              </a:ext>
            </a:extLst>
          </p:cNvPr>
          <p:cNvSpPr>
            <a:spLocks noGrp="1"/>
          </p:cNvSpPr>
          <p:nvPr>
            <p:ph type="dt" sz="half" idx="10"/>
          </p:nvPr>
        </p:nvSpPr>
        <p:spPr/>
        <p:txBody>
          <a:bodyPr/>
          <a:lstStyle/>
          <a:p>
            <a:r>
              <a:rPr lang="de-DE" noProof="0"/>
              <a:t>2021-09-06</a:t>
            </a:r>
            <a:endParaRPr lang="de-CH" noProof="0"/>
          </a:p>
        </p:txBody>
      </p:sp>
      <p:sp>
        <p:nvSpPr>
          <p:cNvPr id="5" name="Slide Number Placeholder 4">
            <a:extLst>
              <a:ext uri="{FF2B5EF4-FFF2-40B4-BE49-F238E27FC236}">
                <a16:creationId xmlns:a16="http://schemas.microsoft.com/office/drawing/2014/main" id="{7F8CDD80-6FB7-4E8E-9869-FCEE5D9C44CD}"/>
              </a:ext>
            </a:extLst>
          </p:cNvPr>
          <p:cNvSpPr>
            <a:spLocks noGrp="1"/>
          </p:cNvSpPr>
          <p:nvPr>
            <p:ph type="sldNum" sz="quarter" idx="12"/>
          </p:nvPr>
        </p:nvSpPr>
        <p:spPr/>
        <p:txBody>
          <a:bodyPr/>
          <a:lstStyle/>
          <a:p>
            <a:fld id="{5ACA52AF-F19D-405C-AD5F-7D94B96A5CC3}" type="slidenum">
              <a:rPr lang="de-CH" noProof="0" smtClean="0"/>
              <a:t>7</a:t>
            </a:fld>
            <a:endParaRPr lang="de-CH" noProof="0"/>
          </a:p>
        </p:txBody>
      </p:sp>
      <p:pic>
        <p:nvPicPr>
          <p:cNvPr id="7" name="Picture Placeholder 7" descr="A group of people in a classroom&#10;&#10;Description automatically generated with medium confidence">
            <a:extLst>
              <a:ext uri="{FF2B5EF4-FFF2-40B4-BE49-F238E27FC236}">
                <a16:creationId xmlns:a16="http://schemas.microsoft.com/office/drawing/2014/main" id="{B1CC8800-FCFA-4A6B-8A26-7BE9899375D2}"/>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l="15652" r="15652"/>
          <a:stretch>
            <a:fillRect/>
          </a:stretch>
        </p:blipFill>
        <p:spPr>
          <a:xfrm>
            <a:off x="731838" y="1412875"/>
            <a:ext cx="5040312" cy="4859338"/>
          </a:xfrm>
        </p:spPr>
      </p:pic>
      <p:pic>
        <p:nvPicPr>
          <p:cNvPr id="9" name="Picture 8">
            <a:extLst>
              <a:ext uri="{FF2B5EF4-FFF2-40B4-BE49-F238E27FC236}">
                <a16:creationId xmlns:a16="http://schemas.microsoft.com/office/drawing/2014/main" id="{5F1D19F8-3B06-4EBE-B7FB-D90B8056E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096142"/>
            <a:ext cx="5108745" cy="1329372"/>
          </a:xfrm>
          <a:prstGeom prst="rect">
            <a:avLst/>
          </a:prstGeom>
        </p:spPr>
      </p:pic>
    </p:spTree>
    <p:extLst>
      <p:ext uri="{BB962C8B-B14F-4D97-AF65-F5344CB8AC3E}">
        <p14:creationId xmlns:p14="http://schemas.microsoft.com/office/powerpoint/2010/main" val="349590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F2E1-8960-48CE-8B5D-D6D575D04749}"/>
              </a:ext>
            </a:extLst>
          </p:cNvPr>
          <p:cNvSpPr>
            <a:spLocks noGrp="1"/>
          </p:cNvSpPr>
          <p:nvPr>
            <p:ph type="title"/>
          </p:nvPr>
        </p:nvSpPr>
        <p:spPr/>
        <p:txBody>
          <a:bodyPr/>
          <a:lstStyle/>
          <a:p>
            <a:r>
              <a:rPr lang="en-US" sz="2800" dirty="0"/>
              <a:t>Holistic view of “future-ready” ETH graduates</a:t>
            </a:r>
            <a:br>
              <a:rPr lang="en-US" sz="2800" dirty="0"/>
            </a:br>
            <a:endParaRPr lang="de-CH" sz="2800" dirty="0"/>
          </a:p>
        </p:txBody>
      </p:sp>
      <p:sp>
        <p:nvSpPr>
          <p:cNvPr id="3" name="Content Placeholder 2">
            <a:extLst>
              <a:ext uri="{FF2B5EF4-FFF2-40B4-BE49-F238E27FC236}">
                <a16:creationId xmlns:a16="http://schemas.microsoft.com/office/drawing/2014/main" id="{B2D7C1B7-9D7F-40A8-AE48-2DA414BF64D4}"/>
              </a:ext>
            </a:extLst>
          </p:cNvPr>
          <p:cNvSpPr>
            <a:spLocks noGrp="1"/>
          </p:cNvSpPr>
          <p:nvPr>
            <p:ph idx="1"/>
          </p:nvPr>
        </p:nvSpPr>
        <p:spPr/>
        <p:txBody>
          <a:bodyPr/>
          <a:lstStyle/>
          <a:p>
            <a:pPr lvl="1"/>
            <a:r>
              <a:rPr lang="en-US" sz="2400" dirty="0"/>
              <a:t>ETH Competencies</a:t>
            </a:r>
          </a:p>
          <a:p>
            <a:pPr lvl="1"/>
            <a:r>
              <a:rPr lang="en-US" sz="2400" dirty="0"/>
              <a:t>Critical and Entrepreneurial Thinking</a:t>
            </a:r>
          </a:p>
          <a:p>
            <a:pPr lvl="1"/>
            <a:r>
              <a:rPr lang="en-US" sz="2400" dirty="0"/>
              <a:t>Student </a:t>
            </a:r>
            <a:r>
              <a:rPr lang="en-US" sz="2400" dirty="0" err="1"/>
              <a:t>centred</a:t>
            </a:r>
            <a:r>
              <a:rPr lang="en-US" sz="2400" dirty="0"/>
              <a:t> active learning</a:t>
            </a:r>
          </a:p>
          <a:p>
            <a:pPr lvl="1"/>
            <a:r>
              <a:rPr lang="en-US" sz="2400" dirty="0"/>
              <a:t>Creating space for curiosity, creativity and flexibility</a:t>
            </a:r>
          </a:p>
          <a:p>
            <a:pPr lvl="1"/>
            <a:r>
              <a:rPr lang="en-US" sz="2400" dirty="0"/>
              <a:t>Fostering inter- and transdisciplinary cooperation</a:t>
            </a:r>
          </a:p>
          <a:p>
            <a:endParaRPr lang="de-CH" dirty="0"/>
          </a:p>
        </p:txBody>
      </p:sp>
      <p:sp>
        <p:nvSpPr>
          <p:cNvPr id="4" name="Date Placeholder 3">
            <a:extLst>
              <a:ext uri="{FF2B5EF4-FFF2-40B4-BE49-F238E27FC236}">
                <a16:creationId xmlns:a16="http://schemas.microsoft.com/office/drawing/2014/main" id="{C8257ACA-BD0B-4C4A-9C38-BA49D55DB6BC}"/>
              </a:ext>
            </a:extLst>
          </p:cNvPr>
          <p:cNvSpPr>
            <a:spLocks noGrp="1"/>
          </p:cNvSpPr>
          <p:nvPr>
            <p:ph type="dt" sz="half" idx="10"/>
          </p:nvPr>
        </p:nvSpPr>
        <p:spPr/>
        <p:txBody>
          <a:bodyPr/>
          <a:lstStyle/>
          <a:p>
            <a:r>
              <a:rPr lang="de-DE" noProof="0"/>
              <a:t>2021-09-06</a:t>
            </a:r>
            <a:endParaRPr lang="de-CH" noProof="0"/>
          </a:p>
        </p:txBody>
      </p:sp>
      <p:sp>
        <p:nvSpPr>
          <p:cNvPr id="6" name="Slide Number Placeholder 5">
            <a:extLst>
              <a:ext uri="{FF2B5EF4-FFF2-40B4-BE49-F238E27FC236}">
                <a16:creationId xmlns:a16="http://schemas.microsoft.com/office/drawing/2014/main" id="{6DF5EE6A-C22E-439A-88FC-606D2355FB76}"/>
              </a:ext>
            </a:extLst>
          </p:cNvPr>
          <p:cNvSpPr>
            <a:spLocks noGrp="1"/>
          </p:cNvSpPr>
          <p:nvPr>
            <p:ph type="sldNum" sz="quarter" idx="12"/>
          </p:nvPr>
        </p:nvSpPr>
        <p:spPr/>
        <p:txBody>
          <a:bodyPr/>
          <a:lstStyle/>
          <a:p>
            <a:fld id="{5ACA52AF-F19D-405C-AD5F-7D94B96A5CC3}" type="slidenum">
              <a:rPr lang="de-CH" noProof="0" smtClean="0"/>
              <a:t>8</a:t>
            </a:fld>
            <a:endParaRPr lang="de-CH" noProof="0"/>
          </a:p>
        </p:txBody>
      </p:sp>
      <p:pic>
        <p:nvPicPr>
          <p:cNvPr id="10" name="Bildplatzhalter 12">
            <a:extLst>
              <a:ext uri="{FF2B5EF4-FFF2-40B4-BE49-F238E27FC236}">
                <a16:creationId xmlns:a16="http://schemas.microsoft.com/office/drawing/2014/main" id="{9E804D44-0934-48FE-A6B0-ECF936228CAB}"/>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tretch>
            <a:fillRect/>
          </a:stretch>
        </p:blipFill>
        <p:spPr>
          <a:xfrm>
            <a:off x="848796" y="2516312"/>
            <a:ext cx="5040000" cy="1623850"/>
          </a:xfrm>
        </p:spPr>
      </p:pic>
    </p:spTree>
    <p:extLst>
      <p:ext uri="{BB962C8B-B14F-4D97-AF65-F5344CB8AC3E}">
        <p14:creationId xmlns:p14="http://schemas.microsoft.com/office/powerpoint/2010/main" val="412101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3F2E1-8960-48CE-8B5D-D6D575D04749}"/>
              </a:ext>
            </a:extLst>
          </p:cNvPr>
          <p:cNvSpPr>
            <a:spLocks noGrp="1"/>
          </p:cNvSpPr>
          <p:nvPr>
            <p:ph type="title"/>
          </p:nvPr>
        </p:nvSpPr>
        <p:spPr/>
        <p:txBody>
          <a:bodyPr/>
          <a:lstStyle/>
          <a:p>
            <a:r>
              <a:rPr lang="de-CH" sz="2800" dirty="0" err="1"/>
              <a:t>Our</a:t>
            </a:r>
            <a:r>
              <a:rPr lang="de-CH" sz="2800" dirty="0"/>
              <a:t> </a:t>
            </a:r>
            <a:r>
              <a:rPr lang="de-CH" sz="2800" dirty="0" err="1"/>
              <a:t>contribution</a:t>
            </a:r>
            <a:r>
              <a:rPr lang="de-CH" sz="2800" dirty="0"/>
              <a:t>: </a:t>
            </a:r>
            <a:r>
              <a:rPr lang="de-CH" sz="2800" dirty="0" err="1"/>
              <a:t>Two</a:t>
            </a:r>
            <a:r>
              <a:rPr lang="de-CH" sz="2800" dirty="0"/>
              <a:t> </a:t>
            </a:r>
            <a:r>
              <a:rPr lang="de-CH" sz="2800" dirty="0" err="1"/>
              <a:t>examples</a:t>
            </a:r>
            <a:r>
              <a:rPr lang="de-CH" sz="2800" dirty="0"/>
              <a:t/>
            </a:r>
            <a:br>
              <a:rPr lang="de-CH" sz="2800" dirty="0"/>
            </a:br>
            <a:endParaRPr lang="de-CH" sz="2800" dirty="0"/>
          </a:p>
        </p:txBody>
      </p:sp>
      <p:sp>
        <p:nvSpPr>
          <p:cNvPr id="3" name="Content Placeholder 2">
            <a:extLst>
              <a:ext uri="{FF2B5EF4-FFF2-40B4-BE49-F238E27FC236}">
                <a16:creationId xmlns:a16="http://schemas.microsoft.com/office/drawing/2014/main" id="{B2D7C1B7-9D7F-40A8-AE48-2DA414BF64D4}"/>
              </a:ext>
            </a:extLst>
          </p:cNvPr>
          <p:cNvSpPr>
            <a:spLocks noGrp="1"/>
          </p:cNvSpPr>
          <p:nvPr>
            <p:ph idx="1"/>
          </p:nvPr>
        </p:nvSpPr>
        <p:spPr/>
        <p:txBody>
          <a:bodyPr/>
          <a:lstStyle/>
          <a:p>
            <a:r>
              <a:rPr lang="de-CH" sz="2400" dirty="0"/>
              <a:t>Gender Action Plans </a:t>
            </a:r>
            <a:r>
              <a:rPr lang="de-CH" sz="2400" dirty="0" err="1"/>
              <a:t>of</a:t>
            </a:r>
            <a:r>
              <a:rPr lang="de-CH" sz="2400" dirty="0"/>
              <a:t> Executive Board and Departments</a:t>
            </a:r>
          </a:p>
          <a:p>
            <a:r>
              <a:rPr lang="en-US" sz="2400" dirty="0"/>
              <a:t>Continuous development of teaching</a:t>
            </a:r>
            <a:endParaRPr lang="de-CH" dirty="0"/>
          </a:p>
        </p:txBody>
      </p:sp>
      <p:sp>
        <p:nvSpPr>
          <p:cNvPr id="4" name="Date Placeholder 3">
            <a:extLst>
              <a:ext uri="{FF2B5EF4-FFF2-40B4-BE49-F238E27FC236}">
                <a16:creationId xmlns:a16="http://schemas.microsoft.com/office/drawing/2014/main" id="{C8257ACA-BD0B-4C4A-9C38-BA49D55DB6BC}"/>
              </a:ext>
            </a:extLst>
          </p:cNvPr>
          <p:cNvSpPr>
            <a:spLocks noGrp="1"/>
          </p:cNvSpPr>
          <p:nvPr>
            <p:ph type="dt" sz="half" idx="10"/>
          </p:nvPr>
        </p:nvSpPr>
        <p:spPr/>
        <p:txBody>
          <a:bodyPr/>
          <a:lstStyle/>
          <a:p>
            <a:r>
              <a:rPr lang="de-DE" noProof="0"/>
              <a:t>2021-09-06</a:t>
            </a:r>
            <a:endParaRPr lang="de-CH" noProof="0"/>
          </a:p>
        </p:txBody>
      </p:sp>
      <p:sp>
        <p:nvSpPr>
          <p:cNvPr id="6" name="Slide Number Placeholder 5">
            <a:extLst>
              <a:ext uri="{FF2B5EF4-FFF2-40B4-BE49-F238E27FC236}">
                <a16:creationId xmlns:a16="http://schemas.microsoft.com/office/drawing/2014/main" id="{6DF5EE6A-C22E-439A-88FC-606D2355FB76}"/>
              </a:ext>
            </a:extLst>
          </p:cNvPr>
          <p:cNvSpPr>
            <a:spLocks noGrp="1"/>
          </p:cNvSpPr>
          <p:nvPr>
            <p:ph type="sldNum" sz="quarter" idx="12"/>
          </p:nvPr>
        </p:nvSpPr>
        <p:spPr/>
        <p:txBody>
          <a:bodyPr/>
          <a:lstStyle/>
          <a:p>
            <a:fld id="{5ACA52AF-F19D-405C-AD5F-7D94B96A5CC3}" type="slidenum">
              <a:rPr lang="de-CH" noProof="0" smtClean="0"/>
              <a:t>9</a:t>
            </a:fld>
            <a:endParaRPr lang="de-CH" noProof="0"/>
          </a:p>
        </p:txBody>
      </p:sp>
      <p:pic>
        <p:nvPicPr>
          <p:cNvPr id="1026" name="Picture 2">
            <a:extLst>
              <a:ext uri="{FF2B5EF4-FFF2-40B4-BE49-F238E27FC236}">
                <a16:creationId xmlns:a16="http://schemas.microsoft.com/office/drawing/2014/main" id="{1557F684-FB66-4EBF-B570-BCC149836FF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p:blipFill>
        <p:spPr bwMode="auto">
          <a:xfrm>
            <a:off x="732760" y="1412875"/>
            <a:ext cx="2920964" cy="4130675"/>
          </a:xfrm>
          <a:prstGeom prst="rect">
            <a:avLst/>
          </a:prstGeom>
          <a:noFill/>
          <a:effectLst>
            <a:outerShdw blurRad="279400" dist="228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0F0244B-70F6-4C42-9FF7-41A498DE323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2865008" y="2143125"/>
            <a:ext cx="2920965" cy="4130675"/>
          </a:xfrm>
          <a:prstGeom prst="rect">
            <a:avLst/>
          </a:prstGeom>
          <a:effectLst>
            <a:outerShdw blurRad="279400" dist="228600" dir="2700000" algn="tl" rotWithShape="0">
              <a:prstClr val="black">
                <a:alpha val="40000"/>
              </a:prstClr>
            </a:outerShdw>
          </a:effectLst>
        </p:spPr>
      </p:pic>
    </p:spTree>
    <p:extLst>
      <p:ext uri="{BB962C8B-B14F-4D97-AF65-F5344CB8AC3E}">
        <p14:creationId xmlns:p14="http://schemas.microsoft.com/office/powerpoint/2010/main" val="2604970930"/>
      </p:ext>
    </p:extLst>
  </p:cSld>
  <p:clrMapOvr>
    <a:masterClrMapping/>
  </p:clrMapOvr>
</p:sld>
</file>

<file path=ppt/theme/theme1.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1">
      <a:srgbClr val="1F407A"/>
    </a:custClr>
    <a:custClr name="ETH 2">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Präsentation1" id="{1FB99271-452E-48CD-845E-0D90CFBF7F79}" vid="{F81E789F-9506-4311-B5E1-6F1B690D5174}"/>
    </a:ext>
  </a:extLst>
</a:theme>
</file>

<file path=ppt/theme/theme2.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1">
      <a:srgbClr val="1F407A"/>
    </a:custClr>
    <a:custClr name="ETH 2">
      <a:srgbClr val="485A2C"/>
    </a:custClr>
    <a:custClr name="ETH 3">
      <a:srgbClr val="1269B0"/>
    </a:custClr>
    <a:custClr name="ETH 4">
      <a:srgbClr val="72791C"/>
    </a:custClr>
    <a:custClr name="ETH 5">
      <a:srgbClr val="91056A"/>
    </a:custClr>
    <a:custClr name="ETH 6">
      <a:srgbClr val="6F6F6F"/>
    </a:custClr>
    <a:custClr name="ETH 7">
      <a:srgbClr val="A8322D"/>
    </a:custClr>
    <a:custClr name="ETH 8">
      <a:srgbClr val="007A96"/>
    </a:custClr>
    <a:custClr name="ETH 9">
      <a:srgbClr val="95601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ETH Zürich">
      <a:dk1>
        <a:sysClr val="windowText" lastClr="000000"/>
      </a:dk1>
      <a:lt1>
        <a:sysClr val="window" lastClr="FFFFFF"/>
      </a:lt1>
      <a:dk2>
        <a:srgbClr val="000000"/>
      </a:dk2>
      <a:lt2>
        <a:srgbClr val="FFFFFF"/>
      </a:lt2>
      <a:accent1>
        <a:srgbClr val="1269B0"/>
      </a:accent1>
      <a:accent2>
        <a:srgbClr val="91056A"/>
      </a:accent2>
      <a:accent3>
        <a:srgbClr val="007A96"/>
      </a:accent3>
      <a:accent4>
        <a:srgbClr val="485A2C"/>
      </a:accent4>
      <a:accent5>
        <a:srgbClr val="A8322D"/>
      </a:accent5>
      <a:accent6>
        <a:srgbClr val="72791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eth_praesentation_16zu9_de</Template>
  <TotalTime>0</TotalTime>
  <Words>1076</Words>
  <Application>Microsoft Office PowerPoint</Application>
  <PresentationFormat>Widescreen</PresentationFormat>
  <Paragraphs>190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Register</vt:lpstr>
      <vt:lpstr>Symbol</vt:lpstr>
      <vt:lpstr>Wingdings</vt:lpstr>
      <vt:lpstr>ETH Zürich</vt:lpstr>
      <vt:lpstr>Strategic promotion of STEM education for student success</vt:lpstr>
      <vt:lpstr>Global challenges: some background</vt:lpstr>
      <vt:lpstr>The big picture: ETH Zürich’s responsibilities</vt:lpstr>
      <vt:lpstr>Challenge to ETH Zürich</vt:lpstr>
      <vt:lpstr>Strategic outlook</vt:lpstr>
      <vt:lpstr>Promoting STEM-education: Commitment of ETH Zürich</vt:lpstr>
      <vt:lpstr>Promoting STEM-education: recent development</vt:lpstr>
      <vt:lpstr>Holistic view of “future-ready” ETH graduates </vt:lpstr>
      <vt:lpstr>Our contribution: Two examples </vt:lpstr>
      <vt:lpstr>Striving for success</vt:lpstr>
      <vt:lpstr>Providing the necessary tools and infrastructure for success</vt:lpstr>
      <vt:lpstr>Challenges in the working world</vt:lpstr>
      <vt:lpstr>PowerPoint Presentation</vt:lpstr>
    </vt:vector>
  </TitlesOfParts>
  <Company>ETH Zuerich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promotion of STEM education for student success</dc:title>
  <dc:creator>Schutz  Ulrich U. (R&amp;S)</dc:creator>
  <cp:lastModifiedBy>Boschung  Claudia</cp:lastModifiedBy>
  <cp:revision>35</cp:revision>
  <cp:lastPrinted>2021-09-06T11:28:45Z</cp:lastPrinted>
  <dcterms:created xsi:type="dcterms:W3CDTF">2021-08-19T15:45:54Z</dcterms:created>
  <dcterms:modified xsi:type="dcterms:W3CDTF">2022-02-17T14:35:42Z</dcterms:modified>
</cp:coreProperties>
</file>