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8.xml" ContentType="application/vnd.openxmlformats-officedocument.presentationml.notesSlide+xml"/>
  <Override PartName="/ppt/tags/tag51.xml" ContentType="application/vnd.openxmlformats-officedocument.presentationml.tags+xml"/>
  <Override PartName="/ppt/notesSlides/notesSlide19.xml" ContentType="application/vnd.openxmlformats-officedocument.presentationml.notesSlide+xml"/>
  <Override PartName="/ppt/tags/tag52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notesSlides/notesSlide2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0.xml" ContentType="application/vnd.openxmlformats-officedocument.presentationml.notesSlide+xml"/>
  <Override PartName="/ppt/tags/tag79.xml" ContentType="application/vnd.openxmlformats-officedocument.presentationml.tags+xml"/>
  <Override PartName="/ppt/notesSlides/notesSlide31.xml" ContentType="application/vnd.openxmlformats-officedocument.presentationml.notesSlide+xml"/>
  <Override PartName="/ppt/tags/tag80.xml" ContentType="application/vnd.openxmlformats-officedocument.presentationml.tags+xml"/>
  <Override PartName="/ppt/notesSlides/notesSlide3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8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2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43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4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5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6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7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8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9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50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51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52.xml" ContentType="application/vnd.openxmlformats-officedocument.presentationml.notesSlide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376" r:id="rId3"/>
    <p:sldId id="623" r:id="rId4"/>
    <p:sldId id="606" r:id="rId5"/>
    <p:sldId id="607" r:id="rId6"/>
    <p:sldId id="608" r:id="rId7"/>
    <p:sldId id="609" r:id="rId8"/>
    <p:sldId id="610" r:id="rId9"/>
    <p:sldId id="624" r:id="rId10"/>
    <p:sldId id="625" r:id="rId11"/>
    <p:sldId id="626" r:id="rId12"/>
    <p:sldId id="627" r:id="rId13"/>
    <p:sldId id="630" r:id="rId14"/>
    <p:sldId id="582" r:id="rId15"/>
    <p:sldId id="583" r:id="rId16"/>
    <p:sldId id="584" r:id="rId17"/>
    <p:sldId id="585" r:id="rId18"/>
    <p:sldId id="586" r:id="rId19"/>
    <p:sldId id="611" r:id="rId20"/>
    <p:sldId id="612" r:id="rId21"/>
    <p:sldId id="613" r:id="rId22"/>
    <p:sldId id="614" r:id="rId23"/>
    <p:sldId id="615" r:id="rId24"/>
    <p:sldId id="616" r:id="rId25"/>
    <p:sldId id="617" r:id="rId26"/>
    <p:sldId id="618" r:id="rId27"/>
    <p:sldId id="619" r:id="rId28"/>
    <p:sldId id="620" r:id="rId29"/>
    <p:sldId id="621" r:id="rId30"/>
    <p:sldId id="622" r:id="rId31"/>
    <p:sldId id="377" r:id="rId32"/>
    <p:sldId id="470" r:id="rId33"/>
    <p:sldId id="379" r:id="rId34"/>
    <p:sldId id="380" r:id="rId35"/>
    <p:sldId id="459" r:id="rId36"/>
    <p:sldId id="472" r:id="rId37"/>
    <p:sldId id="391" r:id="rId38"/>
    <p:sldId id="392" r:id="rId39"/>
    <p:sldId id="403" r:id="rId40"/>
    <p:sldId id="404" r:id="rId41"/>
    <p:sldId id="408" r:id="rId42"/>
    <p:sldId id="469" r:id="rId43"/>
    <p:sldId id="479" r:id="rId44"/>
    <p:sldId id="480" r:id="rId45"/>
    <p:sldId id="481" r:id="rId46"/>
    <p:sldId id="482" r:id="rId47"/>
    <p:sldId id="493" r:id="rId48"/>
    <p:sldId id="504" r:id="rId49"/>
    <p:sldId id="505" r:id="rId50"/>
    <p:sldId id="506" r:id="rId51"/>
    <p:sldId id="528" r:id="rId52"/>
    <p:sldId id="529" r:id="rId53"/>
    <p:sldId id="530" r:id="rId54"/>
    <p:sldId id="531" r:id="rId55"/>
    <p:sldId id="532" r:id="rId56"/>
    <p:sldId id="533" r:id="rId57"/>
    <p:sldId id="534" r:id="rId58"/>
    <p:sldId id="535" r:id="rId59"/>
    <p:sldId id="536" r:id="rId60"/>
    <p:sldId id="537" r:id="rId61"/>
    <p:sldId id="538" r:id="rId62"/>
    <p:sldId id="539" r:id="rId63"/>
    <p:sldId id="540" r:id="rId64"/>
    <p:sldId id="541" r:id="rId65"/>
    <p:sldId id="542" r:id="rId66"/>
    <p:sldId id="543" r:id="rId67"/>
    <p:sldId id="544" r:id="rId68"/>
    <p:sldId id="545" r:id="rId69"/>
    <p:sldId id="546" r:id="rId70"/>
    <p:sldId id="547" r:id="rId71"/>
    <p:sldId id="548" r:id="rId72"/>
    <p:sldId id="549" r:id="rId73"/>
    <p:sldId id="550" r:id="rId74"/>
    <p:sldId id="551" r:id="rId75"/>
    <p:sldId id="552" r:id="rId76"/>
    <p:sldId id="553" r:id="rId77"/>
    <p:sldId id="554" r:id="rId78"/>
    <p:sldId id="555" r:id="rId79"/>
    <p:sldId id="556" r:id="rId80"/>
    <p:sldId id="557" r:id="rId81"/>
    <p:sldId id="558" r:id="rId82"/>
    <p:sldId id="559" r:id="rId83"/>
    <p:sldId id="560" r:id="rId84"/>
    <p:sldId id="561" r:id="rId85"/>
    <p:sldId id="562" r:id="rId86"/>
    <p:sldId id="563" r:id="rId87"/>
    <p:sldId id="564" r:id="rId88"/>
    <p:sldId id="565" r:id="rId89"/>
    <p:sldId id="566" r:id="rId90"/>
    <p:sldId id="567" r:id="rId91"/>
    <p:sldId id="568" r:id="rId92"/>
    <p:sldId id="569" r:id="rId93"/>
    <p:sldId id="570" r:id="rId94"/>
    <p:sldId id="571" r:id="rId95"/>
    <p:sldId id="572" r:id="rId96"/>
    <p:sldId id="573" r:id="rId97"/>
    <p:sldId id="574" r:id="rId98"/>
    <p:sldId id="575" r:id="rId99"/>
    <p:sldId id="576" r:id="rId100"/>
    <p:sldId id="577" r:id="rId101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3333"/>
    <a:srgbClr val="292929"/>
    <a:srgbClr val="1C1C1C"/>
    <a:srgbClr val="111111"/>
    <a:srgbClr val="008000"/>
    <a:srgbClr val="FF6600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59"/>
    <p:restoredTop sz="94680"/>
  </p:normalViewPr>
  <p:slideViewPr>
    <p:cSldViewPr showGuides="1">
      <p:cViewPr varScale="1">
        <p:scale>
          <a:sx n="184" d="100"/>
          <a:sy n="184" d="100"/>
        </p:scale>
        <p:origin x="184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25" d="100"/>
          <a:sy n="125" d="100"/>
        </p:scale>
        <p:origin x="-828" y="360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notesMaster" Target="notesMasters/notesMaster1.xml"/><Relationship Id="rId103" Type="http://schemas.openxmlformats.org/officeDocument/2006/relationships/handoutMaster" Target="handoutMasters/handoutMaster1.xml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7CC6E2-0ACE-4992-996A-2F314BD88BDF}" type="datetime1">
              <a:rPr lang="en-US"/>
              <a:pPr>
                <a:defRPr/>
              </a:pPr>
              <a:t>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88C11E-AFF5-488F-A2B1-6590E013F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7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F3CC76-3300-4368-A581-C48A4A8F6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86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5431957-09AC-4191-9546-DDE220913F28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F5DCE0B-A6A0-4C1B-A1C7-D6D21F2D2430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60775" cy="27447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51095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2049583-88C0-6C4B-BC45-9E11963518C0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60775" cy="27447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33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5B37ED5-CA93-4CDF-AEA5-B8662B702BFD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7BE0558-DADA-45E8-B9F3-CE8AC3D7D409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1855298-0D42-4908-BBFC-315577C2296D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5424D77-1E63-4A9B-8055-8D160EC7BCFF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5BBB6C5-CD86-47AB-9A7D-83AAFD705821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E9E4434-0E43-4A00-A7E2-8661AFADE907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E9E4434-0E43-4A00-A7E2-8661AFADE907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9AB8166-F067-4A54-A7E3-7E50D3888ECE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4B1CE06-8FF8-4F37-9EFD-4CCEB6C2417F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2E00C6D-5B9D-48AE-9232-C39DF91D06FF}" type="slidenum">
              <a:rPr lang="en-US" smtClean="0">
                <a:latin typeface="Arial" charset="0"/>
              </a:rPr>
              <a:pPr/>
              <a:t>39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6785F6A-73C2-42C8-B0D0-995CA49B5ED2}" type="slidenum">
              <a:rPr lang="en-US" smtClean="0">
                <a:latin typeface="Arial" charset="0"/>
              </a:rPr>
              <a:pPr/>
              <a:t>40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D429FFE-456C-401C-A828-0ACBAA9DFDAF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21C99B-8E2C-45CC-BAF5-1603FCA66C71}" type="slidenum">
              <a:rPr lang="en-US" smtClean="0">
                <a:latin typeface="Arial" charset="0"/>
              </a:rPr>
              <a:pPr/>
              <a:t>42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204D639-A365-4698-841C-AA4F91571950}" type="slidenum">
              <a:rPr lang="en-US">
                <a:latin typeface="Arial" charset="0"/>
              </a:rPr>
              <a:pPr/>
              <a:t>45</a:t>
            </a:fld>
            <a:endParaRPr lang="en-US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62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204D639-A365-4698-841C-AA4F91571950}" type="slidenum">
              <a:rPr lang="en-US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93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C99E0C9-A397-42B8-B6EA-C4BC19DC5741}" type="slidenum">
              <a:rPr lang="en-US">
                <a:latin typeface="Arial" charset="0"/>
              </a:rPr>
              <a:pPr/>
              <a:t>47</a:t>
            </a:fld>
            <a:endParaRPr lang="en-US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98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44FBB27-AB9C-450F-A1EF-A251C03E32E8}" type="slidenum">
              <a:rPr lang="en-US">
                <a:latin typeface="Arial" charset="0"/>
              </a:rPr>
              <a:pPr/>
              <a:t>48</a:t>
            </a:fld>
            <a:endParaRPr lang="en-US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4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FDBE78A-6844-41E5-82DF-345416EFBF00}" type="slidenum">
              <a:rPr lang="en-US">
                <a:latin typeface="Arial" charset="0"/>
              </a:rPr>
              <a:pPr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78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FDBE78A-6844-41E5-82DF-345416EFBF00}" type="slidenum">
              <a:rPr lang="en-US">
                <a:latin typeface="Arial" charset="0"/>
              </a:rPr>
              <a:pPr/>
              <a:t>50</a:t>
            </a:fld>
            <a:endParaRPr lang="en-US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5CB74F7-6BBC-444B-9DC2-4E5686C7E345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60775" cy="27447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575837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A330ADE-7431-47AD-B5CF-67F19516C6A2}" type="slidenum">
              <a:rPr lang="en-US" sz="1200">
                <a:latin typeface="Arial" pitchFamily="34" charset="0"/>
              </a:rPr>
              <a:pPr/>
              <a:t>51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96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9EBC7A4-752E-47E4-9B74-28F3CFF5A891}" type="slidenum">
              <a:rPr lang="en-US" sz="1200">
                <a:latin typeface="Arial" pitchFamily="34" charset="0"/>
              </a:rPr>
              <a:pPr/>
              <a:t>52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2A26956-55CF-4D6C-9545-5B699C72AF24}" type="slidenum">
              <a:rPr lang="en-US" sz="1200">
                <a:latin typeface="Arial" pitchFamily="34" charset="0"/>
              </a:rPr>
              <a:pPr/>
              <a:t>53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06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4031298-8BEB-46D5-870C-69373D93F3E3}" type="slidenum">
              <a:rPr lang="en-US" sz="1200">
                <a:latin typeface="Arial" pitchFamily="34" charset="0"/>
              </a:rPr>
              <a:pPr/>
              <a:t>54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8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BB17C5C-2C22-4104-A9D7-7BA88064FFDA}" type="slidenum">
              <a:rPr lang="en-US" sz="1200">
                <a:latin typeface="Arial" pitchFamily="34" charset="0"/>
              </a:rPr>
              <a:pPr/>
              <a:t>73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2D3FA44-DF0F-4922-8B6D-0322508D7CE2}" type="slidenum">
              <a:rPr lang="en-US" sz="1200">
                <a:latin typeface="Arial" pitchFamily="34" charset="0"/>
              </a:rPr>
              <a:pPr/>
              <a:t>74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38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EB64505-975B-440C-8EA6-DB5C3070CC8F}" type="slidenum">
              <a:rPr lang="en-US" sz="1200">
                <a:latin typeface="Arial" pitchFamily="34" charset="0"/>
              </a:rPr>
              <a:pPr/>
              <a:t>75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2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791D44C-8E52-4204-8C13-C79C7FCCB4AF}" type="slidenum">
              <a:rPr lang="en-US" sz="1200">
                <a:latin typeface="Arial" pitchFamily="34" charset="0"/>
              </a:rPr>
              <a:pPr/>
              <a:t>76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052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8D0FDD4-1177-49E9-BFE8-046DEBD6971A}" type="slidenum">
              <a:rPr lang="en-US" sz="1200">
                <a:latin typeface="Arial" pitchFamily="34" charset="0"/>
              </a:rPr>
              <a:pPr/>
              <a:t>77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87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D27EE13-8BF3-42BB-BE79-F7E06F735B21}" type="slidenum">
              <a:rPr lang="en-US" sz="1200">
                <a:latin typeface="Arial" pitchFamily="34" charset="0"/>
              </a:rPr>
              <a:pPr/>
              <a:t>78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3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EB991E7-19B5-4606-B824-0A9E46EE72E9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60775" cy="27447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330540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959C829-AD16-432A-B6BB-F4FD17D2F641}" type="slidenum">
              <a:rPr lang="en-US" sz="1200">
                <a:latin typeface="Arial" pitchFamily="34" charset="0"/>
              </a:rPr>
              <a:pPr/>
              <a:t>79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78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2D38787-65AB-470D-9494-3BF7380EB304}" type="slidenum">
              <a:rPr lang="en-US" sz="1200">
                <a:latin typeface="Arial" pitchFamily="34" charset="0"/>
              </a:rPr>
              <a:pPr/>
              <a:t>80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90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5EF4071-E44B-4170-9D99-1F6380E71695}" type="slidenum">
              <a:rPr lang="en-US" sz="1200">
                <a:latin typeface="Arial" pitchFamily="34" charset="0"/>
              </a:rPr>
              <a:pPr/>
              <a:t>84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145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0CBAE6B-78A3-46F9-A022-8F1FF1E48BED}" type="slidenum">
              <a:rPr lang="en-US" sz="1200">
                <a:latin typeface="Arial" pitchFamily="34" charset="0"/>
              </a:rPr>
              <a:pPr/>
              <a:t>85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08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E8FB8CC-E2A9-4EE8-B91A-D52F71A6E9E4}" type="slidenum">
              <a:rPr lang="en-US" sz="1200">
                <a:latin typeface="Arial" pitchFamily="34" charset="0"/>
              </a:rPr>
              <a:pPr/>
              <a:t>86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19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04167B-411A-4C74-9388-44BC8EBEEA41}" type="slidenum">
              <a:rPr lang="en-US" sz="1200">
                <a:latin typeface="Arial" pitchFamily="34" charset="0"/>
              </a:rPr>
              <a:pPr/>
              <a:t>87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966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BCDE5A2-ED2B-447B-B8C8-92430B5270DB}" type="slidenum">
              <a:rPr lang="en-US" sz="1200">
                <a:latin typeface="Arial" pitchFamily="34" charset="0"/>
              </a:rPr>
              <a:pPr/>
              <a:t>88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970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EA7048B-20E9-436A-98A4-8606E850489D}" type="slidenum">
              <a:rPr lang="en-US" sz="1200">
                <a:latin typeface="Arial" pitchFamily="34" charset="0"/>
              </a:rPr>
              <a:pPr/>
              <a:t>89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104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6B33360-13CA-468A-830B-60D56615D251}" type="slidenum">
              <a:rPr lang="en-US" sz="1200">
                <a:latin typeface="Arial" pitchFamily="34" charset="0"/>
              </a:rPr>
              <a:pPr/>
              <a:t>90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010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0871214-30F0-4E85-9C90-986FD5B0008C}" type="slidenum">
              <a:rPr lang="en-US" sz="1200">
                <a:latin typeface="Arial" pitchFamily="34" charset="0"/>
              </a:rPr>
              <a:pPr/>
              <a:t>91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6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2262F9A-BCDB-45D2-8856-8FE6E78FD0AE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60775" cy="27447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02059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C07A68E-B43D-469A-B0F3-EE088075D0F7}" type="slidenum">
              <a:rPr lang="en-US" sz="1200">
                <a:latin typeface="Arial" pitchFamily="34" charset="0"/>
              </a:rPr>
              <a:pPr/>
              <a:t>92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475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37E6DB4-93DD-4A4D-91D1-44D2DF58EF81}" type="slidenum">
              <a:rPr lang="en-US" sz="1200">
                <a:latin typeface="Arial" pitchFamily="34" charset="0"/>
              </a:rPr>
              <a:pPr/>
              <a:t>94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594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C63C6C6-FC43-4808-A566-A5FF31468850}" type="slidenum">
              <a:rPr lang="en-US" sz="1200">
                <a:latin typeface="Arial" pitchFamily="34" charset="0"/>
              </a:rPr>
              <a:pPr/>
              <a:t>95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E28288F-4F42-424A-9D12-7336500AECE4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60775" cy="27447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2552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73A568B-0158-4E68-825D-47E9D2DF358F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60775" cy="274478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4830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89A09A7-D8C9-4354-BC97-ECEC0DE06FE9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60775" cy="27447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265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2B3AC21-D887-4753-8814-5BA8050D170B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60775" cy="27447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46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4290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Design of Digital Circuits</a:t>
            </a:r>
            <a:r>
              <a:rPr lang="en-US" sz="2000" b="0" baseline="0" dirty="0" smtClean="0">
                <a:latin typeface="Calibri" pitchFamily="34" charset="0"/>
              </a:rPr>
              <a:t> 2017</a:t>
            </a:r>
          </a:p>
          <a:p>
            <a:r>
              <a:rPr lang="en-US" sz="2000" b="0" baseline="0" dirty="0" err="1" smtClean="0">
                <a:latin typeface="Calibri" pitchFamily="34" charset="0"/>
              </a:rPr>
              <a:t>Srdjan</a:t>
            </a:r>
            <a:r>
              <a:rPr lang="en-US" sz="2000" b="0" baseline="0" dirty="0" smtClean="0">
                <a:latin typeface="Calibri" pitchFamily="34" charset="0"/>
              </a:rPr>
              <a:t> </a:t>
            </a:r>
            <a:r>
              <a:rPr lang="en-US" sz="2000" b="0" baseline="0" dirty="0" err="1" smtClean="0">
                <a:latin typeface="Calibri" pitchFamily="34" charset="0"/>
              </a:rPr>
              <a:t>Capkun</a:t>
            </a:r>
            <a:endParaRPr lang="en-US" sz="2000" b="0" baseline="0" dirty="0" smtClean="0">
              <a:latin typeface="Calibri" pitchFamily="34" charset="0"/>
            </a:endParaRPr>
          </a:p>
          <a:p>
            <a:r>
              <a:rPr lang="en-US" sz="2000" b="0" baseline="0" dirty="0" err="1" smtClean="0">
                <a:latin typeface="Calibri" pitchFamily="34" charset="0"/>
              </a:rPr>
              <a:t>Onur</a:t>
            </a:r>
            <a:r>
              <a:rPr lang="en-US" sz="2000" b="0" baseline="0" dirty="0" smtClean="0">
                <a:latin typeface="Calibri" pitchFamily="34" charset="0"/>
              </a:rPr>
              <a:t> </a:t>
            </a:r>
            <a:r>
              <a:rPr lang="en-US" sz="2000" b="0" baseline="0" dirty="0" err="1" smtClean="0">
                <a:latin typeface="Calibri" pitchFamily="34" charset="0"/>
              </a:rPr>
              <a:t>Mutlu</a:t>
            </a:r>
            <a:endParaRPr lang="en-US" sz="2000" b="0" baseline="0" dirty="0" smtClean="0">
              <a:latin typeface="Calibri" pitchFamily="34" charset="0"/>
            </a:endParaRPr>
          </a:p>
          <a:p>
            <a:r>
              <a:rPr lang="en-US" sz="2000" b="0" baseline="0" dirty="0" smtClean="0">
                <a:latin typeface="Calibri" pitchFamily="34" charset="0"/>
              </a:rPr>
              <a:t>(Guest starring: Frank K. </a:t>
            </a:r>
            <a:r>
              <a:rPr lang="en-US" sz="2000" b="0" baseline="0" dirty="0" err="1" smtClean="0">
                <a:latin typeface="Calibri" pitchFamily="34" charset="0"/>
              </a:rPr>
              <a:t>Gürkaynak</a:t>
            </a:r>
            <a:r>
              <a:rPr lang="en-US" sz="2000" b="0" baseline="0" dirty="0" smtClean="0">
                <a:latin typeface="Calibri" pitchFamily="34" charset="0"/>
              </a:rPr>
              <a:t> and </a:t>
            </a:r>
            <a:r>
              <a:rPr lang="en-US" sz="2000" b="0" baseline="0" dirty="0" err="1" smtClean="0">
                <a:latin typeface="Calibri" pitchFamily="34" charset="0"/>
              </a:rPr>
              <a:t>Aanjhan</a:t>
            </a:r>
            <a:r>
              <a:rPr lang="en-US" sz="2000" b="0" baseline="0" dirty="0" smtClean="0">
                <a:latin typeface="Calibri" pitchFamily="34" charset="0"/>
              </a:rPr>
              <a:t> </a:t>
            </a:r>
            <a:r>
              <a:rPr lang="en-US" sz="2000" b="0" baseline="0" dirty="0" err="1" smtClean="0">
                <a:latin typeface="Calibri" pitchFamily="34" charset="0"/>
              </a:rPr>
              <a:t>Ranganathan</a:t>
            </a:r>
            <a:r>
              <a:rPr lang="en-US" sz="2000" b="0" baseline="0" dirty="0" smtClean="0">
                <a:latin typeface="Calibri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678" y="6581001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Adapted</a:t>
            </a:r>
            <a:r>
              <a:rPr lang="en-US" sz="1200" b="0" i="1" baseline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from Digital Design and Computer Architecture, David Money Harris &amp; Sarah L. Harris ©2007 Elsevier</a:t>
            </a:r>
            <a:endParaRPr lang="de-CH" sz="1200" b="0" i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919246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http://</a:t>
            </a:r>
            <a:r>
              <a:rPr lang="en-US" sz="1600" b="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www.syssec.ethz.ch</a:t>
            </a:r>
            <a:r>
              <a:rPr lang="en-US" sz="1600" b="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/education/Digitaltechnik_17</a:t>
            </a:r>
            <a:endParaRPr lang="de-CH" sz="1600" b="0" dirty="0" smtClean="0">
              <a:solidFill>
                <a:schemeClr val="accent1">
                  <a:lumMod val="75000"/>
                  <a:lumOff val="2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0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Explanation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775" y="1362076"/>
            <a:ext cx="7896225" cy="2524124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3997" y="3952875"/>
            <a:ext cx="7896225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298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04565" y="3886201"/>
            <a:ext cx="7896225" cy="245238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488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870325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1362075"/>
            <a:ext cx="3870325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516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870325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1362075"/>
            <a:ext cx="3870325" cy="23717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0" y="3962400"/>
            <a:ext cx="3870325" cy="23717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910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9336" y="1362075"/>
            <a:ext cx="7896225" cy="4972050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6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ouble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85307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2511" y="1904999"/>
            <a:ext cx="3870325" cy="4429125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57636" y="1904999"/>
            <a:ext cx="3870325" cy="4429126"/>
          </a:xfrm>
          <a:solidFill>
            <a:schemeClr val="accent5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3997" y="1447800"/>
            <a:ext cx="3870325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de-CH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52238" y="1447799"/>
            <a:ext cx="3870325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870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oubleCode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85307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8950" y="1904999"/>
            <a:ext cx="3870325" cy="1905001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64075" y="1904999"/>
            <a:ext cx="3870325" cy="1905001"/>
          </a:xfrm>
          <a:solidFill>
            <a:schemeClr val="accent5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0436" y="1447800"/>
            <a:ext cx="3870325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de-CH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53306" y="1447799"/>
            <a:ext cx="3870325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96875" y="3952875"/>
            <a:ext cx="7896225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63224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de_and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775" y="3810001"/>
            <a:ext cx="7896225" cy="2524124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875" y="1362075"/>
            <a:ext cx="7896225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655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600" y="6400800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FBFC3F6-4243-4681-A1EC-FD951BC8E2BF}" type="slidenum">
              <a:rPr lang="de-CH" sz="1400" b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/>
              <a:t>‹#›</a:t>
            </a:fld>
            <a:endParaRPr lang="de-CH" sz="1400" b="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2400"/>
        </a:spcBef>
        <a:spcAft>
          <a:spcPct val="0"/>
        </a:spcAft>
        <a:buClr>
          <a:schemeClr val="accent1">
            <a:lumMod val="75000"/>
            <a:lumOff val="25000"/>
          </a:schemeClr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chemeClr val="accent1">
            <a:lumMod val="75000"/>
            <a:lumOff val="25000"/>
          </a:schemeClr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2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8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slideLayout" Target="../slideLayouts/slideLayout11.xml"/><Relationship Id="rId8" Type="http://schemas.openxmlformats.org/officeDocument/2006/relationships/notesSlide" Target="../notesSlides/notesSlide6.xml"/><Relationship Id="rId9" Type="http://schemas.openxmlformats.org/officeDocument/2006/relationships/oleObject" Target="../embeddings/oleObject2.bin"/><Relationship Id="rId10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slideLayout" Target="../slideLayouts/slideLayout11.xml"/><Relationship Id="rId8" Type="http://schemas.openxmlformats.org/officeDocument/2006/relationships/notesSlide" Target="../notesSlides/notesSlide7.xml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slideLayout" Target="../slideLayouts/slideLayout11.xml"/><Relationship Id="rId8" Type="http://schemas.openxmlformats.org/officeDocument/2006/relationships/notesSlide" Target="../notesSlides/notesSlide8.xml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tags" Target="../tags/tag29.xml"/><Relationship Id="rId7" Type="http://schemas.openxmlformats.org/officeDocument/2006/relationships/slideLayout" Target="../slideLayouts/slideLayout11.xml"/><Relationship Id="rId8" Type="http://schemas.openxmlformats.org/officeDocument/2006/relationships/notesSlide" Target="../notesSlides/notesSlide9.xml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9.pn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20.jpeg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2.xml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2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3.xml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7.vml"/><Relationship Id="rId2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.xml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1.wmf"/><Relationship Id="rId1" Type="http://schemas.openxmlformats.org/officeDocument/2006/relationships/vmlDrawing" Target="../drawings/vmlDrawing8.vml"/><Relationship Id="rId2" Type="http://schemas.openxmlformats.org/officeDocument/2006/relationships/tags" Target="../tags/tag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3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6.xml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4.wmf"/><Relationship Id="rId1" Type="http://schemas.openxmlformats.org/officeDocument/2006/relationships/vmlDrawing" Target="../drawings/vmlDrawing9.vml"/><Relationship Id="rId2" Type="http://schemas.openxmlformats.org/officeDocument/2006/relationships/tags" Target="../tags/tag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5.png"/><Relationship Id="rId1" Type="http://schemas.openxmlformats.org/officeDocument/2006/relationships/tags" Target="../tags/tag51.xml"/><Relationship Id="rId2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6.png"/><Relationship Id="rId1" Type="http://schemas.openxmlformats.org/officeDocument/2006/relationships/tags" Target="../tags/tag52.xml"/><Relationship Id="rId2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7.png"/><Relationship Id="rId1" Type="http://schemas.openxmlformats.org/officeDocument/2006/relationships/tags" Target="../tags/tag53.xml"/><Relationship Id="rId2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3.xml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NULL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10.vml"/><Relationship Id="rId2" Type="http://schemas.openxmlformats.org/officeDocument/2006/relationships/tags" Target="../tags/tag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4.xml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9.wmf"/><Relationship Id="rId10" Type="http://schemas.openxmlformats.org/officeDocument/2006/relationships/image" Target="NULL"/><Relationship Id="rId1" Type="http://schemas.openxmlformats.org/officeDocument/2006/relationships/vmlDrawing" Target="../drawings/vmlDrawing11.vml"/><Relationship Id="rId2" Type="http://schemas.openxmlformats.org/officeDocument/2006/relationships/tags" Target="../tags/tag5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5.xml"/><Relationship Id="rId8" Type="http://schemas.openxmlformats.org/officeDocument/2006/relationships/oleObject" Target="../embeddings/oleObject16.bin"/><Relationship Id="rId9" Type="http://schemas.openxmlformats.org/officeDocument/2006/relationships/image" Target="../media/image30.wmf"/><Relationship Id="rId10" Type="http://schemas.openxmlformats.org/officeDocument/2006/relationships/image" Target="NULL"/><Relationship Id="rId1" Type="http://schemas.openxmlformats.org/officeDocument/2006/relationships/vmlDrawing" Target="../drawings/vmlDrawing12.vml"/><Relationship Id="rId2" Type="http://schemas.openxmlformats.org/officeDocument/2006/relationships/tags" Target="../tags/tag6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6.xml"/><Relationship Id="rId10" Type="http://schemas.openxmlformats.org/officeDocument/2006/relationships/image" Target="../media/image31.wmf"/><Relationship Id="rId8" Type="http://schemas.openxmlformats.org/officeDocument/2006/relationships/image" Target="NULL"/><Relationship Id="rId9" Type="http://schemas.openxmlformats.org/officeDocument/2006/relationships/oleObject" Target="../embeddings/oleObject17.bin"/><Relationship Id="rId1" Type="http://schemas.openxmlformats.org/officeDocument/2006/relationships/vmlDrawing" Target="../drawings/vmlDrawing13.vml"/><Relationship Id="rId2" Type="http://schemas.openxmlformats.org/officeDocument/2006/relationships/tags" Target="../tags/tag6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7.xml"/><Relationship Id="rId1" Type="http://schemas.openxmlformats.org/officeDocument/2006/relationships/tags" Target="../tags/tag69.xml"/><Relationship Id="rId2" Type="http://schemas.openxmlformats.org/officeDocument/2006/relationships/tags" Target="../tags/tag7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4" Type="http://schemas.openxmlformats.org/officeDocument/2006/relationships/tags" Target="../tags/tag7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8.xml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2.wmf"/><Relationship Id="rId1" Type="http://schemas.openxmlformats.org/officeDocument/2006/relationships/vmlDrawing" Target="../drawings/vmlDrawing14.vml"/><Relationship Id="rId2" Type="http://schemas.openxmlformats.org/officeDocument/2006/relationships/tags" Target="../tags/tag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9.xml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3.wmf"/><Relationship Id="rId1" Type="http://schemas.openxmlformats.org/officeDocument/2006/relationships/vmlDrawing" Target="../drawings/vmlDrawing15.vml"/><Relationship Id="rId2" Type="http://schemas.openxmlformats.org/officeDocument/2006/relationships/tags" Target="../tags/tag7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0.xml"/><Relationship Id="rId1" Type="http://schemas.openxmlformats.org/officeDocument/2006/relationships/tags" Target="../tags/tag77.xml"/><Relationship Id="rId2" Type="http://schemas.openxmlformats.org/officeDocument/2006/relationships/tags" Target="../tags/tag7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34.png"/><Relationship Id="rId1" Type="http://schemas.openxmlformats.org/officeDocument/2006/relationships/tags" Target="../tags/tag79.x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8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3.xml"/><Relationship Id="rId1" Type="http://schemas.openxmlformats.org/officeDocument/2006/relationships/tags" Target="../tags/tag81.xml"/><Relationship Id="rId2" Type="http://schemas.openxmlformats.org/officeDocument/2006/relationships/tags" Target="../tags/tag8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5.wmf"/><Relationship Id="rId1" Type="http://schemas.openxmlformats.org/officeDocument/2006/relationships/vmlDrawing" Target="../drawings/vmlDrawing16.vml"/><Relationship Id="rId2" Type="http://schemas.openxmlformats.org/officeDocument/2006/relationships/tags" Target="../tags/tag8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5.wmf"/><Relationship Id="rId1" Type="http://schemas.openxmlformats.org/officeDocument/2006/relationships/vmlDrawing" Target="../drawings/vmlDrawing17.vml"/><Relationship Id="rId2" Type="http://schemas.openxmlformats.org/officeDocument/2006/relationships/tags" Target="../tags/tag8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8.vml"/><Relationship Id="rId2" Type="http://schemas.openxmlformats.org/officeDocument/2006/relationships/tags" Target="../tags/tag8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8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4.xml"/><Relationship Id="rId1" Type="http://schemas.openxmlformats.org/officeDocument/2006/relationships/tags" Target="../tags/tag87.xml"/><Relationship Id="rId2" Type="http://schemas.openxmlformats.org/officeDocument/2006/relationships/tags" Target="../tags/tag8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5.xml"/><Relationship Id="rId6" Type="http://schemas.openxmlformats.org/officeDocument/2006/relationships/image" Target="../media/image39.png"/><Relationship Id="rId1" Type="http://schemas.openxmlformats.org/officeDocument/2006/relationships/tags" Target="../tags/tag89.xml"/><Relationship Id="rId2" Type="http://schemas.openxmlformats.org/officeDocument/2006/relationships/tags" Target="../tags/tag9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36.xml"/><Relationship Id="rId1" Type="http://schemas.openxmlformats.org/officeDocument/2006/relationships/tags" Target="../tags/tag92.xml"/><Relationship Id="rId2" Type="http://schemas.openxmlformats.org/officeDocument/2006/relationships/tags" Target="../tags/tag9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7.xml"/><Relationship Id="rId6" Type="http://schemas.openxmlformats.org/officeDocument/2006/relationships/image" Target="../media/image40.png"/><Relationship Id="rId1" Type="http://schemas.openxmlformats.org/officeDocument/2006/relationships/tags" Target="../tags/tag95.xml"/><Relationship Id="rId2" Type="http://schemas.openxmlformats.org/officeDocument/2006/relationships/tags" Target="../tags/tag9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8.xml"/><Relationship Id="rId1" Type="http://schemas.openxmlformats.org/officeDocument/2006/relationships/tags" Target="../tags/tag98.xml"/><Relationship Id="rId2" Type="http://schemas.openxmlformats.org/officeDocument/2006/relationships/tags" Target="../tags/tag9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9.xml"/><Relationship Id="rId6" Type="http://schemas.openxmlformats.org/officeDocument/2006/relationships/image" Target="../media/image41.png"/><Relationship Id="rId1" Type="http://schemas.openxmlformats.org/officeDocument/2006/relationships/tags" Target="../tags/tag100.xml"/><Relationship Id="rId2" Type="http://schemas.openxmlformats.org/officeDocument/2006/relationships/tags" Target="../tags/tag10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40.xml"/><Relationship Id="rId1" Type="http://schemas.openxmlformats.org/officeDocument/2006/relationships/tags" Target="../tags/tag103.xml"/><Relationship Id="rId2" Type="http://schemas.openxmlformats.org/officeDocument/2006/relationships/tags" Target="../tags/tag1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41.xml"/><Relationship Id="rId1" Type="http://schemas.openxmlformats.org/officeDocument/2006/relationships/tags" Target="../tags/tag106.xml"/><Relationship Id="rId2" Type="http://schemas.openxmlformats.org/officeDocument/2006/relationships/tags" Target="../tags/tag10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4" Type="http://schemas.openxmlformats.org/officeDocument/2006/relationships/tags" Target="../tags/tag112.xml"/><Relationship Id="rId5" Type="http://schemas.openxmlformats.org/officeDocument/2006/relationships/tags" Target="../tags/tag113.xml"/><Relationship Id="rId6" Type="http://schemas.openxmlformats.org/officeDocument/2006/relationships/tags" Target="../tags/tag114.xml"/><Relationship Id="rId7" Type="http://schemas.openxmlformats.org/officeDocument/2006/relationships/slideLayout" Target="../slideLayouts/slideLayout11.xml"/><Relationship Id="rId8" Type="http://schemas.openxmlformats.org/officeDocument/2006/relationships/notesSlide" Target="../notesSlides/notesSlide42.xml"/><Relationship Id="rId1" Type="http://schemas.openxmlformats.org/officeDocument/2006/relationships/tags" Target="../tags/tag109.xml"/><Relationship Id="rId2" Type="http://schemas.openxmlformats.org/officeDocument/2006/relationships/tags" Target="../tags/tag1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3.xml"/><Relationship Id="rId1" Type="http://schemas.openxmlformats.org/officeDocument/2006/relationships/tags" Target="../tags/tag115.xml"/><Relationship Id="rId2" Type="http://schemas.openxmlformats.org/officeDocument/2006/relationships/tags" Target="../tags/tag11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4.xml"/><Relationship Id="rId1" Type="http://schemas.openxmlformats.org/officeDocument/2006/relationships/tags" Target="../tags/tag117.xml"/><Relationship Id="rId2" Type="http://schemas.openxmlformats.org/officeDocument/2006/relationships/tags" Target="../tags/tag1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5.xml"/><Relationship Id="rId1" Type="http://schemas.openxmlformats.org/officeDocument/2006/relationships/tags" Target="../tags/tag119.xml"/><Relationship Id="rId2" Type="http://schemas.openxmlformats.org/officeDocument/2006/relationships/tags" Target="../tags/tag1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6.xml"/><Relationship Id="rId1" Type="http://schemas.openxmlformats.org/officeDocument/2006/relationships/tags" Target="../tags/tag121.xml"/><Relationship Id="rId2" Type="http://schemas.openxmlformats.org/officeDocument/2006/relationships/tags" Target="../tags/tag12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7.xml"/><Relationship Id="rId1" Type="http://schemas.openxmlformats.org/officeDocument/2006/relationships/tags" Target="../tags/tag123.xml"/><Relationship Id="rId2" Type="http://schemas.openxmlformats.org/officeDocument/2006/relationships/tags" Target="../tags/tag1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8.xml"/><Relationship Id="rId1" Type="http://schemas.openxmlformats.org/officeDocument/2006/relationships/tags" Target="../tags/tag125.xml"/><Relationship Id="rId2" Type="http://schemas.openxmlformats.org/officeDocument/2006/relationships/tags" Target="../tags/tag12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9.xml"/><Relationship Id="rId1" Type="http://schemas.openxmlformats.org/officeDocument/2006/relationships/tags" Target="../tags/tag127.xml"/><Relationship Id="rId2" Type="http://schemas.openxmlformats.org/officeDocument/2006/relationships/tags" Target="../tags/tag12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0.xml"/><Relationship Id="rId1" Type="http://schemas.openxmlformats.org/officeDocument/2006/relationships/tags" Target="../tags/tag129.xml"/><Relationship Id="rId2" Type="http://schemas.openxmlformats.org/officeDocument/2006/relationships/tags" Target="../tags/tag13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51.xml"/><Relationship Id="rId1" Type="http://schemas.openxmlformats.org/officeDocument/2006/relationships/tags" Target="../tags/tag131.xml"/><Relationship Id="rId2" Type="http://schemas.openxmlformats.org/officeDocument/2006/relationships/tags" Target="../tags/tag13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4" Type="http://schemas.openxmlformats.org/officeDocument/2006/relationships/tags" Target="../tags/tag137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2.xml"/><Relationship Id="rId1" Type="http://schemas.openxmlformats.org/officeDocument/2006/relationships/tags" Target="../tags/tag134.xml"/><Relationship Id="rId2" Type="http://schemas.openxmlformats.org/officeDocument/2006/relationships/tags" Target="../tags/tag13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2.wmf"/><Relationship Id="rId1" Type="http://schemas.openxmlformats.org/officeDocument/2006/relationships/vmlDrawing" Target="../drawings/vmlDrawing19.vml"/><Relationship Id="rId2" Type="http://schemas.openxmlformats.org/officeDocument/2006/relationships/tags" Target="../tags/tag13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Combinational Circuits</a:t>
            </a:r>
            <a:endParaRPr lang="de-CH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they all look the same</a:t>
            </a:r>
            <a:r>
              <a:rPr lang="is-IS" dirty="0" smtClean="0"/>
              <a:t>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778461"/>
              </p:ext>
            </p:extLst>
          </p:nvPr>
        </p:nvGraphicFramePr>
        <p:xfrm>
          <a:off x="396875" y="1362075"/>
          <a:ext cx="7896224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525"/>
                <a:gridCol w="1906587"/>
                <a:gridCol w="1974056"/>
                <a:gridCol w="19740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Microprocessors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FPGAs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</a:t>
                      </a:r>
                      <a:r>
                        <a:rPr lang="en-US" b="1" baseline="0" dirty="0" smtClean="0"/>
                        <a:t> short: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 building block</a:t>
                      </a:r>
                      <a:r>
                        <a:rPr lang="en-US" baseline="0" dirty="0" smtClean="0"/>
                        <a:t> of Computers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Reprogrammable Hardware, flexible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 customize everything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Development Time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Performance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Good for</a:t>
                      </a:r>
                      <a:endParaRPr lang="en-US" b="1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Simple to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 use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Ubiquitous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Prototyping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Small volume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Mass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 production,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Max performance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Programming</a:t>
                      </a:r>
                      <a:endParaRPr lang="en-US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Compiler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Bitfile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Design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Masks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Languages</a:t>
                      </a:r>
                      <a:endParaRPr lang="en-US" b="1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C/C++/Java/</a:t>
                      </a:r>
                      <a:r>
                        <a:rPr lang="is-I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Verilog/VHDL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Verilog/VHDL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Main Companies</a:t>
                      </a:r>
                      <a:endParaRPr lang="en-US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Intel,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ARM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Xilinx,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Altera, Lattice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TSMC, UMC, ST,  </a:t>
                      </a:r>
                      <a:r>
                        <a:rPr lang="en-US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Globalfoundries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15" y="1794600"/>
            <a:ext cx="891089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0" y="1794600"/>
            <a:ext cx="765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15" y="1794600"/>
            <a:ext cx="7297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	</a:t>
            </a:r>
          </a:p>
        </p:txBody>
      </p:sp>
      <p:sp>
        <p:nvSpPr>
          <p:cNvPr id="98306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seen an overview of Verilog</a:t>
            </a:r>
          </a:p>
          <a:p>
            <a:r>
              <a:rPr lang="en-US" dirty="0" smtClean="0"/>
              <a:t>Discussed behavioral and structural modeling</a:t>
            </a:r>
          </a:p>
          <a:p>
            <a:r>
              <a:rPr lang="en-US" dirty="0" smtClean="0"/>
              <a:t>Showed combinational logic constructs</a:t>
            </a:r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/>
              <a:t>Still to come: (later)</a:t>
            </a:r>
          </a:p>
          <a:p>
            <a:r>
              <a:rPr lang="en-US" dirty="0" smtClean="0"/>
              <a:t>Sequential circuit description in Verilog</a:t>
            </a:r>
          </a:p>
          <a:p>
            <a:r>
              <a:rPr lang="en-US" dirty="0" smtClean="0"/>
              <a:t>Developing </a:t>
            </a:r>
            <a:r>
              <a:rPr lang="en-US" dirty="0" err="1" smtClean="0"/>
              <a:t>testbenches</a:t>
            </a:r>
            <a:r>
              <a:rPr lang="en-US" dirty="0" smtClean="0"/>
              <a:t> for simulation</a:t>
            </a:r>
          </a:p>
        </p:txBody>
      </p:sp>
    </p:spTree>
    <p:extLst>
      <p:ext uri="{BB962C8B-B14F-4D97-AF65-F5344CB8AC3E}">
        <p14:creationId xmlns:p14="http://schemas.microsoft.com/office/powerpoint/2010/main" val="12043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they all look the same</a:t>
            </a:r>
            <a:r>
              <a:rPr lang="is-IS" dirty="0" smtClean="0"/>
              <a:t>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970877"/>
              </p:ext>
            </p:extLst>
          </p:nvPr>
        </p:nvGraphicFramePr>
        <p:xfrm>
          <a:off x="396875" y="1362075"/>
          <a:ext cx="7896224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525"/>
                <a:gridCol w="1906587"/>
                <a:gridCol w="1974056"/>
                <a:gridCol w="19740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Microprocessors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FPGAs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</a:t>
                      </a:r>
                      <a:r>
                        <a:rPr lang="en-US" b="1" baseline="0" dirty="0" smtClean="0"/>
                        <a:t> short: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 building block</a:t>
                      </a:r>
                      <a:r>
                        <a:rPr lang="en-US" baseline="0" dirty="0" smtClean="0"/>
                        <a:t> of Computers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Reprogrammable Hardware, flexible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 customize everything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Development Time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Performance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Good for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 to</a:t>
                      </a:r>
                      <a:r>
                        <a:rPr lang="en-US" baseline="0" dirty="0" smtClean="0"/>
                        <a:t> use</a:t>
                      </a:r>
                    </a:p>
                    <a:p>
                      <a:pPr algn="ctr"/>
                      <a:r>
                        <a:rPr lang="en-US" baseline="0" dirty="0" smtClean="0"/>
                        <a:t>Ubiquitous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Prototyping</a:t>
                      </a:r>
                    </a:p>
                    <a:p>
                      <a:pPr algn="ctr"/>
                      <a:r>
                        <a:rPr lang="en-US" dirty="0" smtClean="0"/>
                        <a:t>Small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</a:t>
                      </a:r>
                      <a:r>
                        <a:rPr lang="en-US" baseline="0" dirty="0" smtClean="0"/>
                        <a:t> production,</a:t>
                      </a:r>
                    </a:p>
                    <a:p>
                      <a:pPr algn="ctr"/>
                      <a:r>
                        <a:rPr lang="en-US" baseline="0" dirty="0" smtClean="0"/>
                        <a:t>Max performance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Programming</a:t>
                      </a:r>
                      <a:endParaRPr lang="en-US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Compiler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Bitfile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Design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Masks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Languages</a:t>
                      </a:r>
                      <a:endParaRPr lang="en-US" b="1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C/C++/Java/</a:t>
                      </a:r>
                      <a:r>
                        <a:rPr lang="is-I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Verilog/VHDL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Verilog/VHDL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Main Companies</a:t>
                      </a:r>
                      <a:endParaRPr lang="en-US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Intel,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ARM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Xilinx,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Altera, Lattice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TSMC, UMC, ST,  </a:t>
                      </a:r>
                      <a:r>
                        <a:rPr lang="en-US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Globalfoundries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15" y="1794600"/>
            <a:ext cx="891089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0" y="1794600"/>
            <a:ext cx="765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15" y="1794600"/>
            <a:ext cx="7297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they all look the same</a:t>
            </a:r>
            <a:r>
              <a:rPr lang="is-IS" dirty="0" smtClean="0"/>
              <a:t>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4939"/>
              </p:ext>
            </p:extLst>
          </p:nvPr>
        </p:nvGraphicFramePr>
        <p:xfrm>
          <a:off x="396875" y="1362075"/>
          <a:ext cx="7896224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525"/>
                <a:gridCol w="1906587"/>
                <a:gridCol w="1974056"/>
                <a:gridCol w="19740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Microprocessors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FPGAs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</a:t>
                      </a:r>
                      <a:r>
                        <a:rPr lang="en-US" b="1" baseline="0" dirty="0" smtClean="0"/>
                        <a:t> short: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 building block</a:t>
                      </a:r>
                      <a:r>
                        <a:rPr lang="en-US" baseline="0" dirty="0" smtClean="0"/>
                        <a:t> of Computers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Reprogrammable Hardware, flexible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 customize everything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Development Time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Performance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Good for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 to</a:t>
                      </a:r>
                      <a:r>
                        <a:rPr lang="en-US" baseline="0" dirty="0" smtClean="0"/>
                        <a:t> use</a:t>
                      </a:r>
                    </a:p>
                    <a:p>
                      <a:pPr algn="ctr"/>
                      <a:r>
                        <a:rPr lang="en-US" baseline="0" dirty="0" smtClean="0"/>
                        <a:t>Ubiquitous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Prototyping</a:t>
                      </a:r>
                    </a:p>
                    <a:p>
                      <a:pPr algn="ctr"/>
                      <a:r>
                        <a:rPr lang="en-US" dirty="0" smtClean="0"/>
                        <a:t>Small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</a:t>
                      </a:r>
                      <a:r>
                        <a:rPr lang="en-US" baseline="0" dirty="0" smtClean="0"/>
                        <a:t> production,</a:t>
                      </a:r>
                    </a:p>
                    <a:p>
                      <a:pPr algn="ctr"/>
                      <a:r>
                        <a:rPr lang="en-US" baseline="0" dirty="0" smtClean="0"/>
                        <a:t>Max performance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Programming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Compiler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Bitfile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Masks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Languages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C/C++/Java/</a:t>
                      </a:r>
                      <a:r>
                        <a:rPr lang="is-I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Verilog/VHDL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Verilog/VHDL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Main Companies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Intel,</a:t>
                      </a:r>
                      <a:r>
                        <a:rPr lang="en-US" baseline="0" dirty="0" smtClean="0"/>
                        <a:t> 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Xilinx,</a:t>
                      </a:r>
                      <a:r>
                        <a:rPr lang="en-US" baseline="0" dirty="0" smtClean="0"/>
                        <a:t> Altera, Lattice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TSMC, UMC, ST,  </a:t>
                      </a:r>
                      <a:r>
                        <a:rPr lang="en-US" dirty="0" err="1" smtClean="0"/>
                        <a:t>Globalfoundries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15" y="1794600"/>
            <a:ext cx="891089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0" y="1794600"/>
            <a:ext cx="765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15" y="1794600"/>
            <a:ext cx="7297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they all look the same</a:t>
            </a:r>
            <a:r>
              <a:rPr lang="is-IS" dirty="0" smtClean="0"/>
              <a:t>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639880"/>
              </p:ext>
            </p:extLst>
          </p:nvPr>
        </p:nvGraphicFramePr>
        <p:xfrm>
          <a:off x="396875" y="1362075"/>
          <a:ext cx="7896224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525"/>
                <a:gridCol w="1906587"/>
                <a:gridCol w="1974056"/>
                <a:gridCol w="19740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Microprocessors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FPGAs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</a:t>
                      </a:r>
                      <a:r>
                        <a:rPr lang="en-US" b="1" baseline="0" dirty="0" smtClean="0"/>
                        <a:t> short: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 building block</a:t>
                      </a:r>
                      <a:r>
                        <a:rPr lang="en-US" baseline="0" dirty="0" smtClean="0"/>
                        <a:t> of Computers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Reprogrammable Hardware, flexible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 customize everything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Development Time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Performance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Good for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 to</a:t>
                      </a:r>
                      <a:r>
                        <a:rPr lang="en-US" baseline="0" dirty="0" smtClean="0"/>
                        <a:t> use</a:t>
                      </a:r>
                    </a:p>
                    <a:p>
                      <a:pPr algn="ctr"/>
                      <a:r>
                        <a:rPr lang="en-US" baseline="0" dirty="0" smtClean="0"/>
                        <a:t>Ubiquitous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Prototyping</a:t>
                      </a:r>
                    </a:p>
                    <a:p>
                      <a:pPr algn="ctr"/>
                      <a:r>
                        <a:rPr lang="en-US" dirty="0" smtClean="0"/>
                        <a:t>Small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</a:t>
                      </a:r>
                      <a:r>
                        <a:rPr lang="en-US" baseline="0" dirty="0" smtClean="0"/>
                        <a:t> production,</a:t>
                      </a:r>
                    </a:p>
                    <a:p>
                      <a:pPr algn="ctr"/>
                      <a:r>
                        <a:rPr lang="en-US" baseline="0" dirty="0" smtClean="0"/>
                        <a:t>Max performance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Programming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Compiler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Bitfile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Masks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Languages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C/C++/Java/</a:t>
                      </a:r>
                      <a:r>
                        <a:rPr lang="is-I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Verilog/VHDL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Verilog/VHDL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Main Companies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Intel,</a:t>
                      </a:r>
                      <a:r>
                        <a:rPr lang="en-US" baseline="0" dirty="0" smtClean="0"/>
                        <a:t> 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Xilinx,</a:t>
                      </a:r>
                      <a:r>
                        <a:rPr lang="en-US" baseline="0" dirty="0" smtClean="0"/>
                        <a:t> Altera, Lattice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TSMC, UMC, ST,  </a:t>
                      </a:r>
                      <a:r>
                        <a:rPr lang="en-US" dirty="0" err="1" smtClean="0"/>
                        <a:t>Globalfoundries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15" y="1794600"/>
            <a:ext cx="891089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0" y="1794600"/>
            <a:ext cx="765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15" y="1794600"/>
            <a:ext cx="729730" cy="72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34562" y="1184994"/>
            <a:ext cx="3308839" cy="2412004"/>
            <a:chOff x="1034562" y="1184994"/>
            <a:chExt cx="3308839" cy="2412004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034562" y="1184994"/>
              <a:ext cx="1403838" cy="2412000"/>
            </a:xfrm>
            <a:prstGeom prst="roundRect">
              <a:avLst>
                <a:gd name="adj" fmla="val 23575"/>
              </a:avLst>
            </a:prstGeom>
            <a:solidFill>
              <a:schemeClr val="accent5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smtClean="0"/>
                <a:t>Want to learn how these work</a:t>
              </a:r>
              <a:endParaRPr lang="en-US" b="1" dirty="0"/>
            </a:p>
          </p:txBody>
        </p:sp>
        <p:sp>
          <p:nvSpPr>
            <p:cNvPr id="3" name="Rounded Rectangle 2"/>
            <p:cNvSpPr/>
            <p:nvPr/>
          </p:nvSpPr>
          <p:spPr bwMode="auto">
            <a:xfrm>
              <a:off x="1034563" y="1184998"/>
              <a:ext cx="3308838" cy="2412000"/>
            </a:xfrm>
            <a:prstGeom prst="roundRect">
              <a:avLst/>
            </a:prstGeom>
            <a:noFill/>
            <a:ln w="635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43401" y="1142995"/>
            <a:ext cx="3352799" cy="2448000"/>
            <a:chOff x="4343401" y="1142995"/>
            <a:chExt cx="3352799" cy="24480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6139718" y="1142995"/>
              <a:ext cx="1556482" cy="2448000"/>
            </a:xfrm>
            <a:prstGeom prst="roundRect">
              <a:avLst>
                <a:gd name="adj" fmla="val 28026"/>
              </a:avLst>
            </a:prstGeom>
            <a:solidFill>
              <a:schemeClr val="accent6">
                <a:lumMod val="90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smtClean="0"/>
                <a:t>By programming these</a:t>
              </a:r>
              <a:endParaRPr lang="en-US" b="1" dirty="0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343401" y="1169400"/>
              <a:ext cx="3308838" cy="2412000"/>
            </a:xfrm>
            <a:prstGeom prst="roundRect">
              <a:avLst/>
            </a:prstGeom>
            <a:noFill/>
            <a:ln w="635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20000" y="4104000"/>
            <a:ext cx="3983393" cy="1728000"/>
            <a:chOff x="4320000" y="4104000"/>
            <a:chExt cx="3983393" cy="17280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4343393" y="4115395"/>
              <a:ext cx="3960000" cy="1066205"/>
            </a:xfrm>
            <a:prstGeom prst="roundRect">
              <a:avLst>
                <a:gd name="adj" fmla="val 2357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smtClean="0"/>
                <a:t>Using this language</a:t>
              </a:r>
              <a:endParaRPr lang="en-US" b="1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320000" y="4104000"/>
              <a:ext cx="3960000" cy="1728000"/>
            </a:xfrm>
            <a:prstGeom prst="roundRect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94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Blocks For Microchips</a:t>
            </a:r>
            <a:endParaRPr lang="de-CH" dirty="0" smtClean="0"/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Conductors</a:t>
            </a:r>
          </a:p>
          <a:p>
            <a:pPr lvl="1" eaLnBrk="1" hangingPunct="1"/>
            <a:r>
              <a:rPr lang="en-US" smtClean="0"/>
              <a:t>Metals: Aluminum, Copper</a:t>
            </a:r>
          </a:p>
          <a:p>
            <a:pPr eaLnBrk="1" hangingPunct="1"/>
            <a:r>
              <a:rPr lang="en-US" smtClean="0"/>
              <a:t>Insulators</a:t>
            </a:r>
          </a:p>
          <a:p>
            <a:pPr lvl="1" eaLnBrk="1" hangingPunct="1"/>
            <a:r>
              <a:rPr lang="en-US" smtClean="0"/>
              <a:t>Glass (SiO</a:t>
            </a:r>
            <a:r>
              <a:rPr lang="en-US" baseline="-25000" smtClean="0"/>
              <a:t>2</a:t>
            </a:r>
            <a:r>
              <a:rPr lang="en-US" smtClean="0"/>
              <a:t>), Air </a:t>
            </a:r>
          </a:p>
          <a:p>
            <a:pPr eaLnBrk="1" hangingPunct="1"/>
            <a:r>
              <a:rPr lang="en-US" smtClean="0"/>
              <a:t>Semiconductors</a:t>
            </a:r>
          </a:p>
          <a:p>
            <a:pPr lvl="1" eaLnBrk="1" hangingPunct="1"/>
            <a:r>
              <a:rPr lang="en-US" smtClean="0"/>
              <a:t>Silicon (Si), Germanium (Ge)</a:t>
            </a:r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7585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Semiconductor</a:t>
            </a:r>
            <a:endParaRPr lang="de-CH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5" y="1362075"/>
            <a:ext cx="7375665" cy="4972050"/>
          </a:xfrm>
        </p:spPr>
      </p:pic>
    </p:spTree>
    <p:extLst>
      <p:ext uri="{BB962C8B-B14F-4D97-AF65-F5344CB8AC3E}">
        <p14:creationId xmlns:p14="http://schemas.microsoft.com/office/powerpoint/2010/main" val="528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N-type </a:t>
            </a:r>
            <a:r>
              <a:rPr lang="en-US" dirty="0"/>
              <a:t>D</a:t>
            </a:r>
            <a:r>
              <a:rPr lang="en-US" dirty="0" smtClean="0"/>
              <a:t>oping</a:t>
            </a:r>
            <a:endParaRPr lang="de-CH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5" y="1362075"/>
            <a:ext cx="7375665" cy="4972050"/>
          </a:xfrm>
        </p:spPr>
      </p:pic>
    </p:spTree>
    <p:extLst>
      <p:ext uri="{BB962C8B-B14F-4D97-AF65-F5344CB8AC3E}">
        <p14:creationId xmlns:p14="http://schemas.microsoft.com/office/powerpoint/2010/main" val="9641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P-type Doping</a:t>
            </a:r>
            <a:endParaRPr lang="de-CH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5" y="1362075"/>
            <a:ext cx="7375665" cy="4972050"/>
          </a:xfrm>
        </p:spPr>
      </p:pic>
    </p:spTree>
    <p:extLst>
      <p:ext uri="{BB962C8B-B14F-4D97-AF65-F5344CB8AC3E}">
        <p14:creationId xmlns:p14="http://schemas.microsoft.com/office/powerpoint/2010/main" val="12338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8253412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So Great About Semiconductors?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You can “engineer” its properties</a:t>
            </a:r>
          </a:p>
          <a:p>
            <a:pPr lvl="1" eaLnBrk="1" hangingPunct="1">
              <a:defRPr/>
            </a:pPr>
            <a:r>
              <a:rPr lang="en-US" dirty="0" smtClean="0"/>
              <a:t>Make it </a:t>
            </a:r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P type </a:t>
            </a:r>
            <a:r>
              <a:rPr lang="en-US" dirty="0" smtClean="0"/>
              <a:t>by injecting type-III elements (B, </a:t>
            </a:r>
            <a:r>
              <a:rPr lang="en-US" dirty="0" err="1" smtClean="0"/>
              <a:t>Ga</a:t>
            </a:r>
            <a:r>
              <a:rPr lang="en-US" dirty="0" smtClean="0"/>
              <a:t>, In)</a:t>
            </a:r>
          </a:p>
          <a:p>
            <a:pPr lvl="1" eaLnBrk="1" hangingPunct="1">
              <a:defRPr/>
            </a:pPr>
            <a:r>
              <a:rPr lang="en-US" dirty="0" smtClean="0"/>
              <a:t>Make it </a:t>
            </a:r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N type </a:t>
            </a:r>
            <a:r>
              <a:rPr lang="en-US" dirty="0" smtClean="0"/>
              <a:t>by injecting elements from type-V (P,As)</a:t>
            </a:r>
          </a:p>
          <a:p>
            <a:pPr eaLnBrk="1" hangingPunct="1">
              <a:defRPr/>
            </a:pPr>
            <a:r>
              <a:rPr lang="en-US" dirty="0" smtClean="0"/>
              <a:t>Starting with a pure semiconductor, you can combine P and N regions next to each other</a:t>
            </a:r>
          </a:p>
          <a:p>
            <a:pPr eaLnBrk="1" hangingPunct="1">
              <a:defRPr/>
            </a:pPr>
            <a:r>
              <a:rPr lang="en-US" dirty="0" smtClean="0"/>
              <a:t>Allows you to make interesting electrical devices</a:t>
            </a:r>
          </a:p>
          <a:p>
            <a:pPr lvl="1" eaLnBrk="1" hangingPunct="1">
              <a:defRPr/>
            </a:pPr>
            <a:r>
              <a:rPr lang="en-US" dirty="0" smtClean="0"/>
              <a:t>Diodes</a:t>
            </a:r>
          </a:p>
          <a:p>
            <a:pPr lvl="1" eaLnBrk="1" hangingPunct="1">
              <a:defRPr/>
            </a:pPr>
            <a:r>
              <a:rPr lang="en-US" dirty="0" smtClean="0"/>
              <a:t>Transistors</a:t>
            </a:r>
          </a:p>
          <a:p>
            <a:pPr lvl="1" eaLnBrk="1" hangingPunct="1">
              <a:defRPr/>
            </a:pPr>
            <a:r>
              <a:rPr lang="en-US" dirty="0" err="1" smtClean="0"/>
              <a:t>Thrystors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20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combining</a:t>
            </a:r>
          </a:p>
          <a:p>
            <a:pPr lvl="1"/>
            <a:r>
              <a:rPr lang="en-US" dirty="0" smtClean="0"/>
              <a:t>Conductors (</a:t>
            </a:r>
            <a:r>
              <a:rPr lang="en-US" b="1" dirty="0" smtClean="0"/>
              <a:t>M</a:t>
            </a:r>
            <a:r>
              <a:rPr lang="en-US" dirty="0" smtClean="0"/>
              <a:t>etals)</a:t>
            </a:r>
          </a:p>
          <a:p>
            <a:pPr lvl="1"/>
            <a:r>
              <a:rPr lang="en-US" dirty="0" smtClean="0"/>
              <a:t>Insulators (</a:t>
            </a:r>
            <a:r>
              <a:rPr lang="en-US" b="1" dirty="0" smtClean="0"/>
              <a:t>O</a:t>
            </a:r>
            <a:r>
              <a:rPr lang="en-US" dirty="0" smtClean="0"/>
              <a:t>xide)</a:t>
            </a:r>
          </a:p>
          <a:p>
            <a:pPr lvl="1"/>
            <a:r>
              <a:rPr lang="en-US" b="1" dirty="0" smtClean="0"/>
              <a:t>S</a:t>
            </a:r>
            <a:r>
              <a:rPr lang="en-US" dirty="0" smtClean="0"/>
              <a:t>emiconductors</a:t>
            </a:r>
          </a:p>
          <a:p>
            <a:r>
              <a:rPr lang="en-US" dirty="0" smtClean="0"/>
              <a:t>We get a Transistor (MOS)</a:t>
            </a:r>
          </a:p>
          <a:p>
            <a:pPr lvl="1"/>
            <a:r>
              <a:rPr lang="en-US" dirty="0" smtClean="0"/>
              <a:t>Basically it is a switch</a:t>
            </a:r>
          </a:p>
          <a:p>
            <a:pPr lvl="1"/>
            <a:r>
              <a:rPr lang="en-US" dirty="0" smtClean="0"/>
              <a:t>Apply (positive) voltage</a:t>
            </a:r>
            <a:br>
              <a:rPr lang="en-US" dirty="0" smtClean="0"/>
            </a:br>
            <a:r>
              <a:rPr lang="en-US" dirty="0" smtClean="0"/>
              <a:t>to GATE</a:t>
            </a:r>
          </a:p>
          <a:p>
            <a:pPr lvl="1"/>
            <a:r>
              <a:rPr lang="en-US" dirty="0" smtClean="0"/>
              <a:t>Current flows from DRAIN to SOURCE</a:t>
            </a:r>
          </a:p>
          <a:p>
            <a:r>
              <a:rPr lang="en-US" dirty="0" smtClean="0"/>
              <a:t>Why is this cool?</a:t>
            </a:r>
          </a:p>
          <a:p>
            <a:pPr lvl="1"/>
            <a:r>
              <a:rPr lang="en-US" dirty="0" smtClean="0"/>
              <a:t>We can combine many of these to realize simple logic gates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343400" y="1362075"/>
            <a:ext cx="4127500" cy="2870200"/>
            <a:chOff x="4343400" y="1362075"/>
            <a:chExt cx="4127500" cy="2870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1362075"/>
              <a:ext cx="4127500" cy="2870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38800" y="220533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  <a:latin typeface="Calibri" pitchFamily="34" charset="0"/>
                </a:rPr>
                <a:t>Gate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76800" y="26625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2"/>
                  </a:solidFill>
                  <a:latin typeface="Calibri" pitchFamily="34" charset="0"/>
                </a:rPr>
                <a:t>Source</a:t>
              </a:r>
              <a:endParaRPr lang="en-US" sz="2400" b="1" dirty="0" smtClean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3200" y="266253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2"/>
                  </a:solidFill>
                  <a:latin typeface="Calibri" pitchFamily="34" charset="0"/>
                </a:rPr>
                <a:t>Drain</a:t>
              </a:r>
              <a:endParaRPr lang="en-US" sz="2400" b="1" dirty="0" smtClean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9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we will learn</a:t>
            </a:r>
            <a:endParaRPr lang="en-GB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Tools to build digital circuits</a:t>
            </a:r>
          </a:p>
          <a:p>
            <a:pPr lvl="1"/>
            <a:r>
              <a:rPr lang="en-US" dirty="0" smtClean="0"/>
              <a:t>Transistors</a:t>
            </a:r>
          </a:p>
          <a:p>
            <a:pPr lvl="1"/>
            <a:r>
              <a:rPr lang="en-US" dirty="0" smtClean="0"/>
              <a:t>Gates</a:t>
            </a:r>
          </a:p>
          <a:p>
            <a:pPr lvl="1"/>
            <a:r>
              <a:rPr lang="is-IS" dirty="0" smtClean="0"/>
              <a:t>… and why they matter</a:t>
            </a:r>
            <a:endParaRPr lang="en-US" dirty="0" smtClean="0"/>
          </a:p>
          <a:p>
            <a:pPr eaLnBrk="1" hangingPunct="1"/>
            <a:r>
              <a:rPr lang="en-US" dirty="0" smtClean="0"/>
              <a:t>Boolean Algebra</a:t>
            </a:r>
          </a:p>
          <a:p>
            <a:pPr eaLnBrk="1" hangingPunct="1"/>
            <a:r>
              <a:rPr lang="en-US" dirty="0" smtClean="0"/>
              <a:t>Combinational Circuits</a:t>
            </a:r>
          </a:p>
          <a:p>
            <a:pPr eaLnBrk="1" hangingPunct="1"/>
            <a:r>
              <a:rPr lang="en-US" dirty="0" smtClean="0"/>
              <a:t>Verilog</a:t>
            </a:r>
            <a:endParaRPr lang="en-US" altLang="ja-JP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nMOS + pMOS = CMOS</a:t>
            </a:r>
          </a:p>
        </p:txBody>
      </p:sp>
      <p:pic>
        <p:nvPicPr>
          <p:cNvPr id="29700" name="Content Placeholder 8" descr="cmosdual_0.gif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2138993"/>
            <a:ext cx="7896225" cy="3418214"/>
          </a:xfrm>
        </p:spPr>
      </p:pic>
    </p:spTree>
    <p:extLst>
      <p:ext uri="{BB962C8B-B14F-4D97-AF65-F5344CB8AC3E}">
        <p14:creationId xmlns:p14="http://schemas.microsoft.com/office/powerpoint/2010/main" val="1314052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nMOS</a:t>
            </a:r>
            <a:r>
              <a:rPr lang="en-US" dirty="0" smtClean="0"/>
              <a:t> + </a:t>
            </a:r>
            <a:r>
              <a:rPr lang="en-US" dirty="0" err="1" smtClean="0"/>
              <a:t>pMOS</a:t>
            </a:r>
            <a:r>
              <a:rPr lang="en-US" dirty="0" smtClean="0"/>
              <a:t> = CMOS</a:t>
            </a:r>
          </a:p>
        </p:txBody>
      </p:sp>
      <p:pic>
        <p:nvPicPr>
          <p:cNvPr id="30724" name="Content Placeholder 10" descr="cmosdual_1.gif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2138993"/>
            <a:ext cx="7896225" cy="3418214"/>
          </a:xfrm>
        </p:spPr>
      </p:pic>
      <p:sp>
        <p:nvSpPr>
          <p:cNvPr id="2" name="TextBox 1"/>
          <p:cNvSpPr txBox="1"/>
          <p:nvPr/>
        </p:nvSpPr>
        <p:spPr>
          <a:xfrm>
            <a:off x="609600" y="57150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When One Type MOS works, the other is the load</a:t>
            </a:r>
            <a:endParaRPr lang="de-CH" sz="20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84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CMOS Gate 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362075"/>
            <a:ext cx="4175125" cy="4972050"/>
          </a:xfrm>
        </p:spPr>
        <p:txBody>
          <a:bodyPr/>
          <a:lstStyle/>
          <a:p>
            <a:pPr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The </a:t>
            </a:r>
            <a:r>
              <a:rPr lang="en-US" dirty="0"/>
              <a:t>general form used to construct any inverting logic gate, such </a:t>
            </a:r>
            <a:r>
              <a:rPr lang="en-US" dirty="0" smtClean="0"/>
              <a:t>as:</a:t>
            </a:r>
            <a:br>
              <a:rPr lang="en-US" dirty="0" smtClean="0"/>
            </a:br>
            <a:r>
              <a:rPr lang="en-US" dirty="0" smtClean="0"/>
              <a:t>NOT</a:t>
            </a:r>
            <a:r>
              <a:rPr lang="en-US" dirty="0"/>
              <a:t>, NAND, or NOR. </a:t>
            </a:r>
          </a:p>
          <a:p>
            <a:pPr lvl="1"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The </a:t>
            </a:r>
            <a:r>
              <a:rPr lang="en-US" dirty="0"/>
              <a:t>networks may consist of transistors in series or in parallel. </a:t>
            </a:r>
          </a:p>
          <a:p>
            <a:pPr lvl="1"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When </a:t>
            </a:r>
            <a:r>
              <a:rPr lang="en-US" dirty="0"/>
              <a:t>transistors are in parallel, the network is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ON</a:t>
            </a:r>
            <a:r>
              <a:rPr lang="en-US" dirty="0"/>
              <a:t> if either transistor is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ON</a:t>
            </a:r>
            <a:r>
              <a:rPr lang="en-US" dirty="0"/>
              <a:t>. </a:t>
            </a:r>
          </a:p>
          <a:p>
            <a:pPr lvl="1"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When </a:t>
            </a:r>
            <a:r>
              <a:rPr lang="en-US" dirty="0"/>
              <a:t>transistors are in series, the network is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ON</a:t>
            </a:r>
            <a:r>
              <a:rPr lang="en-US" dirty="0"/>
              <a:t> only if all transistors are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ON</a:t>
            </a:r>
            <a:r>
              <a:rPr lang="en-US" dirty="0"/>
              <a:t>. </a:t>
            </a:r>
          </a:p>
          <a:p>
            <a:pPr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endParaRPr lang="de-CH" dirty="0"/>
          </a:p>
        </p:txBody>
      </p:sp>
      <p:graphicFrame>
        <p:nvGraphicFramePr>
          <p:cNvPr id="36869" name="Object 2"/>
          <p:cNvGraphicFramePr>
            <a:graphicFrameLocks noGrp="1" noChangeAspect="1"/>
          </p:cNvGraphicFramePr>
          <p:nvPr>
            <p:custDataLst>
              <p:tags r:id="rId4"/>
            </p:custDataLst>
          </p:nvPr>
        </p:nvGraphicFramePr>
        <p:xfrm>
          <a:off x="4572000" y="1524000"/>
          <a:ext cx="444658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7" imgW="1572768" imgH="1347216" progId="Visio.Drawing.6">
                  <p:embed/>
                </p:oleObj>
              </mc:Choice>
              <mc:Fallback>
                <p:oleObj name="VISIO" r:id="rId7" imgW="1572768" imgH="134721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24000"/>
                        <a:ext cx="444658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969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CMOS Gates: NOT Gate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3605213" y="1443038"/>
          <a:ext cx="2028825" cy="265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VISIO" r:id="rId9" imgW="771144" imgH="1010412" progId="Visio.Drawing.6">
                  <p:embed/>
                </p:oleObj>
              </mc:Choice>
              <mc:Fallback>
                <p:oleObj name="VISIO" r:id="rId9" imgW="771144" imgH="1010412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3" y="1443038"/>
                        <a:ext cx="2028825" cy="265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533400" y="1222375"/>
          <a:ext cx="214312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VISIO" r:id="rId11" imgW="886968" imgH="1226820" progId="Visio.Drawing.6">
                  <p:embed/>
                </p:oleObj>
              </mc:Choice>
              <mc:Fallback>
                <p:oleObj name="VISIO" r:id="rId11" imgW="886968" imgH="122682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22375"/>
                        <a:ext cx="214312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oup 29"/>
          <p:cNvGraphicFramePr>
            <a:graphicFrameLocks/>
          </p:cNvGraphicFramePr>
          <p:nvPr>
            <p:custDataLst>
              <p:tags r:id="rId6"/>
            </p:custDataLst>
            <p:extLst/>
          </p:nvPr>
        </p:nvGraphicFramePr>
        <p:xfrm>
          <a:off x="2462213" y="4446588"/>
          <a:ext cx="4295775" cy="158115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74737"/>
                <a:gridCol w="1073150"/>
                <a:gridCol w="1074738"/>
                <a:gridCol w="107315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05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CMOS Gates: NOT Gate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3605213" y="1443038"/>
          <a:ext cx="2028825" cy="265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VISIO" r:id="rId9" imgW="771144" imgH="1010412" progId="Visio.Drawing.6">
                  <p:embed/>
                </p:oleObj>
              </mc:Choice>
              <mc:Fallback>
                <p:oleObj name="VISIO" r:id="rId9" imgW="771144" imgH="1010412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3" y="1443038"/>
                        <a:ext cx="2028825" cy="265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533400" y="1222375"/>
          <a:ext cx="214312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7" name="VISIO" r:id="rId11" imgW="886968" imgH="1226820" progId="Visio.Drawing.6">
                  <p:embed/>
                </p:oleObj>
              </mc:Choice>
              <mc:Fallback>
                <p:oleObj name="VISIO" r:id="rId11" imgW="886968" imgH="122682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22375"/>
                        <a:ext cx="214312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oup 29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013654878"/>
              </p:ext>
            </p:extLst>
          </p:nvPr>
        </p:nvGraphicFramePr>
        <p:xfrm>
          <a:off x="2462213" y="4446588"/>
          <a:ext cx="4295775" cy="158115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74737"/>
                <a:gridCol w="1073150"/>
                <a:gridCol w="1074738"/>
                <a:gridCol w="107315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OFF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OFF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7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CMOS Gates: NAND Gate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3419475" y="1585913"/>
          <a:ext cx="272256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name="VISIO" r:id="rId9" imgW="944880" imgH="745236" progId="Visio.Drawing.6">
                  <p:embed/>
                </p:oleObj>
              </mc:Choice>
              <mc:Fallback>
                <p:oleObj name="VISIO" r:id="rId9" imgW="944880" imgH="74523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585913"/>
                        <a:ext cx="272256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01600" y="1295400"/>
          <a:ext cx="2108200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1" name="VISIO" r:id="rId11" imgW="896112" imgH="1455420" progId="Visio.Drawing.6">
                  <p:embed/>
                </p:oleObj>
              </mc:Choice>
              <mc:Fallback>
                <p:oleObj name="VISIO" r:id="rId11" imgW="896112" imgH="145542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295400"/>
                        <a:ext cx="2108200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oup 56"/>
          <p:cNvGraphicFramePr>
            <a:graphicFrameLocks/>
          </p:cNvGraphicFramePr>
          <p:nvPr>
            <p:custDataLst>
              <p:tags r:id="rId6"/>
            </p:custDataLst>
            <p:extLst/>
          </p:nvPr>
        </p:nvGraphicFramePr>
        <p:xfrm>
          <a:off x="2286000" y="4114800"/>
          <a:ext cx="4800600" cy="2286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81000"/>
                <a:gridCol w="381000"/>
                <a:gridCol w="838200"/>
                <a:gridCol w="838200"/>
                <a:gridCol w="838200"/>
                <a:gridCol w="838200"/>
                <a:gridCol w="6858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36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CMOS Gates: NAND Gate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3419475" y="1585913"/>
          <a:ext cx="272256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VISIO" r:id="rId9" imgW="944880" imgH="745236" progId="Visio.Drawing.6">
                  <p:embed/>
                </p:oleObj>
              </mc:Choice>
              <mc:Fallback>
                <p:oleObj name="VISIO" r:id="rId9" imgW="944880" imgH="74523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585913"/>
                        <a:ext cx="272256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01600" y="1295400"/>
          <a:ext cx="2108200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VISIO" r:id="rId11" imgW="896112" imgH="1455420" progId="Visio.Drawing.6">
                  <p:embed/>
                </p:oleObj>
              </mc:Choice>
              <mc:Fallback>
                <p:oleObj name="VISIO" r:id="rId11" imgW="896112" imgH="145542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295400"/>
                        <a:ext cx="2108200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Group 56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38375839"/>
              </p:ext>
            </p:extLst>
          </p:nvPr>
        </p:nvGraphicFramePr>
        <p:xfrm>
          <a:off x="2286000" y="4114800"/>
          <a:ext cx="4800600" cy="2286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81000"/>
                <a:gridCol w="381000"/>
                <a:gridCol w="838200"/>
                <a:gridCol w="838200"/>
                <a:gridCol w="838200"/>
                <a:gridCol w="838200"/>
                <a:gridCol w="6858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OFF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OFF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OFF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OFF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OFF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OFF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OFF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OFF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248400" y="1295400"/>
            <a:ext cx="2438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N1 and N2 are connected in series; both must be ON to pull the output to GND. 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P1 and P2 are in parallel; only one must be ON to pull the output up to VDD.</a:t>
            </a:r>
          </a:p>
        </p:txBody>
      </p:sp>
    </p:spTree>
    <p:extLst>
      <p:ext uri="{BB962C8B-B14F-4D97-AF65-F5344CB8AC3E}">
        <p14:creationId xmlns:p14="http://schemas.microsoft.com/office/powerpoint/2010/main" val="970326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305800" cy="5056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Logic 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Moore’</a:t>
            </a:r>
            <a:r>
              <a:rPr lang="en-US" altLang="ja-JP" dirty="0" smtClean="0"/>
              <a:t>s Law</a:t>
            </a:r>
            <a:endParaRPr lang="en-US" dirty="0" smtClean="0"/>
          </a:p>
        </p:txBody>
      </p:sp>
      <p:pic>
        <p:nvPicPr>
          <p:cNvPr id="65539" name="Content Placeholder 10" descr="intel_11.g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0" y="1362075"/>
            <a:ext cx="7363035" cy="4972050"/>
          </a:xfrm>
        </p:spPr>
      </p:pic>
    </p:spTree>
    <p:extLst>
      <p:ext uri="{BB962C8B-B14F-4D97-AF65-F5344CB8AC3E}">
        <p14:creationId xmlns:p14="http://schemas.microsoft.com/office/powerpoint/2010/main" val="5475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Moore’</a:t>
            </a:r>
            <a:r>
              <a:rPr lang="en-US" altLang="ja-JP" dirty="0" smtClean="0"/>
              <a:t>s Law</a:t>
            </a:r>
            <a:endParaRPr lang="en-US" dirty="0"/>
          </a:p>
        </p:txBody>
      </p:sp>
      <p:sp>
        <p:nvSpPr>
          <p:cNvPr id="3993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4175125" cy="4972050"/>
          </a:xfrm>
        </p:spPr>
        <p:txBody>
          <a:bodyPr/>
          <a:lstStyle/>
          <a:p>
            <a:r>
              <a:rPr lang="en-US" dirty="0" smtClean="0"/>
              <a:t>Coined by Gordon Moore:</a:t>
            </a:r>
          </a:p>
          <a:p>
            <a:pPr lvl="1"/>
            <a:r>
              <a:rPr lang="en-US" dirty="0" smtClean="0"/>
              <a:t>In 1965</a:t>
            </a:r>
          </a:p>
          <a:p>
            <a:pPr lvl="1"/>
            <a:r>
              <a:rPr lang="en-US" dirty="0" smtClean="0"/>
              <a:t>Co-founder of Intel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Number of transistors that can be manufactured doubles roughly every 18 months. </a:t>
            </a:r>
          </a:p>
          <a:p>
            <a:r>
              <a:rPr lang="en-US" dirty="0" smtClean="0"/>
              <a:t>In other words: it increases 100 fold over 10 years. </a:t>
            </a:r>
            <a:endParaRPr lang="en-US" dirty="0"/>
          </a:p>
        </p:txBody>
      </p:sp>
      <p:pic>
        <p:nvPicPr>
          <p:cNvPr id="9" name="Picture 1" descr="moore.jpg"/>
          <p:cNvPicPr>
            <a:picLocks noGrp="1" noChangeAspect="1"/>
          </p:cNvPicPr>
          <p:nvPr>
            <p:ph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04520"/>
            <a:ext cx="3733800" cy="5725160"/>
          </a:xfrm>
        </p:spPr>
      </p:pic>
    </p:spTree>
    <p:extLst>
      <p:ext uri="{BB962C8B-B14F-4D97-AF65-F5344CB8AC3E}">
        <p14:creationId xmlns:p14="http://schemas.microsoft.com/office/powerpoint/2010/main" val="11492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de-C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006600"/>
          <a:ext cx="6934201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750"/>
                <a:gridCol w="3046511"/>
                <a:gridCol w="3255940"/>
              </a:tblGrid>
              <a:tr h="431800">
                <a:tc>
                  <a:txBody>
                    <a:bodyPr/>
                    <a:lstStyle/>
                    <a:p>
                      <a:endParaRPr lang="de-CH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Abstraction Levels</a:t>
                      </a:r>
                      <a:endParaRPr lang="de-CH" sz="2000" dirty="0"/>
                    </a:p>
                  </a:txBody>
                  <a:tcPr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Examples</a:t>
                      </a:r>
                      <a:endParaRPr lang="de-CH" sz="2000" dirty="0"/>
                    </a:p>
                  </a:txBody>
                  <a:tcPr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de-CH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Application Software</a:t>
                      </a:r>
                      <a:endParaRPr lang="de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Programs</a:t>
                      </a:r>
                      <a:endParaRPr lang="de-CH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endParaRPr lang="de-CH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Operating Systems</a:t>
                      </a:r>
                      <a:endParaRPr lang="de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Device drivers</a:t>
                      </a:r>
                      <a:endParaRPr lang="de-CH" sz="2000" dirty="0"/>
                    </a:p>
                  </a:txBody>
                  <a:tcPr/>
                </a:tc>
              </a:tr>
              <a:tr h="431800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This Course</a:t>
                      </a:r>
                      <a:endParaRPr lang="de-CH" sz="2400" b="1" dirty="0"/>
                    </a:p>
                  </a:txBody>
                  <a:tcPr vert="vert27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Architecture</a:t>
                      </a:r>
                      <a:endParaRPr lang="de-CH" sz="2000" b="1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Instructions, Registers</a:t>
                      </a:r>
                      <a:endParaRPr lang="de-CH" sz="20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Micro architecture</a:t>
                      </a:r>
                      <a:endParaRPr lang="de-CH" sz="2000" b="1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Datapath</a:t>
                      </a:r>
                      <a:r>
                        <a:rPr lang="en-US" sz="2000" dirty="0" smtClean="0"/>
                        <a:t>, Controllers</a:t>
                      </a:r>
                      <a:endParaRPr lang="de-CH" sz="20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Logic</a:t>
                      </a:r>
                      <a:endParaRPr lang="de-CH" sz="2000" b="1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Adders, Memories</a:t>
                      </a:r>
                      <a:endParaRPr lang="de-CH" sz="20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Digital Circuits</a:t>
                      </a:r>
                      <a:endParaRPr lang="de-CH" sz="2000" b="1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 gates, NOT gates</a:t>
                      </a:r>
                      <a:endParaRPr lang="de-CH" sz="20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de-CH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Analog Circuits</a:t>
                      </a:r>
                      <a:endParaRPr lang="de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Amplifiers</a:t>
                      </a:r>
                      <a:endParaRPr lang="de-CH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endParaRPr lang="de-CH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Devices</a:t>
                      </a:r>
                      <a:endParaRPr lang="de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Transistors</a:t>
                      </a:r>
                      <a:r>
                        <a:rPr lang="en-US" sz="2000" baseline="0" dirty="0" smtClean="0"/>
                        <a:t>, Diodes</a:t>
                      </a:r>
                      <a:endParaRPr lang="de-CH" sz="20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endParaRPr lang="de-CH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Physics</a:t>
                      </a:r>
                      <a:endParaRPr lang="de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Electrons</a:t>
                      </a:r>
                      <a:endParaRPr lang="de-C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Keep Moore’s Law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 smtClean="0"/>
              <a:t>Manufacturing smaller structures</a:t>
            </a:r>
          </a:p>
          <a:p>
            <a:pPr lvl="1"/>
            <a:r>
              <a:rPr lang="en-US" dirty="0" smtClean="0"/>
              <a:t>Some structures are already a few atoms in size</a:t>
            </a:r>
          </a:p>
          <a:p>
            <a:r>
              <a:rPr lang="en-US" dirty="0" smtClean="0"/>
              <a:t>Developing materials with better properties</a:t>
            </a:r>
          </a:p>
          <a:p>
            <a:pPr lvl="1"/>
            <a:r>
              <a:rPr lang="en-US" dirty="0" smtClean="0"/>
              <a:t>Copper instead of Aluminum (better conductor)</a:t>
            </a:r>
          </a:p>
          <a:p>
            <a:pPr lvl="1"/>
            <a:r>
              <a:rPr lang="en-US" dirty="0" smtClean="0"/>
              <a:t>Hafnium Oxide, air for Insulators</a:t>
            </a:r>
          </a:p>
          <a:p>
            <a:pPr lvl="1"/>
            <a:r>
              <a:rPr lang="en-US" dirty="0" smtClean="0"/>
              <a:t>Making sure all materials are compatible is the challenge</a:t>
            </a:r>
          </a:p>
          <a:p>
            <a:r>
              <a:rPr lang="en-US" dirty="0" smtClean="0"/>
              <a:t>Optimizing the manufacturing steps</a:t>
            </a:r>
          </a:p>
          <a:p>
            <a:pPr lvl="1"/>
            <a:r>
              <a:rPr lang="en-US" dirty="0" smtClean="0"/>
              <a:t>How to use 193nm ultraviolet light to pattern 20nm structures</a:t>
            </a:r>
          </a:p>
          <a:p>
            <a:r>
              <a:rPr lang="en-US" dirty="0" smtClean="0"/>
              <a:t>New technologies</a:t>
            </a:r>
          </a:p>
          <a:p>
            <a:pPr lvl="1"/>
            <a:r>
              <a:rPr lang="en-US" dirty="0" err="1" smtClean="0"/>
              <a:t>FinFET</a:t>
            </a:r>
            <a:r>
              <a:rPr lang="en-US" dirty="0" smtClean="0"/>
              <a:t>, Gate All </a:t>
            </a:r>
            <a:r>
              <a:rPr lang="en-US" dirty="0"/>
              <a:t>A</a:t>
            </a:r>
            <a:r>
              <a:rPr lang="en-US" dirty="0" smtClean="0"/>
              <a:t>round transistor, Single </a:t>
            </a: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T</a:t>
            </a:r>
            <a:r>
              <a:rPr lang="en-US" dirty="0" smtClean="0"/>
              <a:t>ransistor…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4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can now build logic circuits</a:t>
            </a:r>
            <a:endParaRPr lang="en-GB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3276601"/>
            <a:ext cx="7896225" cy="3057524"/>
          </a:xfrm>
        </p:spPr>
        <p:txBody>
          <a:bodyPr/>
          <a:lstStyle/>
          <a:p>
            <a:pPr eaLnBrk="1" hangingPunct="1"/>
            <a:r>
              <a:rPr lang="en-US" dirty="0" smtClean="0"/>
              <a:t>A logic circuit is composed of:</a:t>
            </a:r>
          </a:p>
          <a:p>
            <a:pPr lvl="1" eaLnBrk="1" hangingPunct="1"/>
            <a:r>
              <a:rPr lang="en-US" dirty="0" smtClean="0"/>
              <a:t>Inputs</a:t>
            </a:r>
          </a:p>
          <a:p>
            <a:pPr lvl="1" eaLnBrk="1" hangingPunct="1"/>
            <a:r>
              <a:rPr lang="en-US" dirty="0" smtClean="0"/>
              <a:t>Outputs</a:t>
            </a:r>
          </a:p>
          <a:p>
            <a:pPr eaLnBrk="1" hangingPunct="1"/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Functional specification</a:t>
            </a:r>
            <a:r>
              <a:rPr lang="en-US" dirty="0" smtClean="0"/>
              <a:t> (describes relationship between inputs and outputs)</a:t>
            </a:r>
          </a:p>
          <a:p>
            <a:pPr eaLnBrk="1" hangingPunct="1"/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Timing specification </a:t>
            </a:r>
            <a:r>
              <a:rPr lang="en-US" dirty="0" smtClean="0"/>
              <a:t>(describes the delay between inputs changing and outputs responding)</a:t>
            </a:r>
          </a:p>
        </p:txBody>
      </p:sp>
      <p:graphicFrame>
        <p:nvGraphicFramePr>
          <p:cNvPr id="7172" name="Object 2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15997321"/>
              </p:ext>
            </p:extLst>
          </p:nvPr>
        </p:nvGraphicFramePr>
        <p:xfrm>
          <a:off x="1752600" y="1447800"/>
          <a:ext cx="5257800" cy="140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VISIO" r:id="rId7" imgW="1889862" imgH="503760" progId="Visio.Drawing.6">
                  <p:embed/>
                </p:oleObj>
              </mc:Choice>
              <mc:Fallback>
                <p:oleObj name="VISIO" r:id="rId7" imgW="1889862" imgH="503760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5257800" cy="1400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Circuits</a:t>
            </a:r>
            <a:endParaRPr lang="en-GB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Circuit elements</a:t>
            </a:r>
          </a:p>
          <a:p>
            <a:pPr lvl="1" eaLnBrk="1" hangingPunct="1"/>
            <a:r>
              <a:rPr lang="en-US" dirty="0"/>
              <a:t>E1, E2, E3</a:t>
            </a:r>
          </a:p>
          <a:p>
            <a:pPr lvl="1" eaLnBrk="1" hangingPunct="1"/>
            <a:r>
              <a:rPr lang="en-US" dirty="0"/>
              <a:t>Each itself a </a:t>
            </a:r>
            <a:r>
              <a:rPr lang="en-US" dirty="0" smtClean="0"/>
              <a:t>circuit</a:t>
            </a:r>
          </a:p>
          <a:p>
            <a:pPr eaLnBrk="1" hangingPunct="1"/>
            <a:r>
              <a:rPr lang="en-US" dirty="0" smtClean="0"/>
              <a:t>Nodes (wires)</a:t>
            </a:r>
          </a:p>
          <a:p>
            <a:pPr lvl="1" eaLnBrk="1" hangingPunct="1"/>
            <a:r>
              <a:rPr lang="en-US" dirty="0" smtClean="0"/>
              <a:t>Inputs: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</a:p>
          <a:p>
            <a:pPr lvl="1" eaLnBrk="1" hangingPunct="1"/>
            <a:r>
              <a:rPr lang="en-US" dirty="0" smtClean="0"/>
              <a:t>Outputs: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</a:p>
          <a:p>
            <a:pPr lvl="1" eaLnBrk="1" hangingPunct="1"/>
            <a:r>
              <a:rPr lang="en-US" dirty="0" smtClean="0"/>
              <a:t>Internal: n1</a:t>
            </a:r>
          </a:p>
          <a:p>
            <a:pPr lvl="1" eaLnBrk="1" hangingPunct="1"/>
            <a:r>
              <a:rPr lang="en-US" dirty="0" smtClean="0"/>
              <a:t>To count the nodes look at</a:t>
            </a:r>
            <a:endParaRPr lang="en-US" dirty="0"/>
          </a:p>
          <a:p>
            <a:pPr lvl="2" eaLnBrk="1" hangingPunct="1"/>
            <a:r>
              <a:rPr lang="en-US" i="1" dirty="0" smtClean="0"/>
              <a:t>outputs of every circuit element</a:t>
            </a:r>
          </a:p>
          <a:p>
            <a:pPr lvl="2" eaLnBrk="1" hangingPunct="1"/>
            <a:r>
              <a:rPr lang="en-US" i="1" dirty="0" smtClean="0"/>
              <a:t>inputs to the entire circuit</a:t>
            </a:r>
          </a:p>
        </p:txBody>
      </p:sp>
      <p:graphicFrame>
        <p:nvGraphicFramePr>
          <p:cNvPr id="8196" name="Object 2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80319037"/>
              </p:ext>
            </p:extLst>
          </p:nvPr>
        </p:nvGraphicFramePr>
        <p:xfrm>
          <a:off x="3276600" y="1600200"/>
          <a:ext cx="5837238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VISIO" r:id="rId7" imgW="1990614" imgH="847232" progId="Visio.Drawing.6">
                  <p:embed/>
                </p:oleObj>
              </mc:Choice>
              <mc:Fallback>
                <p:oleObj name="VISIO" r:id="rId7" imgW="1990614" imgH="847232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00200"/>
                        <a:ext cx="5837238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4191000" y="2348450"/>
            <a:ext cx="685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  <a:lumOff val="25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343400" y="3200400"/>
            <a:ext cx="5334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  <a:lumOff val="25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4364025" y="2355325"/>
            <a:ext cx="0" cy="851950"/>
          </a:xfrm>
          <a:prstGeom prst="line">
            <a:avLst/>
          </a:prstGeom>
          <a:noFill/>
          <a:ln w="57150">
            <a:solidFill>
              <a:schemeClr val="accent1">
                <a:lumMod val="75000"/>
                <a:lumOff val="25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195297" y="2846900"/>
            <a:ext cx="2357903" cy="0"/>
          </a:xfrm>
          <a:prstGeom prst="line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191000" y="3352800"/>
            <a:ext cx="685800" cy="0"/>
          </a:xfrm>
          <a:prstGeom prst="line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40425" y="3352800"/>
            <a:ext cx="2341575" cy="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040425" y="2341575"/>
            <a:ext cx="342900" cy="0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723700" y="2846900"/>
            <a:ext cx="658300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33900" y="2500850"/>
            <a:ext cx="315400" cy="0"/>
          </a:xfrm>
          <a:prstGeom prst="line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383325" y="2667000"/>
            <a:ext cx="169875" cy="0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383325" y="3034250"/>
            <a:ext cx="169875" cy="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4537050" y="2507725"/>
            <a:ext cx="0" cy="339175"/>
          </a:xfrm>
          <a:prstGeom prst="line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6383325" y="2338137"/>
            <a:ext cx="0" cy="339175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6380175" y="3013625"/>
            <a:ext cx="0" cy="339175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905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Logic Circuits</a:t>
            </a:r>
            <a:endParaRPr lang="en-GB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3047999"/>
            <a:ext cx="7896225" cy="3286125"/>
          </a:xfrm>
        </p:spPr>
        <p:txBody>
          <a:bodyPr/>
          <a:lstStyle/>
          <a:p>
            <a:pPr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Combinational Logic</a:t>
            </a:r>
          </a:p>
          <a:p>
            <a:pPr lvl="1"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err="1" smtClean="0"/>
              <a:t>Memoryless</a:t>
            </a:r>
            <a:endParaRPr lang="en-US" dirty="0" smtClean="0"/>
          </a:p>
          <a:p>
            <a:pPr lvl="1"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Outputs determined by current values of inputs</a:t>
            </a:r>
          </a:p>
          <a:p>
            <a:pPr lvl="1"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In some books called Combinatorial Logic</a:t>
            </a:r>
          </a:p>
          <a:p>
            <a:pPr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Sequential Logic</a:t>
            </a:r>
          </a:p>
          <a:p>
            <a:pPr lvl="1"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Has memory</a:t>
            </a:r>
          </a:p>
          <a:p>
            <a:pPr lvl="1"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Outputs determined by previous and current values of inputs</a:t>
            </a:r>
          </a:p>
        </p:txBody>
      </p:sp>
      <p:graphicFrame>
        <p:nvGraphicFramePr>
          <p:cNvPr id="9220" name="Object 1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91102272"/>
              </p:ext>
            </p:extLst>
          </p:nvPr>
        </p:nvGraphicFramePr>
        <p:xfrm>
          <a:off x="1555888" y="1295400"/>
          <a:ext cx="51497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VISIO" r:id="rId7" imgW="1889862" imgH="503760" progId="Visio.Drawing.6">
                  <p:embed/>
                </p:oleObj>
              </mc:Choice>
              <mc:Fallback>
                <p:oleObj name="VISIO" r:id="rId7" imgW="1889862" imgH="503760" progId="Visio.Drawing.6">
                  <p:embed/>
                  <p:pic>
                    <p:nvPicPr>
                      <p:cNvPr id="0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888" y="1295400"/>
                        <a:ext cx="514971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Combinational Composition</a:t>
            </a:r>
            <a:endParaRPr lang="en-GB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Every circuit element is itself combinational</a:t>
            </a:r>
          </a:p>
          <a:p>
            <a:pPr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Every node of the circuit is either </a:t>
            </a:r>
          </a:p>
          <a:p>
            <a:pPr lvl="1"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designated as an input to the circuit or </a:t>
            </a:r>
          </a:p>
          <a:p>
            <a:pPr lvl="1"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connects to exactly one output terminal of a circuit element</a:t>
            </a:r>
          </a:p>
          <a:p>
            <a:pPr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The circuit contains no cyclic paths: every path through the circuit visits each circuit node at most once</a:t>
            </a:r>
          </a:p>
          <a:p>
            <a:pPr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Example:</a:t>
            </a:r>
            <a:b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(If E1-3 combinational)</a:t>
            </a:r>
          </a:p>
          <a:p>
            <a:pPr eaLnBrk="1" hangingPunct="1">
              <a:spcAft>
                <a:spcPts val="800"/>
              </a:spcAft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4724400" cy="200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Boolean Equations</a:t>
            </a:r>
            <a:endParaRPr lang="en-GB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Functional specification of outputs in terms of inputs</a:t>
            </a:r>
          </a:p>
          <a:p>
            <a:pPr eaLnBrk="1" hangingPunct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Example (full adder – more later): </a:t>
            </a:r>
          </a:p>
          <a:p>
            <a:pPr eaLnBrk="1" hangingPunct="1"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US" i="1" dirty="0" smtClean="0"/>
              <a:t>		S</a:t>
            </a:r>
            <a:r>
              <a:rPr lang="en-US" dirty="0" smtClean="0"/>
              <a:t>     = F(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err="1" smtClean="0"/>
              <a:t>C</a:t>
            </a:r>
            <a:r>
              <a:rPr lang="en-US" baseline="-25000" dirty="0" err="1" smtClean="0"/>
              <a:t>in</a:t>
            </a:r>
            <a:r>
              <a:rPr lang="en-US" dirty="0" smtClean="0"/>
              <a:t>)</a:t>
            </a:r>
          </a:p>
          <a:p>
            <a:pPr eaLnBrk="1" hangingPunct="1"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US" i="1" dirty="0" smtClean="0"/>
              <a:t>		</a:t>
            </a:r>
            <a:r>
              <a:rPr lang="en-US" i="1" dirty="0" err="1" smtClean="0"/>
              <a:t>C</a:t>
            </a:r>
            <a:r>
              <a:rPr lang="en-US" baseline="-25000" dirty="0" err="1" smtClean="0"/>
              <a:t>out</a:t>
            </a:r>
            <a:r>
              <a:rPr lang="en-US" dirty="0" smtClean="0"/>
              <a:t> = G(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err="1" smtClean="0"/>
              <a:t>C</a:t>
            </a:r>
            <a:r>
              <a:rPr lang="en-US" baseline="-25000" dirty="0" err="1" smtClean="0"/>
              <a:t>in</a:t>
            </a:r>
            <a:r>
              <a:rPr lang="en-US" dirty="0" smtClean="0"/>
              <a:t>) </a:t>
            </a:r>
          </a:p>
        </p:txBody>
      </p:sp>
      <p:graphicFrame>
        <p:nvGraphicFramePr>
          <p:cNvPr id="11268" name="Object 1"/>
          <p:cNvGraphicFramePr>
            <a:graphicFrameLocks noGrp="1" noChangeAspect="1"/>
          </p:cNvGraphicFramePr>
          <p:nvPr>
            <p:custDataLst>
              <p:tags r:id="rId4"/>
            </p:custDataLst>
          </p:nvPr>
        </p:nvGraphicFramePr>
        <p:xfrm>
          <a:off x="4343400" y="2514600"/>
          <a:ext cx="4572000" cy="29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VISIO" r:id="rId7" imgW="1247187" imgH="806015" progId="Visio.Drawing.6">
                  <p:embed/>
                </p:oleObj>
              </mc:Choice>
              <mc:Fallback>
                <p:oleObj name="VISIO" r:id="rId7" imgW="1247187" imgH="806015" progId="Visio.Drawing.6">
                  <p:embed/>
                  <p:pic>
                    <p:nvPicPr>
                      <p:cNvPr id="0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14600"/>
                        <a:ext cx="4572000" cy="295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Boolean Algebra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pPr eaLnBrk="1" hangingPunct="1"/>
            <a:r>
              <a:rPr lang="en-US" dirty="0" smtClean="0"/>
              <a:t>Set of axioms and theorems to simplify Boolean equations</a:t>
            </a:r>
          </a:p>
          <a:p>
            <a:pPr eaLnBrk="1" hangingPunct="1"/>
            <a:r>
              <a:rPr lang="en-US" dirty="0" smtClean="0"/>
              <a:t>Like regular algebra, but in some cases simpler because variables can have only two values (1 or 0)</a:t>
            </a:r>
          </a:p>
          <a:p>
            <a:pPr eaLnBrk="1" hangingPunct="1"/>
            <a:r>
              <a:rPr lang="en-US" dirty="0" smtClean="0"/>
              <a:t>Axioms and theorems obey the principles of duality:</a:t>
            </a:r>
          </a:p>
          <a:p>
            <a:pPr lvl="1" eaLnBrk="1" hangingPunct="1"/>
            <a:r>
              <a:rPr lang="en-US" b="1" dirty="0" smtClean="0"/>
              <a:t>stay correct if</a:t>
            </a:r>
            <a:br>
              <a:rPr lang="en-US" b="1" dirty="0" smtClean="0"/>
            </a:br>
            <a:r>
              <a:rPr lang="en-US" dirty="0" smtClean="0"/>
              <a:t>ANDs and ORs interchanged </a:t>
            </a:r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0</a:t>
            </a:r>
            <a:r>
              <a:rPr lang="en-US" dirty="0" smtClean="0">
                <a:ea typeface="MS PGothic" pitchFamily="34" charset="-128"/>
              </a:rPr>
              <a:t>’</a:t>
            </a:r>
            <a:r>
              <a:rPr lang="en-US" altLang="ja-JP" dirty="0" smtClean="0">
                <a:ea typeface="MS PGothic" pitchFamily="34" charset="-128"/>
              </a:rPr>
              <a:t>s and 1’s interchanged</a:t>
            </a:r>
          </a:p>
          <a:p>
            <a:pPr lvl="1" eaLnBrk="1" hangingPunct="1"/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  <a:ea typeface="MS PGothic" pitchFamily="34" charset="-128"/>
              </a:rPr>
              <a:t>Examples:</a:t>
            </a:r>
            <a:endParaRPr lang="en-US" i="1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3625" y="5788967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65125" eaLnBrk="1" hangingPunct="1"/>
            <a:r>
              <a:rPr lang="de-CH" sz="2400" dirty="0">
                <a:latin typeface="+mn-lt"/>
              </a:rPr>
              <a:t>B ∙ </a:t>
            </a:r>
            <a:r>
              <a:rPr lang="de-CH" sz="2400" dirty="0" smtClean="0">
                <a:latin typeface="+mn-lt"/>
              </a:rPr>
              <a:t>B = </a:t>
            </a:r>
            <a:endParaRPr lang="de-CH" sz="2400" dirty="0">
              <a:latin typeface="+mn-lt"/>
            </a:endParaRPr>
          </a:p>
        </p:txBody>
      </p:sp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1633199" y="5865167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1163625" y="5253335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65125" eaLnBrk="1" hangingPunct="1"/>
            <a:r>
              <a:rPr lang="de-CH" sz="2400" dirty="0" smtClean="0">
                <a:latin typeface="+mn-lt"/>
              </a:rPr>
              <a:t>0 = </a:t>
            </a:r>
            <a:endParaRPr lang="de-CH" sz="2400" dirty="0">
              <a:latin typeface="+mn-lt"/>
            </a:endParaRPr>
          </a:p>
        </p:txBody>
      </p: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1253575" y="5329535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52354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888468"/>
            <a:ext cx="1280160" cy="1371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 anchor="ctr">
            <a:spAutoFit/>
          </a:bodyPr>
          <a:lstStyle/>
          <a:p>
            <a:pPr algn="ctr" defTabSz="365125" eaLnBrk="1" hangingPunct="1"/>
            <a:endParaRPr lang="en-US" dirty="0">
              <a:latin typeface="+mn-lt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Boolean Algebra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pPr eaLnBrk="1" hangingPunct="1"/>
            <a:r>
              <a:rPr lang="en-US" dirty="0" smtClean="0"/>
              <a:t>Set of axioms and theorems to simplify Boolean equations</a:t>
            </a:r>
          </a:p>
          <a:p>
            <a:pPr eaLnBrk="1" hangingPunct="1"/>
            <a:r>
              <a:rPr lang="en-US" dirty="0" smtClean="0"/>
              <a:t>Like regular algebra, but in some cases simpler because variables can have only two values (1 or 0)</a:t>
            </a:r>
          </a:p>
          <a:p>
            <a:pPr eaLnBrk="1" hangingPunct="1"/>
            <a:r>
              <a:rPr lang="en-US" dirty="0" smtClean="0"/>
              <a:t>Axioms and theorems obey the principles of duality:</a:t>
            </a:r>
          </a:p>
          <a:p>
            <a:pPr lvl="1" eaLnBrk="1" hangingPunct="1"/>
            <a:r>
              <a:rPr lang="en-US" b="1" dirty="0" smtClean="0"/>
              <a:t>stay correct if</a:t>
            </a:r>
            <a:br>
              <a:rPr lang="en-US" b="1" dirty="0" smtClean="0"/>
            </a:br>
            <a:r>
              <a:rPr lang="en-US" dirty="0" smtClean="0"/>
              <a:t>ANDs and ORs interchanged </a:t>
            </a:r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0</a:t>
            </a:r>
            <a:r>
              <a:rPr lang="en-US" dirty="0" smtClean="0">
                <a:ea typeface="MS PGothic" pitchFamily="34" charset="-128"/>
              </a:rPr>
              <a:t>’</a:t>
            </a:r>
            <a:r>
              <a:rPr lang="en-US" altLang="ja-JP" dirty="0" smtClean="0">
                <a:ea typeface="MS PGothic" pitchFamily="34" charset="-128"/>
              </a:rPr>
              <a:t>s and 1’s interchanged</a:t>
            </a:r>
          </a:p>
          <a:p>
            <a:pPr lvl="1" eaLnBrk="1" hangingPunct="1"/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  <a:ea typeface="MS PGothic" pitchFamily="34" charset="-128"/>
              </a:rPr>
              <a:t>Examples:</a:t>
            </a:r>
            <a:endParaRPr lang="en-US" i="1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3625" y="5788967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65125" eaLnBrk="1" hangingPunct="1"/>
            <a:r>
              <a:rPr lang="de-CH" sz="2400" dirty="0">
                <a:latin typeface="+mn-lt"/>
              </a:rPr>
              <a:t>B ∙ </a:t>
            </a:r>
            <a:r>
              <a:rPr lang="de-CH" sz="2400" dirty="0" smtClean="0">
                <a:latin typeface="+mn-lt"/>
              </a:rPr>
              <a:t>B = </a:t>
            </a:r>
            <a:r>
              <a:rPr lang="de-CH" sz="2400" dirty="0">
                <a:latin typeface="+mn-lt"/>
              </a:rPr>
              <a:t>0</a:t>
            </a:r>
          </a:p>
        </p:txBody>
      </p:sp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1633199" y="5865167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1163625" y="5253335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65125" eaLnBrk="1" hangingPunct="1"/>
            <a:r>
              <a:rPr lang="de-CH" sz="2400" dirty="0" smtClean="0">
                <a:latin typeface="+mn-lt"/>
              </a:rPr>
              <a:t>0 = 1</a:t>
            </a:r>
            <a:endParaRPr lang="de-CH" sz="2400" dirty="0">
              <a:latin typeface="+mn-lt"/>
            </a:endParaRPr>
          </a:p>
        </p:txBody>
      </p: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1253575" y="5329535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082375" y="488846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</a:rPr>
              <a:t>dual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7069" y="5793432"/>
            <a:ext cx="125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65125" eaLnBrk="1" hangingPunct="1"/>
            <a:r>
              <a:rPr lang="de-CH" sz="2400" dirty="0">
                <a:latin typeface="+mn-lt"/>
              </a:rPr>
              <a:t>B </a:t>
            </a:r>
            <a:r>
              <a:rPr lang="de-CH" sz="2400" dirty="0" smtClean="0">
                <a:latin typeface="+mn-lt"/>
              </a:rPr>
              <a:t>+ B = 1</a:t>
            </a:r>
            <a:endParaRPr lang="de-CH" sz="2400" dirty="0">
              <a:latin typeface="+mn-lt"/>
            </a:endParaRPr>
          </a:p>
        </p:txBody>
      </p:sp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>
            <a:off x="3636400" y="5869632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3087069" y="5257800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65125" eaLnBrk="1" hangingPunct="1"/>
            <a:r>
              <a:rPr lang="de-CH" sz="2400" dirty="0">
                <a:latin typeface="+mn-lt"/>
              </a:rPr>
              <a:t>1</a:t>
            </a:r>
            <a:r>
              <a:rPr lang="de-CH" sz="2400" dirty="0" smtClean="0">
                <a:latin typeface="+mn-lt"/>
              </a:rPr>
              <a:t> = 0</a:t>
            </a:r>
            <a:endParaRPr lang="de-CH" sz="2400" dirty="0">
              <a:latin typeface="+mn-lt"/>
            </a:endParaRPr>
          </a:p>
        </p:txBody>
      </p:sp>
      <p:cxnSp>
        <p:nvCxnSpPr>
          <p:cNvPr id="12" name="Straight Connector 7"/>
          <p:cNvCxnSpPr>
            <a:cxnSpLocks noChangeShapeType="1"/>
          </p:cNvCxnSpPr>
          <p:nvPr/>
        </p:nvCxnSpPr>
        <p:spPr bwMode="auto">
          <a:xfrm>
            <a:off x="3177019" y="5334000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Boolean Axioms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381000" y="4579937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</a:rPr>
              <a:t>Duality: </a:t>
            </a:r>
            <a:r>
              <a:rPr lang="en-US" sz="2400" b="1" dirty="0">
                <a:latin typeface="+mj-lt"/>
              </a:rPr>
              <a:t>If the symbols 0 and 1 and the operators • (AND) and + (OR) are interchanged, the statement will still be correct.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0" y="1447800"/>
            <a:ext cx="8229600" cy="27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Boolean Theorems: Summary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0" y="1447800"/>
            <a:ext cx="8229600" cy="27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 in 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good parts of EE in short</a:t>
            </a:r>
          </a:p>
          <a:p>
            <a:pPr lvl="1"/>
            <a:r>
              <a:rPr lang="en-US" dirty="0" smtClean="0"/>
              <a:t>Just the best parts, only highlights</a:t>
            </a:r>
          </a:p>
          <a:p>
            <a:r>
              <a:rPr lang="en-US" dirty="0" smtClean="0"/>
              <a:t>We will have exercises where we need to put this into use</a:t>
            </a:r>
          </a:p>
          <a:p>
            <a:pPr lvl="1"/>
            <a:r>
              <a:rPr lang="en-US" dirty="0" smtClean="0"/>
              <a:t>We will use Verilog to program FPGAs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is-IS" dirty="0" smtClean="0"/>
              <a:t>… a</a:t>
            </a:r>
            <a:r>
              <a:rPr lang="en-US" dirty="0" err="1" smtClean="0"/>
              <a:t>nd</a:t>
            </a:r>
            <a:r>
              <a:rPr lang="en-US" dirty="0" smtClean="0"/>
              <a:t> we will learn what these mean in a few hours</a:t>
            </a:r>
          </a:p>
          <a:p>
            <a:r>
              <a:rPr lang="en-US" dirty="0" smtClean="0"/>
              <a:t>What do we need to know to build computers</a:t>
            </a:r>
          </a:p>
          <a:p>
            <a:pPr lvl="1"/>
            <a:r>
              <a:rPr lang="en-US" dirty="0" smtClean="0"/>
              <a:t>Understanding how they work will help you </a:t>
            </a:r>
          </a:p>
          <a:p>
            <a:r>
              <a:rPr lang="en-US" dirty="0" smtClean="0"/>
              <a:t>If you want to know more</a:t>
            </a:r>
          </a:p>
          <a:p>
            <a:pPr lvl="1"/>
            <a:r>
              <a:rPr lang="en-US" dirty="0" smtClean="0"/>
              <a:t>Plenty of lectures/theses at EE (Prof. </a:t>
            </a:r>
            <a:r>
              <a:rPr lang="en-US" dirty="0" err="1" smtClean="0"/>
              <a:t>Benini</a:t>
            </a:r>
            <a:r>
              <a:rPr lang="en-US" dirty="0" smtClean="0"/>
              <a:t>, </a:t>
            </a:r>
            <a:r>
              <a:rPr lang="en-US" dirty="0" err="1" smtClean="0"/>
              <a:t>Gürkaynak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83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pPr eaLnBrk="1" hangingPunct="1"/>
            <a:r>
              <a:rPr lang="en-US" smtClean="0"/>
              <a:t>Boolean Theorems of Several Variables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5" y="1550266"/>
            <a:ext cx="8229600" cy="304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188" y="434975"/>
            <a:ext cx="8558212" cy="762000"/>
          </a:xfrm>
        </p:spPr>
        <p:txBody>
          <a:bodyPr/>
          <a:lstStyle/>
          <a:p>
            <a:pPr eaLnBrk="1" hangingPunct="1"/>
            <a:r>
              <a:rPr lang="en-US" smtClean="0"/>
              <a:t>Simplifying Boolean Expressions: Example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defTabSz="273050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Y	=	A(AB + ABC)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188" y="434975"/>
            <a:ext cx="8558212" cy="762000"/>
          </a:xfrm>
        </p:spPr>
        <p:txBody>
          <a:bodyPr/>
          <a:lstStyle/>
          <a:p>
            <a:pPr eaLnBrk="1" hangingPunct="1"/>
            <a:r>
              <a:rPr lang="en-US" smtClean="0"/>
              <a:t>Simplifying Boolean Expressions: Example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defTabSz="273050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Y	=	A(AB + ABC)</a:t>
            </a:r>
          </a:p>
          <a:p>
            <a:pPr marL="0" indent="0" defTabSz="273050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dirty="0" smtClean="0"/>
              <a:t>=	A(AB(1 + C))		T8</a:t>
            </a:r>
          </a:p>
          <a:p>
            <a:pPr marL="0" indent="0" defTabSz="273050" eaLnBrk="1" hangingPunct="1">
              <a:buFont typeface="Wingdings 2" pitchFamily="18" charset="2"/>
              <a:buNone/>
            </a:pPr>
            <a:r>
              <a:rPr lang="en-US" dirty="0" smtClean="0"/>
              <a:t>	=	A(AB(1))				T2</a:t>
            </a:r>
            <a:r>
              <a:rPr lang="ja-JP" altLang="en-US" dirty="0" smtClean="0"/>
              <a:t>’</a:t>
            </a:r>
            <a:endParaRPr lang="en-US" altLang="ja-JP" dirty="0" smtClean="0"/>
          </a:p>
          <a:p>
            <a:pPr marL="0" indent="0" defTabSz="273050" eaLnBrk="1" hangingPunct="1">
              <a:buFont typeface="Wingdings 2" pitchFamily="18" charset="2"/>
              <a:buNone/>
            </a:pPr>
            <a:r>
              <a:rPr lang="en-US" dirty="0" smtClean="0"/>
              <a:t>	=	A(AB)					T1</a:t>
            </a:r>
          </a:p>
          <a:p>
            <a:pPr marL="0" indent="0" defTabSz="273050" eaLnBrk="1" hangingPunct="1">
              <a:buFont typeface="Wingdings 2" pitchFamily="18" charset="2"/>
              <a:buNone/>
            </a:pPr>
            <a:r>
              <a:rPr lang="en-US" dirty="0" smtClean="0"/>
              <a:t>	=	(AA)B					T7</a:t>
            </a:r>
          </a:p>
          <a:p>
            <a:pPr marL="0" indent="0" defTabSz="273050" eaLnBrk="1" hangingPunct="1">
              <a:buFont typeface="Wingdings 2" pitchFamily="18" charset="2"/>
              <a:buNone/>
            </a:pPr>
            <a:r>
              <a:rPr lang="en-US" dirty="0" smtClean="0"/>
              <a:t>	=	AB						T3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Equations Example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137525" cy="4972050"/>
              </a:xfrm>
            </p:spPr>
            <p:txBody>
              <a:bodyPr/>
              <a:lstStyle/>
              <a:p>
                <a:r>
                  <a:rPr lang="en-US" dirty="0" smtClean="0"/>
                  <a:t>You are going to the cafeteria for lunch</a:t>
                </a:r>
              </a:p>
              <a:p>
                <a:pPr lvl="1"/>
                <a:r>
                  <a:rPr lang="en-US" dirty="0" smtClean="0"/>
                  <a:t>You won’t eat lunch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</a:rPr>
                          <m:t>𝑬</m:t>
                        </m:r>
                      </m:e>
                    </m:ba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de-CH" dirty="0" smtClean="0"/>
              </a:p>
              <a:p>
                <a:pPr lvl="1"/>
                <a:r>
                  <a:rPr lang="en-US" dirty="0" smtClean="0"/>
                  <a:t>If it is not open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</a:rPr>
                          <m:t>𝑶</m:t>
                        </m:r>
                      </m:e>
                    </m:ba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</a:t>
                </a:r>
              </a:p>
              <a:p>
                <a:pPr lvl="1"/>
                <a:r>
                  <a:rPr lang="en-US" dirty="0" smtClean="0"/>
                  <a:t>If they only serve cabbage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de-CH" dirty="0" smtClean="0"/>
              </a:p>
              <a:p>
                <a:r>
                  <a:rPr lang="en-US" dirty="0" smtClean="0"/>
                  <a:t>Write a truth table for determining if you will eat lunch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𝑬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137525" cy="4972050"/>
              </a:xfrm>
              <a:blipFill rotWithShape="1">
                <a:blip r:embed="rId4"/>
                <a:stretch>
                  <a:fillRect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971800" y="4038600"/>
          <a:ext cx="24463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VISIO" r:id="rId5" imgW="732741" imgH="752586" progId="Visio.Drawing.6">
                  <p:embed/>
                </p:oleObj>
              </mc:Choice>
              <mc:Fallback>
                <p:oleObj name="VISIO" r:id="rId5" imgW="732741" imgH="75258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38600"/>
                        <a:ext cx="244633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397615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open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9325" y="3699151"/>
            <a:ext cx="703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only </a:t>
            </a:r>
          </a:p>
          <a:p>
            <a:pPr algn="ctr"/>
            <a:r>
              <a:rPr lang="en-US" sz="1800" b="1" i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cabb</a:t>
            </a:r>
            <a:r>
              <a:rPr lang="en-US" sz="1800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0308" y="397615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5267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4"/>
                <a:ext cx="7896225" cy="5267325"/>
              </a:xfrm>
            </p:spPr>
            <p:txBody>
              <a:bodyPr/>
              <a:lstStyle/>
              <a:p>
                <a:r>
                  <a:rPr lang="en-US" i="1" dirty="0" smtClean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Complement:</a:t>
                </a:r>
                <a:r>
                  <a:rPr lang="en-US" dirty="0" smtClean="0"/>
                  <a:t> variable with a bar over it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</m:e>
                    </m:ba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e>
                    </m:bar>
                  </m:oMath>
                </a14:m>
                <a:endParaRPr lang="en-US" dirty="0" smtClean="0"/>
              </a:p>
              <a:p>
                <a:r>
                  <a:rPr lang="en-US" i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Literal:</a:t>
                </a:r>
                <a:r>
                  <a:rPr lang="en-US" dirty="0" smtClean="0"/>
                  <a:t> variable or its complement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/>
                  <a:t> ,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</m:e>
                    </m:ba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e>
                    </m:ba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i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Implicant:</a:t>
                </a:r>
                <a:r>
                  <a:rPr lang="en-US" dirty="0" smtClean="0"/>
                  <a:t> product (AND) of literals</a:t>
                </a:r>
                <a:r>
                  <a:rPr lang="de-CH" dirty="0" smtClean="0"/>
                  <a:t/>
                </a:r>
                <a:br>
                  <a:rPr lang="de-CH" dirty="0" smtClean="0"/>
                </a:b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pos m:val="top"/>
                        <m:ctrlPr>
                          <a:rPr lang="de-CH" i="1" smtClean="0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e>
                    </m:ba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CH" dirty="0" smtClean="0"/>
                  <a:t>  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i="1" smtClean="0">
                            <a:latin typeface="Cambria Math" charset="0"/>
                            <a:ea typeface="Cambria Math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</m:ba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CH" dirty="0"/>
                  <a:t>  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pos m:val="top"/>
                        <m:ctrlPr>
                          <a:rPr lang="de-CH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𝑪</m:t>
                        </m:r>
                      </m:e>
                    </m:ba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CH" dirty="0"/>
                  <a:t>  </a:t>
                </a:r>
                <a:endParaRPr lang="de-CH" dirty="0" smtClean="0"/>
              </a:p>
              <a:p>
                <a:r>
                  <a:rPr lang="en-US" i="1" dirty="0" err="1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Minterm</a:t>
                </a:r>
                <a:r>
                  <a:rPr lang="en-US" i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:</a:t>
                </a:r>
                <a:r>
                  <a:rPr lang="en-US" dirty="0" smtClean="0"/>
                  <a:t> product (AND) that includes all input variables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𝑨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pos m:val="top"/>
                        <m:ctrlPr>
                          <a:rPr lang="de-CH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𝑪</m:t>
                        </m:r>
                      </m:e>
                    </m:ba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de-CH" dirty="0"/>
                  <a:t>  ,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</m:ba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i="1" smtClean="0">
                            <a:latin typeface="Cambria Math" charset="0"/>
                            <a:ea typeface="Cambria Math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𝑩</m:t>
                        </m:r>
                      </m:e>
                    </m:bar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CH" dirty="0"/>
                  <a:t>  ,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</m:bar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bar>
                      <m:barPr>
                        <m:pos m:val="top"/>
                        <m:ctrlPr>
                          <a:rPr lang="de-CH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𝑪</m:t>
                        </m:r>
                      </m:e>
                    </m:ba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de-CH" dirty="0"/>
                  <a:t>  </a:t>
                </a:r>
                <a:endParaRPr lang="en-US" dirty="0" smtClean="0"/>
              </a:p>
              <a:p>
                <a:r>
                  <a:rPr lang="en-US" i="1" dirty="0" err="1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Maxterm</a:t>
                </a:r>
                <a:r>
                  <a:rPr lang="en-US" i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:</a:t>
                </a:r>
                <a:r>
                  <a:rPr lang="en-US" dirty="0" smtClean="0"/>
                  <a:t> sum (OR) that includes all input variables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1" i="1" smtClean="0">
                            <a:latin typeface="Cambria Math" charset="0"/>
                            <a:ea typeface="Cambria Math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𝑩</m:t>
                        </m:r>
                      </m:e>
                    </m:ba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de-CH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𝑪</m:t>
                        </m:r>
                      </m:e>
                    </m:ba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de-CH" dirty="0"/>
                  <a:t>  ,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</m:ba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charset="0"/>
                            <a:ea typeface="Cambria Math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</m:ba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CH" dirty="0"/>
                  <a:t>  ,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de-CH" i="1">
                            <a:latin typeface="Cambria Math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𝑪</m:t>
                        </m:r>
                      </m:e>
                    </m:ba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4"/>
                <a:ext cx="7896225" cy="5267325"/>
              </a:xfrm>
              <a:blipFill rotWithShape="1">
                <a:blip r:embed="rId2"/>
                <a:stretch>
                  <a:fillRect t="-926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5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 smtClean="0"/>
              <a:t>Sum-of-Products (SOP) Form</a:t>
            </a:r>
            <a:endParaRPr lang="en-GB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3276599"/>
            <a:ext cx="8213725" cy="3057525"/>
          </a:xfrm>
        </p:spPr>
        <p:txBody>
          <a:bodyPr/>
          <a:lstStyle/>
          <a:p>
            <a:pPr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All Boolean equations can be written in SOP form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/>
              <a:t>Each row in a truth table has a </a:t>
            </a:r>
            <a:r>
              <a:rPr lang="en-US" dirty="0" err="1"/>
              <a:t>minterm</a:t>
            </a:r>
            <a:endParaRPr lang="en-US" dirty="0"/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/>
              <a:t>A </a:t>
            </a:r>
            <a:r>
              <a:rPr lang="en-US" dirty="0" err="1"/>
              <a:t>minterm</a:t>
            </a:r>
            <a:r>
              <a:rPr lang="en-US" dirty="0"/>
              <a:t> is a product (AND) of literals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/>
              <a:t>Each </a:t>
            </a:r>
            <a:r>
              <a:rPr lang="en-US" dirty="0" err="1"/>
              <a:t>minterm</a:t>
            </a:r>
            <a:r>
              <a:rPr lang="en-US" dirty="0"/>
              <a:t> is TRUE for that row (and only that row</a:t>
            </a:r>
            <a:r>
              <a:rPr lang="en-US" dirty="0" smtClean="0"/>
              <a:t>)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blackboard</a:t>
            </a:r>
            <a:endParaRPr lang="en-US" b="1" i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/>
              <a:t>F</a:t>
            </a:r>
            <a:r>
              <a:rPr lang="en-US" dirty="0" smtClean="0"/>
              <a:t>ormed </a:t>
            </a:r>
            <a:r>
              <a:rPr lang="en-US" dirty="0"/>
              <a:t>by </a:t>
            </a:r>
            <a:r>
              <a:rPr lang="en-US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ORing</a:t>
            </a:r>
            <a:r>
              <a:rPr lang="en-US" dirty="0"/>
              <a:t> the </a:t>
            </a:r>
            <a:r>
              <a:rPr lang="en-US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minterms</a:t>
            </a:r>
            <a:r>
              <a:rPr lang="en-US" dirty="0"/>
              <a:t> for which the output is 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TRUE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13317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86200" y="10668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4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custDataLst>
              <p:tags r:id="rId5"/>
            </p:custDataLst>
            <p:extLst/>
          </p:nvPr>
        </p:nvGraphicFramePr>
        <p:xfrm>
          <a:off x="2209800" y="1046162"/>
          <a:ext cx="3733800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VISIO" r:id="rId8" imgW="1287159" imgH="742475" progId="Visio.Drawing.6">
                  <p:embed/>
                </p:oleObj>
              </mc:Choice>
              <mc:Fallback>
                <p:oleObj name="VISIO" r:id="rId8" imgW="1287159" imgH="742475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46162"/>
                        <a:ext cx="3733800" cy="215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4191000" y="1073727"/>
            <a:ext cx="1447800" cy="2011680"/>
          </a:xfrm>
          <a:prstGeom prst="rect">
            <a:avLst/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67400" y="2129135"/>
                <a:ext cx="25146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Clr>
                    <a:schemeClr val="accent1">
                      <a:lumMod val="75000"/>
                      <a:lumOff val="25000"/>
                    </a:schemeClr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?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129135"/>
                <a:ext cx="251460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455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 dirty="0" smtClean="0"/>
              <a:t>Sum-of-Products (SOP) Form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3276599"/>
            <a:ext cx="8213725" cy="3057525"/>
          </a:xfrm>
        </p:spPr>
        <p:txBody>
          <a:bodyPr/>
          <a:lstStyle/>
          <a:p>
            <a:pPr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All Boolean equations can be written in SOP form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/>
              <a:t>Each row in a truth table has a </a:t>
            </a:r>
            <a:r>
              <a:rPr lang="en-US" dirty="0" err="1"/>
              <a:t>minterm</a:t>
            </a:r>
            <a:endParaRPr lang="en-US" dirty="0"/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/>
              <a:t>A </a:t>
            </a:r>
            <a:r>
              <a:rPr lang="en-US" dirty="0" err="1"/>
              <a:t>minterm</a:t>
            </a:r>
            <a:r>
              <a:rPr lang="en-US" dirty="0"/>
              <a:t> is a product (AND) of literals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/>
              <a:t>Each </a:t>
            </a:r>
            <a:r>
              <a:rPr lang="en-US" dirty="0" err="1"/>
              <a:t>minterm</a:t>
            </a:r>
            <a:r>
              <a:rPr lang="en-US" dirty="0"/>
              <a:t> is TRUE for that row (and only that row</a:t>
            </a:r>
            <a:r>
              <a:rPr lang="en-US" dirty="0" smtClean="0"/>
              <a:t>)</a:t>
            </a:r>
          </a:p>
          <a:p>
            <a:pPr lvl="1"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blackboard</a:t>
            </a:r>
            <a:endParaRPr lang="en-US" b="1" i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/>
              <a:t>F</a:t>
            </a:r>
            <a:r>
              <a:rPr lang="en-US" dirty="0" smtClean="0"/>
              <a:t>ormed </a:t>
            </a:r>
            <a:r>
              <a:rPr lang="en-US" dirty="0"/>
              <a:t>by </a:t>
            </a:r>
            <a:r>
              <a:rPr lang="en-US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ORing</a:t>
            </a:r>
            <a:r>
              <a:rPr lang="en-US" dirty="0"/>
              <a:t> the </a:t>
            </a:r>
            <a:r>
              <a:rPr lang="en-US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minterms</a:t>
            </a:r>
            <a:r>
              <a:rPr lang="en-US" dirty="0"/>
              <a:t> for which the output is 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TRUE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13317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86200" y="10668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400"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191000" y="1073727"/>
            <a:ext cx="1447800" cy="2011680"/>
          </a:xfrm>
          <a:prstGeom prst="rect">
            <a:avLst/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custDataLst>
              <p:tags r:id="rId5"/>
            </p:custDataLst>
            <p:extLst/>
          </p:nvPr>
        </p:nvGraphicFramePr>
        <p:xfrm>
          <a:off x="2209800" y="1066800"/>
          <a:ext cx="37338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VISIO" r:id="rId8" imgW="1288403" imgH="743427" progId="Visio.Drawing.6">
                  <p:embed/>
                </p:oleObj>
              </mc:Choice>
              <mc:Fallback>
                <p:oleObj name="VISIO" r:id="rId8" imgW="1288403" imgH="743427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373380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18908" y="2133600"/>
                <a:ext cx="5230092" cy="533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Clr>
                    <a:schemeClr val="accent1">
                      <a:lumMod val="75000"/>
                      <a:lumOff val="25000"/>
                    </a:schemeClr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chemeClr val="accent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chemeClr val="accent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</m:ba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+(</m:t>
                      </m:r>
                      <m:r>
                        <a:rPr lang="en-US" sz="2400" b="1" i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400" b="1" i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400" b="1" i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08" y="2133600"/>
                <a:ext cx="5230092" cy="5334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387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From Logic to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SOP (sum-of-products) leads to two-level logic</a:t>
                </a:r>
              </a:p>
              <a:p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𝒀</m:t>
                    </m:r>
                    <m:r>
                      <a:rPr lang="en-US" b="1" i="0" smtClean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accent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bar>
                          <m:barPr>
                            <m:pos m:val="top"/>
                            <m:ctrlPr>
                              <a:rPr lang="en-US" i="1" smtClean="0">
                                <a:solidFill>
                                  <a:schemeClr val="accent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𝑩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accent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bar>
                          <m:barPr>
                            <m:pos m:val="top"/>
                            <m:ctrlPr>
                              <a:rPr lang="en-US" i="1" smtClean="0">
                                <a:solidFill>
                                  <a:schemeClr val="accent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</m:ba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𝑩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accent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</m:bar>
                      </m:e>
                    </m:d>
                    <m:r>
                      <a:rPr lang="en-US" b="1" i="1" smtClean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𝑩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accent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8"/>
                <a:stretch>
                  <a:fillRect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628" name="Object 1"/>
          <p:cNvGraphicFramePr>
            <a:graphicFrameLocks noGrp="1" noChangeAspect="1"/>
          </p:cNvGraphicFramePr>
          <p:nvPr>
            <p:custDataLst>
              <p:tags r:id="rId3"/>
            </p:custDataLst>
            <p:extLst/>
          </p:nvPr>
        </p:nvGraphicFramePr>
        <p:xfrm>
          <a:off x="1676400" y="2711450"/>
          <a:ext cx="6464300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VISIO" r:id="rId9" imgW="3042403" imgH="1914286" progId="Visio.Drawing.6">
                  <p:embed/>
                </p:oleObj>
              </mc:Choice>
              <mc:Fallback>
                <p:oleObj name="VISIO" r:id="rId9" imgW="3042403" imgH="191428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11450"/>
                        <a:ext cx="6464300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7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Combinational Building Blocks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Combinational logic is often grouped into larger building blocks to build more complex systems</a:t>
            </a:r>
          </a:p>
          <a:p>
            <a:r>
              <a:rPr lang="en-US" dirty="0" smtClean="0"/>
              <a:t>Hide the unnecessary gate-level details to emphasize the function of the building block</a:t>
            </a:r>
          </a:p>
          <a:p>
            <a:r>
              <a:rPr lang="en-US" dirty="0" smtClean="0"/>
              <a:t>We have already studied some building blocks</a:t>
            </a:r>
          </a:p>
          <a:p>
            <a:pPr lvl="1"/>
            <a:r>
              <a:rPr lang="en-US" dirty="0" smtClean="0"/>
              <a:t>full adders</a:t>
            </a:r>
          </a:p>
          <a:p>
            <a:pPr lvl="1"/>
            <a:r>
              <a:rPr lang="en-US" dirty="0" smtClean="0"/>
              <a:t>priority circuits</a:t>
            </a:r>
          </a:p>
          <a:p>
            <a:r>
              <a:rPr lang="en-US" dirty="0" smtClean="0"/>
              <a:t>We now look at: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ultiplexers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ecoders</a:t>
            </a:r>
          </a:p>
        </p:txBody>
      </p:sp>
    </p:spTree>
    <p:extLst>
      <p:ext uri="{BB962C8B-B14F-4D97-AF65-F5344CB8AC3E}">
        <p14:creationId xmlns:p14="http://schemas.microsoft.com/office/powerpoint/2010/main" val="168504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Multiplexer (Mux)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Selects between one of </a:t>
            </a:r>
            <a:r>
              <a:rPr lang="en-US" i="1" dirty="0" smtClean="0"/>
              <a:t>N</a:t>
            </a:r>
            <a:r>
              <a:rPr lang="en-US" dirty="0" smtClean="0"/>
              <a:t> inputs to connect to the output.</a:t>
            </a:r>
          </a:p>
          <a:p>
            <a:r>
              <a:rPr lang="en-US" dirty="0" smtClean="0"/>
              <a:t>Needs log</a:t>
            </a:r>
            <a:r>
              <a:rPr lang="en-US" baseline="-25000" dirty="0" smtClean="0"/>
              <a:t>2</a:t>
            </a:r>
            <a:r>
              <a:rPr lang="en-US" i="1" dirty="0" smtClean="0"/>
              <a:t>N</a:t>
            </a:r>
            <a:r>
              <a:rPr lang="en-US" dirty="0" smtClean="0"/>
              <a:t>-bit control input</a:t>
            </a:r>
          </a:p>
          <a:p>
            <a:r>
              <a:rPr lang="en-US" dirty="0" smtClean="0"/>
              <a:t>2:1 Mux Example:</a:t>
            </a:r>
            <a:endParaRPr lang="en-US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8916" name="Object 1"/>
          <p:cNvGraphicFramePr>
            <a:graphicFrameLocks noGrp="1" noChangeAspect="1"/>
          </p:cNvGraphicFramePr>
          <p:nvPr>
            <p:custDataLst>
              <p:tags r:id="rId4"/>
            </p:custDataLst>
          </p:nvPr>
        </p:nvGraphicFramePr>
        <p:xfrm>
          <a:off x="4421188" y="2057400"/>
          <a:ext cx="3503612" cy="448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VISIO" r:id="rId7" imgW="1516900" imgH="1941388" progId="Visio.Drawing.6">
                  <p:embed/>
                </p:oleObj>
              </mc:Choice>
              <mc:Fallback>
                <p:oleObj name="VISIO" r:id="rId7" imgW="1516900" imgH="1941388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2057400"/>
                        <a:ext cx="3503612" cy="448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09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(micro)-Processors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10670" r="11885" b="20365"/>
          <a:stretch/>
        </p:blipFill>
        <p:spPr>
          <a:xfrm>
            <a:off x="357018" y="1524000"/>
            <a:ext cx="7592093" cy="4572000"/>
          </a:xfrm>
        </p:spPr>
      </p:pic>
    </p:spTree>
    <p:extLst>
      <p:ext uri="{BB962C8B-B14F-4D97-AF65-F5344CB8AC3E}">
        <p14:creationId xmlns:p14="http://schemas.microsoft.com/office/powerpoint/2010/main" val="963234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Multiplexer (Mux)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Selects between one of </a:t>
            </a:r>
            <a:r>
              <a:rPr lang="en-US" i="1" dirty="0" smtClean="0"/>
              <a:t>N</a:t>
            </a:r>
            <a:r>
              <a:rPr lang="en-US" dirty="0" smtClean="0"/>
              <a:t> inputs to connect to the output.</a:t>
            </a:r>
          </a:p>
          <a:p>
            <a:r>
              <a:rPr lang="en-US" dirty="0" smtClean="0"/>
              <a:t>Needs log</a:t>
            </a:r>
            <a:r>
              <a:rPr lang="en-US" baseline="-25000" dirty="0" smtClean="0"/>
              <a:t>2</a:t>
            </a:r>
            <a:r>
              <a:rPr lang="en-US" i="1" dirty="0" smtClean="0"/>
              <a:t>N</a:t>
            </a:r>
            <a:r>
              <a:rPr lang="en-US" dirty="0" smtClean="0"/>
              <a:t>-bit control input</a:t>
            </a:r>
          </a:p>
          <a:p>
            <a:r>
              <a:rPr lang="en-US" dirty="0" smtClean="0"/>
              <a:t>2:1 Mux Example:</a:t>
            </a:r>
            <a:endParaRPr lang="en-US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4"/>
            </p:custDataLst>
          </p:nvPr>
        </p:nvGraphicFramePr>
        <p:xfrm>
          <a:off x="4419600" y="2057400"/>
          <a:ext cx="3505200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VISIO" r:id="rId7" imgW="1517385" imgH="1943291" progId="Visio.Drawing.6">
                  <p:embed/>
                </p:oleObj>
              </mc:Choice>
              <mc:Fallback>
                <p:oleObj name="VISIO" r:id="rId7" imgW="1517385" imgH="1943291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3505200" cy="448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20450" y="4987950"/>
            <a:ext cx="139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Compressed </a:t>
            </a:r>
          </a:p>
          <a:p>
            <a:r>
              <a:rPr lang="en-US" sz="1800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1785237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Hardware Description Languages</a:t>
            </a:r>
            <a:endParaRPr lang="en-GB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 the beginning HDLs were developed as a ‘</a:t>
            </a:r>
            <a:r>
              <a:rPr lang="en-US" altLang="ja-JP" dirty="0" smtClean="0"/>
              <a:t>standard way’ of drawing circuit schematics.</a:t>
            </a:r>
          </a:p>
          <a:p>
            <a:r>
              <a:rPr lang="en-US" dirty="0" smtClean="0"/>
              <a:t>Modeled the interface of circuits, described how they were connected</a:t>
            </a:r>
          </a:p>
          <a:p>
            <a:r>
              <a:rPr lang="en-US" dirty="0" smtClean="0"/>
              <a:t>Allowed connections between these modules</a:t>
            </a:r>
          </a:p>
          <a:p>
            <a:r>
              <a:rPr lang="en-US" dirty="0" smtClean="0"/>
              <a:t>Supported some common logic functions </a:t>
            </a:r>
          </a:p>
          <a:p>
            <a:pPr lvl="1"/>
            <a:r>
              <a:rPr lang="en-US" dirty="0" smtClean="0"/>
              <a:t>AND OR NOT XOR</a:t>
            </a:r>
          </a:p>
          <a:p>
            <a:pPr lvl="1"/>
            <a:r>
              <a:rPr lang="en-US" dirty="0" smtClean="0"/>
              <a:t>Multiplexers</a:t>
            </a:r>
          </a:p>
        </p:txBody>
      </p:sp>
    </p:spTree>
    <p:extLst>
      <p:ext uri="{BB962C8B-B14F-4D97-AF65-F5344CB8AC3E}">
        <p14:creationId xmlns:p14="http://schemas.microsoft.com/office/powerpoint/2010/main" val="12767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 smtClean="0"/>
              <a:t>Convenient Way of Drawing Schematics</a:t>
            </a:r>
            <a:endParaRPr lang="en-GB" dirty="0" smtClean="0"/>
          </a:p>
        </p:txBody>
      </p:sp>
      <p:pic>
        <p:nvPicPr>
          <p:cNvPr id="9" name="Content Placeholder 11" descr="sch_complex.g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6" y="1362075"/>
            <a:ext cx="6707463" cy="4972050"/>
          </a:xfrm>
        </p:spPr>
      </p:pic>
    </p:spTree>
    <p:extLst>
      <p:ext uri="{BB962C8B-B14F-4D97-AF65-F5344CB8AC3E}">
        <p14:creationId xmlns:p14="http://schemas.microsoft.com/office/powerpoint/2010/main" val="14204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01182" cy="762000"/>
          </a:xfrm>
        </p:spPr>
        <p:txBody>
          <a:bodyPr/>
          <a:lstStyle/>
          <a:p>
            <a:r>
              <a:rPr lang="en-US" dirty="0" smtClean="0"/>
              <a:t>Convenient Way of Drawing Schematics</a:t>
            </a:r>
            <a:endParaRPr lang="en-GB" dirty="0" smtClean="0"/>
          </a:p>
        </p:txBody>
      </p:sp>
      <p:sp>
        <p:nvSpPr>
          <p:cNvPr id="2765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standard</a:t>
            </a:r>
          </a:p>
          <a:p>
            <a:pPr lvl="1"/>
            <a:r>
              <a:rPr lang="en-US" dirty="0" smtClean="0"/>
              <a:t>Everybody will interpret the schematic the same way</a:t>
            </a:r>
          </a:p>
          <a:p>
            <a:r>
              <a:rPr lang="en-US" dirty="0" smtClean="0"/>
              <a:t>It is not proprietary</a:t>
            </a:r>
          </a:p>
          <a:p>
            <a:pPr lvl="1"/>
            <a:r>
              <a:rPr lang="en-US" dirty="0" smtClean="0"/>
              <a:t>HDLs are not tool specific</a:t>
            </a:r>
          </a:p>
          <a:p>
            <a:r>
              <a:rPr lang="en-US" dirty="0" smtClean="0"/>
              <a:t>It is machine readable</a:t>
            </a:r>
          </a:p>
          <a:p>
            <a:pPr lvl="1"/>
            <a:r>
              <a:rPr lang="en-US" dirty="0" smtClean="0"/>
              <a:t>It is easier for computers to understand the circuit</a:t>
            </a:r>
          </a:p>
          <a:p>
            <a:r>
              <a:rPr lang="en-US" dirty="0" smtClean="0"/>
              <a:t>Only later on additional benefits were </a:t>
            </a:r>
            <a:r>
              <a:rPr lang="en-US" altLang="ja-JP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discovered</a:t>
            </a:r>
          </a:p>
          <a:p>
            <a:pPr lvl="1"/>
            <a:r>
              <a:rPr lang="en-US" dirty="0" smtClean="0"/>
              <a:t>Simulation and Synthesis</a:t>
            </a:r>
          </a:p>
        </p:txBody>
      </p:sp>
    </p:spTree>
    <p:extLst>
      <p:ext uri="{BB962C8B-B14F-4D97-AF65-F5344CB8AC3E}">
        <p14:creationId xmlns:p14="http://schemas.microsoft.com/office/powerpoint/2010/main" val="1945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 smtClean="0"/>
              <a:t>Two Hardware Description Languages</a:t>
            </a:r>
            <a:endParaRPr lang="en-GB" dirty="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Verilog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developed in 1984 by Gateway Design Automation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became an IEEE standard (1364) in 1995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More popular in US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VHDL </a:t>
            </a:r>
            <a:r>
              <a:rPr lang="en-US" b="1" dirty="0" smtClean="0"/>
              <a:t>(VHSIC Hardware Description Language)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Developed in 1981 by the Department of Defense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Became an IEEE standard (1076) in 1987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More popular in Europe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this course we will use Verilog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8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Defining a module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module is the main building block in Verilog</a:t>
            </a:r>
          </a:p>
          <a:p>
            <a:r>
              <a:rPr lang="en-US" smtClean="0"/>
              <a:t>We first need to declare:</a:t>
            </a:r>
          </a:p>
          <a:p>
            <a:pPr lvl="1"/>
            <a:r>
              <a:rPr lang="en-US" smtClean="0"/>
              <a:t>Name of the module</a:t>
            </a:r>
          </a:p>
          <a:p>
            <a:pPr lvl="1"/>
            <a:r>
              <a:rPr lang="en-US" smtClean="0"/>
              <a:t>Types of its connections (input, output)</a:t>
            </a:r>
          </a:p>
          <a:p>
            <a:pPr lvl="1"/>
            <a:r>
              <a:rPr lang="en-US" smtClean="0"/>
              <a:t>Names of its connections</a:t>
            </a:r>
          </a:p>
        </p:txBody>
      </p:sp>
      <p:graphicFrame>
        <p:nvGraphicFramePr>
          <p:cNvPr id="317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81200" y="4114800"/>
          <a:ext cx="51911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VISIO" r:id="rId4" imgW="1287780" imgH="490728" progId="Visio.Drawing.6">
                  <p:embed/>
                </p:oleObj>
              </mc:Choice>
              <mc:Fallback>
                <p:oleObj name="VISIO" r:id="rId4" imgW="1287780" imgH="49072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5191125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7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Defining a module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example (a, b, c, y);</a:t>
            </a:r>
          </a:p>
          <a:p>
            <a:r>
              <a:rPr lang="en-US" dirty="0"/>
              <a:t>	</a:t>
            </a:r>
            <a:r>
              <a:rPr lang="en-US" b="1" dirty="0"/>
              <a:t>input</a:t>
            </a:r>
            <a:r>
              <a:rPr lang="en-US" dirty="0"/>
              <a:t> a;</a:t>
            </a:r>
          </a:p>
          <a:p>
            <a:r>
              <a:rPr lang="en-US" dirty="0"/>
              <a:t>	</a:t>
            </a:r>
            <a:r>
              <a:rPr lang="en-US" b="1" dirty="0"/>
              <a:t>input</a:t>
            </a:r>
            <a:r>
              <a:rPr lang="en-US" dirty="0"/>
              <a:t> b; </a:t>
            </a:r>
          </a:p>
          <a:p>
            <a:r>
              <a:rPr lang="en-US" dirty="0"/>
              <a:t>	</a:t>
            </a:r>
            <a:r>
              <a:rPr lang="en-US" b="1" dirty="0"/>
              <a:t>input</a:t>
            </a:r>
            <a:r>
              <a:rPr lang="en-US" dirty="0"/>
              <a:t> c;</a:t>
            </a:r>
          </a:p>
          <a:p>
            <a:r>
              <a:rPr lang="en-US" dirty="0"/>
              <a:t>	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// here comes the circuit description</a:t>
            </a:r>
          </a:p>
          <a:p>
            <a:endParaRPr lang="en-US" dirty="0"/>
          </a:p>
          <a:p>
            <a:r>
              <a:rPr lang="en-US" b="1" dirty="0" err="1"/>
              <a:t>endmodule</a:t>
            </a:r>
            <a:endParaRPr lang="en-US" b="1" dirty="0"/>
          </a:p>
          <a:p>
            <a:endParaRPr lang="de-CH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81200" y="4114800"/>
          <a:ext cx="51911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name="VISIO" r:id="rId4" imgW="1287780" imgH="490728" progId="Visio.Drawing.6">
                  <p:embed/>
                </p:oleObj>
              </mc:Choice>
              <mc:Fallback>
                <p:oleObj name="VISIO" r:id="rId4" imgW="1287780" imgH="49072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5191125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question of style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2511" y="1904999"/>
            <a:ext cx="3870325" cy="1828801"/>
          </a:xfrm>
        </p:spPr>
        <p:txBody>
          <a:bodyPr/>
          <a:lstStyle/>
          <a:p>
            <a:r>
              <a:rPr lang="en-US" sz="1800" b="1" dirty="0"/>
              <a:t>module</a:t>
            </a:r>
            <a:r>
              <a:rPr lang="en-US" sz="1800" dirty="0"/>
              <a:t> test ( a, b, y );</a:t>
            </a:r>
          </a:p>
          <a:p>
            <a:r>
              <a:rPr lang="en-US" sz="1800" dirty="0"/>
              <a:t>	</a:t>
            </a:r>
            <a:r>
              <a:rPr lang="en-US" sz="1800" b="1" dirty="0"/>
              <a:t>input</a:t>
            </a:r>
            <a:r>
              <a:rPr lang="en-US" sz="1800" dirty="0"/>
              <a:t> a;</a:t>
            </a:r>
          </a:p>
          <a:p>
            <a:r>
              <a:rPr lang="en-US" sz="1800" dirty="0"/>
              <a:t>	</a:t>
            </a:r>
            <a:r>
              <a:rPr lang="en-US" sz="1800" b="1" dirty="0"/>
              <a:t>input</a:t>
            </a:r>
            <a:r>
              <a:rPr lang="en-US" sz="1800" dirty="0"/>
              <a:t> b;</a:t>
            </a:r>
          </a:p>
          <a:p>
            <a:r>
              <a:rPr lang="en-US" sz="1800" dirty="0"/>
              <a:t>	</a:t>
            </a:r>
            <a:r>
              <a:rPr lang="en-US" sz="1800" b="1" dirty="0"/>
              <a:t>output</a:t>
            </a:r>
            <a:r>
              <a:rPr lang="en-US" sz="1800" dirty="0"/>
              <a:t> y;</a:t>
            </a:r>
          </a:p>
          <a:p>
            <a:endParaRPr lang="en-US" sz="1800" dirty="0"/>
          </a:p>
          <a:p>
            <a:r>
              <a:rPr lang="en-US" sz="1800" b="1" dirty="0" err="1"/>
              <a:t>endmodule</a:t>
            </a:r>
            <a:endParaRPr lang="en-US" sz="1800" b="1" dirty="0"/>
          </a:p>
          <a:p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657636" y="1904999"/>
            <a:ext cx="3870325" cy="1828801"/>
          </a:xfrm>
        </p:spPr>
        <p:txBody>
          <a:bodyPr/>
          <a:lstStyle/>
          <a:p>
            <a:r>
              <a:rPr lang="en-US" sz="1800" b="1" dirty="0"/>
              <a:t>module</a:t>
            </a:r>
            <a:r>
              <a:rPr lang="en-US" sz="1800" dirty="0"/>
              <a:t> test ( </a:t>
            </a:r>
            <a:r>
              <a:rPr lang="en-US" sz="1800" b="1" dirty="0"/>
              <a:t>input</a:t>
            </a:r>
            <a:r>
              <a:rPr lang="en-US" sz="1800" dirty="0"/>
              <a:t> a,</a:t>
            </a:r>
          </a:p>
          <a:p>
            <a:r>
              <a:rPr lang="en-US" sz="1800" b="1" dirty="0" smtClean="0"/>
              <a:t>              input</a:t>
            </a:r>
            <a:r>
              <a:rPr lang="en-US" sz="1800" dirty="0" smtClean="0"/>
              <a:t> b,</a:t>
            </a:r>
            <a:br>
              <a:rPr lang="en-US" sz="1800" dirty="0" smtClean="0"/>
            </a:br>
            <a:r>
              <a:rPr lang="en-US" sz="1800" dirty="0" smtClean="0"/>
              <a:t>              </a:t>
            </a:r>
            <a:r>
              <a:rPr lang="en-US" sz="1800" b="1" dirty="0" smtClean="0"/>
              <a:t>output</a:t>
            </a:r>
            <a:r>
              <a:rPr lang="en-US" sz="1800" dirty="0" smtClean="0"/>
              <a:t> y );</a:t>
            </a:r>
          </a:p>
          <a:p>
            <a:endParaRPr lang="en-US" sz="1800" dirty="0"/>
          </a:p>
          <a:p>
            <a:r>
              <a:rPr lang="en-US" sz="1800" b="1" dirty="0" err="1"/>
              <a:t>endmodule</a:t>
            </a:r>
            <a:endParaRPr lang="en-US" sz="1800" b="1" dirty="0"/>
          </a:p>
          <a:p>
            <a:endParaRPr lang="de-CH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3997" y="1447800"/>
            <a:ext cx="6016803" cy="457200"/>
          </a:xfrm>
        </p:spPr>
        <p:txBody>
          <a:bodyPr/>
          <a:lstStyle/>
          <a:p>
            <a:r>
              <a:rPr lang="en-US" dirty="0" smtClean="0"/>
              <a:t>The following two codes are identical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02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have busses?</a:t>
            </a:r>
            <a:endParaRPr lang="de-CH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5775" y="3124200"/>
            <a:ext cx="7896225" cy="1447799"/>
          </a:xfrm>
        </p:spPr>
        <p:txBody>
          <a:bodyPr/>
          <a:lstStyle/>
          <a:p>
            <a:r>
              <a:rPr lang="en-US" sz="2000" b="1" dirty="0"/>
              <a:t>input</a:t>
            </a:r>
            <a:r>
              <a:rPr lang="en-US" sz="2000" dirty="0"/>
              <a:t>  [31:0] a; 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// </a:t>
            </a:r>
            <a:r>
              <a:rPr lang="en-US" sz="2000" dirty="0">
                <a:solidFill>
                  <a:schemeClr val="accent3"/>
                </a:solidFill>
              </a:rPr>
              <a:t>a[31], a[30] .. a[0]</a:t>
            </a:r>
          </a:p>
          <a:p>
            <a:r>
              <a:rPr lang="en-US" sz="2000" b="1" dirty="0" smtClean="0"/>
              <a:t>output</a:t>
            </a:r>
            <a:r>
              <a:rPr lang="en-US" sz="2000" dirty="0" smtClean="0"/>
              <a:t> </a:t>
            </a:r>
            <a:r>
              <a:rPr lang="en-US" sz="2000" dirty="0"/>
              <a:t>[15:8] b1;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// </a:t>
            </a:r>
            <a:r>
              <a:rPr lang="en-US" sz="2000" dirty="0">
                <a:solidFill>
                  <a:schemeClr val="accent3"/>
                </a:solidFill>
              </a:rPr>
              <a:t>b1[15], b1[14] .. b1[8]</a:t>
            </a:r>
          </a:p>
          <a:p>
            <a:r>
              <a:rPr lang="en-US" sz="2000" b="1" dirty="0" smtClean="0"/>
              <a:t>output</a:t>
            </a:r>
            <a:r>
              <a:rPr lang="en-US" sz="2000" dirty="0" smtClean="0"/>
              <a:t> </a:t>
            </a:r>
            <a:r>
              <a:rPr lang="en-US" sz="2000" dirty="0"/>
              <a:t>[7:0]  b2;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// </a:t>
            </a:r>
            <a:r>
              <a:rPr lang="en-US" sz="2000" dirty="0">
                <a:solidFill>
                  <a:schemeClr val="accent3"/>
                </a:solidFill>
              </a:rPr>
              <a:t>b2[7], b2[6] .. b1[0]</a:t>
            </a:r>
          </a:p>
          <a:p>
            <a:r>
              <a:rPr lang="en-US" sz="2000" b="1" dirty="0" smtClean="0"/>
              <a:t>input</a:t>
            </a:r>
            <a:r>
              <a:rPr lang="en-US" sz="2000" dirty="0" smtClean="0"/>
              <a:t>         </a:t>
            </a:r>
            <a:r>
              <a:rPr lang="en-US" sz="2000" dirty="0" err="1"/>
              <a:t>clk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chemeClr val="accent3"/>
                </a:solidFill>
              </a:rPr>
              <a:t>// single signal</a:t>
            </a:r>
            <a:endParaRPr lang="en-US" sz="2000" dirty="0">
              <a:solidFill>
                <a:schemeClr val="accent3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You can also define multi-bit busses. </a:t>
            </a:r>
          </a:p>
          <a:p>
            <a:pPr lvl="1"/>
            <a:r>
              <a:rPr lang="en-US" dirty="0"/>
              <a:t>[ </a:t>
            </a:r>
            <a:r>
              <a:rPr lang="en-US" dirty="0" err="1"/>
              <a:t>range_start</a:t>
            </a:r>
            <a:r>
              <a:rPr lang="en-US" dirty="0"/>
              <a:t> : </a:t>
            </a:r>
            <a:r>
              <a:rPr lang="en-US" dirty="0" err="1"/>
              <a:t>range_end</a:t>
            </a:r>
            <a:r>
              <a:rPr lang="en-US" dirty="0"/>
              <a:t> </a:t>
            </a:r>
            <a:r>
              <a:rPr lang="en-US" dirty="0" smtClean="0"/>
              <a:t>]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Syntax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4038600"/>
            <a:ext cx="7896225" cy="1762125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</a:rPr>
              <a:t>// Single line comments start with a //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accent3"/>
                </a:solidFill>
              </a:rPr>
              <a:t>/* Multiline comments 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   are defined like this */</a:t>
            </a:r>
          </a:p>
          <a:p>
            <a:endParaRPr lang="de-CH" sz="2000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Verilog is case sensitive:</a:t>
            </a:r>
          </a:p>
          <a:p>
            <a:pPr lvl="1"/>
            <a:r>
              <a:rPr lang="en-US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SomeName</a:t>
            </a:r>
            <a:r>
              <a:rPr lang="en-US" dirty="0">
                <a:latin typeface="Consolas" pitchFamily="49" charset="0"/>
              </a:rPr>
              <a:t>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somename</a:t>
            </a:r>
            <a:r>
              <a:rPr lang="en-US" dirty="0">
                <a:latin typeface="Consolas" pitchFamily="49" charset="0"/>
              </a:rPr>
              <a:t> </a:t>
            </a:r>
            <a:r>
              <a:rPr lang="en-US" dirty="0"/>
              <a:t>are not the same!</a:t>
            </a:r>
          </a:p>
          <a:p>
            <a:r>
              <a:rPr lang="en-US" dirty="0"/>
              <a:t>Names cannot start with numbers: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2good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/>
              <a:t>is not a valid name</a:t>
            </a:r>
          </a:p>
          <a:p>
            <a:r>
              <a:rPr lang="en-US" dirty="0"/>
              <a:t>Whitespace is </a:t>
            </a:r>
            <a:r>
              <a:rPr lang="en-US" dirty="0" smtClean="0"/>
              <a:t>ignored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/>
          <a:stretch/>
        </p:blipFill>
        <p:spPr>
          <a:xfrm>
            <a:off x="357018" y="1447800"/>
            <a:ext cx="7558087" cy="4787900"/>
          </a:xfrm>
        </p:spPr>
      </p:pic>
    </p:spTree>
    <p:extLst>
      <p:ext uri="{BB962C8B-B14F-4D97-AF65-F5344CB8AC3E}">
        <p14:creationId xmlns:p14="http://schemas.microsoft.com/office/powerpoint/2010/main" val="18526345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Practices</a:t>
            </a:r>
          </a:p>
        </p:txBody>
      </p:sp>
      <p:sp>
        <p:nvSpPr>
          <p:cNvPr id="36866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Develop/use a consistent naming style</a:t>
            </a:r>
            <a:endParaRPr lang="en-US" sz="1000" dirty="0" smtClean="0"/>
          </a:p>
          <a:p>
            <a:r>
              <a:rPr lang="en-US" dirty="0" smtClean="0"/>
              <a:t>Use MSB to LSB ordering for busses (little-endian)</a:t>
            </a:r>
          </a:p>
          <a:p>
            <a:pPr lvl="1"/>
            <a:r>
              <a:rPr lang="en-US" dirty="0" smtClean="0"/>
              <a:t>Try using </a:t>
            </a:r>
            <a:r>
              <a:rPr lang="ja-JP" altLang="en-US" dirty="0" smtClean="0"/>
              <a:t>“</a:t>
            </a:r>
            <a:r>
              <a:rPr lang="en-US" altLang="ja-JP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</a:rPr>
              <a:t>a[31:0]</a:t>
            </a:r>
            <a:r>
              <a:rPr lang="ja-JP" altLang="en-US" dirty="0" smtClean="0">
                <a:latin typeface="Consolas" pitchFamily="49" charset="0"/>
              </a:rPr>
              <a:t>”</a:t>
            </a:r>
            <a:r>
              <a:rPr lang="en-US" altLang="ja-JP" dirty="0" smtClean="0"/>
              <a:t> and not </a:t>
            </a:r>
            <a:r>
              <a:rPr lang="ja-JP" altLang="en-US" dirty="0" smtClean="0"/>
              <a:t>“</a:t>
            </a:r>
            <a:r>
              <a:rPr lang="en-US" altLang="ja-JP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</a:rPr>
              <a:t>a[0:31]</a:t>
            </a:r>
            <a:r>
              <a:rPr lang="ja-JP" altLang="en-US" dirty="0" smtClean="0">
                <a:latin typeface="Consolas" pitchFamily="49" charset="0"/>
              </a:rPr>
              <a:t>”</a:t>
            </a:r>
            <a:endParaRPr lang="en-US" sz="1000" dirty="0" smtClean="0"/>
          </a:p>
          <a:p>
            <a:r>
              <a:rPr lang="en-US" dirty="0" smtClean="0"/>
              <a:t>Define one module per file</a:t>
            </a:r>
          </a:p>
          <a:p>
            <a:pPr lvl="1"/>
            <a:r>
              <a:rPr lang="en-US" dirty="0" smtClean="0"/>
              <a:t>Makes managing your design hierarchy easier</a:t>
            </a:r>
            <a:endParaRPr lang="en-US" sz="1000" dirty="0" smtClean="0"/>
          </a:p>
          <a:p>
            <a:r>
              <a:rPr lang="en-US" dirty="0" smtClean="0"/>
              <a:t>Use a file name that equals module name</a:t>
            </a:r>
          </a:p>
          <a:p>
            <a:pPr lvl="1"/>
            <a:r>
              <a:rPr lang="en-US" dirty="0" smtClean="0"/>
              <a:t>i.e. module </a:t>
            </a:r>
            <a:r>
              <a:rPr lang="en-US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TryThis</a:t>
            </a:r>
            <a:r>
              <a:rPr lang="en-US" dirty="0" smtClean="0"/>
              <a:t> is defined in a file called </a:t>
            </a:r>
            <a:r>
              <a:rPr lang="en-US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TryThis.v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There are Two Main Styles of HDL</a:t>
            </a:r>
          </a:p>
        </p:txBody>
      </p:sp>
      <p:sp>
        <p:nvSpPr>
          <p:cNvPr id="37890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Structural </a:t>
            </a:r>
          </a:p>
          <a:p>
            <a:pPr lvl="1"/>
            <a:r>
              <a:rPr lang="en-US" smtClean="0"/>
              <a:t>Describe how modules are interconnected</a:t>
            </a:r>
          </a:p>
          <a:p>
            <a:pPr lvl="1"/>
            <a:r>
              <a:rPr lang="en-US" smtClean="0"/>
              <a:t>Each module contains other modules (instances)</a:t>
            </a:r>
          </a:p>
          <a:p>
            <a:pPr lvl="1"/>
            <a:r>
              <a:rPr lang="en-US" smtClean="0"/>
              <a:t>… and interconnections between these modules</a:t>
            </a:r>
          </a:p>
          <a:p>
            <a:pPr lvl="1"/>
            <a:r>
              <a:rPr lang="en-US" smtClean="0"/>
              <a:t>Describes a hierarchy</a:t>
            </a:r>
          </a:p>
          <a:p>
            <a:r>
              <a:rPr lang="en-US" smtClean="0"/>
              <a:t>Behavioral</a:t>
            </a:r>
          </a:p>
          <a:p>
            <a:pPr lvl="1"/>
            <a:r>
              <a:rPr lang="en-US" smtClean="0"/>
              <a:t>The module body contains functional description of the circuit</a:t>
            </a:r>
          </a:p>
          <a:p>
            <a:pPr lvl="1"/>
            <a:r>
              <a:rPr lang="en-US" smtClean="0"/>
              <a:t>Contains logical and mathematical operators</a:t>
            </a:r>
          </a:p>
          <a:p>
            <a:pPr lvl="1"/>
            <a:endParaRPr lang="en-US" smtClean="0"/>
          </a:p>
          <a:p>
            <a:r>
              <a:rPr lang="en-US" smtClean="0"/>
              <a:t>Practical circuits would use a combination of both</a:t>
            </a:r>
          </a:p>
        </p:txBody>
      </p:sp>
    </p:spTree>
    <p:extLst>
      <p:ext uri="{BB962C8B-B14F-4D97-AF65-F5344CB8AC3E}">
        <p14:creationId xmlns:p14="http://schemas.microsoft.com/office/powerpoint/2010/main" val="12776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HDL: Instantiating a Module</a:t>
            </a:r>
          </a:p>
        </p:txBody>
      </p:sp>
      <p:pic>
        <p:nvPicPr>
          <p:cNvPr id="38914" name="Content Placeholder 13" descr="struc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2381250"/>
            <a:ext cx="7381875" cy="2933700"/>
          </a:xfrm>
        </p:spPr>
      </p:pic>
    </p:spTree>
    <p:extLst>
      <p:ext uri="{BB962C8B-B14F-4D97-AF65-F5344CB8AC3E}">
        <p14:creationId xmlns:p14="http://schemas.microsoft.com/office/powerpoint/2010/main" val="14389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7" descr="struc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70" y="1944845"/>
            <a:ext cx="4501430" cy="1788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HDL Example</a:t>
            </a:r>
            <a:endParaRPr lang="de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top (A, SEL, C, Y);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A, SEL, C;</a:t>
            </a:r>
          </a:p>
          <a:p>
            <a:r>
              <a:rPr lang="en-US" dirty="0"/>
              <a:t>  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r>
              <a:rPr lang="en-US" dirty="0"/>
              <a:t>  </a:t>
            </a:r>
            <a:r>
              <a:rPr lang="en-US" b="1" dirty="0"/>
              <a:t>wire</a:t>
            </a:r>
            <a:r>
              <a:rPr lang="en-US" dirty="0"/>
              <a:t> n1;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endmodule</a:t>
            </a:r>
            <a:endParaRPr lang="en-US" b="1" dirty="0"/>
          </a:p>
          <a:p>
            <a:endParaRPr lang="de-CH" dirty="0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4718770" y="4038600"/>
            <a:ext cx="3870325" cy="2295525"/>
          </a:xfrm>
        </p:spPr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small (A, B, Y);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A;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B;</a:t>
            </a:r>
          </a:p>
          <a:p>
            <a:r>
              <a:rPr lang="en-US" dirty="0"/>
              <a:t>  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// description of small</a:t>
            </a:r>
          </a:p>
          <a:p>
            <a:endParaRPr lang="en-US" dirty="0"/>
          </a:p>
          <a:p>
            <a:r>
              <a:rPr lang="en-US" b="1" dirty="0" err="1"/>
              <a:t>endmodule</a:t>
            </a:r>
            <a:r>
              <a:rPr lang="en-US" b="1" dirty="0"/>
              <a:t> </a:t>
            </a:r>
            <a:endParaRPr lang="de-CH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Module Definitions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4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7" descr="struc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70" y="1944845"/>
            <a:ext cx="4501430" cy="1788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HDL Example</a:t>
            </a:r>
            <a:endParaRPr lang="de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top (A, SEL, C, Y);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A, SEL, C;</a:t>
            </a:r>
          </a:p>
          <a:p>
            <a:r>
              <a:rPr lang="en-US" dirty="0"/>
              <a:t>  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r>
              <a:rPr lang="en-US" dirty="0"/>
              <a:t>  </a:t>
            </a:r>
            <a:r>
              <a:rPr lang="en-US" b="1" dirty="0"/>
              <a:t>wire</a:t>
            </a:r>
            <a:r>
              <a:rPr lang="en-US" dirty="0"/>
              <a:t> n1;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endmodule</a:t>
            </a:r>
            <a:endParaRPr lang="en-US" b="1" dirty="0"/>
          </a:p>
          <a:p>
            <a:endParaRPr lang="de-CH" dirty="0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4718770" y="4038600"/>
            <a:ext cx="3870325" cy="2295525"/>
          </a:xfrm>
        </p:spPr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small (A, B, Y);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A;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B;</a:t>
            </a:r>
          </a:p>
          <a:p>
            <a:r>
              <a:rPr lang="en-US" dirty="0"/>
              <a:t>  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// description of small</a:t>
            </a:r>
          </a:p>
          <a:p>
            <a:endParaRPr lang="en-US" dirty="0"/>
          </a:p>
          <a:p>
            <a:r>
              <a:rPr lang="en-US" b="1" dirty="0" err="1"/>
              <a:t>endmodule</a:t>
            </a:r>
            <a:r>
              <a:rPr lang="en-US" b="1" dirty="0"/>
              <a:t> </a:t>
            </a:r>
            <a:endParaRPr lang="de-CH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Module Definitions</a:t>
            </a:r>
            <a:endParaRPr lang="de-CH" dirty="0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219200" y="1905000"/>
            <a:ext cx="457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8153400" y="3352800"/>
            <a:ext cx="457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9" name="Straight Connector 13"/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676400" y="2095500"/>
            <a:ext cx="6477000" cy="1447800"/>
          </a:xfrm>
          <a:prstGeom prst="line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7391400" y="2971800"/>
            <a:ext cx="457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791200" y="2819400"/>
            <a:ext cx="457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562600" y="3962400"/>
            <a:ext cx="6858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8" name="Straight Connector 18"/>
          <p:cNvCxnSpPr>
            <a:cxnSpLocks noChangeShapeType="1"/>
            <a:stCxn id="16" idx="4"/>
            <a:endCxn id="17" idx="0"/>
          </p:cNvCxnSpPr>
          <p:nvPr/>
        </p:nvCxnSpPr>
        <p:spPr bwMode="auto">
          <a:xfrm flipH="1">
            <a:off x="5905500" y="3200400"/>
            <a:ext cx="114300" cy="762000"/>
          </a:xfrm>
          <a:prstGeom prst="line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21"/>
          <p:cNvCxnSpPr>
            <a:cxnSpLocks noChangeShapeType="1"/>
            <a:stCxn id="14" idx="4"/>
            <a:endCxn id="17" idx="7"/>
          </p:cNvCxnSpPr>
          <p:nvPr/>
        </p:nvCxnSpPr>
        <p:spPr bwMode="auto">
          <a:xfrm flipH="1">
            <a:off x="6147967" y="3352800"/>
            <a:ext cx="1472033" cy="676555"/>
          </a:xfrm>
          <a:prstGeom prst="line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319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7" descr="struc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70" y="1944845"/>
            <a:ext cx="4501430" cy="1788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HDL Example</a:t>
            </a:r>
            <a:endParaRPr lang="de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top (A, SEL, C, Y);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A, SEL, C;</a:t>
            </a:r>
          </a:p>
          <a:p>
            <a:r>
              <a:rPr lang="en-US" dirty="0"/>
              <a:t>  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r>
              <a:rPr lang="en-US" dirty="0"/>
              <a:t>  </a:t>
            </a:r>
            <a:r>
              <a:rPr lang="en-US" b="1" dirty="0"/>
              <a:t>wire</a:t>
            </a:r>
            <a:r>
              <a:rPr lang="en-US" dirty="0"/>
              <a:t> n1;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endmodule</a:t>
            </a:r>
            <a:endParaRPr lang="en-US" b="1" dirty="0"/>
          </a:p>
          <a:p>
            <a:endParaRPr lang="de-CH" dirty="0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4718770" y="4038600"/>
            <a:ext cx="3870325" cy="2295525"/>
          </a:xfrm>
        </p:spPr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small (A, B, Y);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A;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B;</a:t>
            </a:r>
          </a:p>
          <a:p>
            <a:r>
              <a:rPr lang="en-US" dirty="0"/>
              <a:t>  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// description of small</a:t>
            </a:r>
          </a:p>
          <a:p>
            <a:endParaRPr lang="en-US" dirty="0"/>
          </a:p>
          <a:p>
            <a:r>
              <a:rPr lang="en-US" b="1" dirty="0" err="1"/>
              <a:t>endmodule</a:t>
            </a:r>
            <a:r>
              <a:rPr lang="en-US" b="1" dirty="0"/>
              <a:t> </a:t>
            </a:r>
            <a:endParaRPr lang="de-CH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Wire definitions</a:t>
            </a:r>
            <a:endParaRPr lang="de-CH" dirty="0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457200" y="2628900"/>
            <a:ext cx="12954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21" name="Straight Connector 11"/>
          <p:cNvCxnSpPr>
            <a:cxnSpLocks noChangeShapeType="1"/>
            <a:stCxn id="20" idx="6"/>
            <a:endCxn id="22" idx="2"/>
          </p:cNvCxnSpPr>
          <p:nvPr/>
        </p:nvCxnSpPr>
        <p:spPr bwMode="auto">
          <a:xfrm flipV="1">
            <a:off x="1752600" y="2628900"/>
            <a:ext cx="4724400" cy="190500"/>
          </a:xfrm>
          <a:prstGeom prst="line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6477000" y="2438400"/>
            <a:ext cx="457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2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7" descr="struc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70" y="1944845"/>
            <a:ext cx="4501430" cy="1788955"/>
          </a:xfrm>
          <a:prstGeom prst="rect">
            <a:avLst/>
          </a:prstGeom>
        </p:spPr>
      </p:pic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5181600" y="1905000"/>
            <a:ext cx="1295400" cy="1371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HDL Example</a:t>
            </a:r>
            <a:endParaRPr lang="de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top (A, SEL, C, Y);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A, SEL, C;</a:t>
            </a:r>
          </a:p>
          <a:p>
            <a:r>
              <a:rPr lang="en-US" dirty="0"/>
              <a:t>  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r>
              <a:rPr lang="en-US" dirty="0"/>
              <a:t>  </a:t>
            </a:r>
            <a:r>
              <a:rPr lang="en-US" b="1" dirty="0"/>
              <a:t>wire</a:t>
            </a:r>
            <a:r>
              <a:rPr lang="en-US" dirty="0"/>
              <a:t> n1;  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// instantiate small once</a:t>
            </a:r>
          </a:p>
          <a:p>
            <a:r>
              <a:rPr lang="en-US" dirty="0"/>
              <a:t>small </a:t>
            </a:r>
            <a:r>
              <a:rPr lang="en-US" dirty="0" err="1"/>
              <a:t>i_first</a:t>
            </a:r>
            <a:r>
              <a:rPr lang="en-US" dirty="0"/>
              <a:t> ( .A(A),</a:t>
            </a:r>
          </a:p>
          <a:p>
            <a:r>
              <a:rPr lang="en-US" dirty="0"/>
              <a:t>                .B(SEL),</a:t>
            </a:r>
          </a:p>
          <a:p>
            <a:r>
              <a:rPr lang="en-US" dirty="0"/>
              <a:t>                .Y(n1)   );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endmodule</a:t>
            </a:r>
            <a:endParaRPr lang="en-US" b="1" dirty="0"/>
          </a:p>
          <a:p>
            <a:endParaRPr lang="de-CH" dirty="0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4718770" y="4038600"/>
            <a:ext cx="3870325" cy="2295525"/>
          </a:xfrm>
        </p:spPr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small (A, B, Y);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A;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B;</a:t>
            </a:r>
          </a:p>
          <a:p>
            <a:r>
              <a:rPr lang="en-US" dirty="0"/>
              <a:t>  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// description of small</a:t>
            </a:r>
          </a:p>
          <a:p>
            <a:endParaRPr lang="en-US" dirty="0"/>
          </a:p>
          <a:p>
            <a:r>
              <a:rPr lang="en-US" b="1" dirty="0" err="1"/>
              <a:t>endmodule</a:t>
            </a:r>
            <a:r>
              <a:rPr lang="en-US" b="1" dirty="0"/>
              <a:t> </a:t>
            </a:r>
            <a:endParaRPr lang="de-CH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Instantiate first module</a:t>
            </a:r>
            <a:endParaRPr lang="de-CH" dirty="0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52400" y="2923662"/>
            <a:ext cx="3657600" cy="149593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8" name="Straight Connector 11"/>
          <p:cNvCxnSpPr>
            <a:cxnSpLocks noChangeShapeType="1"/>
            <a:stCxn id="7" idx="7"/>
            <a:endCxn id="9" idx="2"/>
          </p:cNvCxnSpPr>
          <p:nvPr/>
        </p:nvCxnSpPr>
        <p:spPr bwMode="auto">
          <a:xfrm flipV="1">
            <a:off x="3274357" y="2590800"/>
            <a:ext cx="1907243" cy="551937"/>
          </a:xfrm>
          <a:prstGeom prst="line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343400" y="3733800"/>
            <a:ext cx="3429000" cy="1524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6" name="Straight Connector 16"/>
          <p:cNvCxnSpPr>
            <a:cxnSpLocks noChangeShapeType="1"/>
            <a:stCxn id="7" idx="5"/>
            <a:endCxn id="14" idx="2"/>
          </p:cNvCxnSpPr>
          <p:nvPr/>
        </p:nvCxnSpPr>
        <p:spPr bwMode="auto">
          <a:xfrm>
            <a:off x="3274357" y="4200525"/>
            <a:ext cx="1069043" cy="295275"/>
          </a:xfrm>
          <a:prstGeom prst="line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468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7" descr="struc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70" y="1944845"/>
            <a:ext cx="4501430" cy="1788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HDL Example</a:t>
            </a:r>
            <a:endParaRPr lang="de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top (A, SEL, C, Y);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A, SEL, C;</a:t>
            </a:r>
          </a:p>
          <a:p>
            <a:r>
              <a:rPr lang="en-US" dirty="0"/>
              <a:t>  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r>
              <a:rPr lang="en-US" dirty="0"/>
              <a:t>  </a:t>
            </a:r>
            <a:r>
              <a:rPr lang="en-US" b="1" dirty="0"/>
              <a:t>wire</a:t>
            </a:r>
            <a:r>
              <a:rPr lang="en-US" dirty="0"/>
              <a:t> n1;  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// instantiate small once</a:t>
            </a:r>
          </a:p>
          <a:p>
            <a:r>
              <a:rPr lang="en-US" dirty="0"/>
              <a:t>small </a:t>
            </a:r>
            <a:r>
              <a:rPr lang="en-US" dirty="0" err="1"/>
              <a:t>i_first</a:t>
            </a:r>
            <a:r>
              <a:rPr lang="en-US" dirty="0"/>
              <a:t> ( .A(A),</a:t>
            </a:r>
          </a:p>
          <a:p>
            <a:r>
              <a:rPr lang="en-US" dirty="0"/>
              <a:t>                .B(SEL),</a:t>
            </a:r>
          </a:p>
          <a:p>
            <a:r>
              <a:rPr lang="en-US" dirty="0"/>
              <a:t>                .Y(n1)   );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// instantiate small second time</a:t>
            </a:r>
          </a:p>
          <a:p>
            <a:r>
              <a:rPr lang="en-US" dirty="0"/>
              <a:t>small i2 ( .A(n1),</a:t>
            </a:r>
          </a:p>
          <a:p>
            <a:r>
              <a:rPr lang="en-US" dirty="0"/>
              <a:t>           .B(C),</a:t>
            </a:r>
          </a:p>
          <a:p>
            <a:r>
              <a:rPr lang="en-US" dirty="0"/>
              <a:t>           .Y(Y) );</a:t>
            </a:r>
          </a:p>
          <a:p>
            <a:endParaRPr lang="en-US" dirty="0"/>
          </a:p>
          <a:p>
            <a:r>
              <a:rPr lang="en-US" b="1" dirty="0" err="1"/>
              <a:t>endmodule</a:t>
            </a:r>
            <a:endParaRPr lang="en-US" b="1" dirty="0"/>
          </a:p>
          <a:p>
            <a:endParaRPr lang="de-CH" dirty="0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4718770" y="4038600"/>
            <a:ext cx="3870325" cy="2295525"/>
          </a:xfrm>
        </p:spPr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small (A, B, Y);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A;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B;</a:t>
            </a:r>
          </a:p>
          <a:p>
            <a:r>
              <a:rPr lang="en-US" dirty="0"/>
              <a:t>  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// description of small</a:t>
            </a:r>
          </a:p>
          <a:p>
            <a:endParaRPr lang="en-US" dirty="0"/>
          </a:p>
          <a:p>
            <a:r>
              <a:rPr lang="en-US" b="1" dirty="0" err="1"/>
              <a:t>endmodule</a:t>
            </a:r>
            <a:r>
              <a:rPr lang="en-US" b="1" dirty="0"/>
              <a:t> </a:t>
            </a:r>
            <a:endParaRPr lang="de-CH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Instantiate second module</a:t>
            </a:r>
            <a:endParaRPr lang="de-CH" dirty="0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28600" y="4066662"/>
            <a:ext cx="4037478" cy="149593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8" name="Straight Connector 11"/>
          <p:cNvCxnSpPr>
            <a:cxnSpLocks noChangeShapeType="1"/>
            <a:stCxn id="7" idx="7"/>
            <a:endCxn id="9" idx="2"/>
          </p:cNvCxnSpPr>
          <p:nvPr/>
        </p:nvCxnSpPr>
        <p:spPr bwMode="auto">
          <a:xfrm flipV="1">
            <a:off x="3674803" y="2743200"/>
            <a:ext cx="3106997" cy="1542537"/>
          </a:xfrm>
          <a:prstGeom prst="line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781800" y="2057400"/>
            <a:ext cx="1295400" cy="1371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343400" y="3733800"/>
            <a:ext cx="3429000" cy="1524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6" name="Straight Connector 16"/>
          <p:cNvCxnSpPr>
            <a:cxnSpLocks noChangeShapeType="1"/>
            <a:stCxn id="7" idx="6"/>
            <a:endCxn id="14" idx="2"/>
          </p:cNvCxnSpPr>
          <p:nvPr/>
        </p:nvCxnSpPr>
        <p:spPr bwMode="auto">
          <a:xfrm flipV="1">
            <a:off x="4266078" y="4495800"/>
            <a:ext cx="77322" cy="318831"/>
          </a:xfrm>
          <a:prstGeom prst="line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287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7" descr="struc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70" y="1944845"/>
            <a:ext cx="4501430" cy="1788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HDL Example</a:t>
            </a:r>
            <a:endParaRPr lang="de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top (A, SEL, C, Y);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A, SEL, C;</a:t>
            </a:r>
          </a:p>
          <a:p>
            <a:r>
              <a:rPr lang="en-US" dirty="0"/>
              <a:t>  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r>
              <a:rPr lang="en-US" dirty="0"/>
              <a:t>  </a:t>
            </a:r>
            <a:r>
              <a:rPr lang="en-US" b="1" dirty="0"/>
              <a:t>wire</a:t>
            </a:r>
            <a:r>
              <a:rPr lang="en-US" dirty="0"/>
              <a:t> n1;  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// alternative</a:t>
            </a:r>
          </a:p>
          <a:p>
            <a:r>
              <a:rPr lang="en-US" dirty="0"/>
              <a:t>small </a:t>
            </a:r>
            <a:r>
              <a:rPr lang="en-US" dirty="0" err="1"/>
              <a:t>i_first</a:t>
            </a:r>
            <a:r>
              <a:rPr lang="en-US" dirty="0"/>
              <a:t> ( A, SEL, n1 );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/* </a:t>
            </a:r>
            <a:r>
              <a:rPr lang="en-US" dirty="0">
                <a:solidFill>
                  <a:schemeClr val="accent3"/>
                </a:solidFill>
              </a:rPr>
              <a:t>Shorter instantiation,</a:t>
            </a:r>
          </a:p>
          <a:p>
            <a:r>
              <a:rPr lang="en-US" dirty="0">
                <a:solidFill>
                  <a:schemeClr val="accent3"/>
                </a:solidFill>
              </a:rPr>
              <a:t>   </a:t>
            </a:r>
            <a:r>
              <a:rPr lang="en-US" b="1" dirty="0">
                <a:solidFill>
                  <a:schemeClr val="accent3"/>
                </a:solidFill>
              </a:rPr>
              <a:t>pin order very important</a:t>
            </a:r>
            <a:r>
              <a:rPr lang="en-US" dirty="0">
                <a:solidFill>
                  <a:schemeClr val="accent3"/>
                </a:solidFill>
              </a:rPr>
              <a:t> */ 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// any pin order, safer choice</a:t>
            </a:r>
          </a:p>
          <a:p>
            <a:r>
              <a:rPr lang="en-US" dirty="0"/>
              <a:t>small i2 ( .B(C),</a:t>
            </a:r>
          </a:p>
          <a:p>
            <a:r>
              <a:rPr lang="en-US" dirty="0"/>
              <a:t>           .Y(Y),</a:t>
            </a:r>
          </a:p>
          <a:p>
            <a:r>
              <a:rPr lang="en-US" dirty="0"/>
              <a:t>           .A(n1) );</a:t>
            </a:r>
          </a:p>
          <a:p>
            <a:endParaRPr lang="en-US" dirty="0"/>
          </a:p>
          <a:p>
            <a:r>
              <a:rPr lang="en-US" b="1" dirty="0" err="1"/>
              <a:t>endmodule</a:t>
            </a:r>
            <a:endParaRPr lang="en-US" b="1" dirty="0"/>
          </a:p>
          <a:p>
            <a:endParaRPr lang="de-CH" dirty="0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4718770" y="4038600"/>
            <a:ext cx="3870325" cy="2295525"/>
          </a:xfrm>
        </p:spPr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small (A, B, Y);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A;</a:t>
            </a:r>
          </a:p>
          <a:p>
            <a:r>
              <a:rPr lang="en-US" dirty="0"/>
              <a:t>  </a:t>
            </a:r>
            <a:r>
              <a:rPr lang="en-US" b="1" dirty="0"/>
              <a:t>input</a:t>
            </a:r>
            <a:r>
              <a:rPr lang="en-US" dirty="0"/>
              <a:t> B;</a:t>
            </a:r>
          </a:p>
          <a:p>
            <a:r>
              <a:rPr lang="en-US" dirty="0"/>
              <a:t>  </a:t>
            </a:r>
            <a:r>
              <a:rPr lang="en-US" b="1" dirty="0"/>
              <a:t>output</a:t>
            </a:r>
            <a:r>
              <a:rPr lang="en-US" dirty="0"/>
              <a:t> Y;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// description of small</a:t>
            </a:r>
          </a:p>
          <a:p>
            <a:endParaRPr lang="en-US" dirty="0"/>
          </a:p>
          <a:p>
            <a:r>
              <a:rPr lang="en-US" b="1" dirty="0" err="1"/>
              <a:t>endmodule</a:t>
            </a:r>
            <a:r>
              <a:rPr lang="en-US" b="1" dirty="0"/>
              <a:t> </a:t>
            </a:r>
            <a:endParaRPr lang="de-CH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Short Instantiation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88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with HDL code?</a:t>
            </a:r>
          </a:p>
        </p:txBody>
      </p:sp>
      <p:sp>
        <p:nvSpPr>
          <p:cNvPr id="4608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Automatic Synthesis </a:t>
            </a:r>
          </a:p>
          <a:p>
            <a:pPr lvl="1"/>
            <a:r>
              <a:rPr lang="en-US" smtClean="0"/>
              <a:t>Modern tools are able to map a behavioral HDL code into gate-level schematics</a:t>
            </a:r>
          </a:p>
          <a:p>
            <a:pPr lvl="1"/>
            <a:r>
              <a:rPr lang="en-US" smtClean="0"/>
              <a:t>They can perform many optimizations</a:t>
            </a:r>
          </a:p>
          <a:p>
            <a:pPr lvl="1"/>
            <a:r>
              <a:rPr lang="en-US" smtClean="0"/>
              <a:t>… however they can not guarantee that a solution is optimal</a:t>
            </a:r>
          </a:p>
          <a:p>
            <a:pPr lvl="1"/>
            <a:r>
              <a:rPr lang="en-US" smtClean="0"/>
              <a:t>Most common way of Digital Design these days</a:t>
            </a:r>
          </a:p>
          <a:p>
            <a:r>
              <a:rPr lang="en-US" smtClean="0"/>
              <a:t>Simulation</a:t>
            </a:r>
          </a:p>
          <a:p>
            <a:pPr lvl="1"/>
            <a:r>
              <a:rPr lang="en-US" smtClean="0"/>
              <a:t>Allows the behavior of the circuit to be verified without actually manufacturing the circuit</a:t>
            </a:r>
          </a:p>
          <a:p>
            <a:pPr lvl="1"/>
            <a:r>
              <a:rPr lang="en-US" smtClean="0"/>
              <a:t>Simulators can work on behavioral or gate-level schematics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ASICs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10952" r="10727" b="11167"/>
          <a:stretch/>
        </p:blipFill>
        <p:spPr>
          <a:xfrm>
            <a:off x="357018" y="1447800"/>
            <a:ext cx="7592093" cy="4876800"/>
          </a:xfrm>
        </p:spPr>
      </p:pic>
    </p:spTree>
    <p:extLst>
      <p:ext uri="{BB962C8B-B14F-4D97-AF65-F5344CB8AC3E}">
        <p14:creationId xmlns:p14="http://schemas.microsoft.com/office/powerpoint/2010/main" val="8641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Behavioral HDL: Defining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module 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example (a, 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b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, 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c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, 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y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);</a:t>
            </a:r>
          </a:p>
          <a:p>
            <a:pPr>
              <a:buFont typeface="Wingdings" charset="2"/>
              <a:buNone/>
              <a:defRPr/>
            </a:pP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	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a;</a:t>
            </a:r>
          </a:p>
          <a:p>
            <a:pPr>
              <a:buFont typeface="Wingdings" charset="2"/>
              <a:buNone/>
              <a:defRPr/>
            </a:pP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	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input 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b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; </a:t>
            </a:r>
          </a:p>
          <a:p>
            <a:pPr>
              <a:buFont typeface="Wingdings" charset="2"/>
              <a:buNone/>
              <a:defRPr/>
            </a:pP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	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input 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c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;</a:t>
            </a:r>
          </a:p>
          <a:p>
            <a:pPr>
              <a:buFont typeface="Wingdings" charset="2"/>
              <a:buNone/>
              <a:defRPr/>
            </a:pP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	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output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y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;</a:t>
            </a:r>
          </a:p>
          <a:p>
            <a:pPr>
              <a:buFont typeface="Wingdings" charset="2"/>
              <a:buNone/>
              <a:defRPr/>
            </a:pPr>
            <a:endParaRPr lang="en-US" sz="2000" dirty="0" smtClean="0">
              <a:latin typeface="Consolas" pitchFamily="49" charset="0"/>
              <a:ea typeface="ＭＳ Ｐゴシック" charset="-128"/>
              <a:cs typeface="Consolas" pitchFamily="49" charset="0"/>
            </a:endParaRPr>
          </a:p>
          <a:p>
            <a:pPr>
              <a:buFont typeface="Wingdings" charset="2"/>
              <a:buNone/>
              <a:defRPr/>
            </a:pP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  <a:ea typeface="ＭＳ Ｐゴシック" charset="-128"/>
                <a:cs typeface="Consolas" pitchFamily="49" charset="0"/>
              </a:rPr>
              <a:t>// here comes the circuit description</a:t>
            </a:r>
          </a:p>
          <a:p>
            <a:pPr>
              <a:buFont typeface="Wingdings" charset="2"/>
              <a:buNone/>
              <a:defRPr/>
            </a:pP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assign 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y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 = 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~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a 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&amp; ~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b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&amp; ~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c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|</a:t>
            </a:r>
          </a:p>
          <a:p>
            <a:pPr>
              <a:buFont typeface="Wingdings" charset="2"/>
              <a:buNone/>
              <a:defRPr/>
            </a:pP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            a 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&amp; ~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b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&amp; ~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c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|</a:t>
            </a:r>
          </a:p>
          <a:p>
            <a:pPr>
              <a:buFont typeface="Wingdings" charset="2"/>
              <a:buNone/>
              <a:defRPr/>
            </a:pP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            a 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&amp; ~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b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&amp;  </a:t>
            </a:r>
            <a:r>
              <a:rPr lang="en-US" sz="2000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c</a:t>
            </a:r>
            <a:r>
              <a:rPr lang="en-US" sz="2000" dirty="0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;   </a:t>
            </a:r>
          </a:p>
          <a:p>
            <a:pPr>
              <a:buFont typeface="Wingdings" charset="2"/>
              <a:buNone/>
              <a:defRPr/>
            </a:pPr>
            <a:endParaRPr lang="en-US" sz="2000" dirty="0" smtClean="0">
              <a:latin typeface="Consolas" pitchFamily="49" charset="0"/>
              <a:ea typeface="ＭＳ Ｐゴシック" charset="-128"/>
              <a:cs typeface="Consolas" pitchFamily="49" charset="0"/>
            </a:endParaRPr>
          </a:p>
          <a:p>
            <a:pPr>
              <a:buFont typeface="Wingdings" charset="2"/>
              <a:buNone/>
              <a:defRPr/>
            </a:pPr>
            <a:r>
              <a:rPr lang="en-US" sz="2000" b="1" dirty="0" err="1" smtClean="0">
                <a:latin typeface="Consolas" pitchFamily="49" charset="0"/>
                <a:ea typeface="ＭＳ Ｐゴシック" charset="-128"/>
                <a:cs typeface="Consolas" pitchFamily="49" charset="0"/>
              </a:rPr>
              <a:t>endmodule</a:t>
            </a:r>
            <a:endParaRPr lang="en-US" sz="2000" b="1" dirty="0" smtClean="0">
              <a:latin typeface="Consolas" pitchFamily="49" charset="0"/>
              <a:ea typeface="ＭＳ Ｐゴシック" charset="-128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Behavioral HDL: Synthesis Results</a:t>
            </a:r>
          </a:p>
        </p:txBody>
      </p:sp>
      <p:graphicFrame>
        <p:nvGraphicFramePr>
          <p:cNvPr id="4813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23875" y="1524000"/>
          <a:ext cx="78581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VISIO" r:id="rId4" imgW="2545385" imgH="1374038" progId="Visio.Drawing.6">
                  <p:embed/>
                </p:oleObj>
              </mc:Choice>
              <mc:Fallback>
                <p:oleObj name="VISIO" r:id="rId4" imgW="2545385" imgH="137403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524000"/>
                        <a:ext cx="785812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2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Behavioral HDL: Simulating the Circuit</a:t>
            </a:r>
          </a:p>
        </p:txBody>
      </p:sp>
      <p:pic>
        <p:nvPicPr>
          <p:cNvPr id="49157" name="Picture 7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7" y="1524000"/>
            <a:ext cx="7920701" cy="2743200"/>
          </a:xfrm>
          <a:noFill/>
        </p:spPr>
      </p:pic>
    </p:spTree>
    <p:extLst>
      <p:ext uri="{BB962C8B-B14F-4D97-AF65-F5344CB8AC3E}">
        <p14:creationId xmlns:p14="http://schemas.microsoft.com/office/powerpoint/2010/main" val="6282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Bitwise Operators</a:t>
            </a:r>
          </a:p>
        </p:txBody>
      </p:sp>
      <p:sp>
        <p:nvSpPr>
          <p:cNvPr id="50179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module </a:t>
            </a:r>
            <a:r>
              <a:rPr lang="en-US" sz="2000" dirty="0" smtClean="0">
                <a:latin typeface="Consolas" pitchFamily="49" charset="0"/>
              </a:rPr>
              <a:t>gates(</a:t>
            </a:r>
            <a:r>
              <a:rPr lang="en-US" sz="2000" b="1" dirty="0" smtClean="0">
                <a:latin typeface="Consolas" pitchFamily="49" charset="0"/>
              </a:rPr>
              <a:t>input  </a:t>
            </a:r>
            <a:r>
              <a:rPr lang="en-US" sz="2000" dirty="0" smtClean="0">
                <a:latin typeface="Consolas" pitchFamily="49" charset="0"/>
              </a:rPr>
              <a:t>[3:0]  a, b,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 </a:t>
            </a:r>
            <a:r>
              <a:rPr lang="en-US" sz="2000" b="1" dirty="0" smtClean="0">
                <a:latin typeface="Consolas" pitchFamily="49" charset="0"/>
              </a:rPr>
              <a:t>output </a:t>
            </a:r>
            <a:r>
              <a:rPr lang="en-US" sz="2000" dirty="0" smtClean="0">
                <a:latin typeface="Consolas" pitchFamily="49" charset="0"/>
              </a:rPr>
              <a:t>[3:0] y1, y2, y3, y4, y5);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   /* Five different two-input logic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      gates acting on 4 bit busses */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</a:t>
            </a:r>
            <a:r>
              <a:rPr lang="en-US" sz="2000" b="1" dirty="0" smtClean="0">
                <a:latin typeface="Consolas" pitchFamily="49" charset="0"/>
              </a:rPr>
              <a:t>assign </a:t>
            </a:r>
            <a:r>
              <a:rPr lang="en-US" sz="2000" dirty="0" smtClean="0">
                <a:latin typeface="Consolas" pitchFamily="49" charset="0"/>
              </a:rPr>
              <a:t>y1 = a </a:t>
            </a:r>
            <a:r>
              <a:rPr lang="en-US" sz="2000" b="1" dirty="0" smtClean="0">
                <a:latin typeface="Consolas" pitchFamily="49" charset="0"/>
              </a:rPr>
              <a:t>&amp; </a:t>
            </a:r>
            <a:r>
              <a:rPr lang="en-US" sz="2000" dirty="0" smtClean="0">
                <a:latin typeface="Consolas" pitchFamily="49" charset="0"/>
              </a:rPr>
              <a:t>b;    </a:t>
            </a:r>
            <a:r>
              <a:rPr lang="en-US" sz="2000" i="1" dirty="0" smtClean="0">
                <a:solidFill>
                  <a:srgbClr val="A6A6A6"/>
                </a:solidFill>
                <a:latin typeface="Consolas" pitchFamily="49" charset="0"/>
              </a:rPr>
              <a:t>//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</a:t>
            </a:r>
            <a:r>
              <a:rPr lang="en-US" sz="2000" b="1" dirty="0" smtClean="0">
                <a:latin typeface="Consolas" pitchFamily="49" charset="0"/>
              </a:rPr>
              <a:t>assign </a:t>
            </a:r>
            <a:r>
              <a:rPr lang="en-US" sz="2000" dirty="0" smtClean="0">
                <a:latin typeface="Consolas" pitchFamily="49" charset="0"/>
              </a:rPr>
              <a:t>y2 = a </a:t>
            </a:r>
            <a:r>
              <a:rPr lang="en-US" sz="2000" b="1" dirty="0" smtClean="0">
                <a:latin typeface="Consolas" pitchFamily="49" charset="0"/>
              </a:rPr>
              <a:t>| </a:t>
            </a:r>
            <a:r>
              <a:rPr lang="en-US" sz="2000" dirty="0" smtClean="0">
                <a:latin typeface="Consolas" pitchFamily="49" charset="0"/>
              </a:rPr>
              <a:t>b;    </a:t>
            </a:r>
            <a:r>
              <a:rPr lang="en-US" sz="2000" i="1" dirty="0" smtClean="0">
                <a:solidFill>
                  <a:srgbClr val="A6A6A6"/>
                </a:solidFill>
                <a:latin typeface="Consolas" pitchFamily="49" charset="0"/>
              </a:rPr>
              <a:t>// 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</a:t>
            </a:r>
            <a:r>
              <a:rPr lang="en-US" sz="2000" b="1" dirty="0" smtClean="0">
                <a:latin typeface="Consolas" pitchFamily="49" charset="0"/>
              </a:rPr>
              <a:t>assign </a:t>
            </a:r>
            <a:r>
              <a:rPr lang="en-US" sz="2000" dirty="0" smtClean="0">
                <a:latin typeface="Consolas" pitchFamily="49" charset="0"/>
              </a:rPr>
              <a:t>y3 = a </a:t>
            </a:r>
            <a:r>
              <a:rPr lang="en-US" sz="2000" b="1" dirty="0" smtClean="0">
                <a:latin typeface="Consolas" pitchFamily="49" charset="0"/>
              </a:rPr>
              <a:t>^ </a:t>
            </a:r>
            <a:r>
              <a:rPr lang="en-US" sz="2000" dirty="0" smtClean="0">
                <a:latin typeface="Consolas" pitchFamily="49" charset="0"/>
              </a:rPr>
              <a:t>b;    </a:t>
            </a:r>
            <a:r>
              <a:rPr lang="en-US" sz="2000" i="1" dirty="0" smtClean="0">
                <a:solidFill>
                  <a:srgbClr val="A6A6A6"/>
                </a:solidFill>
                <a:latin typeface="Consolas" pitchFamily="49" charset="0"/>
              </a:rPr>
              <a:t>// XOR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</a:t>
            </a:r>
            <a:r>
              <a:rPr lang="en-US" sz="2000" b="1" dirty="0" smtClean="0">
                <a:latin typeface="Consolas" pitchFamily="49" charset="0"/>
              </a:rPr>
              <a:t>assign </a:t>
            </a:r>
            <a:r>
              <a:rPr lang="en-US" sz="2000" dirty="0" smtClean="0">
                <a:latin typeface="Consolas" pitchFamily="49" charset="0"/>
              </a:rPr>
              <a:t>y4 = </a:t>
            </a:r>
            <a:r>
              <a:rPr lang="en-US" sz="2000" b="1" dirty="0" smtClean="0">
                <a:latin typeface="Consolas" pitchFamily="49" charset="0"/>
              </a:rPr>
              <a:t>~</a:t>
            </a:r>
            <a:r>
              <a:rPr lang="en-US" sz="2000" dirty="0" smtClean="0">
                <a:latin typeface="Consolas" pitchFamily="49" charset="0"/>
              </a:rPr>
              <a:t>(a </a:t>
            </a:r>
            <a:r>
              <a:rPr lang="en-US" sz="2000" b="1" dirty="0" smtClean="0">
                <a:latin typeface="Consolas" pitchFamily="49" charset="0"/>
              </a:rPr>
              <a:t>&amp; </a:t>
            </a:r>
            <a:r>
              <a:rPr lang="en-US" sz="2000" dirty="0" smtClean="0">
                <a:latin typeface="Consolas" pitchFamily="49" charset="0"/>
              </a:rPr>
              <a:t>b); </a:t>
            </a:r>
            <a:r>
              <a:rPr lang="en-US" sz="2000" i="1" dirty="0" smtClean="0">
                <a:solidFill>
                  <a:srgbClr val="A6A6A6"/>
                </a:solidFill>
                <a:latin typeface="Consolas" pitchFamily="49" charset="0"/>
              </a:rPr>
              <a:t>// NAND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</a:t>
            </a:r>
            <a:r>
              <a:rPr lang="en-US" sz="2000" b="1" dirty="0" smtClean="0">
                <a:latin typeface="Consolas" pitchFamily="49" charset="0"/>
              </a:rPr>
              <a:t>assign </a:t>
            </a:r>
            <a:r>
              <a:rPr lang="en-US" sz="2000" dirty="0" smtClean="0">
                <a:latin typeface="Consolas" pitchFamily="49" charset="0"/>
              </a:rPr>
              <a:t>y5 = </a:t>
            </a:r>
            <a:r>
              <a:rPr lang="en-US" sz="2000" b="1" dirty="0" smtClean="0">
                <a:latin typeface="Consolas" pitchFamily="49" charset="0"/>
              </a:rPr>
              <a:t>~</a:t>
            </a:r>
            <a:r>
              <a:rPr lang="en-US" sz="2000" dirty="0" smtClean="0">
                <a:latin typeface="Consolas" pitchFamily="49" charset="0"/>
              </a:rPr>
              <a:t>(a </a:t>
            </a:r>
            <a:r>
              <a:rPr lang="en-US" sz="2000" b="1" dirty="0" smtClean="0">
                <a:latin typeface="Consolas" pitchFamily="49" charset="0"/>
              </a:rPr>
              <a:t>| </a:t>
            </a:r>
            <a:r>
              <a:rPr lang="en-US" sz="2000" dirty="0" smtClean="0">
                <a:latin typeface="Consolas" pitchFamily="49" charset="0"/>
              </a:rPr>
              <a:t>b); </a:t>
            </a:r>
            <a:r>
              <a:rPr lang="en-US" sz="2000" i="1" dirty="0" smtClean="0">
                <a:solidFill>
                  <a:srgbClr val="A6A6A6"/>
                </a:solidFill>
                <a:latin typeface="Consolas" pitchFamily="49" charset="0"/>
              </a:rPr>
              <a:t>// NOR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nsolas" pitchFamily="49" charset="0"/>
              </a:rPr>
              <a:t>endmodule</a:t>
            </a: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endParaRPr lang="en-US" sz="2000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62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Bitwise Operators: Synthesis Results</a:t>
            </a:r>
          </a:p>
        </p:txBody>
      </p:sp>
      <p:pic>
        <p:nvPicPr>
          <p:cNvPr id="52230" name="Picture 5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30546"/>
            <a:ext cx="6781800" cy="5143725"/>
          </a:xfrm>
          <a:noFill/>
        </p:spPr>
      </p:pic>
    </p:spTree>
    <p:extLst>
      <p:ext uri="{BB962C8B-B14F-4D97-AF65-F5344CB8AC3E}">
        <p14:creationId xmlns:p14="http://schemas.microsoft.com/office/powerpoint/2010/main" val="162061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Reduction Operators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module </a:t>
            </a:r>
            <a:r>
              <a:rPr lang="en-US" sz="2000" dirty="0" smtClean="0">
                <a:latin typeface="Consolas" pitchFamily="49" charset="0"/>
              </a:rPr>
              <a:t>and8(</a:t>
            </a:r>
            <a:r>
              <a:rPr lang="en-US" sz="2000" b="1" dirty="0" smtClean="0">
                <a:latin typeface="Consolas" pitchFamily="49" charset="0"/>
              </a:rPr>
              <a:t>input  </a:t>
            </a:r>
            <a:r>
              <a:rPr lang="en-US" sz="2000" dirty="0" smtClean="0">
                <a:latin typeface="Consolas" pitchFamily="49" charset="0"/>
              </a:rPr>
              <a:t>[7:0] a,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</a:t>
            </a:r>
            <a:r>
              <a:rPr lang="en-US" sz="2000" b="1" dirty="0" smtClean="0">
                <a:latin typeface="Consolas" pitchFamily="49" charset="0"/>
              </a:rPr>
              <a:t>output       </a:t>
            </a:r>
            <a:r>
              <a:rPr lang="en-US" sz="2000" dirty="0" smtClean="0">
                <a:latin typeface="Consolas" pitchFamily="49" charset="0"/>
              </a:rPr>
              <a:t>y);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</a:t>
            </a:r>
            <a:r>
              <a:rPr lang="en-US" sz="2000" b="1" dirty="0" smtClean="0">
                <a:latin typeface="Consolas" pitchFamily="49" charset="0"/>
              </a:rPr>
              <a:t>assign </a:t>
            </a:r>
            <a:r>
              <a:rPr lang="en-US" sz="2000" dirty="0" smtClean="0">
                <a:latin typeface="Consolas" pitchFamily="49" charset="0"/>
              </a:rPr>
              <a:t>y = </a:t>
            </a:r>
            <a:r>
              <a:rPr lang="en-US" sz="2000" b="1" dirty="0" smtClean="0">
                <a:latin typeface="Consolas" pitchFamily="49" charset="0"/>
              </a:rPr>
              <a:t>&amp;</a:t>
            </a:r>
            <a:r>
              <a:rPr lang="en-US" sz="2000" dirty="0" smtClean="0">
                <a:latin typeface="Consolas" pitchFamily="49" charset="0"/>
              </a:rPr>
              <a:t>a;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   // </a:t>
            </a:r>
            <a:r>
              <a:rPr lang="en-US" sz="2000" b="1" dirty="0" smtClean="0">
                <a:solidFill>
                  <a:schemeClr val="accent3"/>
                </a:solidFill>
                <a:latin typeface="Consolas" pitchFamily="49" charset="0"/>
              </a:rPr>
              <a:t>&amp;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a is much easier to write than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   // </a:t>
            </a:r>
            <a:r>
              <a:rPr lang="en-US" sz="2000" b="1" dirty="0" smtClean="0">
                <a:solidFill>
                  <a:schemeClr val="accent3"/>
                </a:solidFill>
                <a:latin typeface="Consolas" pitchFamily="49" charset="0"/>
              </a:rPr>
              <a:t>assign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y = a[7] </a:t>
            </a:r>
            <a:r>
              <a:rPr lang="en-US" sz="2000" b="1" dirty="0" smtClean="0">
                <a:solidFill>
                  <a:schemeClr val="accent3"/>
                </a:solidFill>
                <a:latin typeface="Consolas" pitchFamily="49" charset="0"/>
              </a:rPr>
              <a:t>&amp;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a[6] </a:t>
            </a:r>
            <a:r>
              <a:rPr lang="en-US" sz="2000" b="1" dirty="0" smtClean="0">
                <a:solidFill>
                  <a:schemeClr val="accent3"/>
                </a:solidFill>
                <a:latin typeface="Consolas" pitchFamily="49" charset="0"/>
              </a:rPr>
              <a:t>&amp;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a[5] </a:t>
            </a:r>
            <a:r>
              <a:rPr lang="en-US" sz="2000" b="1" dirty="0" smtClean="0">
                <a:solidFill>
                  <a:schemeClr val="accent3"/>
                </a:solidFill>
                <a:latin typeface="Consolas" pitchFamily="49" charset="0"/>
              </a:rPr>
              <a:t>&amp;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a[4] </a:t>
            </a:r>
            <a:r>
              <a:rPr lang="en-US" sz="2000" b="1" dirty="0" smtClean="0">
                <a:solidFill>
                  <a:schemeClr val="accent3"/>
                </a:solidFill>
                <a:latin typeface="Consolas" pitchFamily="49" charset="0"/>
              </a:rPr>
              <a:t>&amp;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   //            a[3] </a:t>
            </a:r>
            <a:r>
              <a:rPr lang="en-US" sz="2000" b="1" dirty="0" smtClean="0">
                <a:solidFill>
                  <a:schemeClr val="accent3"/>
                </a:solidFill>
                <a:latin typeface="Consolas" pitchFamily="49" charset="0"/>
              </a:rPr>
              <a:t>&amp;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a[2] </a:t>
            </a:r>
            <a:r>
              <a:rPr lang="en-US" sz="2000" b="1" dirty="0" smtClean="0">
                <a:solidFill>
                  <a:schemeClr val="accent3"/>
                </a:solidFill>
                <a:latin typeface="Consolas" pitchFamily="49" charset="0"/>
              </a:rPr>
              <a:t>&amp;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a[1] </a:t>
            </a:r>
            <a:r>
              <a:rPr lang="en-US" sz="2000" b="1" dirty="0" smtClean="0">
                <a:solidFill>
                  <a:schemeClr val="accent3"/>
                </a:solidFill>
                <a:latin typeface="Consolas" pitchFamily="49" charset="0"/>
              </a:rPr>
              <a:t>&amp;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a[0];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err="1" smtClean="0">
                <a:latin typeface="Consolas" pitchFamily="49" charset="0"/>
              </a:rPr>
              <a:t>endmodule</a:t>
            </a:r>
            <a:endParaRPr lang="en-US" sz="2000" b="1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47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Reduction Operators: assign y = &amp;a; </a:t>
            </a:r>
          </a:p>
        </p:txBody>
      </p:sp>
      <p:pic>
        <p:nvPicPr>
          <p:cNvPr id="56326" name="Picture 5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05" y="1676400"/>
            <a:ext cx="7101790" cy="3733799"/>
          </a:xfrm>
          <a:noFill/>
        </p:spPr>
      </p:pic>
    </p:spTree>
    <p:extLst>
      <p:ext uri="{BB962C8B-B14F-4D97-AF65-F5344CB8AC3E}">
        <p14:creationId xmlns:p14="http://schemas.microsoft.com/office/powerpoint/2010/main" val="2029518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Conditional Assignment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4F0E2B">
                  <a:lumMod val="75000"/>
                  <a:lumOff val="25000"/>
                </a:srgbClr>
              </a:buClr>
            </a:pPr>
            <a:r>
              <a:rPr lang="en-US" sz="2000" b="1" dirty="0">
                <a:solidFill>
                  <a:srgbClr val="000000"/>
                </a:solidFill>
              </a:rPr>
              <a:t>module </a:t>
            </a:r>
            <a:r>
              <a:rPr lang="en-US" sz="2000" dirty="0">
                <a:solidFill>
                  <a:srgbClr val="000000"/>
                </a:solidFill>
              </a:rPr>
              <a:t>mux2(</a:t>
            </a:r>
            <a:r>
              <a:rPr lang="en-US" sz="2000" b="1" dirty="0">
                <a:solidFill>
                  <a:srgbClr val="000000"/>
                </a:solidFill>
              </a:rPr>
              <a:t>input  </a:t>
            </a:r>
            <a:r>
              <a:rPr lang="en-US" sz="2000" dirty="0">
                <a:solidFill>
                  <a:srgbClr val="000000"/>
                </a:solidFill>
              </a:rPr>
              <a:t>[3:0] d0, d1, </a:t>
            </a:r>
          </a:p>
          <a:p>
            <a:pPr lvl="0">
              <a:buClr>
                <a:srgbClr val="4F0E2B">
                  <a:lumMod val="75000"/>
                  <a:lumOff val="25000"/>
                </a:srgbClr>
              </a:buClr>
            </a:pPr>
            <a:r>
              <a:rPr lang="en-US" sz="2000" dirty="0">
                <a:solidFill>
                  <a:srgbClr val="000000"/>
                </a:solidFill>
              </a:rPr>
              <a:t>            </a:t>
            </a:r>
            <a:r>
              <a:rPr lang="en-US" sz="2000" b="1" dirty="0">
                <a:solidFill>
                  <a:srgbClr val="000000"/>
                </a:solidFill>
              </a:rPr>
              <a:t>input        </a:t>
            </a:r>
            <a:r>
              <a:rPr lang="en-US" sz="2000" dirty="0">
                <a:solidFill>
                  <a:srgbClr val="000000"/>
                </a:solidFill>
              </a:rPr>
              <a:t>s,</a:t>
            </a:r>
          </a:p>
          <a:p>
            <a:pPr lvl="0">
              <a:buClr>
                <a:srgbClr val="4F0E2B">
                  <a:lumMod val="75000"/>
                  <a:lumOff val="25000"/>
                </a:srgbClr>
              </a:buClr>
            </a:pPr>
            <a:r>
              <a:rPr lang="en-US" sz="2000" dirty="0">
                <a:solidFill>
                  <a:srgbClr val="000000"/>
                </a:solidFill>
              </a:rPr>
              <a:t>            </a:t>
            </a:r>
            <a:r>
              <a:rPr lang="en-US" sz="2000" b="1" dirty="0">
                <a:solidFill>
                  <a:srgbClr val="000000"/>
                </a:solidFill>
              </a:rPr>
              <a:t>output </a:t>
            </a:r>
            <a:r>
              <a:rPr lang="en-US" sz="2000" dirty="0">
                <a:solidFill>
                  <a:srgbClr val="000000"/>
                </a:solidFill>
              </a:rPr>
              <a:t>[3:0] y);</a:t>
            </a:r>
          </a:p>
          <a:p>
            <a:pPr lvl="0">
              <a:buClr>
                <a:srgbClr val="4F0E2B">
                  <a:lumMod val="75000"/>
                  <a:lumOff val="25000"/>
                </a:srgbClr>
              </a:buClr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4F0E2B">
                  <a:lumMod val="75000"/>
                  <a:lumOff val="25000"/>
                </a:srgbClr>
              </a:buClr>
            </a:pPr>
            <a:r>
              <a:rPr lang="en-US" sz="2000" dirty="0">
                <a:solidFill>
                  <a:srgbClr val="000000"/>
                </a:solidFill>
              </a:rPr>
              <a:t>   </a:t>
            </a:r>
            <a:r>
              <a:rPr lang="en-US" sz="2000" b="1" dirty="0">
                <a:solidFill>
                  <a:srgbClr val="000000"/>
                </a:solidFill>
              </a:rPr>
              <a:t>assign </a:t>
            </a:r>
            <a:r>
              <a:rPr lang="en-US" sz="2000" dirty="0">
                <a:solidFill>
                  <a:srgbClr val="000000"/>
                </a:solidFill>
              </a:rPr>
              <a:t>y = s </a:t>
            </a:r>
            <a:r>
              <a:rPr lang="en-US" sz="2000" b="1" dirty="0">
                <a:solidFill>
                  <a:srgbClr val="000000"/>
                </a:solidFill>
              </a:rPr>
              <a:t>? </a:t>
            </a:r>
            <a:r>
              <a:rPr lang="en-US" sz="2000" dirty="0">
                <a:solidFill>
                  <a:srgbClr val="000000"/>
                </a:solidFill>
              </a:rPr>
              <a:t>d1 </a:t>
            </a:r>
            <a:r>
              <a:rPr lang="en-US" sz="2000" b="1" dirty="0">
                <a:solidFill>
                  <a:srgbClr val="000000"/>
                </a:solidFill>
              </a:rPr>
              <a:t>: </a:t>
            </a:r>
            <a:r>
              <a:rPr lang="en-US" sz="2000" dirty="0">
                <a:solidFill>
                  <a:srgbClr val="000000"/>
                </a:solidFill>
              </a:rPr>
              <a:t>d0; </a:t>
            </a:r>
          </a:p>
          <a:p>
            <a:pPr lvl="0">
              <a:buClr>
                <a:srgbClr val="4F0E2B">
                  <a:lumMod val="75000"/>
                  <a:lumOff val="25000"/>
                </a:srgbClr>
              </a:buClr>
            </a:pPr>
            <a:r>
              <a:rPr lang="en-US" sz="2000" dirty="0">
                <a:solidFill>
                  <a:srgbClr val="A03232"/>
                </a:solidFill>
              </a:rPr>
              <a:t>   // if (s) then y=d1 else y=d0;</a:t>
            </a:r>
          </a:p>
          <a:p>
            <a:pPr lvl="0">
              <a:buClr>
                <a:srgbClr val="4F0E2B">
                  <a:lumMod val="75000"/>
                  <a:lumOff val="25000"/>
                </a:srgbClr>
              </a:buClr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4F0E2B">
                  <a:lumMod val="75000"/>
                  <a:lumOff val="25000"/>
                </a:srgbClr>
              </a:buClr>
            </a:pPr>
            <a:r>
              <a:rPr lang="en-US" sz="2000" b="1" dirty="0" err="1" smtClean="0">
                <a:solidFill>
                  <a:srgbClr val="000000"/>
                </a:solidFill>
              </a:rPr>
              <a:t>endmodule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83997" y="4114800"/>
            <a:ext cx="7998003" cy="2286000"/>
          </a:xfrm>
        </p:spPr>
        <p:txBody>
          <a:bodyPr/>
          <a:lstStyle/>
          <a:p>
            <a:r>
              <a:rPr lang="en-US" dirty="0"/>
              <a:t>? :  is also called a 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ternary operator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it operates on </a:t>
            </a:r>
            <a:r>
              <a:rPr lang="en-US" dirty="0" smtClean="0"/>
              <a:t>three </a:t>
            </a:r>
            <a:r>
              <a:rPr lang="en-US" dirty="0"/>
              <a:t>inputs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s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d0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4892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 smtClean="0"/>
              <a:t>Conditional Assignment: y = s ? d1: d0;</a:t>
            </a:r>
          </a:p>
        </p:txBody>
      </p:sp>
      <p:pic>
        <p:nvPicPr>
          <p:cNvPr id="60422" name="Picture 5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2" y="2338295"/>
            <a:ext cx="7671096" cy="2638609"/>
          </a:xfrm>
          <a:noFill/>
        </p:spPr>
      </p:pic>
    </p:spTree>
    <p:extLst>
      <p:ext uri="{BB962C8B-B14F-4D97-AF65-F5344CB8AC3E}">
        <p14:creationId xmlns:p14="http://schemas.microsoft.com/office/powerpoint/2010/main" val="285670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More Conditional Assignments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module </a:t>
            </a:r>
            <a:r>
              <a:rPr lang="en-US" sz="2000" dirty="0" smtClean="0">
                <a:latin typeface="Consolas" pitchFamily="49" charset="0"/>
              </a:rPr>
              <a:t>mux4(</a:t>
            </a:r>
            <a:r>
              <a:rPr lang="en-US" sz="2000" b="1" dirty="0" smtClean="0">
                <a:latin typeface="Consolas" pitchFamily="49" charset="0"/>
              </a:rPr>
              <a:t>input  </a:t>
            </a:r>
            <a:r>
              <a:rPr lang="en-US" sz="2000" dirty="0" smtClean="0">
                <a:latin typeface="Consolas" pitchFamily="49" charset="0"/>
              </a:rPr>
              <a:t>[3:0] d0, d1, d2, d3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</a:t>
            </a:r>
            <a:r>
              <a:rPr lang="en-US" sz="2000" b="1" dirty="0" smtClean="0">
                <a:latin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</a:rPr>
              <a:t> [1:0] s,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</a:t>
            </a:r>
            <a:r>
              <a:rPr lang="en-US" sz="2000" b="1" dirty="0" smtClean="0">
                <a:latin typeface="Consolas" pitchFamily="49" charset="0"/>
              </a:rPr>
              <a:t>output </a:t>
            </a:r>
            <a:r>
              <a:rPr lang="en-US" sz="2000" dirty="0" smtClean="0">
                <a:latin typeface="Consolas" pitchFamily="49" charset="0"/>
              </a:rPr>
              <a:t>[3:0] y);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</a:t>
            </a:r>
            <a:r>
              <a:rPr lang="en-US" sz="2000" b="1" dirty="0" smtClean="0">
                <a:latin typeface="Consolas" pitchFamily="49" charset="0"/>
              </a:rPr>
              <a:t>assign </a:t>
            </a:r>
            <a:r>
              <a:rPr lang="en-US" sz="2000" dirty="0" smtClean="0">
                <a:latin typeface="Consolas" pitchFamily="49" charset="0"/>
              </a:rPr>
              <a:t>y = s[1] </a:t>
            </a:r>
            <a:r>
              <a:rPr lang="en-US" sz="2000" b="1" dirty="0" smtClean="0">
                <a:latin typeface="Consolas" pitchFamily="49" charset="0"/>
              </a:rPr>
              <a:t>? </a:t>
            </a:r>
            <a:r>
              <a:rPr lang="en-US" sz="2000" dirty="0" smtClean="0">
                <a:latin typeface="Consolas" pitchFamily="49" charset="0"/>
              </a:rPr>
              <a:t>( s[0] </a:t>
            </a:r>
            <a:r>
              <a:rPr lang="en-US" sz="2000" b="1" dirty="0" smtClean="0">
                <a:latin typeface="Consolas" pitchFamily="49" charset="0"/>
              </a:rPr>
              <a:t>? </a:t>
            </a:r>
            <a:r>
              <a:rPr lang="en-US" sz="2000" dirty="0" smtClean="0">
                <a:latin typeface="Consolas" pitchFamily="49" charset="0"/>
              </a:rPr>
              <a:t>d3 </a:t>
            </a:r>
            <a:r>
              <a:rPr lang="en-US" sz="2000" b="1" dirty="0" smtClean="0">
                <a:latin typeface="Consolas" pitchFamily="49" charset="0"/>
              </a:rPr>
              <a:t>: </a:t>
            </a:r>
            <a:r>
              <a:rPr lang="en-US" sz="2000" dirty="0" smtClean="0">
                <a:latin typeface="Consolas" pitchFamily="49" charset="0"/>
              </a:rPr>
              <a:t>d2)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                   : </a:t>
            </a:r>
            <a:r>
              <a:rPr lang="en-US" sz="2000" dirty="0" smtClean="0">
                <a:latin typeface="Consolas" pitchFamily="49" charset="0"/>
              </a:rPr>
              <a:t>( s[0] </a:t>
            </a:r>
            <a:r>
              <a:rPr lang="en-US" sz="2000" b="1" dirty="0" smtClean="0">
                <a:latin typeface="Consolas" pitchFamily="49" charset="0"/>
              </a:rPr>
              <a:t>? </a:t>
            </a:r>
            <a:r>
              <a:rPr lang="en-US" sz="2000" dirty="0" smtClean="0">
                <a:latin typeface="Consolas" pitchFamily="49" charset="0"/>
              </a:rPr>
              <a:t>d1 : d0); 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Consolas" pitchFamily="49" charset="0"/>
              </a:rPr>
              <a:t> 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if (s1) then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  //      if (s0) then y=d3 else y=d2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  // else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  //      if (s0) then y=d1 else y=d0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err="1" smtClean="0">
                <a:latin typeface="Consolas" pitchFamily="49" charset="0"/>
              </a:rPr>
              <a:t>endmodule</a:t>
            </a:r>
            <a:endParaRPr lang="en-US" sz="2000" b="1" dirty="0" smtClean="0">
              <a:latin typeface="Consolas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34044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they all look the same</a:t>
            </a:r>
            <a:r>
              <a:rPr lang="is-IS" dirty="0" smtClean="0"/>
              <a:t>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950599"/>
              </p:ext>
            </p:extLst>
          </p:nvPr>
        </p:nvGraphicFramePr>
        <p:xfrm>
          <a:off x="396875" y="1362075"/>
          <a:ext cx="7896224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525"/>
                <a:gridCol w="1906587"/>
                <a:gridCol w="1974056"/>
                <a:gridCol w="19740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Microprocessors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FPGAs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</a:t>
                      </a:r>
                      <a:r>
                        <a:rPr lang="en-US" b="1" baseline="0" dirty="0" smtClean="0"/>
                        <a:t> short: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 building block</a:t>
                      </a:r>
                      <a:r>
                        <a:rPr lang="en-US" baseline="0" dirty="0" smtClean="0"/>
                        <a:t> of Computers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Reprogrammable Hardware, flexible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 customize everything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Development Time</a:t>
                      </a:r>
                      <a:endParaRPr lang="en-US" b="1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minutes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days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months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Performance</a:t>
                      </a:r>
                      <a:endParaRPr lang="en-US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o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Good for</a:t>
                      </a:r>
                      <a:endParaRPr lang="en-US" b="1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Simple to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 use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Ubiquitous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Prototyping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Small volume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Mass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 production,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Max performance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Programming</a:t>
                      </a:r>
                      <a:endParaRPr lang="en-US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Compiler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Bitfile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Design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Masks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Languages</a:t>
                      </a:r>
                      <a:endParaRPr lang="en-US" b="1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C/C++/Java/</a:t>
                      </a:r>
                      <a:r>
                        <a:rPr lang="is-I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Verilog/VHDL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Verilog/VHDL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Main Companies</a:t>
                      </a:r>
                      <a:endParaRPr lang="en-US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Intel,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ARM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Xilinx,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Altera, Lattice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TSMC, UMC, ST,  </a:t>
                      </a:r>
                      <a:r>
                        <a:rPr lang="en-US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Globalfoundries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15" y="1794600"/>
            <a:ext cx="891089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0" y="1794600"/>
            <a:ext cx="765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15" y="1794600"/>
            <a:ext cx="7297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Even More Conditional Assignments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module </a:t>
            </a:r>
            <a:r>
              <a:rPr lang="en-US" sz="2000" dirty="0" smtClean="0">
                <a:latin typeface="Consolas" pitchFamily="49" charset="0"/>
              </a:rPr>
              <a:t>mux4(</a:t>
            </a:r>
            <a:r>
              <a:rPr lang="en-US" sz="2000" b="1" dirty="0" smtClean="0">
                <a:latin typeface="Consolas" pitchFamily="49" charset="0"/>
              </a:rPr>
              <a:t>input  </a:t>
            </a:r>
            <a:r>
              <a:rPr lang="en-US" sz="2000" dirty="0" smtClean="0">
                <a:latin typeface="Consolas" pitchFamily="49" charset="0"/>
              </a:rPr>
              <a:t>[3:0] d0, d1, d2, d3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</a:t>
            </a:r>
            <a:r>
              <a:rPr lang="en-US" sz="2000" b="1" dirty="0" smtClean="0">
                <a:latin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</a:rPr>
              <a:t> [1:0] s,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</a:t>
            </a:r>
            <a:r>
              <a:rPr lang="en-US" sz="2000" b="1" dirty="0" smtClean="0">
                <a:latin typeface="Consolas" pitchFamily="49" charset="0"/>
              </a:rPr>
              <a:t>output </a:t>
            </a:r>
            <a:r>
              <a:rPr lang="en-US" sz="2000" dirty="0" smtClean="0">
                <a:latin typeface="Consolas" pitchFamily="49" charset="0"/>
              </a:rPr>
              <a:t>[3:0] y);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</a:t>
            </a:r>
            <a:r>
              <a:rPr lang="en-US" sz="2000" b="1" dirty="0" smtClean="0">
                <a:latin typeface="Consolas" pitchFamily="49" charset="0"/>
              </a:rPr>
              <a:t>assign </a:t>
            </a:r>
            <a:r>
              <a:rPr lang="en-US" sz="2000" dirty="0" smtClean="0">
                <a:latin typeface="Consolas" pitchFamily="49" charset="0"/>
              </a:rPr>
              <a:t>y = (s == 2</a:t>
            </a:r>
            <a:r>
              <a:rPr lang="ja-JP" altLang="en-US" sz="2000" dirty="0" smtClean="0">
                <a:latin typeface="Consolas" pitchFamily="49" charset="0"/>
              </a:rPr>
              <a:t>’</a:t>
            </a:r>
            <a:r>
              <a:rPr lang="en-US" altLang="ja-JP" sz="2000" dirty="0" smtClean="0">
                <a:latin typeface="Consolas" pitchFamily="49" charset="0"/>
              </a:rPr>
              <a:t>b11) </a:t>
            </a:r>
            <a:r>
              <a:rPr lang="en-US" altLang="ja-JP" sz="2000" b="1" dirty="0" smtClean="0">
                <a:latin typeface="Consolas" pitchFamily="49" charset="0"/>
              </a:rPr>
              <a:t>? </a:t>
            </a:r>
            <a:r>
              <a:rPr lang="en-US" altLang="ja-JP" sz="2000" dirty="0" smtClean="0">
                <a:latin typeface="Consolas" pitchFamily="49" charset="0"/>
              </a:rPr>
              <a:t>d3 </a:t>
            </a:r>
            <a:r>
              <a:rPr lang="en-US" altLang="ja-JP" sz="2000" b="1" dirty="0" smtClean="0">
                <a:latin typeface="Consolas" pitchFamily="49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  (s == 2</a:t>
            </a:r>
            <a:r>
              <a:rPr lang="ja-JP" altLang="en-US" sz="2000" dirty="0" smtClean="0">
                <a:latin typeface="Consolas" pitchFamily="49" charset="0"/>
              </a:rPr>
              <a:t>’</a:t>
            </a:r>
            <a:r>
              <a:rPr lang="en-US" altLang="ja-JP" sz="2000" dirty="0" smtClean="0">
                <a:latin typeface="Consolas" pitchFamily="49" charset="0"/>
              </a:rPr>
              <a:t>b10) </a:t>
            </a:r>
            <a:r>
              <a:rPr lang="en-US" altLang="ja-JP" sz="2000" b="1" dirty="0" smtClean="0">
                <a:latin typeface="Consolas" pitchFamily="49" charset="0"/>
              </a:rPr>
              <a:t>? </a:t>
            </a:r>
            <a:r>
              <a:rPr lang="en-US" altLang="ja-JP" sz="2000" dirty="0" smtClean="0">
                <a:latin typeface="Consolas" pitchFamily="49" charset="0"/>
              </a:rPr>
              <a:t>d2 </a:t>
            </a:r>
            <a:r>
              <a:rPr lang="en-US" altLang="ja-JP" sz="2000" b="1" dirty="0" smtClean="0">
                <a:latin typeface="Consolas" pitchFamily="49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  (s == 2</a:t>
            </a:r>
            <a:r>
              <a:rPr lang="ja-JP" altLang="en-US" sz="2000" dirty="0" smtClean="0">
                <a:latin typeface="Consolas" pitchFamily="49" charset="0"/>
              </a:rPr>
              <a:t>’</a:t>
            </a:r>
            <a:r>
              <a:rPr lang="en-US" altLang="ja-JP" sz="2000" dirty="0" smtClean="0">
                <a:latin typeface="Consolas" pitchFamily="49" charset="0"/>
              </a:rPr>
              <a:t>b01) </a:t>
            </a:r>
            <a:r>
              <a:rPr lang="en-US" altLang="ja-JP" sz="2000" b="1" dirty="0" smtClean="0">
                <a:latin typeface="Consolas" pitchFamily="49" charset="0"/>
              </a:rPr>
              <a:t>? </a:t>
            </a:r>
            <a:r>
              <a:rPr lang="en-US" altLang="ja-JP" sz="2000" dirty="0" smtClean="0">
                <a:latin typeface="Consolas" pitchFamily="49" charset="0"/>
              </a:rPr>
              <a:t>d1 </a:t>
            </a:r>
            <a:r>
              <a:rPr lang="en-US" altLang="ja-JP" sz="2000" b="1" dirty="0" smtClean="0">
                <a:latin typeface="Consolas" pitchFamily="49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  d0;</a:t>
            </a:r>
            <a:endParaRPr lang="en-US" sz="2000" b="1" dirty="0" smtClean="0">
              <a:latin typeface="Consolas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// if      (s = “</a:t>
            </a:r>
            <a:r>
              <a:rPr lang="en-US" altLang="ja-JP" sz="2000" dirty="0" smtClean="0">
                <a:solidFill>
                  <a:schemeClr val="accent3"/>
                </a:solidFill>
              </a:rPr>
              <a:t>11” ) then y= d3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// else if (s = “</a:t>
            </a:r>
            <a:r>
              <a:rPr lang="en-US" altLang="ja-JP" sz="2000" dirty="0" smtClean="0">
                <a:solidFill>
                  <a:schemeClr val="accent3"/>
                </a:solidFill>
              </a:rPr>
              <a:t>10” ) then y= d2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// else if (s = “</a:t>
            </a:r>
            <a:r>
              <a:rPr lang="en-US" altLang="ja-JP" sz="2000" dirty="0" smtClean="0">
                <a:solidFill>
                  <a:schemeClr val="accent3"/>
                </a:solidFill>
              </a:rPr>
              <a:t>01” ) then y= d1</a:t>
            </a:r>
            <a:br>
              <a:rPr lang="en-US" altLang="ja-JP" sz="2000" dirty="0" smtClean="0">
                <a:solidFill>
                  <a:schemeClr val="accent3"/>
                </a:solidFill>
              </a:rPr>
            </a:br>
            <a:r>
              <a:rPr lang="en-US" sz="2000" dirty="0" smtClean="0">
                <a:solidFill>
                  <a:schemeClr val="accent3"/>
                </a:solidFill>
              </a:rPr>
              <a:t>// else                     y= d0</a:t>
            </a:r>
          </a:p>
          <a:p>
            <a:endParaRPr lang="en-US" sz="2000" dirty="0" smtClean="0">
              <a:solidFill>
                <a:schemeClr val="accent3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err="1" smtClean="0">
                <a:latin typeface="Consolas" pitchFamily="49" charset="0"/>
              </a:rPr>
              <a:t>endmodule</a:t>
            </a:r>
            <a:endParaRPr lang="en-US" sz="2000" b="1" dirty="0" smtClean="0">
              <a:latin typeface="Consolas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28510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Express numbers ?</a:t>
            </a:r>
          </a:p>
        </p:txBody>
      </p:sp>
      <p:sp>
        <p:nvSpPr>
          <p:cNvPr id="6656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 smtClean="0">
                <a:solidFill>
                  <a:srgbClr val="FF0000"/>
                </a:solidFill>
                <a:latin typeface="Consolas" pitchFamily="49" charset="0"/>
              </a:rPr>
              <a:t>N</a:t>
            </a:r>
            <a:r>
              <a:rPr lang="ja-JP" altLang="en-US" sz="3600" dirty="0" smtClean="0">
                <a:latin typeface="Consolas" pitchFamily="49" charset="0"/>
              </a:rPr>
              <a:t>’</a:t>
            </a:r>
            <a:r>
              <a:rPr lang="en-US" altLang="ja-JP" sz="3600" dirty="0" err="1" smtClean="0">
                <a:solidFill>
                  <a:srgbClr val="3366FF"/>
                </a:solidFill>
                <a:latin typeface="Consolas" pitchFamily="49" charset="0"/>
              </a:rPr>
              <a:t>B</a:t>
            </a:r>
            <a:r>
              <a:rPr lang="en-US" altLang="ja-JP" sz="3600" dirty="0" err="1" smtClean="0">
                <a:solidFill>
                  <a:srgbClr val="008000"/>
                </a:solidFill>
                <a:latin typeface="Consolas" pitchFamily="49" charset="0"/>
              </a:rPr>
              <a:t>xx</a:t>
            </a:r>
            <a:endParaRPr lang="en-US" altLang="ja-JP" sz="3600" dirty="0" smtClean="0">
              <a:solidFill>
                <a:srgbClr val="008000"/>
              </a:solidFill>
              <a:latin typeface="Consolas" pitchFamily="49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</a:rPr>
              <a:t>8</a:t>
            </a:r>
            <a:r>
              <a:rPr lang="ja-JP" altLang="en-US" dirty="0" smtClean="0">
                <a:latin typeface="Consolas" pitchFamily="49" charset="0"/>
              </a:rPr>
              <a:t>’</a:t>
            </a:r>
            <a:r>
              <a:rPr lang="en-US" altLang="ja-JP" dirty="0" smtClean="0">
                <a:solidFill>
                  <a:srgbClr val="3366FF"/>
                </a:solidFill>
                <a:latin typeface="Consolas" pitchFamily="49" charset="0"/>
              </a:rPr>
              <a:t>b</a:t>
            </a:r>
            <a:r>
              <a:rPr lang="en-US" altLang="ja-JP" dirty="0" smtClean="0">
                <a:solidFill>
                  <a:srgbClr val="008000"/>
                </a:solidFill>
                <a:latin typeface="Consolas" pitchFamily="49" charset="0"/>
              </a:rPr>
              <a:t>0000_0001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Number of bits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Expresses how many bits will be used to store the value</a:t>
            </a:r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 smtClean="0">
                <a:solidFill>
                  <a:srgbClr val="3366FF"/>
                </a:solidFill>
                <a:latin typeface="Consolas" pitchFamily="49" charset="0"/>
              </a:rPr>
              <a:t>B</a:t>
            </a:r>
            <a:r>
              <a:rPr lang="en-US" dirty="0" smtClean="0">
                <a:solidFill>
                  <a:srgbClr val="3366FF"/>
                </a:solidFill>
              </a:rPr>
              <a:t>) Base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be b (binary), h (hexadecimal), d (decimal), o (octal)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</a:rPr>
              <a:t>xx</a:t>
            </a:r>
            <a:r>
              <a:rPr lang="en-US" dirty="0" smtClean="0">
                <a:solidFill>
                  <a:srgbClr val="008000"/>
                </a:solidFill>
              </a:rPr>
              <a:t>) Number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value expressed in base, apart from numbers it can also have X and Z as values.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Underscore _ can be used to improve readability</a:t>
            </a:r>
          </a:p>
        </p:txBody>
      </p:sp>
    </p:spTree>
    <p:extLst>
      <p:ext uri="{BB962C8B-B14F-4D97-AF65-F5344CB8AC3E}">
        <p14:creationId xmlns:p14="http://schemas.microsoft.com/office/powerpoint/2010/main" val="12014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Representation in Verilog</a:t>
            </a:r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1362075"/>
          <a:ext cx="7835900" cy="338137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58975"/>
                <a:gridCol w="1958975"/>
                <a:gridCol w="1958975"/>
                <a:gridCol w="195897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Verilog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Stored Number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Verilog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Stored Number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b1001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b1001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0000 1001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hFA3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1111 1010 0011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b0000_1001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0000 1001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00 001 010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bxX0X1zZ1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XX0X 1ZZ1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‘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0000 .. 0001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0000 0000 0000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MS PGothic" pitchFamily="34" charset="-128"/>
                      </a:endParaRPr>
                    </a:p>
                  </a:txBody>
                  <a:tcPr marL="87736" marR="8773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4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seen so far:	</a:t>
            </a:r>
          </a:p>
        </p:txBody>
      </p:sp>
      <p:sp>
        <p:nvSpPr>
          <p:cNvPr id="68610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Describing structural hierarchy with Verilog</a:t>
            </a:r>
          </a:p>
          <a:p>
            <a:pPr lvl="1"/>
            <a:r>
              <a:rPr lang="en-US" dirty="0" smtClean="0"/>
              <a:t>Instantiate modules in an other module</a:t>
            </a:r>
          </a:p>
          <a:p>
            <a:r>
              <a:rPr lang="en-US" dirty="0" smtClean="0"/>
              <a:t>Writing simple logic equations</a:t>
            </a:r>
          </a:p>
          <a:p>
            <a:pPr lvl="1"/>
            <a:r>
              <a:rPr lang="en-US" dirty="0" smtClean="0"/>
              <a:t>We can write AND, OR, XOR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r>
              <a:rPr lang="en-US" dirty="0" smtClean="0"/>
              <a:t>Multiplexer functionality</a:t>
            </a:r>
          </a:p>
          <a:p>
            <a:pPr lvl="1"/>
            <a:r>
              <a:rPr lang="en-US" dirty="0" smtClean="0"/>
              <a:t>If … then … else</a:t>
            </a:r>
          </a:p>
          <a:p>
            <a:r>
              <a:rPr lang="en-US" dirty="0" smtClean="0"/>
              <a:t>We can describe constants</a:t>
            </a:r>
          </a:p>
          <a:p>
            <a:r>
              <a:rPr lang="en-US" dirty="0" smtClean="0"/>
              <a:t>But there is more: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Precedence of operations in Verilog</a:t>
            </a:r>
          </a:p>
        </p:txBody>
      </p:sp>
      <p:graphicFrame>
        <p:nvGraphicFramePr>
          <p:cNvPr id="418821" name="Group 5"/>
          <p:cNvGraphicFramePr>
            <a:graphicFrameLocks noGrp="1"/>
          </p:cNvGraphicFramePr>
          <p:nvPr>
            <p:ph type="tbl" idx="4294967295"/>
            <p:custDataLst>
              <p:tags r:id="rId3"/>
            </p:custDataLst>
            <p:extLst/>
          </p:nvPr>
        </p:nvGraphicFramePr>
        <p:xfrm>
          <a:off x="4267200" y="1271588"/>
          <a:ext cx="4876800" cy="4770440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2062163"/>
                <a:gridCol w="28146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~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*, /, 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mult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div, mod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+, -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add,sub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</a:tr>
              <a:tr h="511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&lt;&lt;, &gt;&gt;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shift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&lt;&lt;&lt;, &gt;&gt;&gt;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arithmetic shift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&lt;, &lt;=, &gt;, &gt;=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comparison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==, !=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equal, not equal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&amp;, ~&amp;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AND, NAND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^, ~^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XOR, XNOR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|, ~|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OR, NOR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?: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ternary operator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963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9674" name="Text Box 4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rPr>
              <a:t>Highest</a:t>
            </a:r>
          </a:p>
        </p:txBody>
      </p:sp>
      <p:sp>
        <p:nvSpPr>
          <p:cNvPr id="69675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55626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rPr>
              <a:t>Lowest</a:t>
            </a:r>
          </a:p>
        </p:txBody>
      </p:sp>
    </p:spTree>
    <p:extLst>
      <p:ext uri="{BB962C8B-B14F-4D97-AF65-F5344CB8AC3E}">
        <p14:creationId xmlns:p14="http://schemas.microsoft.com/office/powerpoint/2010/main" val="1693298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Example: Comparing two numbers</a:t>
            </a:r>
          </a:p>
        </p:txBody>
      </p:sp>
      <p:sp>
        <p:nvSpPr>
          <p:cNvPr id="71683" name="Content Placeholder 17"/>
          <p:cNvSpPr>
            <a:spLocks noGrp="1"/>
          </p:cNvSpPr>
          <p:nvPr>
            <p:ph idx="1"/>
          </p:nvPr>
        </p:nvSpPr>
        <p:spPr>
          <a:xfrm>
            <a:off x="482511" y="1904999"/>
            <a:ext cx="3870325" cy="1676401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/>
              <a:t>module</a:t>
            </a:r>
            <a:r>
              <a:rPr lang="en-US" dirty="0" smtClean="0"/>
              <a:t> </a:t>
            </a:r>
            <a:r>
              <a:rPr lang="en-US" dirty="0" err="1"/>
              <a:t>MyXnor</a:t>
            </a:r>
            <a:r>
              <a:rPr lang="en-US" dirty="0"/>
              <a:t> (</a:t>
            </a:r>
            <a:r>
              <a:rPr lang="en-US" b="1" dirty="0"/>
              <a:t>input</a:t>
            </a:r>
            <a:r>
              <a:rPr lang="en-US" dirty="0"/>
              <a:t> a, b,</a:t>
            </a:r>
          </a:p>
          <a:p>
            <a:r>
              <a:rPr lang="en-US" dirty="0"/>
              <a:t>              </a:t>
            </a:r>
            <a:r>
              <a:rPr lang="en-US" dirty="0" smtClean="0"/>
              <a:t> </a:t>
            </a:r>
            <a:r>
              <a:rPr lang="en-US" b="1" dirty="0" smtClean="0"/>
              <a:t>output</a:t>
            </a:r>
            <a:r>
              <a:rPr lang="en-US" dirty="0" smtClean="0"/>
              <a:t> </a:t>
            </a:r>
            <a:r>
              <a:rPr lang="en-US" dirty="0"/>
              <a:t>z);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en-US" b="1" dirty="0"/>
              <a:t>assign</a:t>
            </a:r>
            <a:r>
              <a:rPr lang="en-US" dirty="0"/>
              <a:t> z = ~(a ^ b); </a:t>
            </a:r>
            <a:r>
              <a:rPr lang="en-US" dirty="0" smtClean="0">
                <a:solidFill>
                  <a:schemeClr val="accent3"/>
                </a:solidFill>
              </a:rPr>
              <a:t>//not XOR</a:t>
            </a:r>
            <a:endParaRPr lang="en-US" dirty="0">
              <a:solidFill>
                <a:schemeClr val="accent3"/>
              </a:solidFill>
            </a:endParaRPr>
          </a:p>
          <a:p>
            <a:endParaRPr lang="en-US" dirty="0"/>
          </a:p>
          <a:p>
            <a:r>
              <a:rPr lang="en-US" b="1" dirty="0" err="1"/>
              <a:t>endmodule</a:t>
            </a:r>
            <a:endParaRPr lang="en-US" b="1" dirty="0"/>
          </a:p>
          <a:p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657636" y="1904999"/>
            <a:ext cx="3870325" cy="1676401"/>
          </a:xfrm>
        </p:spPr>
        <p:txBody>
          <a:bodyPr/>
          <a:lstStyle/>
          <a:p>
            <a:r>
              <a:rPr lang="en-US" b="1" dirty="0" smtClean="0"/>
              <a:t>module</a:t>
            </a:r>
            <a:r>
              <a:rPr lang="en-US" dirty="0" smtClean="0"/>
              <a:t> </a:t>
            </a:r>
            <a:r>
              <a:rPr lang="en-US" dirty="0" err="1"/>
              <a:t>MyAnd</a:t>
            </a:r>
            <a:r>
              <a:rPr lang="en-US" dirty="0"/>
              <a:t> (</a:t>
            </a:r>
            <a:r>
              <a:rPr lang="en-US" b="1" dirty="0"/>
              <a:t>input</a:t>
            </a:r>
            <a:r>
              <a:rPr lang="en-US" dirty="0"/>
              <a:t> a, b,</a:t>
            </a:r>
          </a:p>
          <a:p>
            <a:r>
              <a:rPr lang="en-US" dirty="0"/>
              <a:t>              </a:t>
            </a:r>
            <a:r>
              <a:rPr lang="en-US" b="1" dirty="0"/>
              <a:t>output</a:t>
            </a:r>
            <a:r>
              <a:rPr lang="en-US" dirty="0"/>
              <a:t> z);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en-US" b="1" dirty="0"/>
              <a:t>assign</a:t>
            </a:r>
            <a:r>
              <a:rPr lang="en-US" dirty="0"/>
              <a:t> z = a &amp; b;    </a:t>
            </a:r>
            <a:r>
              <a:rPr lang="en-US" dirty="0">
                <a:solidFill>
                  <a:schemeClr val="accent3"/>
                </a:solidFill>
              </a:rPr>
              <a:t>// AND</a:t>
            </a:r>
          </a:p>
          <a:p>
            <a:endParaRPr lang="en-US" dirty="0"/>
          </a:p>
          <a:p>
            <a:r>
              <a:rPr lang="en-US" b="1" dirty="0" err="1"/>
              <a:t>endmodule</a:t>
            </a:r>
            <a:endParaRPr lang="en-US" b="1" dirty="0"/>
          </a:p>
          <a:p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 XNOR gate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An AND gate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2546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Example: Comparing Two Numbers</a:t>
            </a:r>
          </a:p>
        </p:txBody>
      </p:sp>
      <p:sp>
        <p:nvSpPr>
          <p:cNvPr id="73731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module </a:t>
            </a:r>
            <a:r>
              <a:rPr lang="en-US" sz="2000" dirty="0" smtClean="0">
                <a:latin typeface="Consolas" pitchFamily="49" charset="0"/>
              </a:rPr>
              <a:t>compare (</a:t>
            </a:r>
            <a:r>
              <a:rPr lang="en-US" sz="2000" b="1" dirty="0" smtClean="0">
                <a:latin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</a:rPr>
              <a:t>a0, a1, a2, a3, b0, b1, b2, b3,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    </a:t>
            </a:r>
            <a:r>
              <a:rPr lang="en-US" sz="2000" b="1" dirty="0" smtClean="0">
                <a:latin typeface="Consolas" pitchFamily="49" charset="0"/>
              </a:rPr>
              <a:t>output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</a:t>
            </a:r>
            <a:r>
              <a:rPr lang="en-US" sz="2000" b="1" dirty="0" smtClean="0">
                <a:latin typeface="Consolas" pitchFamily="49" charset="0"/>
              </a:rPr>
              <a:t>wire </a:t>
            </a:r>
            <a:r>
              <a:rPr lang="en-US" sz="2000" dirty="0" smtClean="0">
                <a:latin typeface="Consolas" pitchFamily="49" charset="0"/>
              </a:rPr>
              <a:t>c0, c1, c2, c3, c01, c23;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i0 (.A(a0), .B(b0), .Z(c0)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i1 (.A(a1), .B(b1), .Z(c1)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i2 (.A(a2), .B(b2), .Z(c2)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i3 (.A(a3), .B(b3), .Z(c3)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MyAnd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</a:rPr>
              <a:t>haha</a:t>
            </a:r>
            <a:r>
              <a:rPr lang="en-US" sz="2000" dirty="0" smtClean="0">
                <a:latin typeface="Consolas" pitchFamily="49" charset="0"/>
              </a:rPr>
              <a:t> (.A(c0), .B(c1), .Z(c01)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MyAnd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</a:rPr>
              <a:t>hoho</a:t>
            </a:r>
            <a:r>
              <a:rPr lang="en-US" sz="2000" dirty="0" smtClean="0">
                <a:latin typeface="Consolas" pitchFamily="49" charset="0"/>
              </a:rPr>
              <a:t> (.A(c2), .B(c3), .Z(c23)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MyAnd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</a:rPr>
              <a:t>bubu</a:t>
            </a:r>
            <a:r>
              <a:rPr lang="en-US" sz="2000" dirty="0" smtClean="0">
                <a:latin typeface="Consolas" pitchFamily="49" charset="0"/>
              </a:rPr>
              <a:t> (.A(c01), .B(c23), .Z(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AND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nsolas" pitchFamily="49" charset="0"/>
              </a:rPr>
              <a:t>endmodule</a:t>
            </a: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endParaRPr lang="en-US" sz="2000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7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Example: Comparing Two Numbers</a:t>
            </a:r>
            <a:endParaRPr lang="en-US" dirty="0" smtClean="0"/>
          </a:p>
        </p:txBody>
      </p:sp>
      <p:sp>
        <p:nvSpPr>
          <p:cNvPr id="75779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module </a:t>
            </a:r>
            <a:r>
              <a:rPr lang="en-US" sz="2000" dirty="0" smtClean="0">
                <a:latin typeface="Consolas" pitchFamily="49" charset="0"/>
              </a:rPr>
              <a:t>compare (</a:t>
            </a:r>
            <a:r>
              <a:rPr lang="en-US" sz="2000" b="1" dirty="0" smtClean="0">
                <a:latin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</a:rPr>
              <a:t>a0, a1, a2, a3, b0, b1, b2, b3,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    </a:t>
            </a:r>
            <a:r>
              <a:rPr lang="en-US" sz="2000" b="1" dirty="0" smtClean="0">
                <a:latin typeface="Consolas" pitchFamily="49" charset="0"/>
              </a:rPr>
              <a:t>output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</a:t>
            </a:r>
            <a:r>
              <a:rPr lang="en-US" sz="2000" b="1" dirty="0" smtClean="0">
                <a:latin typeface="Consolas" pitchFamily="49" charset="0"/>
              </a:rPr>
              <a:t>wire </a:t>
            </a:r>
            <a:r>
              <a:rPr lang="en-US" sz="2000" dirty="0" smtClean="0">
                <a:latin typeface="Consolas" pitchFamily="49" charset="0"/>
              </a:rPr>
              <a:t>c0, c1, c2, c3, c01, c23;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i0 (.A(a0), .B(b0), .Z(c0)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i1 (.A(a1), .B(b1), .Z(c1)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i2 (.A(a2), .B(b2), .Z(c2)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i3 (.A(a3), .B(b3), .Z(c3) ); </a:t>
            </a:r>
            <a:r>
              <a:rPr lang="en-US" sz="2000" dirty="0" smtClean="0">
                <a:solidFill>
                  <a:srgbClr val="A6A6A6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assign</a:t>
            </a:r>
            <a:r>
              <a:rPr lang="en-US" sz="2000" dirty="0" smtClean="0">
                <a:latin typeface="Consolas" pitchFamily="49" charset="0"/>
              </a:rPr>
              <a:t> c01 = c0 </a:t>
            </a:r>
            <a:r>
              <a:rPr lang="en-US" sz="2000" b="1" dirty="0" smtClean="0">
                <a:latin typeface="Consolas" pitchFamily="49" charset="0"/>
              </a:rPr>
              <a:t>&amp;</a:t>
            </a:r>
            <a:r>
              <a:rPr lang="en-US" sz="2000" dirty="0" smtClean="0">
                <a:latin typeface="Consolas" pitchFamily="49" charset="0"/>
              </a:rPr>
              <a:t> c1;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assign</a:t>
            </a:r>
            <a:r>
              <a:rPr lang="en-US" sz="2000" dirty="0" smtClean="0">
                <a:latin typeface="Consolas" pitchFamily="49" charset="0"/>
              </a:rPr>
              <a:t> c23 = c2 </a:t>
            </a:r>
            <a:r>
              <a:rPr lang="en-US" sz="2000" b="1" dirty="0" smtClean="0">
                <a:latin typeface="Consolas" pitchFamily="49" charset="0"/>
              </a:rPr>
              <a:t>&amp;</a:t>
            </a:r>
            <a:r>
              <a:rPr lang="en-US" sz="2000" dirty="0" smtClean="0">
                <a:latin typeface="Consolas" pitchFamily="49" charset="0"/>
              </a:rPr>
              <a:t> c3;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assign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  = c01 </a:t>
            </a:r>
            <a:r>
              <a:rPr lang="en-US" sz="2000" b="1" dirty="0" smtClean="0">
                <a:latin typeface="Consolas" pitchFamily="49" charset="0"/>
              </a:rPr>
              <a:t>&amp;</a:t>
            </a:r>
            <a:r>
              <a:rPr lang="en-US" sz="2000" dirty="0" smtClean="0">
                <a:latin typeface="Consolas" pitchFamily="49" charset="0"/>
              </a:rPr>
              <a:t> c23;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nsolas" pitchFamily="49" charset="0"/>
              </a:rPr>
              <a:t>endmodule</a:t>
            </a: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endParaRPr lang="en-US" sz="2000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42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Example: Comparing Two Numbers</a:t>
            </a:r>
            <a:endParaRPr lang="en-US" dirty="0" smtClean="0"/>
          </a:p>
        </p:txBody>
      </p:sp>
      <p:sp>
        <p:nvSpPr>
          <p:cNvPr id="77827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module </a:t>
            </a:r>
            <a:r>
              <a:rPr lang="en-US" sz="2000" dirty="0" smtClean="0">
                <a:latin typeface="Consolas" pitchFamily="49" charset="0"/>
              </a:rPr>
              <a:t>compare (</a:t>
            </a:r>
            <a:r>
              <a:rPr lang="en-US" sz="2000" b="1" dirty="0" smtClean="0">
                <a:latin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</a:rPr>
              <a:t>a0, a1, a2, a3, b0, b1, b2, b3,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    </a:t>
            </a:r>
            <a:r>
              <a:rPr lang="en-US" sz="2000" b="1" dirty="0" smtClean="0">
                <a:latin typeface="Consolas" pitchFamily="49" charset="0"/>
              </a:rPr>
              <a:t>output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</a:t>
            </a:r>
            <a:r>
              <a:rPr lang="en-US" sz="2000" b="1" dirty="0" smtClean="0">
                <a:latin typeface="Consolas" pitchFamily="49" charset="0"/>
              </a:rPr>
              <a:t>wire </a:t>
            </a:r>
            <a:r>
              <a:rPr lang="en-US" sz="2000" dirty="0" smtClean="0">
                <a:latin typeface="Consolas" pitchFamily="49" charset="0"/>
              </a:rPr>
              <a:t>c0, c1, c2, c3;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i0 (.A(a0), .B(b0), .Z(c0)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i1 (.A(a1), .B(b1), .Z(c1)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i2 (.A(a2), .B(b2), .Z(c2)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i3 (.A(a3), .B(b3), .Z(c3)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assign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  = c0 </a:t>
            </a:r>
            <a:r>
              <a:rPr lang="en-US" sz="2000" b="1" dirty="0" smtClean="0">
                <a:latin typeface="Consolas" pitchFamily="49" charset="0"/>
              </a:rPr>
              <a:t>&amp;</a:t>
            </a:r>
            <a:r>
              <a:rPr lang="en-US" sz="2000" dirty="0" smtClean="0">
                <a:latin typeface="Consolas" pitchFamily="49" charset="0"/>
              </a:rPr>
              <a:t> c1 </a:t>
            </a:r>
            <a:r>
              <a:rPr lang="en-US" sz="2000" b="1" dirty="0" smtClean="0">
                <a:latin typeface="Consolas" pitchFamily="49" charset="0"/>
              </a:rPr>
              <a:t>&amp;</a:t>
            </a:r>
            <a:r>
              <a:rPr lang="en-US" sz="2000" dirty="0" smtClean="0">
                <a:latin typeface="Consolas" pitchFamily="49" charset="0"/>
              </a:rPr>
              <a:t> c2 </a:t>
            </a:r>
            <a:r>
              <a:rPr lang="en-US" sz="2000" b="1" dirty="0" smtClean="0">
                <a:latin typeface="Consolas" pitchFamily="49" charset="0"/>
              </a:rPr>
              <a:t>&amp;</a:t>
            </a:r>
            <a:r>
              <a:rPr lang="en-US" sz="2000" dirty="0" smtClean="0">
                <a:latin typeface="Consolas" pitchFamily="49" charset="0"/>
              </a:rPr>
              <a:t> c3;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nsolas" pitchFamily="49" charset="0"/>
              </a:rPr>
              <a:t>endmodule</a:t>
            </a: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endParaRPr lang="en-US" sz="2000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7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Example: Comparing Two Numbers</a:t>
            </a:r>
            <a:endParaRPr lang="en-US" dirty="0" smtClean="0"/>
          </a:p>
        </p:txBody>
      </p:sp>
      <p:sp>
        <p:nvSpPr>
          <p:cNvPr id="79875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module </a:t>
            </a:r>
            <a:r>
              <a:rPr lang="en-US" sz="2000" dirty="0" smtClean="0">
                <a:latin typeface="Consolas" pitchFamily="49" charset="0"/>
              </a:rPr>
              <a:t>compare (</a:t>
            </a:r>
            <a:r>
              <a:rPr lang="en-US" sz="2000" b="1" dirty="0" smtClean="0">
                <a:latin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</a:rPr>
              <a:t>a0, a1, a2, a3, b0, b1, b2, b3,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    </a:t>
            </a:r>
            <a:r>
              <a:rPr lang="en-US" sz="2000" b="1" dirty="0" smtClean="0">
                <a:latin typeface="Consolas" pitchFamily="49" charset="0"/>
              </a:rPr>
              <a:t>output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</a:t>
            </a:r>
            <a:r>
              <a:rPr lang="en-US" sz="2000" b="1" dirty="0" smtClean="0">
                <a:latin typeface="Consolas" pitchFamily="49" charset="0"/>
              </a:rPr>
              <a:t>wire </a:t>
            </a:r>
            <a:r>
              <a:rPr lang="en-US" sz="2000" dirty="0" smtClean="0">
                <a:latin typeface="Consolas" pitchFamily="49" charset="0"/>
              </a:rPr>
              <a:t>[3:0] c;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bus definition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i0 (.A(a0), .B(b0), .Z(c[0])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i1 (.A(a1), .B(b1), .Z(c[1])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i2 (.A(a2), .B(b2), .Z(c[2])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i3 (.A(a3), .B(b3), .Z(c[3])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assign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  = </a:t>
            </a:r>
            <a:r>
              <a:rPr lang="en-US" sz="2000" b="1" dirty="0" smtClean="0">
                <a:latin typeface="Consolas" pitchFamily="49" charset="0"/>
              </a:rPr>
              <a:t>&amp;</a:t>
            </a:r>
            <a:r>
              <a:rPr lang="en-US" sz="2000" dirty="0" smtClean="0">
                <a:latin typeface="Consolas" pitchFamily="49" charset="0"/>
              </a:rPr>
              <a:t>c;</a:t>
            </a:r>
            <a:r>
              <a:rPr lang="en-US" sz="2000" i="1" dirty="0" smtClean="0">
                <a:solidFill>
                  <a:srgbClr val="A6A6A6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short format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nsolas" pitchFamily="49" charset="0"/>
              </a:rPr>
              <a:t>endmodule</a:t>
            </a: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endParaRPr lang="en-US" sz="2000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75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they all look the same</a:t>
            </a:r>
            <a:r>
              <a:rPr lang="is-IS" dirty="0" smtClean="0"/>
              <a:t>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28213"/>
              </p:ext>
            </p:extLst>
          </p:nvPr>
        </p:nvGraphicFramePr>
        <p:xfrm>
          <a:off x="396875" y="1362075"/>
          <a:ext cx="7896224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525"/>
                <a:gridCol w="1906587"/>
                <a:gridCol w="1974056"/>
                <a:gridCol w="19740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Microprocessors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FPGAs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</a:t>
                      </a:r>
                      <a:r>
                        <a:rPr lang="en-US" b="1" baseline="0" dirty="0" smtClean="0"/>
                        <a:t> short: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 building block</a:t>
                      </a:r>
                      <a:r>
                        <a:rPr lang="en-US" baseline="0" dirty="0" smtClean="0"/>
                        <a:t> of Computers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Reprogrammable Hardware, flexible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 customize everything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Development Time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months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Performance</a:t>
                      </a:r>
                      <a:endParaRPr lang="en-US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o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Good for</a:t>
                      </a:r>
                      <a:endParaRPr lang="en-US" b="1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Simple to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 use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Ubiquitous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Prototyping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Small volume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Mass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 production,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Max performance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Programming</a:t>
                      </a:r>
                      <a:endParaRPr lang="en-US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Compiler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Bitfile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Design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Masks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Languages</a:t>
                      </a:r>
                      <a:endParaRPr lang="en-US" b="1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C/C++/Java/</a:t>
                      </a:r>
                      <a:r>
                        <a:rPr lang="is-I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Verilog/VHDL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Verilog/VHDL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Main Companies</a:t>
                      </a:r>
                      <a:endParaRPr lang="en-US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Intel,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ARM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Xilinx,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 Altera, Lattice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TSMC, UMC, ST,  </a:t>
                      </a:r>
                      <a:r>
                        <a:rPr lang="en-US" dirty="0" err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Globalfoundries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15" y="1794600"/>
            <a:ext cx="891089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0" y="1794600"/>
            <a:ext cx="765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15" y="1794600"/>
            <a:ext cx="7297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Example: Comparing Two Numbers</a:t>
            </a:r>
            <a:endParaRPr lang="en-US" dirty="0" smtClean="0"/>
          </a:p>
        </p:txBody>
      </p:sp>
      <p:sp>
        <p:nvSpPr>
          <p:cNvPr id="8192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module </a:t>
            </a:r>
            <a:r>
              <a:rPr lang="en-US" sz="2000" dirty="0" smtClean="0">
                <a:latin typeface="Consolas" pitchFamily="49" charset="0"/>
              </a:rPr>
              <a:t>compare (</a:t>
            </a:r>
            <a:r>
              <a:rPr lang="en-US" sz="2000" b="1" dirty="0" smtClean="0">
                <a:latin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</a:rPr>
              <a:t>[3:0] a, </a:t>
            </a:r>
            <a:r>
              <a:rPr lang="en-US" sz="2000" b="1" dirty="0" smtClean="0">
                <a:latin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</a:rPr>
              <a:t>[3:0] b,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    </a:t>
            </a:r>
            <a:r>
              <a:rPr lang="en-US" sz="2000" b="1" dirty="0" smtClean="0">
                <a:latin typeface="Consolas" pitchFamily="49" charset="0"/>
              </a:rPr>
              <a:t>output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</a:t>
            </a:r>
            <a:r>
              <a:rPr lang="en-US" sz="2000" b="1" dirty="0" smtClean="0">
                <a:latin typeface="Consolas" pitchFamily="49" charset="0"/>
              </a:rPr>
              <a:t>wire </a:t>
            </a:r>
            <a:r>
              <a:rPr lang="en-US" sz="2000" dirty="0" smtClean="0">
                <a:latin typeface="Consolas" pitchFamily="49" charset="0"/>
              </a:rPr>
              <a:t>[3:0] c;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bus definition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i0 (.A(a[0]), .B(b[0]), .Z(c[0])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i1 (.A(a[1]), .B(b[1]), .Z(c[1])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i2 (.A(a[2]), .B(b[2]), .Z(c[2])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Consolas" pitchFamily="49" charset="0"/>
              </a:rPr>
              <a:t>MyXnor</a:t>
            </a:r>
            <a:r>
              <a:rPr lang="en-US" sz="2000" dirty="0" smtClean="0">
                <a:latin typeface="Consolas" pitchFamily="49" charset="0"/>
              </a:rPr>
              <a:t> i3 (.A(a[3]), .B(b[3]), .Z(c[3]) 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assign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  = </a:t>
            </a:r>
            <a:r>
              <a:rPr lang="en-US" sz="2000" b="1" dirty="0" smtClean="0">
                <a:latin typeface="Consolas" pitchFamily="49" charset="0"/>
              </a:rPr>
              <a:t>&amp;</a:t>
            </a:r>
            <a:r>
              <a:rPr lang="en-US" sz="2000" dirty="0" smtClean="0">
                <a:latin typeface="Consolas" pitchFamily="49" charset="0"/>
              </a:rPr>
              <a:t>c;</a:t>
            </a:r>
            <a:r>
              <a:rPr lang="en-US" sz="2000" i="1" dirty="0" smtClean="0">
                <a:solidFill>
                  <a:srgbClr val="A6A6A6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short format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nsolas" pitchFamily="49" charset="0"/>
              </a:rPr>
              <a:t>endmodule</a:t>
            </a: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endParaRPr lang="en-US" sz="2000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6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Example: Comparing Two Numbers</a:t>
            </a:r>
            <a:endParaRPr lang="en-US" dirty="0" smtClean="0"/>
          </a:p>
        </p:txBody>
      </p:sp>
      <p:sp>
        <p:nvSpPr>
          <p:cNvPr id="83971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module </a:t>
            </a:r>
            <a:r>
              <a:rPr lang="en-US" sz="2000" dirty="0" smtClean="0">
                <a:latin typeface="Consolas" pitchFamily="49" charset="0"/>
              </a:rPr>
              <a:t>compare (</a:t>
            </a:r>
            <a:r>
              <a:rPr lang="en-US" sz="2000" b="1" dirty="0" smtClean="0">
                <a:latin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</a:rPr>
              <a:t>[3:0] a, </a:t>
            </a:r>
            <a:r>
              <a:rPr lang="en-US" sz="2000" b="1" dirty="0" smtClean="0">
                <a:latin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</a:rPr>
              <a:t>[3:0] b,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    </a:t>
            </a:r>
            <a:r>
              <a:rPr lang="en-US" sz="2000" b="1" dirty="0" smtClean="0">
                <a:latin typeface="Consolas" pitchFamily="49" charset="0"/>
              </a:rPr>
              <a:t>output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</a:t>
            </a:r>
            <a:r>
              <a:rPr lang="en-US" sz="2000" b="1" dirty="0" smtClean="0">
                <a:latin typeface="Consolas" pitchFamily="49" charset="0"/>
              </a:rPr>
              <a:t>wire </a:t>
            </a:r>
            <a:r>
              <a:rPr lang="en-US" sz="2000" dirty="0" smtClean="0">
                <a:latin typeface="Consolas" pitchFamily="49" charset="0"/>
              </a:rPr>
              <a:t>[3:0] c;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bus definition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assign c = ~(a ^ b);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XNOR</a:t>
            </a:r>
            <a:endParaRPr lang="en-US" sz="2000" b="1" dirty="0" smtClean="0">
              <a:solidFill>
                <a:schemeClr val="accent3"/>
              </a:solidFill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assign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  = </a:t>
            </a:r>
            <a:r>
              <a:rPr lang="en-US" sz="2000" b="1" dirty="0" smtClean="0">
                <a:latin typeface="Consolas" pitchFamily="49" charset="0"/>
              </a:rPr>
              <a:t>&amp;</a:t>
            </a:r>
            <a:r>
              <a:rPr lang="en-US" sz="2000" dirty="0" smtClean="0">
                <a:latin typeface="Consolas" pitchFamily="49" charset="0"/>
              </a:rPr>
              <a:t>c;</a:t>
            </a:r>
            <a:r>
              <a:rPr lang="en-US" sz="2000" i="1" dirty="0" smtClean="0">
                <a:solidFill>
                  <a:srgbClr val="A6A6A6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short format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nsolas" pitchFamily="49" charset="0"/>
              </a:rPr>
              <a:t>endmodule</a:t>
            </a: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endParaRPr lang="en-US" sz="2000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3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Example: Comparing Two Numbers</a:t>
            </a:r>
            <a:endParaRPr lang="en-US" dirty="0" smtClean="0"/>
          </a:p>
        </p:txBody>
      </p:sp>
      <p:sp>
        <p:nvSpPr>
          <p:cNvPr id="86019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module </a:t>
            </a:r>
            <a:r>
              <a:rPr lang="en-US" sz="2000" dirty="0" smtClean="0">
                <a:latin typeface="Consolas" pitchFamily="49" charset="0"/>
              </a:rPr>
              <a:t>compare (</a:t>
            </a:r>
            <a:r>
              <a:rPr lang="en-US" sz="2000" b="1" dirty="0" smtClean="0">
                <a:latin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</a:rPr>
              <a:t>[3:0] a, </a:t>
            </a:r>
            <a:r>
              <a:rPr lang="en-US" sz="2000" b="1" dirty="0" smtClean="0">
                <a:latin typeface="Consolas" pitchFamily="49" charset="0"/>
              </a:rPr>
              <a:t>input </a:t>
            </a:r>
            <a:r>
              <a:rPr lang="en-US" sz="2000" dirty="0" smtClean="0">
                <a:latin typeface="Consolas" pitchFamily="49" charset="0"/>
              </a:rPr>
              <a:t>[3:0] b,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nsolas" pitchFamily="49" charset="0"/>
              </a:rPr>
              <a:t>                </a:t>
            </a:r>
            <a:r>
              <a:rPr lang="en-US" sz="2000" b="1" dirty="0" smtClean="0">
                <a:latin typeface="Consolas" pitchFamily="49" charset="0"/>
              </a:rPr>
              <a:t>output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nsolas" pitchFamily="49" charset="0"/>
              </a:rPr>
              <a:t>assign </a:t>
            </a:r>
            <a:r>
              <a:rPr lang="en-US" sz="2000" dirty="0" err="1" smtClean="0">
                <a:latin typeface="Consolas" pitchFamily="49" charset="0"/>
              </a:rPr>
              <a:t>eq</a:t>
            </a:r>
            <a:r>
              <a:rPr lang="en-US" sz="2000" dirty="0" smtClean="0">
                <a:latin typeface="Consolas" pitchFamily="49" charset="0"/>
              </a:rPr>
              <a:t> = (a </a:t>
            </a:r>
            <a:r>
              <a:rPr lang="en-US" sz="2000" b="1" dirty="0" smtClean="0">
                <a:latin typeface="Consolas" pitchFamily="49" charset="0"/>
              </a:rPr>
              <a:t>== </a:t>
            </a:r>
            <a:r>
              <a:rPr lang="en-US" sz="2000" dirty="0" smtClean="0">
                <a:latin typeface="Consolas" pitchFamily="49" charset="0"/>
              </a:rPr>
              <a:t>b) </a:t>
            </a:r>
            <a:r>
              <a:rPr lang="en-US" sz="2000" b="1" dirty="0" smtClean="0">
                <a:latin typeface="Consolas" pitchFamily="49" charset="0"/>
              </a:rPr>
              <a:t>?</a:t>
            </a:r>
            <a:r>
              <a:rPr lang="en-US" sz="2000" dirty="0" smtClean="0">
                <a:latin typeface="Consolas" pitchFamily="49" charset="0"/>
              </a:rPr>
              <a:t> 1 </a:t>
            </a:r>
            <a:r>
              <a:rPr lang="en-US" sz="2000" b="1" dirty="0" smtClean="0">
                <a:latin typeface="Consolas" pitchFamily="49" charset="0"/>
              </a:rPr>
              <a:t>:</a:t>
            </a:r>
            <a:r>
              <a:rPr lang="en-US" sz="2000" dirty="0" smtClean="0">
                <a:latin typeface="Consolas" pitchFamily="49" charset="0"/>
              </a:rPr>
              <a:t> 0; </a:t>
            </a:r>
            <a:r>
              <a:rPr lang="en-US" sz="2000" dirty="0" smtClean="0">
                <a:solidFill>
                  <a:schemeClr val="accent3"/>
                </a:solidFill>
                <a:latin typeface="Consolas" pitchFamily="49" charset="0"/>
              </a:rPr>
              <a:t>// really short</a:t>
            </a:r>
            <a:endParaRPr lang="en-US" sz="2000" b="1" dirty="0" smtClean="0">
              <a:solidFill>
                <a:schemeClr val="accent3"/>
              </a:solidFill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nsolas" pitchFamily="49" charset="0"/>
              </a:rPr>
              <a:t>endmodule</a:t>
            </a:r>
            <a:endParaRPr lang="en-US" sz="2000" b="1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Consolas" pitchFamily="49" charset="0"/>
            </a:endParaRPr>
          </a:p>
          <a:p>
            <a:endParaRPr lang="en-US" sz="2000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83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dirty="0" smtClean="0"/>
              <a:t>What is the BEST way of writing Verilog</a:t>
            </a:r>
          </a:p>
        </p:txBody>
      </p:sp>
      <p:sp>
        <p:nvSpPr>
          <p:cNvPr id="88066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Quite simply </a:t>
            </a:r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IT DOES NOT EXIST!</a:t>
            </a:r>
            <a:endParaRPr lang="en-US" dirty="0" smtClean="0"/>
          </a:p>
          <a:p>
            <a:r>
              <a:rPr lang="en-US" dirty="0" smtClean="0"/>
              <a:t>Code should be easy to understand</a:t>
            </a:r>
          </a:p>
          <a:p>
            <a:pPr lvl="1"/>
            <a:r>
              <a:rPr lang="en-US" dirty="0" smtClean="0"/>
              <a:t>Sometimes longer code is easier to comprehend</a:t>
            </a:r>
          </a:p>
          <a:p>
            <a:r>
              <a:rPr lang="en-US" dirty="0" smtClean="0"/>
              <a:t>Hierarchy is very useful</a:t>
            </a:r>
          </a:p>
          <a:p>
            <a:pPr lvl="1"/>
            <a:r>
              <a:rPr lang="en-US" dirty="0" smtClean="0"/>
              <a:t>In the previous example it did not look like that, but for larger designs it is </a:t>
            </a:r>
            <a:r>
              <a:rPr lang="en-US" dirty="0" err="1" smtClean="0"/>
              <a:t>indispensible</a:t>
            </a:r>
            <a:endParaRPr lang="en-US" dirty="0" smtClean="0"/>
          </a:p>
          <a:p>
            <a:r>
              <a:rPr lang="en-US" dirty="0" smtClean="0"/>
              <a:t>Try to stay closer to hardware</a:t>
            </a:r>
          </a:p>
          <a:p>
            <a:pPr lvl="1"/>
            <a:r>
              <a:rPr lang="en-US" dirty="0" smtClean="0"/>
              <a:t>After all the goal is to design hardware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4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Parameterized Modules</a:t>
            </a:r>
          </a:p>
        </p:txBody>
      </p:sp>
      <p:sp>
        <p:nvSpPr>
          <p:cNvPr id="89091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85775" y="1371600"/>
            <a:ext cx="7896225" cy="2286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nsolas" pitchFamily="49" charset="0"/>
              </a:rPr>
              <a:t>module </a:t>
            </a:r>
            <a:r>
              <a:rPr lang="en-US" sz="1800" dirty="0" smtClean="0">
                <a:latin typeface="Consolas" pitchFamily="49" charset="0"/>
              </a:rPr>
              <a:t>mux2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nsolas" pitchFamily="49" charset="0"/>
              </a:rPr>
              <a:t>  #(</a:t>
            </a:r>
            <a:r>
              <a:rPr lang="en-US" sz="1800" b="1" dirty="0" smtClean="0">
                <a:latin typeface="Consolas" pitchFamily="49" charset="0"/>
              </a:rPr>
              <a:t>parameter </a:t>
            </a:r>
            <a:r>
              <a:rPr lang="en-US" sz="1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</a:rPr>
              <a:t>width</a:t>
            </a:r>
            <a:r>
              <a:rPr lang="en-US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</a:rPr>
              <a:t>= 8) 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name and default value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nsolas" pitchFamily="49" charset="0"/>
              </a:rPr>
              <a:t>   (</a:t>
            </a:r>
            <a:r>
              <a:rPr lang="en-US" sz="1800" b="1" dirty="0" smtClean="0">
                <a:latin typeface="Consolas" pitchFamily="49" charset="0"/>
              </a:rPr>
              <a:t>input  </a:t>
            </a:r>
            <a:r>
              <a:rPr lang="en-US" sz="1800" dirty="0" smtClean="0">
                <a:latin typeface="Consolas" pitchFamily="49" charset="0"/>
              </a:rPr>
              <a:t>[</a:t>
            </a:r>
            <a:r>
              <a:rPr lang="en-US" sz="1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</a:rPr>
              <a:t>width</a:t>
            </a:r>
            <a:r>
              <a:rPr lang="en-US" sz="1800" dirty="0" smtClean="0">
                <a:latin typeface="Consolas" pitchFamily="49" charset="0"/>
              </a:rPr>
              <a:t>-1:0] d0, d1, 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nsolas" pitchFamily="49" charset="0"/>
              </a:rPr>
              <a:t>    </a:t>
            </a:r>
            <a:r>
              <a:rPr lang="en-US" sz="1800" b="1" dirty="0" smtClean="0">
                <a:latin typeface="Consolas" pitchFamily="49" charset="0"/>
              </a:rPr>
              <a:t>input              </a:t>
            </a:r>
            <a:r>
              <a:rPr lang="en-US" sz="1800" dirty="0" smtClean="0">
                <a:latin typeface="Consolas" pitchFamily="49" charset="0"/>
              </a:rPr>
              <a:t>s,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nsolas" pitchFamily="49" charset="0"/>
              </a:rPr>
              <a:t>    </a:t>
            </a:r>
            <a:r>
              <a:rPr lang="en-US" sz="1800" b="1" dirty="0" smtClean="0">
                <a:latin typeface="Consolas" pitchFamily="49" charset="0"/>
              </a:rPr>
              <a:t>output </a:t>
            </a:r>
            <a:r>
              <a:rPr lang="en-US" sz="1800" dirty="0" smtClean="0">
                <a:latin typeface="Consolas" pitchFamily="49" charset="0"/>
              </a:rPr>
              <a:t>[</a:t>
            </a:r>
            <a:r>
              <a:rPr lang="en-US" sz="1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</a:rPr>
              <a:t>width</a:t>
            </a:r>
            <a:r>
              <a:rPr lang="en-US" sz="1800" dirty="0" smtClean="0">
                <a:latin typeface="Consolas" pitchFamily="49" charset="0"/>
              </a:rPr>
              <a:t>-1:0] y);</a:t>
            </a:r>
          </a:p>
          <a:p>
            <a:pPr>
              <a:buFont typeface="Wingdings" pitchFamily="2" charset="2"/>
              <a:buNone/>
            </a:pPr>
            <a:endParaRPr lang="en-US" sz="1800" dirty="0" smtClean="0">
              <a:latin typeface="Consolas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nsolas" pitchFamily="49" charset="0"/>
              </a:rPr>
              <a:t>  </a:t>
            </a:r>
            <a:r>
              <a:rPr lang="en-US" sz="1800" b="1" dirty="0" smtClean="0">
                <a:latin typeface="Consolas" pitchFamily="49" charset="0"/>
              </a:rPr>
              <a:t>assign </a:t>
            </a:r>
            <a:r>
              <a:rPr lang="en-US" sz="1800" dirty="0" smtClean="0">
                <a:latin typeface="Consolas" pitchFamily="49" charset="0"/>
              </a:rPr>
              <a:t>y = s </a:t>
            </a:r>
            <a:r>
              <a:rPr lang="en-US" sz="1800" b="1" dirty="0" smtClean="0">
                <a:latin typeface="Consolas" pitchFamily="49" charset="0"/>
              </a:rPr>
              <a:t>? </a:t>
            </a:r>
            <a:r>
              <a:rPr lang="en-US" sz="1800" dirty="0" smtClean="0">
                <a:latin typeface="Consolas" pitchFamily="49" charset="0"/>
              </a:rPr>
              <a:t>d1 </a:t>
            </a:r>
            <a:r>
              <a:rPr lang="en-US" sz="1800" b="1" dirty="0" smtClean="0">
                <a:latin typeface="Consolas" pitchFamily="49" charset="0"/>
              </a:rPr>
              <a:t>: </a:t>
            </a:r>
            <a:r>
              <a:rPr lang="en-US" sz="1800" dirty="0" smtClean="0">
                <a:latin typeface="Consolas" pitchFamily="49" charset="0"/>
              </a:rPr>
              <a:t>d0; </a:t>
            </a:r>
          </a:p>
          <a:p>
            <a:pPr>
              <a:buFont typeface="Wingdings" pitchFamily="2" charset="2"/>
              <a:buNone/>
            </a:pPr>
            <a:r>
              <a:rPr lang="en-US" sz="1800" b="1" dirty="0" err="1" smtClean="0">
                <a:latin typeface="Consolas" pitchFamily="49" charset="0"/>
              </a:rPr>
              <a:t>endmodule</a:t>
            </a:r>
            <a:r>
              <a:rPr lang="en-US" sz="1800" b="1" dirty="0" smtClean="0">
                <a:latin typeface="Consolas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1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96875" y="4029075"/>
            <a:ext cx="7896225" cy="2447925"/>
          </a:xfrm>
        </p:spPr>
        <p:txBody>
          <a:bodyPr/>
          <a:lstStyle/>
          <a:p>
            <a:r>
              <a:rPr lang="en-US" dirty="0"/>
              <a:t>We can pass parameters to a module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555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Parameterized Modules: Instantiating</a:t>
            </a:r>
          </a:p>
        </p:txBody>
      </p:sp>
      <p:sp>
        <p:nvSpPr>
          <p:cNvPr id="91139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85775" y="3876675"/>
            <a:ext cx="7896225" cy="2752725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3"/>
                </a:solidFill>
              </a:rPr>
              <a:t>// If parameter is not given, default is assumed (here 8)</a:t>
            </a:r>
          </a:p>
          <a:p>
            <a:r>
              <a:rPr lang="en-US" sz="1800" dirty="0">
                <a:solidFill>
                  <a:schemeClr val="accent3"/>
                </a:solidFill>
                <a:latin typeface="Consolas" pitchFamily="49" charset="0"/>
              </a:rPr>
              <a:t>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  </a:t>
            </a:r>
            <a:r>
              <a:rPr lang="en-US" sz="1800" dirty="0" smtClean="0">
                <a:latin typeface="Consolas" pitchFamily="49" charset="0"/>
              </a:rPr>
              <a:t>mux2 </a:t>
            </a:r>
            <a:r>
              <a:rPr lang="en-US" sz="1800" dirty="0" err="1" smtClean="0">
                <a:latin typeface="Consolas" pitchFamily="49" charset="0"/>
              </a:rPr>
              <a:t>i_mux</a:t>
            </a:r>
            <a:r>
              <a:rPr lang="en-US" sz="1800" dirty="0" smtClean="0">
                <a:latin typeface="Consolas" pitchFamily="49" charset="0"/>
              </a:rPr>
              <a:t> (d0, d1, s, out);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chemeClr val="accent3"/>
                </a:solidFill>
              </a:rPr>
              <a:t>// The same module with 12-bit bus width:</a:t>
            </a:r>
            <a:endParaRPr lang="en-US" sz="1800" dirty="0">
              <a:solidFill>
                <a:schemeClr val="accent3"/>
              </a:solidFill>
            </a:endParaRPr>
          </a:p>
          <a:p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   </a:t>
            </a:r>
            <a:r>
              <a:rPr lang="en-US" sz="1800" dirty="0" smtClean="0">
                <a:latin typeface="Consolas" pitchFamily="49" charset="0"/>
              </a:rPr>
              <a:t>mux2 #(12) </a:t>
            </a:r>
            <a:r>
              <a:rPr lang="en-US" sz="1800" dirty="0" err="1" smtClean="0">
                <a:latin typeface="Consolas" pitchFamily="49" charset="0"/>
              </a:rPr>
              <a:t>i_mux_b</a:t>
            </a:r>
            <a:r>
              <a:rPr lang="en-US" sz="1800" dirty="0" smtClean="0">
                <a:latin typeface="Consolas" pitchFamily="49" charset="0"/>
              </a:rPr>
              <a:t> (d0, d1, s, out);</a:t>
            </a:r>
          </a:p>
          <a:p>
            <a:endParaRPr lang="en-US" sz="1800" dirty="0" smtClean="0">
              <a:latin typeface="Consolas" pitchFamily="49" charset="0"/>
            </a:endParaRPr>
          </a:p>
          <a:p>
            <a:r>
              <a:rPr lang="en-US" sz="1800" dirty="0" smtClean="0">
                <a:solidFill>
                  <a:schemeClr val="accent3"/>
                </a:solidFill>
              </a:rPr>
              <a:t>// More verbose version:</a:t>
            </a:r>
          </a:p>
          <a:p>
            <a:r>
              <a:rPr lang="en-US" sz="1800" dirty="0">
                <a:solidFill>
                  <a:schemeClr val="accent3"/>
                </a:solidFill>
                <a:latin typeface="Consolas" pitchFamily="49" charset="0"/>
              </a:rPr>
              <a:t>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  </a:t>
            </a:r>
            <a:r>
              <a:rPr lang="en-US" sz="1800" dirty="0" smtClean="0">
                <a:latin typeface="Consolas" pitchFamily="49" charset="0"/>
              </a:rPr>
              <a:t>mux2 #(.width(12)) </a:t>
            </a:r>
            <a:r>
              <a:rPr lang="en-US" sz="1800" dirty="0" err="1" smtClean="0">
                <a:latin typeface="Consolas" pitchFamily="49" charset="0"/>
              </a:rPr>
              <a:t>i_mux_b</a:t>
            </a:r>
            <a:r>
              <a:rPr lang="en-US" sz="1800" dirty="0" smtClean="0">
                <a:latin typeface="Consolas" pitchFamily="49" charset="0"/>
              </a:rPr>
              <a:t> (.d0(d0), .d1(d1),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</a:t>
            </a:r>
            <a:r>
              <a:rPr lang="en-US" sz="1800" dirty="0" smtClean="0">
                <a:latin typeface="Consolas" pitchFamily="49" charset="0"/>
              </a:rPr>
              <a:t>.s(s), .out(out));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nsolas" pitchFamily="49" charset="0"/>
              </a:rPr>
              <a:t> </a:t>
            </a:r>
          </a:p>
        </p:txBody>
      </p:sp>
      <p:sp>
        <p:nvSpPr>
          <p:cNvPr id="5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5775" y="1371600"/>
            <a:ext cx="7896225" cy="2286000"/>
          </a:xfrm>
          <a:prstGeom prst="rect">
            <a:avLst/>
          </a:prstGeom>
          <a:solidFill>
            <a:srgbClr val="F6F5BD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None/>
              <a:defRPr sz="1600" b="0">
                <a:solidFill>
                  <a:schemeClr val="tx1"/>
                </a:solidFill>
                <a:latin typeface="Consolas" pitchFamily="49" charset="0"/>
                <a:ea typeface="+mn-ea"/>
                <a:cs typeface="Consolas" pitchFamily="49" charset="0"/>
              </a:defRPr>
            </a:lvl1pPr>
            <a:lvl2pPr marL="45720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800" b="1" dirty="0" smtClean="0"/>
              <a:t>module </a:t>
            </a:r>
            <a:r>
              <a:rPr lang="en-US" sz="1800" dirty="0" smtClean="0"/>
              <a:t>mux2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  #(</a:t>
            </a:r>
            <a:r>
              <a:rPr lang="en-US" sz="1800" b="1" dirty="0" smtClean="0"/>
              <a:t>parameter </a:t>
            </a:r>
            <a:r>
              <a:rPr lang="en-US" sz="1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width</a:t>
            </a:r>
            <a:r>
              <a:rPr lang="en-US" sz="18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smtClean="0"/>
              <a:t>= 8)  </a:t>
            </a:r>
            <a:r>
              <a:rPr lang="en-US" sz="1800" dirty="0" smtClean="0">
                <a:solidFill>
                  <a:schemeClr val="accent3"/>
                </a:solidFill>
              </a:rPr>
              <a:t>// name and default value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   (</a:t>
            </a:r>
            <a:r>
              <a:rPr lang="en-US" sz="1800" b="1" dirty="0" smtClean="0"/>
              <a:t>input  </a:t>
            </a:r>
            <a:r>
              <a:rPr lang="en-US" sz="1800" dirty="0" smtClean="0"/>
              <a:t>[</a:t>
            </a:r>
            <a:r>
              <a:rPr lang="en-US" sz="1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width</a:t>
            </a:r>
            <a:r>
              <a:rPr lang="en-US" sz="1800" dirty="0" smtClean="0"/>
              <a:t>-1:0] d0, d1, 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    </a:t>
            </a:r>
            <a:r>
              <a:rPr lang="en-US" sz="1800" b="1" dirty="0" smtClean="0"/>
              <a:t>input              </a:t>
            </a:r>
            <a:r>
              <a:rPr lang="en-US" sz="1800" dirty="0" smtClean="0"/>
              <a:t>s,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    </a:t>
            </a:r>
            <a:r>
              <a:rPr lang="en-US" sz="1800" b="1" dirty="0" smtClean="0"/>
              <a:t>output </a:t>
            </a:r>
            <a:r>
              <a:rPr lang="en-US" sz="1800" dirty="0" smtClean="0"/>
              <a:t>[</a:t>
            </a:r>
            <a:r>
              <a:rPr lang="en-US" sz="1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width</a:t>
            </a:r>
            <a:r>
              <a:rPr lang="en-US" sz="1800" dirty="0" smtClean="0"/>
              <a:t>-1:0] y);</a:t>
            </a:r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  </a:t>
            </a:r>
            <a:r>
              <a:rPr lang="en-US" sz="1800" b="1" dirty="0" smtClean="0"/>
              <a:t>assign </a:t>
            </a:r>
            <a:r>
              <a:rPr lang="en-US" sz="1800" dirty="0" smtClean="0"/>
              <a:t>y = s </a:t>
            </a:r>
            <a:r>
              <a:rPr lang="en-US" sz="1800" b="1" dirty="0" smtClean="0"/>
              <a:t>? </a:t>
            </a:r>
            <a:r>
              <a:rPr lang="en-US" sz="1800" dirty="0" smtClean="0"/>
              <a:t>d1 </a:t>
            </a:r>
            <a:r>
              <a:rPr lang="en-US" sz="1800" b="1" dirty="0" smtClean="0"/>
              <a:t>: </a:t>
            </a:r>
            <a:r>
              <a:rPr lang="en-US" sz="1800" dirty="0" smtClean="0"/>
              <a:t>d0; </a:t>
            </a:r>
          </a:p>
          <a:p>
            <a:pPr>
              <a:buFont typeface="Wingdings" pitchFamily="2" charset="2"/>
              <a:buNone/>
            </a:pPr>
            <a:r>
              <a:rPr lang="en-US" sz="1800" b="1" dirty="0" err="1" smtClean="0"/>
              <a:t>endmodule</a:t>
            </a:r>
            <a:r>
              <a:rPr lang="en-US" sz="1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576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Manipulating Bits	</a:t>
            </a:r>
          </a:p>
        </p:txBody>
      </p:sp>
      <p:sp>
        <p:nvSpPr>
          <p:cNvPr id="93186" name="Content Placeholder 11"/>
          <p:cNvSpPr>
            <a:spLocks noGrp="1"/>
          </p:cNvSpPr>
          <p:nvPr>
            <p:ph idx="1"/>
          </p:nvPr>
        </p:nvSpPr>
        <p:spPr>
          <a:xfrm>
            <a:off x="479336" y="1362075"/>
            <a:ext cx="7896225" cy="3362325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3"/>
                </a:solidFill>
              </a:rPr>
              <a:t>// You can assign partial busses</a:t>
            </a:r>
          </a:p>
          <a:p>
            <a:r>
              <a:rPr lang="en-US" sz="1800" b="1" dirty="0">
                <a:solidFill>
                  <a:schemeClr val="accent3"/>
                </a:solidFill>
                <a:latin typeface="Consolas" pitchFamily="49" charset="0"/>
              </a:rPr>
              <a:t> </a:t>
            </a:r>
            <a:r>
              <a:rPr lang="en-US" sz="1800" b="1" dirty="0" smtClean="0">
                <a:solidFill>
                  <a:schemeClr val="accent3"/>
                </a:solidFill>
                <a:latin typeface="Consolas" pitchFamily="49" charset="0"/>
              </a:rPr>
              <a:t>  </a:t>
            </a:r>
            <a:r>
              <a:rPr lang="en-US" sz="1800" b="1" dirty="0" smtClean="0">
                <a:latin typeface="Consolas" pitchFamily="49" charset="0"/>
              </a:rPr>
              <a:t>wire </a:t>
            </a:r>
            <a:r>
              <a:rPr lang="en-US" sz="1800" dirty="0" smtClean="0">
                <a:latin typeface="Consolas" pitchFamily="49" charset="0"/>
              </a:rPr>
              <a:t>[15:0] </a:t>
            </a:r>
            <a:r>
              <a:rPr lang="en-US" sz="1800" dirty="0" err="1" smtClean="0">
                <a:latin typeface="Consolas" pitchFamily="49" charset="0"/>
              </a:rPr>
              <a:t>longbus</a:t>
            </a:r>
            <a:r>
              <a:rPr lang="en-US" sz="1800" dirty="0" smtClean="0">
                <a:latin typeface="Consolas" pitchFamily="49" charset="0"/>
              </a:rPr>
              <a:t>;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 </a:t>
            </a:r>
            <a:r>
              <a:rPr lang="en-US" sz="1800" b="1" dirty="0" smtClean="0">
                <a:latin typeface="Consolas" pitchFamily="49" charset="0"/>
              </a:rPr>
              <a:t>wire </a:t>
            </a:r>
            <a:r>
              <a:rPr lang="en-US" sz="1800" dirty="0" smtClean="0">
                <a:latin typeface="Consolas" pitchFamily="49" charset="0"/>
              </a:rPr>
              <a:t>[7:0] </a:t>
            </a:r>
            <a:r>
              <a:rPr lang="en-US" sz="1800" dirty="0" err="1" smtClean="0">
                <a:latin typeface="Consolas" pitchFamily="49" charset="0"/>
              </a:rPr>
              <a:t>shortbus</a:t>
            </a:r>
            <a:r>
              <a:rPr lang="en-US" sz="1800" dirty="0" smtClean="0">
                <a:latin typeface="Consolas" pitchFamily="49" charset="0"/>
              </a:rPr>
              <a:t>;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 </a:t>
            </a:r>
            <a:r>
              <a:rPr lang="en-US" sz="1800" b="1" dirty="0" smtClean="0">
                <a:latin typeface="Consolas" pitchFamily="49" charset="0"/>
              </a:rPr>
              <a:t>assign </a:t>
            </a:r>
            <a:r>
              <a:rPr lang="en-US" sz="1800" dirty="0" err="1" smtClean="0">
                <a:latin typeface="Consolas" pitchFamily="49" charset="0"/>
              </a:rPr>
              <a:t>shortbus</a:t>
            </a:r>
            <a:r>
              <a:rPr lang="en-US" sz="1800" dirty="0" smtClean="0">
                <a:latin typeface="Consolas" pitchFamily="49" charset="0"/>
              </a:rPr>
              <a:t> = </a:t>
            </a:r>
            <a:r>
              <a:rPr lang="en-US" sz="1800" dirty="0" err="1" smtClean="0">
                <a:latin typeface="Consolas" pitchFamily="49" charset="0"/>
              </a:rPr>
              <a:t>longbus</a:t>
            </a:r>
            <a:r>
              <a:rPr lang="en-US" sz="1800" dirty="0" smtClean="0">
                <a:latin typeface="Consolas" pitchFamily="49" charset="0"/>
              </a:rPr>
              <a:t>[12:5];</a:t>
            </a:r>
          </a:p>
          <a:p>
            <a:pPr lvl="1">
              <a:buFont typeface="Wingdings" pitchFamily="2" charset="2"/>
              <a:buNone/>
            </a:pPr>
            <a:endParaRPr lang="en-US" sz="1800" dirty="0" smtClean="0">
              <a:latin typeface="Consolas" pitchFamily="49" charset="0"/>
            </a:endParaRPr>
          </a:p>
          <a:p>
            <a:r>
              <a:rPr lang="en-US" sz="1800" dirty="0" smtClean="0">
                <a:solidFill>
                  <a:schemeClr val="accent3"/>
                </a:solidFill>
              </a:rPr>
              <a:t>// Concatenating is by {}</a:t>
            </a:r>
          </a:p>
          <a:p>
            <a:r>
              <a:rPr lang="en-US" sz="1800" b="1" dirty="0">
                <a:solidFill>
                  <a:schemeClr val="accent3"/>
                </a:solidFill>
                <a:latin typeface="Consolas" pitchFamily="49" charset="0"/>
              </a:rPr>
              <a:t> </a:t>
            </a:r>
            <a:r>
              <a:rPr lang="en-US" sz="1800" b="1" dirty="0" smtClean="0">
                <a:solidFill>
                  <a:schemeClr val="accent3"/>
                </a:solidFill>
                <a:latin typeface="Consolas" pitchFamily="49" charset="0"/>
              </a:rPr>
              <a:t>  </a:t>
            </a:r>
            <a:r>
              <a:rPr lang="en-US" sz="1800" b="1" dirty="0" smtClean="0">
                <a:latin typeface="Consolas" pitchFamily="49" charset="0"/>
              </a:rPr>
              <a:t>assign </a:t>
            </a:r>
            <a:r>
              <a:rPr lang="en-US" sz="1800" dirty="0" smtClean="0">
                <a:latin typeface="Consolas" pitchFamily="49" charset="0"/>
              </a:rPr>
              <a:t>y = {a[2],a[1],a[0],a[0]};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smtClean="0">
                <a:latin typeface="Consolas" pitchFamily="49" charset="0"/>
              </a:rPr>
              <a:t> </a:t>
            </a:r>
          </a:p>
          <a:p>
            <a:r>
              <a:rPr lang="en-US" sz="1800" dirty="0" smtClean="0">
                <a:solidFill>
                  <a:schemeClr val="accent3"/>
                </a:solidFill>
              </a:rPr>
              <a:t>// Possible to define multiple copies</a:t>
            </a:r>
          </a:p>
          <a:p>
            <a:r>
              <a:rPr lang="en-US" sz="1800" b="1" dirty="0">
                <a:solidFill>
                  <a:schemeClr val="accent3"/>
                </a:solidFill>
                <a:latin typeface="Consolas" pitchFamily="49" charset="0"/>
              </a:rPr>
              <a:t> </a:t>
            </a:r>
            <a:r>
              <a:rPr lang="en-US" sz="1800" b="1" dirty="0" smtClean="0">
                <a:solidFill>
                  <a:schemeClr val="accent3"/>
                </a:solidFill>
                <a:latin typeface="Consolas" pitchFamily="49" charset="0"/>
              </a:rPr>
              <a:t>  </a:t>
            </a:r>
            <a:r>
              <a:rPr lang="en-US" sz="1800" b="1" dirty="0" smtClean="0">
                <a:latin typeface="Consolas" pitchFamily="49" charset="0"/>
              </a:rPr>
              <a:t>assign </a:t>
            </a:r>
            <a:r>
              <a:rPr lang="en-US" sz="1800" dirty="0" smtClean="0">
                <a:latin typeface="Consolas" pitchFamily="49" charset="0"/>
              </a:rPr>
              <a:t>x = {a[0], a[0], a[0], a[0]}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 </a:t>
            </a:r>
            <a:r>
              <a:rPr lang="en-US" sz="1800" b="1" dirty="0" smtClean="0">
                <a:latin typeface="Consolas" pitchFamily="49" charset="0"/>
              </a:rPr>
              <a:t>assign </a:t>
            </a:r>
            <a:r>
              <a:rPr lang="en-US" sz="1800" dirty="0" smtClean="0">
                <a:latin typeface="Consolas" pitchFamily="49" charset="0"/>
              </a:rPr>
              <a:t>y = { 4{a[0]} }</a:t>
            </a:r>
          </a:p>
        </p:txBody>
      </p:sp>
    </p:spTree>
    <p:extLst>
      <p:ext uri="{BB962C8B-B14F-4D97-AF65-F5344CB8AC3E}">
        <p14:creationId xmlns:p14="http://schemas.microsoft.com/office/powerpoint/2010/main" val="8713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floating output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 err="1"/>
              <a:t>module</a:t>
            </a:r>
            <a:r>
              <a:rPr lang="de-CH" sz="2000" dirty="0"/>
              <a:t> </a:t>
            </a:r>
            <a:r>
              <a:rPr lang="de-CH" sz="2000" dirty="0" err="1"/>
              <a:t>tristate</a:t>
            </a:r>
            <a:r>
              <a:rPr lang="de-CH" sz="2000" dirty="0"/>
              <a:t>(</a:t>
            </a:r>
            <a:r>
              <a:rPr lang="de-CH" sz="2000" b="1" dirty="0" err="1"/>
              <a:t>input</a:t>
            </a:r>
            <a:r>
              <a:rPr lang="de-CH" sz="2000" b="1" dirty="0"/>
              <a:t> </a:t>
            </a:r>
            <a:r>
              <a:rPr lang="de-CH" sz="2000" dirty="0"/>
              <a:t> [3:0] a, </a:t>
            </a:r>
          </a:p>
          <a:p>
            <a:r>
              <a:rPr lang="de-CH" sz="2000" dirty="0"/>
              <a:t>                </a:t>
            </a:r>
            <a:r>
              <a:rPr lang="de-CH" sz="2000" b="1" dirty="0" err="1"/>
              <a:t>input</a:t>
            </a:r>
            <a:r>
              <a:rPr lang="de-CH" sz="2000" dirty="0"/>
              <a:t>        en, </a:t>
            </a:r>
          </a:p>
          <a:p>
            <a:r>
              <a:rPr lang="de-CH" sz="2000" dirty="0"/>
              <a:t>                </a:t>
            </a:r>
            <a:r>
              <a:rPr lang="de-CH" sz="2000" b="1" dirty="0" err="1"/>
              <a:t>output</a:t>
            </a:r>
            <a:r>
              <a:rPr lang="de-CH" sz="2000" dirty="0"/>
              <a:t> [3:0] y);</a:t>
            </a:r>
          </a:p>
          <a:p>
            <a:endParaRPr lang="de-CH" sz="2000" dirty="0" smtClean="0"/>
          </a:p>
          <a:p>
            <a:r>
              <a:rPr lang="de-CH" sz="2000" dirty="0" smtClean="0"/>
              <a:t>   </a:t>
            </a:r>
            <a:r>
              <a:rPr lang="de-CH" sz="2000" b="1" dirty="0" err="1"/>
              <a:t>assign</a:t>
            </a:r>
            <a:r>
              <a:rPr lang="de-CH" sz="2000" dirty="0"/>
              <a:t> y = en ? a : </a:t>
            </a:r>
            <a:r>
              <a:rPr lang="de-CH" sz="2000" dirty="0" smtClean="0"/>
              <a:t>4'bz;</a:t>
            </a:r>
          </a:p>
          <a:p>
            <a:endParaRPr lang="de-CH" sz="2000" b="1" dirty="0"/>
          </a:p>
          <a:p>
            <a:r>
              <a:rPr lang="de-CH" sz="2000" b="1" dirty="0" err="1" smtClean="0"/>
              <a:t>endmodule</a:t>
            </a:r>
            <a:endParaRPr lang="de-CH" sz="2000" b="1" dirty="0"/>
          </a:p>
          <a:p>
            <a:endParaRPr lang="de-CH" sz="2000" dirty="0"/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0"/>
            <p:custDataLst>
              <p:tags r:id="rId2"/>
            </p:custDataLst>
            <p:extLst/>
          </p:nvPr>
        </p:nvGraphicFramePr>
        <p:xfrm>
          <a:off x="1958976" y="4589982"/>
          <a:ext cx="4746624" cy="117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VISIO" r:id="rId4" imgW="2334086" imgH="577034" progId="Visio.Drawing.6">
                  <p:embed/>
                </p:oleObj>
              </mc:Choice>
              <mc:Fallback>
                <p:oleObj name="VISIO" r:id="rId4" imgW="2334086" imgH="577034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6" y="4589982"/>
                        <a:ext cx="4746624" cy="1172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5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Truth Table for AND with Z and X</a:t>
            </a:r>
          </a:p>
        </p:txBody>
      </p:sp>
      <p:graphicFrame>
        <p:nvGraphicFramePr>
          <p:cNvPr id="9" name="Table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415415"/>
          <a:ext cx="6692902" cy="402716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85799"/>
                <a:gridCol w="762000"/>
                <a:gridCol w="1663940"/>
                <a:gridCol w="1193721"/>
                <a:gridCol w="1193721"/>
                <a:gridCol w="1193721"/>
              </a:tblGrid>
              <a:tr h="716634">
                <a:tc rowSpan="2"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&amp;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0803" marR="100803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10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>
                    <a:solidFill>
                      <a:schemeClr val="accent2"/>
                    </a:solidFill>
                  </a:tcPr>
                </a:tc>
              </a:tr>
              <a:tr h="662107"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0803" marR="100803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</a:tr>
              <a:tr h="662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</a:tr>
              <a:tr h="662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</a:tr>
              <a:tr h="662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itchFamily="49" charset="0"/>
                        <a:ea typeface="ＭＳ Ｐゴシック" charset="0"/>
                        <a:cs typeface="Consolas" pitchFamily="49" charset="0"/>
                      </a:endParaRPr>
                    </a:p>
                  </a:txBody>
                  <a:tcPr marL="100803" marR="100803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Timing ?	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28600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‘</a:t>
            </a:r>
            <a:r>
              <a:rPr lang="en-US" altLang="ja-JP" sz="2000" b="1" dirty="0" smtClean="0"/>
              <a:t>timescale</a:t>
            </a:r>
            <a:r>
              <a:rPr lang="en-US" altLang="ja-JP" sz="2000" dirty="0" smtClean="0"/>
              <a:t> 1ns/1ps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/>
              <a:t>module</a:t>
            </a:r>
            <a:r>
              <a:rPr lang="en-US" sz="2000" dirty="0" smtClean="0"/>
              <a:t> simple (input a, output z1, z2);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000" b="1" dirty="0" smtClean="0"/>
              <a:t>assign </a:t>
            </a:r>
            <a:r>
              <a:rPr lang="en-US" sz="2000" dirty="0" smtClean="0"/>
              <a:t>#5 z1 = ~a; </a:t>
            </a:r>
            <a:r>
              <a:rPr lang="en-US" sz="2000" dirty="0" smtClean="0">
                <a:solidFill>
                  <a:schemeClr val="accent3"/>
                </a:solidFill>
              </a:rPr>
              <a:t>// inverted output after 5ns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/>
              <a:t>assign </a:t>
            </a:r>
            <a:r>
              <a:rPr lang="en-US" sz="2000" dirty="0" smtClean="0"/>
              <a:t>#9 z2 = a;  </a:t>
            </a:r>
            <a:r>
              <a:rPr lang="en-US" sz="2000" dirty="0" smtClean="0">
                <a:solidFill>
                  <a:schemeClr val="accent3"/>
                </a:solidFill>
              </a:rPr>
              <a:t>// output after 9ns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000" b="1" dirty="0" err="1" smtClean="0"/>
              <a:t>endmodule</a:t>
            </a:r>
            <a:endParaRPr lang="en-US" sz="20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96875" y="1362075"/>
            <a:ext cx="7896225" cy="1762125"/>
          </a:xfrm>
        </p:spPr>
        <p:txBody>
          <a:bodyPr/>
          <a:lstStyle/>
          <a:p>
            <a:r>
              <a:rPr lang="en-US" dirty="0"/>
              <a:t>It is possible to define timing relations in Verilog</a:t>
            </a:r>
          </a:p>
          <a:p>
            <a:pPr lvl="1"/>
            <a:r>
              <a:rPr lang="en-US" dirty="0"/>
              <a:t>These are </a:t>
            </a:r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ONLY</a:t>
            </a:r>
            <a:r>
              <a:rPr lang="en-US" dirty="0"/>
              <a:t> for Simulation</a:t>
            </a:r>
          </a:p>
          <a:p>
            <a:pPr lvl="1"/>
            <a:r>
              <a:rPr lang="en-US" dirty="0"/>
              <a:t>They </a:t>
            </a:r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CAN NOT </a:t>
            </a:r>
            <a:r>
              <a:rPr lang="en-US" dirty="0"/>
              <a:t>be synthesized</a:t>
            </a:r>
          </a:p>
          <a:p>
            <a:pPr lvl="1"/>
            <a:r>
              <a:rPr lang="en-US" dirty="0"/>
              <a:t>They are used for modeling delays in simulation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68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_new">
  <a:themeElements>
    <a:clrScheme name="ETH">
      <a:dk1>
        <a:srgbClr val="000000"/>
      </a:dk1>
      <a:lt1>
        <a:srgbClr val="FFFFFF"/>
      </a:lt1>
      <a:dk2>
        <a:srgbClr val="002B5F"/>
      </a:dk2>
      <a:lt2>
        <a:srgbClr val="808080"/>
      </a:lt2>
      <a:accent1>
        <a:srgbClr val="4F0E2B"/>
      </a:accent1>
      <a:accent2>
        <a:srgbClr val="8B3735"/>
      </a:accent2>
      <a:accent3>
        <a:srgbClr val="A03232"/>
      </a:accent3>
      <a:accent4>
        <a:srgbClr val="F7F0BC"/>
      </a:accent4>
      <a:accent5>
        <a:srgbClr val="C8DEC8"/>
      </a:accent5>
      <a:accent6>
        <a:srgbClr val="DEE9F6"/>
      </a:accent6>
      <a:hlink>
        <a:srgbClr val="A71D5B"/>
      </a:hlink>
      <a:folHlink>
        <a:srgbClr val="A71D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digital-style</Template>
  <TotalTime>4045</TotalTime>
  <Words>4726</Words>
  <Application>Microsoft Macintosh PowerPoint</Application>
  <PresentationFormat>On-screen Show (4:3)</PresentationFormat>
  <Paragraphs>1235</Paragraphs>
  <Slides>100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3" baseType="lpstr">
      <vt:lpstr>Arial Narrow</vt:lpstr>
      <vt:lpstr>Calibri</vt:lpstr>
      <vt:lpstr>Cambria Math</vt:lpstr>
      <vt:lpstr>Consolas</vt:lpstr>
      <vt:lpstr>MS PGothic</vt:lpstr>
      <vt:lpstr>ＭＳ Ｐゴシック</vt:lpstr>
      <vt:lpstr>Times New Roman</vt:lpstr>
      <vt:lpstr>Verdana</vt:lpstr>
      <vt:lpstr>Wingdings</vt:lpstr>
      <vt:lpstr>Wingdings 2</vt:lpstr>
      <vt:lpstr>Arial</vt:lpstr>
      <vt:lpstr>template_new</vt:lpstr>
      <vt:lpstr>VISIO</vt:lpstr>
      <vt:lpstr>Combinational Circuits</vt:lpstr>
      <vt:lpstr>What we will learn</vt:lpstr>
      <vt:lpstr>Abstraction</vt:lpstr>
      <vt:lpstr>Crash course in EE</vt:lpstr>
      <vt:lpstr>(micro)-Processors</vt:lpstr>
      <vt:lpstr>FPGAs</vt:lpstr>
      <vt:lpstr>Custom ASICs</vt:lpstr>
      <vt:lpstr>But they all look the same….</vt:lpstr>
      <vt:lpstr>But they all look the same….</vt:lpstr>
      <vt:lpstr>But they all look the same….</vt:lpstr>
      <vt:lpstr>But they all look the same….</vt:lpstr>
      <vt:lpstr>But they all look the same….</vt:lpstr>
      <vt:lpstr>But they all look the same….</vt:lpstr>
      <vt:lpstr>Building Blocks For Microchips</vt:lpstr>
      <vt:lpstr>Semiconductor</vt:lpstr>
      <vt:lpstr>N-type Doping</vt:lpstr>
      <vt:lpstr>P-type Doping</vt:lpstr>
      <vt:lpstr>What Is So Great About Semiconductors?</vt:lpstr>
      <vt:lpstr>The transistor</vt:lpstr>
      <vt:lpstr>nMOS + pMOS = CMOS</vt:lpstr>
      <vt:lpstr>nMOS + pMOS = CMOS</vt:lpstr>
      <vt:lpstr>CMOS Gate Structure</vt:lpstr>
      <vt:lpstr>CMOS Gates: NOT Gate</vt:lpstr>
      <vt:lpstr>CMOS Gates: NOT Gate</vt:lpstr>
      <vt:lpstr>CMOS Gates: NAND Gate</vt:lpstr>
      <vt:lpstr>CMOS Gates: NAND Gate</vt:lpstr>
      <vt:lpstr>Common Logic Gates</vt:lpstr>
      <vt:lpstr>Moore’s Law</vt:lpstr>
      <vt:lpstr>Moore’s Law</vt:lpstr>
      <vt:lpstr>How Do We Keep Moore’s Law </vt:lpstr>
      <vt:lpstr>We can now build logic circuits</vt:lpstr>
      <vt:lpstr>Circuits</vt:lpstr>
      <vt:lpstr>Types of Logic Circuits</vt:lpstr>
      <vt:lpstr>Rules of Combinational Composition</vt:lpstr>
      <vt:lpstr>Boolean Equations</vt:lpstr>
      <vt:lpstr>Boolean Algebra</vt:lpstr>
      <vt:lpstr>Boolean Algebra</vt:lpstr>
      <vt:lpstr>Boolean Axioms</vt:lpstr>
      <vt:lpstr>Boolean Theorems: Summary</vt:lpstr>
      <vt:lpstr>Boolean Theorems of Several Variables</vt:lpstr>
      <vt:lpstr>Simplifying Boolean Expressions: Example 2</vt:lpstr>
      <vt:lpstr>Simplifying Boolean Expressions: Example 2</vt:lpstr>
      <vt:lpstr>Boolean Equations Example</vt:lpstr>
      <vt:lpstr>Some Definitions</vt:lpstr>
      <vt:lpstr>Sum-of-Products (SOP) Form</vt:lpstr>
      <vt:lpstr>Sum-of-Products (SOP) Form</vt:lpstr>
      <vt:lpstr>From Logic to Gates</vt:lpstr>
      <vt:lpstr>Combinational Building Blocks</vt:lpstr>
      <vt:lpstr>Multiplexer (Mux)</vt:lpstr>
      <vt:lpstr>Multiplexer (Mux)</vt:lpstr>
      <vt:lpstr>Hardware Description Languages</vt:lpstr>
      <vt:lpstr>Convenient Way of Drawing Schematics</vt:lpstr>
      <vt:lpstr>Convenient Way of Drawing Schematics</vt:lpstr>
      <vt:lpstr>Two Hardware Description Languages</vt:lpstr>
      <vt:lpstr>Defining a module</vt:lpstr>
      <vt:lpstr>Defining a module</vt:lpstr>
      <vt:lpstr>A question of style</vt:lpstr>
      <vt:lpstr>What if we have busses?</vt:lpstr>
      <vt:lpstr>Basic Syntax</vt:lpstr>
      <vt:lpstr>Good Practices</vt:lpstr>
      <vt:lpstr>There are Two Main Styles of HDL</vt:lpstr>
      <vt:lpstr>Structural HDL: Instantiating a Module</vt:lpstr>
      <vt:lpstr>Structural HDL Example</vt:lpstr>
      <vt:lpstr>Structural HDL Example</vt:lpstr>
      <vt:lpstr>Structural HDL Example</vt:lpstr>
      <vt:lpstr>Structural HDL Example</vt:lpstr>
      <vt:lpstr>Structural HDL Example</vt:lpstr>
      <vt:lpstr>Structural HDL Example</vt:lpstr>
      <vt:lpstr>What Happens with HDL code?</vt:lpstr>
      <vt:lpstr>Behavioral HDL: Defining Functionality</vt:lpstr>
      <vt:lpstr>Behavioral HDL: Synthesis Results</vt:lpstr>
      <vt:lpstr>Behavioral HDL: Simulating the Circuit</vt:lpstr>
      <vt:lpstr>Bitwise Operators</vt:lpstr>
      <vt:lpstr>Bitwise Operators: Synthesis Results</vt:lpstr>
      <vt:lpstr>Reduction Operators</vt:lpstr>
      <vt:lpstr>Reduction Operators: assign y = &amp;a; </vt:lpstr>
      <vt:lpstr>Conditional Assignment</vt:lpstr>
      <vt:lpstr>Conditional Assignment: y = s ? d1: d0;</vt:lpstr>
      <vt:lpstr>More Conditional Assignments</vt:lpstr>
      <vt:lpstr>Even More Conditional Assignments</vt:lpstr>
      <vt:lpstr>How to Express numbers ?</vt:lpstr>
      <vt:lpstr>Number Representation in Verilog</vt:lpstr>
      <vt:lpstr>What have seen so far: </vt:lpstr>
      <vt:lpstr>Precedence of operations in Verilog</vt:lpstr>
      <vt:lpstr>Example: Comparing two numbers</vt:lpstr>
      <vt:lpstr>Example: Comparing Two Numbers</vt:lpstr>
      <vt:lpstr>Example: Comparing Two Numbers</vt:lpstr>
      <vt:lpstr>Example: Comparing Two Numbers</vt:lpstr>
      <vt:lpstr>Example: Comparing Two Numbers</vt:lpstr>
      <vt:lpstr>Example: Comparing Two Numbers</vt:lpstr>
      <vt:lpstr>Example: Comparing Two Numbers</vt:lpstr>
      <vt:lpstr>Example: Comparing Two Numbers</vt:lpstr>
      <vt:lpstr>What is the BEST way of writing Verilog</vt:lpstr>
      <vt:lpstr>Parameterized Modules</vt:lpstr>
      <vt:lpstr>Parameterized Modules: Instantiating</vt:lpstr>
      <vt:lpstr>Manipulating Bits </vt:lpstr>
      <vt:lpstr>Z floating output</vt:lpstr>
      <vt:lpstr>Truth Table for AND with Z and X</vt:lpstr>
      <vt:lpstr>What About Timing ? </vt:lpstr>
      <vt:lpstr>Next Steps </vt:lpstr>
    </vt:vector>
  </TitlesOfParts>
  <Company>eth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liuli</dc:creator>
  <cp:lastModifiedBy>Frank K. Gürkaynak</cp:lastModifiedBy>
  <cp:revision>347</cp:revision>
  <cp:lastPrinted>2011-02-26T15:36:00Z</cp:lastPrinted>
  <dcterms:created xsi:type="dcterms:W3CDTF">2011-02-25T16:19:38Z</dcterms:created>
  <dcterms:modified xsi:type="dcterms:W3CDTF">2017-03-02T18:24:14Z</dcterms:modified>
</cp:coreProperties>
</file>