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321" r:id="rId2"/>
    <p:sldId id="324" r:id="rId3"/>
    <p:sldId id="326" r:id="rId4"/>
    <p:sldId id="327" r:id="rId5"/>
    <p:sldId id="328" r:id="rId6"/>
    <p:sldId id="329" r:id="rId7"/>
    <p:sldId id="330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98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20" r:id="rId28"/>
    <p:sldId id="311" r:id="rId29"/>
    <p:sldId id="331" r:id="rId30"/>
    <p:sldId id="314" r:id="rId31"/>
    <p:sldId id="315" r:id="rId32"/>
    <p:sldId id="316" r:id="rId33"/>
    <p:sldId id="317" r:id="rId34"/>
    <p:sldId id="318" r:id="rId35"/>
    <p:sldId id="319" r:id="rId36"/>
    <p:sldId id="312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3" autoAdjust="0"/>
    <p:restoredTop sz="96425" autoAdjust="0"/>
  </p:normalViewPr>
  <p:slideViewPr>
    <p:cSldViewPr>
      <p:cViewPr varScale="1">
        <p:scale>
          <a:sx n="162" d="100"/>
          <a:sy n="162" d="100"/>
        </p:scale>
        <p:origin x="203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073077" cy="508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95239" algn="l"/>
                <a:tab pos="990478" algn="l"/>
                <a:tab pos="1485717" algn="l"/>
                <a:tab pos="1980956" algn="l"/>
                <a:tab pos="2476195" algn="l"/>
                <a:tab pos="2971434" algn="l"/>
                <a:tab pos="3466673" algn="l"/>
                <a:tab pos="3961912" algn="l"/>
                <a:tab pos="4457151" algn="l"/>
                <a:tab pos="4952390" algn="l"/>
                <a:tab pos="5447629" algn="l"/>
                <a:tab pos="5942868" algn="l"/>
                <a:tab pos="6438108" algn="l"/>
                <a:tab pos="6933347" algn="l"/>
                <a:tab pos="7428586" algn="l"/>
                <a:tab pos="7923825" algn="l"/>
                <a:tab pos="8419064" algn="l"/>
                <a:tab pos="8914303" algn="l"/>
                <a:tab pos="9409542" algn="l"/>
                <a:tab pos="9904781" algn="l"/>
              </a:tabLst>
              <a:defRPr sz="13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21294" y="1"/>
            <a:ext cx="3073077" cy="508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95239" algn="l"/>
                <a:tab pos="990478" algn="l"/>
                <a:tab pos="1485717" algn="l"/>
                <a:tab pos="1980956" algn="l"/>
                <a:tab pos="2476195" algn="l"/>
                <a:tab pos="2971434" algn="l"/>
                <a:tab pos="3466673" algn="l"/>
                <a:tab pos="3961912" algn="l"/>
                <a:tab pos="4457151" algn="l"/>
                <a:tab pos="4952390" algn="l"/>
                <a:tab pos="5447629" algn="l"/>
                <a:tab pos="5942868" algn="l"/>
                <a:tab pos="6438108" algn="l"/>
                <a:tab pos="6933347" algn="l"/>
                <a:tab pos="7428586" algn="l"/>
                <a:tab pos="7923825" algn="l"/>
                <a:tab pos="8419064" algn="l"/>
                <a:tab pos="8914303" algn="l"/>
                <a:tab pos="9409542" algn="l"/>
                <a:tab pos="9904781" algn="l"/>
              </a:tabLst>
              <a:defRPr sz="13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1750" cy="383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9931" y="4861442"/>
            <a:ext cx="5676153" cy="4602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721107"/>
            <a:ext cx="3073077" cy="508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95239" algn="l"/>
                <a:tab pos="990478" algn="l"/>
                <a:tab pos="1485717" algn="l"/>
                <a:tab pos="1980956" algn="l"/>
                <a:tab pos="2476195" algn="l"/>
                <a:tab pos="2971434" algn="l"/>
                <a:tab pos="3466673" algn="l"/>
                <a:tab pos="3961912" algn="l"/>
                <a:tab pos="4457151" algn="l"/>
                <a:tab pos="4952390" algn="l"/>
                <a:tab pos="5447629" algn="l"/>
                <a:tab pos="5942868" algn="l"/>
                <a:tab pos="6438108" algn="l"/>
                <a:tab pos="6933347" algn="l"/>
                <a:tab pos="7428586" algn="l"/>
                <a:tab pos="7923825" algn="l"/>
                <a:tab pos="8419064" algn="l"/>
                <a:tab pos="8914303" algn="l"/>
                <a:tab pos="9409542" algn="l"/>
                <a:tab pos="9904781" algn="l"/>
              </a:tabLst>
              <a:defRPr sz="13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21294" y="9721107"/>
            <a:ext cx="3073077" cy="508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95239" algn="l"/>
                <a:tab pos="990478" algn="l"/>
                <a:tab pos="1485717" algn="l"/>
                <a:tab pos="1980956" algn="l"/>
                <a:tab pos="2476195" algn="l"/>
                <a:tab pos="2971434" algn="l"/>
                <a:tab pos="3466673" algn="l"/>
                <a:tab pos="3961912" algn="l"/>
                <a:tab pos="4457151" algn="l"/>
                <a:tab pos="4952390" algn="l"/>
                <a:tab pos="5447629" algn="l"/>
                <a:tab pos="5942868" algn="l"/>
                <a:tab pos="6438108" algn="l"/>
                <a:tab pos="6933347" algn="l"/>
                <a:tab pos="7428586" algn="l"/>
                <a:tab pos="7923825" algn="l"/>
                <a:tab pos="8419064" algn="l"/>
                <a:tab pos="8914303" algn="l"/>
                <a:tab pos="9409542" algn="l"/>
                <a:tab pos="9904781" algn="l"/>
              </a:tabLst>
              <a:defRPr sz="1300"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3F01338F-CEB1-9947-9E80-D88D10F4D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0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BAD225-0FF4-DD4B-A99D-950423CDAF82}" type="slidenum">
              <a:rPr lang="en-US"/>
              <a:pPr/>
              <a:t>8</a:t>
            </a:fld>
            <a:endParaRPr lang="en-US"/>
          </a:p>
        </p:txBody>
      </p:sp>
      <p:sp>
        <p:nvSpPr>
          <p:cNvPr id="4608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7AE273B-76DC-8C48-BF60-6DAA55CA6C9F}" type="slidenum">
              <a:rPr lang="en-US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451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863" indent="-233863">
              <a:buFont typeface="Wingdings" charset="2"/>
              <a:buChar char="§"/>
            </a:pPr>
            <a:endParaRPr lang="en-US" dirty="0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46E40B0-062C-0E49-B960-D7A9DDF928F4}" type="slidenum">
              <a:rPr lang="en-US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863" indent="-233863" eaLnBrk="1" hangingPunct="1">
              <a:buFont typeface="Wingdings" charset="2"/>
              <a:buChar char="§"/>
            </a:pPr>
            <a:endParaRPr lang="en-US" dirty="0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ED6260-809E-BB4E-8218-17A4E4C57594}" type="slidenum">
              <a:rPr lang="en-US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60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3863" indent="-233863"/>
            <a:endParaRPr lang="en-US" dirty="0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4B9AD9-26AF-804F-88F2-4A30C035D89E}" type="slidenum">
              <a:rPr lang="en-US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156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AF6C44-BE52-A840-ABF4-C5A546F95BFB}" type="slidenum">
              <a:rPr lang="en-US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04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50B71D-7AA7-B244-98C4-27EAD27DF603}" type="slidenum">
              <a:rPr lang="en-US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252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E2F1BC-BFE8-C440-83B4-C439D880E36A}" type="slidenum">
              <a:rPr lang="en-US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300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EC6912-1361-EA45-8CFA-F4E8ACFFFFE8}" type="slidenum">
              <a:rPr lang="en-US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348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1FAF62-BB8C-C04A-ABFB-C5B2D95AE92D}" type="slidenum">
              <a:rPr lang="en-US"/>
              <a:pPr/>
              <a:t>9</a:t>
            </a:fld>
            <a:endParaRPr lang="en-US"/>
          </a:p>
        </p:txBody>
      </p:sp>
      <p:sp>
        <p:nvSpPr>
          <p:cNvPr id="481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2908BB-EAFA-CD4B-A0C9-CF8245DF4E03}" type="slidenum">
              <a:rPr lang="en-US">
                <a:solidFill>
                  <a:prstClr val="white"/>
                </a:solidFill>
              </a:rPr>
              <a:pPr/>
              <a:t>27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348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AAC4BAE-369C-6A47-B0B0-DD33B1077777}" type="slidenum">
              <a:rPr lang="en-US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939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ED6260-809E-BB4E-8218-17A4E4C57594}" type="slidenum">
              <a:rPr lang="en-US">
                <a:solidFill>
                  <a:prstClr val="white"/>
                </a:solidFill>
              </a:rPr>
              <a:pPr/>
              <a:t>29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60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ED6260-809E-BB4E-8218-17A4E4C57594}" type="slidenum">
              <a:rPr lang="en-US">
                <a:solidFill>
                  <a:prstClr val="white"/>
                </a:solidFill>
              </a:rPr>
              <a:pPr/>
              <a:t>30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60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ED6260-809E-BB4E-8218-17A4E4C57594}" type="slidenum">
              <a:rPr lang="en-US">
                <a:solidFill>
                  <a:prstClr val="white"/>
                </a:solidFill>
              </a:rPr>
              <a:pPr/>
              <a:t>31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60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ED6260-809E-BB4E-8218-17A4E4C57594}" type="slidenum">
              <a:rPr lang="en-US">
                <a:solidFill>
                  <a:prstClr val="white"/>
                </a:solidFill>
              </a:rPr>
              <a:pPr/>
              <a:t>32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60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ED6260-809E-BB4E-8218-17A4E4C57594}" type="slidenum">
              <a:rPr lang="en-US">
                <a:solidFill>
                  <a:prstClr val="white"/>
                </a:solidFill>
              </a:rPr>
              <a:pPr/>
              <a:t>33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60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ED6260-809E-BB4E-8218-17A4E4C57594}" type="slidenum">
              <a:rPr lang="en-US">
                <a:solidFill>
                  <a:prstClr val="white"/>
                </a:solidFill>
              </a:rPr>
              <a:pPr/>
              <a:t>34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60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ED6260-809E-BB4E-8218-17A4E4C57594}" type="slidenum">
              <a:rPr lang="en-US">
                <a:solidFill>
                  <a:prstClr val="white"/>
                </a:solidFill>
              </a:rPr>
              <a:pPr/>
              <a:t>35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60" name="Text Box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0FA605-0B29-124B-9AA5-9C97DBAC966B}" type="slidenum">
              <a:rPr lang="en-US">
                <a:solidFill>
                  <a:prstClr val="white"/>
                </a:solidFill>
              </a:rPr>
              <a:pPr/>
              <a:t>36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144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6A2AF5-A9F6-D843-B6F3-6D6A489155C7}" type="slidenum">
              <a:rPr lang="en-US"/>
              <a:pPr/>
              <a:t>10</a:t>
            </a:fld>
            <a:endParaRPr lang="en-US"/>
          </a:p>
        </p:txBody>
      </p:sp>
      <p:sp>
        <p:nvSpPr>
          <p:cNvPr id="50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CEED17-9072-2843-84C1-57B828EA7277}" type="slidenum">
              <a:rPr lang="en-US"/>
              <a:pPr/>
              <a:t>37</a:t>
            </a:fld>
            <a:endParaRPr lang="en-US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DF62F0-2489-4741-AD92-3D2955AF6446}" type="slidenum">
              <a:rPr lang="en-US"/>
              <a:pPr/>
              <a:t>38</a:t>
            </a:fld>
            <a:endParaRPr lang="en-US"/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DE035F-AA75-7240-A6DB-13A59E117A3B}" type="slidenum">
              <a:rPr lang="en-US"/>
              <a:pPr/>
              <a:t>39</a:t>
            </a:fld>
            <a:endParaRPr lang="en-US"/>
          </a:p>
        </p:txBody>
      </p:sp>
      <p:sp>
        <p:nvSpPr>
          <p:cNvPr id="91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11609F7-943E-834C-81E8-EBCC4C2E26D6}" type="slidenum">
              <a:rPr lang="en-US"/>
              <a:pPr/>
              <a:t>40</a:t>
            </a:fld>
            <a:endParaRPr lang="en-US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17518" y="9698007"/>
            <a:ext cx="3281782" cy="536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4897" tIns="64674" rIns="104897" bIns="52254" anchor="b">
            <a:prstTxWarp prst="textNoShape">
              <a:avLst/>
            </a:prstTxWarp>
          </a:bodyPr>
          <a:lstStyle/>
          <a:p>
            <a:pPr algn="r" eaLnBrk="1" hangingPunct="1">
              <a:tabLst>
                <a:tab pos="0" algn="l"/>
                <a:tab pos="495239" algn="l"/>
                <a:tab pos="990478" algn="l"/>
                <a:tab pos="1485717" algn="l"/>
                <a:tab pos="1980956" algn="l"/>
                <a:tab pos="2476195" algn="l"/>
                <a:tab pos="2971434" algn="l"/>
                <a:tab pos="3466673" algn="l"/>
                <a:tab pos="3961912" algn="l"/>
                <a:tab pos="4457151" algn="l"/>
                <a:tab pos="4952390" algn="l"/>
                <a:tab pos="5447629" algn="l"/>
                <a:tab pos="5942868" algn="l"/>
                <a:tab pos="6438108" algn="l"/>
                <a:tab pos="6933347" algn="l"/>
                <a:tab pos="7428586" algn="l"/>
                <a:tab pos="7923825" algn="l"/>
                <a:tab pos="8419064" algn="l"/>
                <a:tab pos="8914303" algn="l"/>
                <a:tab pos="9409542" algn="l"/>
                <a:tab pos="9904781" algn="l"/>
              </a:tabLst>
            </a:pPr>
            <a:fld id="{429CE47B-AB31-9E43-BE69-AB3A05527227}" type="slidenum">
              <a:rPr lang="en-US" sz="1400">
                <a:solidFill>
                  <a:srgbClr val="000000"/>
                </a:solidFill>
                <a:ea typeface="Arial" charset="0"/>
                <a:cs typeface="Arial" charset="0"/>
              </a:rPr>
              <a:pPr algn="r" eaLnBrk="1" hangingPunct="1">
                <a:tabLst>
                  <a:tab pos="0" algn="l"/>
                  <a:tab pos="495239" algn="l"/>
                  <a:tab pos="990478" algn="l"/>
                  <a:tab pos="1485717" algn="l"/>
                  <a:tab pos="1980956" algn="l"/>
                  <a:tab pos="2476195" algn="l"/>
                  <a:tab pos="2971434" algn="l"/>
                  <a:tab pos="3466673" algn="l"/>
                  <a:tab pos="3961912" algn="l"/>
                  <a:tab pos="4457151" algn="l"/>
                  <a:tab pos="4952390" algn="l"/>
                  <a:tab pos="5447629" algn="l"/>
                  <a:tab pos="5942868" algn="l"/>
                  <a:tab pos="6438108" algn="l"/>
                  <a:tab pos="6933347" algn="l"/>
                  <a:tab pos="7428586" algn="l"/>
                  <a:tab pos="7923825" algn="l"/>
                  <a:tab pos="8419064" algn="l"/>
                  <a:tab pos="8914303" algn="l"/>
                  <a:tab pos="9409542" algn="l"/>
                  <a:tab pos="9904781" algn="l"/>
                </a:tabLst>
              </a:pPr>
              <a:t>40</a:t>
            </a:fld>
            <a:endParaRPr lang="en-US" sz="14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1301538" y="806686"/>
            <a:ext cx="4969510" cy="40298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757588" y="5104870"/>
            <a:ext cx="6057412" cy="4834788"/>
          </a:xfrm>
          <a:noFill/>
          <a:ln/>
        </p:spPr>
        <p:txBody>
          <a:bodyPr lIns="104897" tIns="63717" rIns="104897" bIns="52254"/>
          <a:lstStyle/>
          <a:p>
            <a:pPr marL="245900" indent="-245900" eaLnBrk="1" hangingPunct="1">
              <a:lnSpc>
                <a:spcPct val="93000"/>
              </a:lnSpc>
              <a:spcBef>
                <a:spcPts val="487"/>
              </a:spcBef>
              <a:buFont typeface="Wingdings" charset="2"/>
              <a:buChar char=""/>
              <a:tabLst>
                <a:tab pos="245900" algn="l"/>
                <a:tab pos="741140" algn="l"/>
                <a:tab pos="1236379" algn="l"/>
                <a:tab pos="1731618" algn="l"/>
                <a:tab pos="2226857" algn="l"/>
                <a:tab pos="2722096" algn="l"/>
                <a:tab pos="3217335" algn="l"/>
                <a:tab pos="3712574" algn="l"/>
                <a:tab pos="4207813" algn="l"/>
                <a:tab pos="4703052" algn="l"/>
                <a:tab pos="5198291" algn="l"/>
                <a:tab pos="5693530" algn="l"/>
                <a:tab pos="6188769" algn="l"/>
                <a:tab pos="6684008" algn="l"/>
                <a:tab pos="7179247" algn="l"/>
                <a:tab pos="7674486" algn="l"/>
                <a:tab pos="8169725" algn="l"/>
                <a:tab pos="8664964" algn="l"/>
                <a:tab pos="9160203" algn="l"/>
                <a:tab pos="9655442" algn="l"/>
                <a:tab pos="10150681" algn="l"/>
              </a:tabLst>
            </a:pPr>
            <a:r>
              <a:rPr lang="en-GB" dirty="0">
                <a:ea typeface="DejaVu Sans" charset="0"/>
                <a:cs typeface="DejaVu Sans" charset="0"/>
              </a:rPr>
              <a:t>Summarized, key establishment depends on jamming-resistant communication,</a:t>
            </a:r>
            <a:br>
              <a:rPr lang="en-GB" dirty="0">
                <a:ea typeface="DejaVu Sans" charset="0"/>
                <a:cs typeface="DejaVu Sans" charset="0"/>
              </a:rPr>
            </a:br>
            <a:r>
              <a:rPr lang="en-GB" dirty="0">
                <a:ea typeface="DejaVu Sans" charset="0"/>
                <a:cs typeface="DejaVu Sans" charset="0"/>
              </a:rPr>
              <a:t>which, in turn, depends on shared secret key that is shared prior to the start of</a:t>
            </a:r>
            <a:br>
              <a:rPr lang="en-GB" dirty="0">
                <a:ea typeface="DejaVu Sans" charset="0"/>
                <a:cs typeface="DejaVu Sans" charset="0"/>
              </a:rPr>
            </a:br>
            <a:r>
              <a:rPr lang="en-GB" dirty="0">
                <a:ea typeface="DejaVu Sans" charset="0"/>
                <a:cs typeface="DejaVu Sans" charset="0"/>
              </a:rPr>
              <a:t>the communication</a:t>
            </a:r>
          </a:p>
          <a:p>
            <a:pPr marL="245900" indent="-245900" eaLnBrk="1" hangingPunct="1">
              <a:lnSpc>
                <a:spcPct val="93000"/>
              </a:lnSpc>
              <a:spcBef>
                <a:spcPts val="487"/>
              </a:spcBef>
              <a:buFont typeface="Wingdings" charset="2"/>
              <a:buChar char=""/>
              <a:tabLst>
                <a:tab pos="245900" algn="l"/>
                <a:tab pos="741140" algn="l"/>
                <a:tab pos="1236379" algn="l"/>
                <a:tab pos="1731618" algn="l"/>
                <a:tab pos="2226857" algn="l"/>
                <a:tab pos="2722096" algn="l"/>
                <a:tab pos="3217335" algn="l"/>
                <a:tab pos="3712574" algn="l"/>
                <a:tab pos="4207813" algn="l"/>
                <a:tab pos="4703052" algn="l"/>
                <a:tab pos="5198291" algn="l"/>
                <a:tab pos="5693530" algn="l"/>
                <a:tab pos="6188769" algn="l"/>
                <a:tab pos="6684008" algn="l"/>
                <a:tab pos="7179247" algn="l"/>
                <a:tab pos="7674486" algn="l"/>
                <a:tab pos="8169725" algn="l"/>
                <a:tab pos="8664964" algn="l"/>
                <a:tab pos="9160203" algn="l"/>
                <a:tab pos="9655442" algn="l"/>
                <a:tab pos="10150681" algn="l"/>
              </a:tabLst>
            </a:pPr>
            <a:r>
              <a:rPr lang="en-GB" dirty="0">
                <a:ea typeface="DejaVu Sans" charset="0"/>
                <a:cs typeface="DejaVu Sans" charset="0"/>
              </a:rPr>
              <a:t>This dependency precludes a spontaneous key establishment</a:t>
            </a:r>
            <a:br>
              <a:rPr lang="en-GB" dirty="0">
                <a:ea typeface="DejaVu Sans" charset="0"/>
                <a:cs typeface="DejaVu Sans" charset="0"/>
              </a:rPr>
            </a:br>
            <a:r>
              <a:rPr lang="en-GB" dirty="0">
                <a:ea typeface="DejaVu Sans" charset="0"/>
                <a:cs typeface="DejaVu Sans" charset="0"/>
              </a:rPr>
              <a:t>between unpaired devices and leads to what we call the</a:t>
            </a:r>
            <a:br>
              <a:rPr lang="en-GB" dirty="0">
                <a:ea typeface="DejaVu Sans" charset="0"/>
                <a:cs typeface="DejaVu Sans" charset="0"/>
              </a:rPr>
            </a:br>
            <a:r>
              <a:rPr lang="en-GB" dirty="0">
                <a:ea typeface="DejaVu Sans" charset="0"/>
                <a:cs typeface="DejaVu Sans" charset="0"/>
              </a:rPr>
              <a:t>anti-jamming/key-establishment dependency cycle</a:t>
            </a:r>
          </a:p>
          <a:p>
            <a:pPr marL="245900" indent="-245900" eaLnBrk="1" hangingPunct="1">
              <a:lnSpc>
                <a:spcPct val="93000"/>
              </a:lnSpc>
              <a:spcBef>
                <a:spcPts val="487"/>
              </a:spcBef>
              <a:buFont typeface="Wingdings" charset="2"/>
              <a:buChar char=""/>
              <a:tabLst>
                <a:tab pos="245900" algn="l"/>
                <a:tab pos="741140" algn="l"/>
                <a:tab pos="1236379" algn="l"/>
                <a:tab pos="1731618" algn="l"/>
                <a:tab pos="2226857" algn="l"/>
                <a:tab pos="2722096" algn="l"/>
                <a:tab pos="3217335" algn="l"/>
                <a:tab pos="3712574" algn="l"/>
                <a:tab pos="4207813" algn="l"/>
                <a:tab pos="4703052" algn="l"/>
                <a:tab pos="5198291" algn="l"/>
                <a:tab pos="5693530" algn="l"/>
                <a:tab pos="6188769" algn="l"/>
                <a:tab pos="6684008" algn="l"/>
                <a:tab pos="7179247" algn="l"/>
                <a:tab pos="7674486" algn="l"/>
                <a:tab pos="8169725" algn="l"/>
                <a:tab pos="8664964" algn="l"/>
                <a:tab pos="9160203" algn="l"/>
                <a:tab pos="9655442" algn="l"/>
                <a:tab pos="10150681" algn="l"/>
              </a:tabLst>
            </a:pPr>
            <a:r>
              <a:rPr lang="en-GB" dirty="0">
                <a:ea typeface="DejaVu Sans" charset="0"/>
                <a:cs typeface="DejaVu Sans" charset="0"/>
              </a:rPr>
              <a:t>To put it bluntly: with current solutions, jamming brings us back</a:t>
            </a:r>
            <a:br>
              <a:rPr lang="en-GB" dirty="0">
                <a:ea typeface="DejaVu Sans" charset="0"/>
                <a:cs typeface="DejaVu Sans" charset="0"/>
              </a:rPr>
            </a:br>
            <a:r>
              <a:rPr lang="en-GB" dirty="0">
                <a:ea typeface="DejaVu Sans" charset="0"/>
                <a:cs typeface="DejaVu Sans" charset="0"/>
              </a:rPr>
              <a:t>to the pre-</a:t>
            </a:r>
            <a:r>
              <a:rPr lang="en-GB" dirty="0" err="1">
                <a:ea typeface="DejaVu Sans" charset="0"/>
                <a:cs typeface="DejaVu Sans" charset="0"/>
              </a:rPr>
              <a:t>Diffie</a:t>
            </a:r>
            <a:r>
              <a:rPr lang="en-GB" dirty="0">
                <a:ea typeface="DejaVu Sans" charset="0"/>
                <a:cs typeface="DejaVu Sans" charset="0"/>
              </a:rPr>
              <a:t>-Hellman area where the secrets have to be pre-loaded.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3208DD9-EC7B-5F41-ADD0-CFFCD28267E0}" type="slidenum">
              <a:rPr lang="en-US"/>
              <a:pPr/>
              <a:t>41</a:t>
            </a:fld>
            <a:endParaRPr lang="en-US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4289161" y="10207962"/>
            <a:ext cx="3281783" cy="536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4897" tIns="64674" rIns="104897" bIns="52254" anchor="b">
            <a:prstTxWarp prst="textNoShape">
              <a:avLst/>
            </a:prstTxWarp>
          </a:bodyPr>
          <a:lstStyle/>
          <a:p>
            <a:pPr algn="r" eaLnBrk="1" hangingPunct="1">
              <a:tabLst>
                <a:tab pos="0" algn="l"/>
                <a:tab pos="495239" algn="l"/>
                <a:tab pos="990478" algn="l"/>
                <a:tab pos="1485717" algn="l"/>
                <a:tab pos="1980956" algn="l"/>
                <a:tab pos="2476195" algn="l"/>
                <a:tab pos="2971434" algn="l"/>
                <a:tab pos="3466673" algn="l"/>
                <a:tab pos="3961912" algn="l"/>
                <a:tab pos="4457151" algn="l"/>
                <a:tab pos="4952390" algn="l"/>
                <a:tab pos="5447629" algn="l"/>
                <a:tab pos="5942868" algn="l"/>
                <a:tab pos="6438108" algn="l"/>
                <a:tab pos="6933347" algn="l"/>
                <a:tab pos="7428586" algn="l"/>
                <a:tab pos="7923825" algn="l"/>
                <a:tab pos="8419064" algn="l"/>
                <a:tab pos="8914303" algn="l"/>
                <a:tab pos="9409542" algn="l"/>
                <a:tab pos="9904781" algn="l"/>
              </a:tabLst>
            </a:pPr>
            <a:fld id="{ED859448-0DB3-9049-88D2-57D5ED4557E4}" type="slidenum">
              <a:rPr lang="en-US" sz="1400">
                <a:solidFill>
                  <a:srgbClr val="000000"/>
                </a:solidFill>
                <a:ea typeface="Arial" charset="0"/>
                <a:cs typeface="Arial" charset="0"/>
              </a:rPr>
              <a:pPr algn="r" eaLnBrk="1" hangingPunct="1">
                <a:tabLst>
                  <a:tab pos="0" algn="l"/>
                  <a:tab pos="495239" algn="l"/>
                  <a:tab pos="990478" algn="l"/>
                  <a:tab pos="1485717" algn="l"/>
                  <a:tab pos="1980956" algn="l"/>
                  <a:tab pos="2476195" algn="l"/>
                  <a:tab pos="2971434" algn="l"/>
                  <a:tab pos="3466673" algn="l"/>
                  <a:tab pos="3961912" algn="l"/>
                  <a:tab pos="4457151" algn="l"/>
                  <a:tab pos="4952390" algn="l"/>
                  <a:tab pos="5447629" algn="l"/>
                  <a:tab pos="5942868" algn="l"/>
                  <a:tab pos="6438108" algn="l"/>
                  <a:tab pos="6933347" algn="l"/>
                  <a:tab pos="7428586" algn="l"/>
                  <a:tab pos="7923825" algn="l"/>
                  <a:tab pos="8419064" algn="l"/>
                  <a:tab pos="8914303" algn="l"/>
                  <a:tab pos="9409542" algn="l"/>
                  <a:tab pos="9904781" algn="l"/>
                </a:tabLst>
              </a:pPr>
              <a:t>41</a:t>
            </a:fld>
            <a:endParaRPr lang="en-US" sz="14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1301538" y="806686"/>
            <a:ext cx="4969510" cy="40298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757588" y="5104870"/>
            <a:ext cx="6057412" cy="4834788"/>
          </a:xfrm>
          <a:noFill/>
          <a:ln/>
        </p:spPr>
        <p:txBody>
          <a:bodyPr lIns="104897" tIns="63717" rIns="104897" bIns="52254"/>
          <a:lstStyle/>
          <a:p>
            <a:pPr marL="245900" indent="-245900" eaLnBrk="1" hangingPunct="1">
              <a:lnSpc>
                <a:spcPct val="93000"/>
              </a:lnSpc>
              <a:spcBef>
                <a:spcPts val="487"/>
              </a:spcBef>
              <a:buFont typeface="Wingdings" charset="2"/>
              <a:buChar char=""/>
              <a:tabLst>
                <a:tab pos="245900" algn="l"/>
                <a:tab pos="741140" algn="l"/>
                <a:tab pos="1236379" algn="l"/>
                <a:tab pos="1731618" algn="l"/>
                <a:tab pos="2226857" algn="l"/>
                <a:tab pos="2722096" algn="l"/>
                <a:tab pos="3217335" algn="l"/>
                <a:tab pos="3712574" algn="l"/>
                <a:tab pos="4207813" algn="l"/>
                <a:tab pos="4703052" algn="l"/>
                <a:tab pos="5198291" algn="l"/>
                <a:tab pos="5693530" algn="l"/>
                <a:tab pos="6188769" algn="l"/>
                <a:tab pos="6684008" algn="l"/>
                <a:tab pos="7179247" algn="l"/>
                <a:tab pos="7674486" algn="l"/>
                <a:tab pos="8169725" algn="l"/>
                <a:tab pos="8664964" algn="l"/>
                <a:tab pos="9160203" algn="l"/>
                <a:tab pos="9655442" algn="l"/>
                <a:tab pos="10150681" algn="l"/>
              </a:tabLst>
            </a:pPr>
            <a:r>
              <a:rPr lang="en-GB" dirty="0">
                <a:ea typeface="DejaVu Sans" charset="0"/>
                <a:cs typeface="DejaVu Sans" charset="0"/>
              </a:rPr>
              <a:t>Summarized, key establishment depends on jamming-resistant communication,</a:t>
            </a:r>
            <a:br>
              <a:rPr lang="en-GB" dirty="0">
                <a:ea typeface="DejaVu Sans" charset="0"/>
                <a:cs typeface="DejaVu Sans" charset="0"/>
              </a:rPr>
            </a:br>
            <a:r>
              <a:rPr lang="en-GB" dirty="0">
                <a:ea typeface="DejaVu Sans" charset="0"/>
                <a:cs typeface="DejaVu Sans" charset="0"/>
              </a:rPr>
              <a:t>which, in turn, depends on shared secret key that is shared prior to the start of</a:t>
            </a:r>
            <a:br>
              <a:rPr lang="en-GB" dirty="0">
                <a:ea typeface="DejaVu Sans" charset="0"/>
                <a:cs typeface="DejaVu Sans" charset="0"/>
              </a:rPr>
            </a:br>
            <a:r>
              <a:rPr lang="en-GB" dirty="0">
                <a:ea typeface="DejaVu Sans" charset="0"/>
                <a:cs typeface="DejaVu Sans" charset="0"/>
              </a:rPr>
              <a:t>the communication</a:t>
            </a:r>
          </a:p>
          <a:p>
            <a:pPr marL="245900" indent="-245900" eaLnBrk="1" hangingPunct="1">
              <a:lnSpc>
                <a:spcPct val="93000"/>
              </a:lnSpc>
              <a:spcBef>
                <a:spcPts val="487"/>
              </a:spcBef>
              <a:buFont typeface="Wingdings" charset="2"/>
              <a:buChar char=""/>
              <a:tabLst>
                <a:tab pos="245900" algn="l"/>
                <a:tab pos="741140" algn="l"/>
                <a:tab pos="1236379" algn="l"/>
                <a:tab pos="1731618" algn="l"/>
                <a:tab pos="2226857" algn="l"/>
                <a:tab pos="2722096" algn="l"/>
                <a:tab pos="3217335" algn="l"/>
                <a:tab pos="3712574" algn="l"/>
                <a:tab pos="4207813" algn="l"/>
                <a:tab pos="4703052" algn="l"/>
                <a:tab pos="5198291" algn="l"/>
                <a:tab pos="5693530" algn="l"/>
                <a:tab pos="6188769" algn="l"/>
                <a:tab pos="6684008" algn="l"/>
                <a:tab pos="7179247" algn="l"/>
                <a:tab pos="7674486" algn="l"/>
                <a:tab pos="8169725" algn="l"/>
                <a:tab pos="8664964" algn="l"/>
                <a:tab pos="9160203" algn="l"/>
                <a:tab pos="9655442" algn="l"/>
                <a:tab pos="10150681" algn="l"/>
              </a:tabLst>
            </a:pPr>
            <a:r>
              <a:rPr lang="en-GB" dirty="0">
                <a:ea typeface="DejaVu Sans" charset="0"/>
                <a:cs typeface="DejaVu Sans" charset="0"/>
              </a:rPr>
              <a:t>This dependency precludes a spontaneous key establishment</a:t>
            </a:r>
            <a:br>
              <a:rPr lang="en-GB" dirty="0">
                <a:ea typeface="DejaVu Sans" charset="0"/>
                <a:cs typeface="DejaVu Sans" charset="0"/>
              </a:rPr>
            </a:br>
            <a:r>
              <a:rPr lang="en-GB" dirty="0">
                <a:ea typeface="DejaVu Sans" charset="0"/>
                <a:cs typeface="DejaVu Sans" charset="0"/>
              </a:rPr>
              <a:t>between unpaired devices and leads to what we call the</a:t>
            </a:r>
            <a:br>
              <a:rPr lang="en-GB" dirty="0">
                <a:ea typeface="DejaVu Sans" charset="0"/>
                <a:cs typeface="DejaVu Sans" charset="0"/>
              </a:rPr>
            </a:br>
            <a:r>
              <a:rPr lang="en-GB" dirty="0">
                <a:ea typeface="DejaVu Sans" charset="0"/>
                <a:cs typeface="DejaVu Sans" charset="0"/>
              </a:rPr>
              <a:t>anti-jamming/key-establishment dependency cycle</a:t>
            </a:r>
          </a:p>
          <a:p>
            <a:pPr marL="245900" indent="-245900" eaLnBrk="1" hangingPunct="1">
              <a:lnSpc>
                <a:spcPct val="93000"/>
              </a:lnSpc>
              <a:spcBef>
                <a:spcPts val="487"/>
              </a:spcBef>
              <a:buFont typeface="Wingdings" charset="2"/>
              <a:buChar char=""/>
              <a:tabLst>
                <a:tab pos="245900" algn="l"/>
                <a:tab pos="741140" algn="l"/>
                <a:tab pos="1236379" algn="l"/>
                <a:tab pos="1731618" algn="l"/>
                <a:tab pos="2226857" algn="l"/>
                <a:tab pos="2722096" algn="l"/>
                <a:tab pos="3217335" algn="l"/>
                <a:tab pos="3712574" algn="l"/>
                <a:tab pos="4207813" algn="l"/>
                <a:tab pos="4703052" algn="l"/>
                <a:tab pos="5198291" algn="l"/>
                <a:tab pos="5693530" algn="l"/>
                <a:tab pos="6188769" algn="l"/>
                <a:tab pos="6684008" algn="l"/>
                <a:tab pos="7179247" algn="l"/>
                <a:tab pos="7674486" algn="l"/>
                <a:tab pos="8169725" algn="l"/>
                <a:tab pos="8664964" algn="l"/>
                <a:tab pos="9160203" algn="l"/>
                <a:tab pos="9655442" algn="l"/>
                <a:tab pos="10150681" algn="l"/>
              </a:tabLst>
            </a:pPr>
            <a:r>
              <a:rPr lang="en-GB" dirty="0">
                <a:ea typeface="DejaVu Sans" charset="0"/>
                <a:cs typeface="DejaVu Sans" charset="0"/>
              </a:rPr>
              <a:t>To put it bluntly: with current solutions, jamming brings us back</a:t>
            </a:r>
            <a:br>
              <a:rPr lang="en-GB" dirty="0">
                <a:ea typeface="DejaVu Sans" charset="0"/>
                <a:cs typeface="DejaVu Sans" charset="0"/>
              </a:rPr>
            </a:br>
            <a:r>
              <a:rPr lang="en-GB" dirty="0">
                <a:ea typeface="DejaVu Sans" charset="0"/>
                <a:cs typeface="DejaVu Sans" charset="0"/>
              </a:rPr>
              <a:t>to the pre-</a:t>
            </a:r>
            <a:r>
              <a:rPr lang="en-GB" dirty="0" err="1">
                <a:ea typeface="DejaVu Sans" charset="0"/>
                <a:cs typeface="DejaVu Sans" charset="0"/>
              </a:rPr>
              <a:t>Diffie</a:t>
            </a:r>
            <a:r>
              <a:rPr lang="en-GB" dirty="0">
                <a:ea typeface="DejaVu Sans" charset="0"/>
                <a:cs typeface="DejaVu Sans" charset="0"/>
              </a:rPr>
              <a:t>-Hellman area where the secrets have to be pre-loaded.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48AFE5-D5B4-D741-A76C-72AC2DEFF8D2}" type="slidenum">
              <a:rPr lang="en-US"/>
              <a:pPr/>
              <a:t>42</a:t>
            </a:fld>
            <a:endParaRPr lang="en-US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1301538" y="806686"/>
            <a:ext cx="4969510" cy="40298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7588" y="5104870"/>
            <a:ext cx="6057412" cy="4834788"/>
          </a:xfrm>
          <a:noFill/>
          <a:ln/>
        </p:spPr>
        <p:txBody>
          <a:bodyPr lIns="104897" tIns="63717" rIns="104897" bIns="52254"/>
          <a:lstStyle/>
          <a:p>
            <a:pPr marL="245900" indent="-245900">
              <a:lnSpc>
                <a:spcPct val="93000"/>
              </a:lnSpc>
              <a:spcBef>
                <a:spcPts val="487"/>
              </a:spcBef>
              <a:buFont typeface="Wingdings" charset="2"/>
              <a:buChar char=""/>
              <a:tabLst>
                <a:tab pos="245900" algn="l"/>
                <a:tab pos="741140" algn="l"/>
                <a:tab pos="1236379" algn="l"/>
                <a:tab pos="1731618" algn="l"/>
                <a:tab pos="2226857" algn="l"/>
                <a:tab pos="2722096" algn="l"/>
                <a:tab pos="3217335" algn="l"/>
                <a:tab pos="3712574" algn="l"/>
                <a:tab pos="4207813" algn="l"/>
                <a:tab pos="4703052" algn="l"/>
                <a:tab pos="5198291" algn="l"/>
                <a:tab pos="5693530" algn="l"/>
                <a:tab pos="6188769" algn="l"/>
                <a:tab pos="6684008" algn="l"/>
                <a:tab pos="7179247" algn="l"/>
                <a:tab pos="7674486" algn="l"/>
                <a:tab pos="8169725" algn="l"/>
                <a:tab pos="8664964" algn="l"/>
                <a:tab pos="9160203" algn="l"/>
                <a:tab pos="9655442" algn="l"/>
                <a:tab pos="10150681" algn="l"/>
              </a:tabLst>
            </a:pPr>
            <a:r>
              <a:rPr lang="en-US" dirty="0">
                <a:ea typeface="DejaVu Sans" charset="0"/>
                <a:cs typeface="DejaVu Sans" charset="0"/>
              </a:rPr>
              <a:t>But first things first, let’s start on top with the key establishment protocol</a:t>
            </a:r>
          </a:p>
          <a:p>
            <a:pPr marL="245900" indent="-245900">
              <a:lnSpc>
                <a:spcPct val="93000"/>
              </a:lnSpc>
              <a:spcBef>
                <a:spcPts val="487"/>
              </a:spcBef>
              <a:buFont typeface="Wingdings" charset="2"/>
              <a:buChar char=""/>
              <a:tabLst>
                <a:tab pos="245900" algn="l"/>
                <a:tab pos="741140" algn="l"/>
                <a:tab pos="1236379" algn="l"/>
                <a:tab pos="1731618" algn="l"/>
                <a:tab pos="2226857" algn="l"/>
                <a:tab pos="2722096" algn="l"/>
                <a:tab pos="3217335" algn="l"/>
                <a:tab pos="3712574" algn="l"/>
                <a:tab pos="4207813" algn="l"/>
                <a:tab pos="4703052" algn="l"/>
                <a:tab pos="5198291" algn="l"/>
                <a:tab pos="5693530" algn="l"/>
                <a:tab pos="6188769" algn="l"/>
                <a:tab pos="6684008" algn="l"/>
                <a:tab pos="7179247" algn="l"/>
                <a:tab pos="7674486" algn="l"/>
                <a:tab pos="8169725" algn="l"/>
                <a:tab pos="8664964" algn="l"/>
                <a:tab pos="9160203" algn="l"/>
                <a:tab pos="9655442" algn="l"/>
                <a:tab pos="10150681" algn="l"/>
              </a:tabLst>
            </a:pPr>
            <a:r>
              <a:rPr lang="en-US" dirty="0">
                <a:ea typeface="DejaVu Sans" charset="0"/>
                <a:cs typeface="DejaVu Sans" charset="0"/>
              </a:rPr>
              <a:t>In our work we propose the usage of an ECC-based Station-to-Station </a:t>
            </a:r>
            <a:r>
              <a:rPr lang="en-US" dirty="0" err="1">
                <a:ea typeface="DejaVu Sans" charset="0"/>
                <a:cs typeface="DejaVu Sans" charset="0"/>
              </a:rPr>
              <a:t>Diffie</a:t>
            </a:r>
            <a:r>
              <a:rPr lang="en-US" dirty="0">
                <a:ea typeface="DejaVu Sans" charset="0"/>
                <a:cs typeface="DejaVu Sans" charset="0"/>
              </a:rPr>
              <a:t>-Hellman</a:t>
            </a:r>
            <a:br>
              <a:rPr lang="en-US" dirty="0">
                <a:ea typeface="DejaVu Sans" charset="0"/>
                <a:cs typeface="DejaVu Sans" charset="0"/>
              </a:rPr>
            </a:br>
            <a:r>
              <a:rPr lang="en-US" dirty="0">
                <a:ea typeface="DejaVu Sans" charset="0"/>
                <a:cs typeface="DejaVu Sans" charset="0"/>
              </a:rPr>
              <a:t>protocol, but our UFH scheme does not rely on it</a:t>
            </a:r>
          </a:p>
          <a:p>
            <a:pPr marL="245900" indent="-245900">
              <a:lnSpc>
                <a:spcPct val="93000"/>
              </a:lnSpc>
              <a:spcBef>
                <a:spcPts val="487"/>
              </a:spcBef>
              <a:buFont typeface="Wingdings" charset="2"/>
              <a:buChar char=""/>
              <a:tabLst>
                <a:tab pos="245900" algn="l"/>
                <a:tab pos="741140" algn="l"/>
                <a:tab pos="1236379" algn="l"/>
                <a:tab pos="1731618" algn="l"/>
                <a:tab pos="2226857" algn="l"/>
                <a:tab pos="2722096" algn="l"/>
                <a:tab pos="3217335" algn="l"/>
                <a:tab pos="3712574" algn="l"/>
                <a:tab pos="4207813" algn="l"/>
                <a:tab pos="4703052" algn="l"/>
                <a:tab pos="5198291" algn="l"/>
                <a:tab pos="5693530" algn="l"/>
                <a:tab pos="6188769" algn="l"/>
                <a:tab pos="6684008" algn="l"/>
                <a:tab pos="7179247" algn="l"/>
                <a:tab pos="7674486" algn="l"/>
                <a:tab pos="8169725" algn="l"/>
                <a:tab pos="8664964" algn="l"/>
                <a:tab pos="9160203" algn="l"/>
                <a:tab pos="9655442" algn="l"/>
                <a:tab pos="10150681" algn="l"/>
              </a:tabLst>
            </a:pPr>
            <a:r>
              <a:rPr lang="en-US" dirty="0">
                <a:ea typeface="DejaVu Sans" charset="0"/>
                <a:cs typeface="DejaVu Sans" charset="0"/>
              </a:rPr>
              <a:t>All that is required is that the exchanged messages are authenticated</a:t>
            </a:r>
          </a:p>
          <a:p>
            <a:pPr marL="245900" indent="-245900">
              <a:lnSpc>
                <a:spcPct val="93000"/>
              </a:lnSpc>
              <a:spcBef>
                <a:spcPts val="487"/>
              </a:spcBef>
              <a:buFont typeface="Wingdings" charset="2"/>
              <a:buChar char=""/>
              <a:tabLst>
                <a:tab pos="245900" algn="l"/>
                <a:tab pos="741140" algn="l"/>
                <a:tab pos="1236379" algn="l"/>
                <a:tab pos="1731618" algn="l"/>
                <a:tab pos="2226857" algn="l"/>
                <a:tab pos="2722096" algn="l"/>
                <a:tab pos="3217335" algn="l"/>
                <a:tab pos="3712574" algn="l"/>
                <a:tab pos="4207813" algn="l"/>
                <a:tab pos="4703052" algn="l"/>
                <a:tab pos="5198291" algn="l"/>
                <a:tab pos="5693530" algn="l"/>
                <a:tab pos="6188769" algn="l"/>
                <a:tab pos="6684008" algn="l"/>
                <a:tab pos="7179247" algn="l"/>
                <a:tab pos="7674486" algn="l"/>
                <a:tab pos="8169725" algn="l"/>
                <a:tab pos="8664964" algn="l"/>
                <a:tab pos="9160203" algn="l"/>
                <a:tab pos="9655442" algn="l"/>
                <a:tab pos="10150681" algn="l"/>
              </a:tabLst>
            </a:pPr>
            <a:r>
              <a:rPr lang="en-US" dirty="0">
                <a:ea typeface="DejaVu Sans" charset="0"/>
                <a:cs typeface="DejaVu Sans" charset="0"/>
              </a:rPr>
              <a:t>Since these messages are the smallest entity that can be verified by the receiver, we cannot trust lower-layer acknowledgments and thus A keeps on sending it message until it receives a valid response from B</a:t>
            </a:r>
          </a:p>
          <a:p>
            <a:pPr marL="245900" indent="-245900">
              <a:lnSpc>
                <a:spcPct val="93000"/>
              </a:lnSpc>
              <a:spcBef>
                <a:spcPts val="487"/>
              </a:spcBef>
              <a:buFont typeface="Wingdings" charset="2"/>
              <a:buChar char=""/>
              <a:tabLst>
                <a:tab pos="245900" algn="l"/>
                <a:tab pos="741140" algn="l"/>
                <a:tab pos="1236379" algn="l"/>
                <a:tab pos="1731618" algn="l"/>
                <a:tab pos="2226857" algn="l"/>
                <a:tab pos="2722096" algn="l"/>
                <a:tab pos="3217335" algn="l"/>
                <a:tab pos="3712574" algn="l"/>
                <a:tab pos="4207813" algn="l"/>
                <a:tab pos="4703052" algn="l"/>
                <a:tab pos="5198291" algn="l"/>
                <a:tab pos="5693530" algn="l"/>
                <a:tab pos="6188769" algn="l"/>
                <a:tab pos="6684008" algn="l"/>
                <a:tab pos="7179247" algn="l"/>
                <a:tab pos="7674486" algn="l"/>
                <a:tab pos="8169725" algn="l"/>
                <a:tab pos="8664964" algn="l"/>
                <a:tab pos="9160203" algn="l"/>
                <a:tab pos="9655442" algn="l"/>
                <a:tab pos="10150681" algn="l"/>
              </a:tabLst>
            </a:pPr>
            <a:r>
              <a:rPr lang="en-US" dirty="0">
                <a:ea typeface="DejaVu Sans" charset="0"/>
                <a:cs typeface="DejaVu Sans" charset="0"/>
              </a:rPr>
              <a:t>To identify duplicates and counter replay attacks, we use timestamps along with a short-term history buffer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797854-F9E6-0C44-807F-254BD56D0DED}" type="slidenum">
              <a:rPr lang="en-US"/>
              <a:pPr/>
              <a:t>43</a:t>
            </a:fld>
            <a:endParaRPr lang="en-US"/>
          </a:p>
        </p:txBody>
      </p:sp>
      <p:sp>
        <p:nvSpPr>
          <p:cNvPr id="993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C3AFE8-2022-594E-B8EC-2C1C420FFAA7}" type="slidenum">
              <a:rPr lang="en-US"/>
              <a:pPr/>
              <a:t>11</a:t>
            </a:fld>
            <a:endParaRPr lang="en-US"/>
          </a:p>
        </p:txBody>
      </p:sp>
      <p:sp>
        <p:nvSpPr>
          <p:cNvPr id="5222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C9AB283-46B3-AC4C-9B2A-EC711621E013}" type="slidenum">
              <a:rPr lang="en-US"/>
              <a:pPr/>
              <a:t>12</a:t>
            </a:fld>
            <a:endParaRPr lang="en-US"/>
          </a:p>
        </p:txBody>
      </p:sp>
      <p:sp>
        <p:nvSpPr>
          <p:cNvPr id="5427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F75A7-195F-EE4C-923F-A7FC2CE76F7E}" type="slidenum">
              <a:rPr lang="en-US"/>
              <a:pPr/>
              <a:t>13</a:t>
            </a:fld>
            <a:endParaRPr lang="en-US"/>
          </a:p>
        </p:txBody>
      </p:sp>
      <p:sp>
        <p:nvSpPr>
          <p:cNvPr id="563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1340FD-95D3-ED4F-93EC-2390561E5F92}" type="slidenum">
              <a:rPr lang="en-US"/>
              <a:pPr/>
              <a:t>14</a:t>
            </a:fld>
            <a:endParaRPr lang="en-US"/>
          </a:p>
        </p:txBody>
      </p:sp>
      <p:sp>
        <p:nvSpPr>
          <p:cNvPr id="5837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5354D16-325C-3742-90B8-11ACBE435091}" type="slidenum">
              <a:rPr lang="en-US"/>
              <a:pPr/>
              <a:t>15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E3E13D-A9FC-CA48-A472-45871985958E}" type="slidenum">
              <a:rPr lang="en-US"/>
              <a:pPr/>
              <a:t>16</a:t>
            </a:fld>
            <a:endParaRPr lang="en-US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7313645" y="6618313"/>
            <a:ext cx="1901825" cy="239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FA97-85C0-0445-80AC-D101EC82A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0" y="6203988"/>
            <a:ext cx="9144000" cy="654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0825" cy="746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2858" y="6605590"/>
            <a:ext cx="2386002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Tuesday, October 5, 2010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679443" y="6391276"/>
            <a:ext cx="2892425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313645" y="6618313"/>
            <a:ext cx="1901825" cy="239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0825" cy="746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23938"/>
            <a:ext cx="3808413" cy="5068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23938"/>
            <a:ext cx="3808412" cy="5068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2858" y="6605590"/>
            <a:ext cx="2386002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Tuesday, October 5, 2010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679443" y="6391276"/>
            <a:ext cx="2892425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313645" y="6618313"/>
            <a:ext cx="1901825" cy="239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65513"/>
            <a:ext cx="7772400" cy="1362075"/>
          </a:xfrm>
        </p:spPr>
        <p:txBody>
          <a:bodyPr anchor="t"/>
          <a:lstStyle>
            <a:lvl1pPr algn="ctr">
              <a:defRPr sz="2400" b="0" i="1" cap="none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22428"/>
            <a:ext cx="7772400" cy="1500187"/>
          </a:xfrm>
        </p:spPr>
        <p:txBody>
          <a:bodyPr anchor="b"/>
          <a:lstStyle>
            <a:lvl1pPr marL="0" indent="0" algn="ct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7313645" y="6618313"/>
            <a:ext cx="1901825" cy="239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3938"/>
            <a:ext cx="3808413" cy="5068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23938"/>
            <a:ext cx="3808412" cy="5068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313645" y="6618313"/>
            <a:ext cx="1901825" cy="239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2858" y="6605590"/>
            <a:ext cx="2386002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Tuesday, October 5, 2010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679443" y="6391276"/>
            <a:ext cx="2892425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313645" y="6618313"/>
            <a:ext cx="1901825" cy="239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2858" y="6605590"/>
            <a:ext cx="2386002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Tuesday, October 5, 2010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679443" y="6391276"/>
            <a:ext cx="2892425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313645" y="6618313"/>
            <a:ext cx="1901825" cy="239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2858" y="6605590"/>
            <a:ext cx="2386002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Tuesday, October 5, 2010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679443" y="6391276"/>
            <a:ext cx="2892425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313645" y="6618313"/>
            <a:ext cx="1901825" cy="239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2858" y="6605590"/>
            <a:ext cx="2386002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Tuesday, October 5, 2010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679443" y="6391276"/>
            <a:ext cx="2892425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2858" y="6605590"/>
            <a:ext cx="2386002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Tuesday, October 5, 2010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679443" y="6391276"/>
            <a:ext cx="2892425" cy="3238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313645" y="6618313"/>
            <a:ext cx="1901825" cy="2396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82545"/>
            <a:ext cx="9140825" cy="74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3938"/>
            <a:ext cx="7769225" cy="506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90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0" y="6643710"/>
            <a:ext cx="9144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7215206" y="6618337"/>
            <a:ext cx="1901825" cy="23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B653E7EC-BC3A-664A-9305-2FE1C5F5B9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pPr marL="0" marR="0" lvl="0" indent="0" algn="r" defTabSz="457200" rtl="0" eaLnBrk="0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2" name="Grafik 11" descr="Untitled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72396" y="6666019"/>
            <a:ext cx="833446" cy="158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Tahoma" charset="0"/>
          <a:ea typeface="DejaVu Sans" charset="0"/>
          <a:cs typeface="DejaVu Sans" charset="0"/>
        </a:defRPr>
      </a:lvl2pPr>
      <a:lvl3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Tahoma" charset="0"/>
          <a:ea typeface="DejaVu Sans" charset="0"/>
          <a:cs typeface="DejaVu Sans" charset="0"/>
        </a:defRPr>
      </a:lvl3pPr>
      <a:lvl4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Tahoma" charset="0"/>
          <a:ea typeface="DejaVu Sans" charset="0"/>
          <a:cs typeface="DejaVu Sans" charset="0"/>
        </a:defRPr>
      </a:lvl4pPr>
      <a:lvl5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Tahoma" charset="0"/>
          <a:ea typeface="DejaVu Sans" charset="0"/>
          <a:cs typeface="DejaVu Sans" charset="0"/>
        </a:defRPr>
      </a:lvl5pPr>
      <a:lvl6pPr marL="25146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Tahoma" charset="0"/>
          <a:ea typeface="DejaVu Sans" charset="0"/>
          <a:cs typeface="DejaVu Sans" charset="0"/>
        </a:defRPr>
      </a:lvl6pPr>
      <a:lvl7pPr marL="29718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Tahoma" charset="0"/>
          <a:ea typeface="DejaVu Sans" charset="0"/>
          <a:cs typeface="DejaVu Sans" charset="0"/>
        </a:defRPr>
      </a:lvl7pPr>
      <a:lvl8pPr marL="34290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Tahoma" charset="0"/>
          <a:ea typeface="DejaVu Sans" charset="0"/>
          <a:cs typeface="DejaVu Sans" charset="0"/>
        </a:defRPr>
      </a:lvl8pPr>
      <a:lvl9pPr marL="3886200" indent="-228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Tahoma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7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7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emf"/><Relationship Id="rId5" Type="http://schemas.openxmlformats.org/officeDocument/2006/relationships/image" Target="../media/image11.w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8.png"/><Relationship Id="rId6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Security of Wireless Networks</a:t>
            </a:r>
            <a:br>
              <a:rPr lang="de-DE" dirty="0" smtClean="0"/>
            </a:br>
            <a:r>
              <a:rPr lang="de-DE" i="1" dirty="0" err="1" smtClean="0"/>
              <a:t>Lecture</a:t>
            </a:r>
            <a:r>
              <a:rPr lang="de-DE" i="1" smtClean="0"/>
              <a:t> 2</a:t>
            </a:r>
            <a:endParaRPr lang="de-DE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Srdjan </a:t>
            </a:r>
            <a:r>
              <a:rPr lang="de-DE" dirty="0" err="1" smtClean="0"/>
              <a:t>Čapkun</a:t>
            </a:r>
            <a:endParaRPr lang="de-DE" dirty="0" smtClean="0"/>
          </a:p>
          <a:p>
            <a:r>
              <a:rPr lang="de-DE" i="1" dirty="0" smtClean="0"/>
              <a:t>Department </a:t>
            </a:r>
            <a:r>
              <a:rPr lang="de-DE" i="1" dirty="0" err="1" smtClean="0"/>
              <a:t>of</a:t>
            </a:r>
            <a:r>
              <a:rPr lang="de-DE" i="1" dirty="0" smtClean="0"/>
              <a:t> Computer Science</a:t>
            </a:r>
          </a:p>
          <a:p>
            <a:r>
              <a:rPr lang="de-DE" i="1" dirty="0" smtClean="0"/>
              <a:t>ETH </a:t>
            </a:r>
            <a:r>
              <a:rPr lang="de-DE" i="1" dirty="0" err="1" smtClean="0"/>
              <a:t>Zurich</a:t>
            </a:r>
            <a:endParaRPr lang="de-DE" i="1" dirty="0" smtClean="0"/>
          </a:p>
        </p:txBody>
      </p:sp>
      <p:pic>
        <p:nvPicPr>
          <p:cNvPr id="10" name="Grafik 9" descr="eth_logo_black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62" y="489696"/>
            <a:ext cx="2586736" cy="65328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0" y="6532605"/>
            <a:ext cx="9144000" cy="3253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023938"/>
            <a:ext cx="8085195" cy="5068887"/>
          </a:xfrm>
        </p:spPr>
        <p:txBody>
          <a:bodyPr lIns="90000" tIns="55871" rIns="90000" bIns="46800"/>
          <a:lstStyle/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System Description: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Channels 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dirty="0"/>
              <a:t> =</a:t>
            </a:r>
            <a:r>
              <a:rPr lang="en-US" dirty="0">
                <a:latin typeface="Times New Roman" charset="0"/>
              </a:rPr>
              <a:t> {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33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, c</a:t>
            </a:r>
            <a:r>
              <a:rPr lang="en-US" i="1" baseline="-33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, ..., c</a:t>
            </a:r>
            <a:r>
              <a:rPr lang="en-US" i="1" baseline="-33000" dirty="0">
                <a:latin typeface="Times New Roman" charset="0"/>
              </a:rPr>
              <a:t>m</a:t>
            </a:r>
            <a:r>
              <a:rPr lang="en-US" dirty="0">
                <a:latin typeface="Times New Roman" charset="0"/>
              </a:rPr>
              <a:t>}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Receivers 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dirty="0"/>
              <a:t> =</a:t>
            </a:r>
            <a:r>
              <a:rPr lang="en-US" dirty="0">
                <a:latin typeface="Times New Roman" charset="0"/>
              </a:rPr>
              <a:t> {</a:t>
            </a:r>
            <a:r>
              <a:rPr lang="en-US" i="1" dirty="0">
                <a:latin typeface="Times New Roman" charset="0"/>
              </a:rPr>
              <a:t>R</a:t>
            </a:r>
            <a:r>
              <a:rPr lang="en-US" i="1" baseline="-33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, R</a:t>
            </a:r>
            <a:r>
              <a:rPr lang="en-US" i="1" baseline="-33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, ..., </a:t>
            </a:r>
            <a:r>
              <a:rPr lang="en-US" i="1" dirty="0" err="1">
                <a:latin typeface="Times New Roman" charset="0"/>
              </a:rPr>
              <a:t>R</a:t>
            </a:r>
            <a:r>
              <a:rPr lang="en-US" i="1" baseline="-33000" dirty="0" err="1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}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Subsets of channels </a:t>
            </a:r>
            <a:r>
              <a:rPr lang="en-US" i="1" dirty="0">
                <a:latin typeface="Times New Roman" charset="0"/>
              </a:rPr>
              <a:t>CR</a:t>
            </a:r>
            <a:r>
              <a:rPr lang="en-US" dirty="0"/>
              <a:t> = </a:t>
            </a:r>
            <a:r>
              <a:rPr lang="en-US" dirty="0">
                <a:latin typeface="Times New Roman" charset="0"/>
              </a:rPr>
              <a:t>{</a:t>
            </a:r>
            <a:r>
              <a:rPr lang="en-US" i="1" dirty="0">
                <a:latin typeface="Times New Roman" charset="0"/>
              </a:rPr>
              <a:t>C</a:t>
            </a:r>
            <a:r>
              <a:rPr lang="en-US" i="1" baseline="-33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, C</a:t>
            </a:r>
            <a:r>
              <a:rPr lang="en-US" i="1" baseline="-33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, ..., </a:t>
            </a:r>
            <a:r>
              <a:rPr lang="en-US" i="1" dirty="0" err="1">
                <a:latin typeface="Times New Roman" charset="0"/>
              </a:rPr>
              <a:t>C</a:t>
            </a:r>
            <a:r>
              <a:rPr lang="en-US" i="1" baseline="-33000" dirty="0" err="1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}</a:t>
            </a:r>
          </a:p>
          <a:p>
            <a:pPr marL="0" indent="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u="sng" dirty="0"/>
              <a:t>Theorem</a:t>
            </a:r>
            <a:r>
              <a:rPr lang="en-US" dirty="0"/>
              <a:t>: If </a:t>
            </a:r>
            <a:r>
              <a:rPr lang="en-US" i="1" dirty="0">
                <a:latin typeface="Times New Roman" charset="0"/>
              </a:rPr>
              <a:t>|</a:t>
            </a:r>
            <a:r>
              <a:rPr lang="en-US" i="1" dirty="0" err="1">
                <a:latin typeface="Times New Roman" charset="0"/>
              </a:rPr>
              <a:t>C</a:t>
            </a:r>
            <a:r>
              <a:rPr lang="en-US" i="1" baseline="-33000" dirty="0" err="1">
                <a:latin typeface="Times New Roman" charset="0"/>
              </a:rPr>
              <a:t>i</a:t>
            </a:r>
            <a:r>
              <a:rPr lang="en-US" i="1" dirty="0">
                <a:latin typeface="Times New Roman" charset="0"/>
              </a:rPr>
              <a:t>|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≥ 1 + (j – 1)d</a:t>
            </a:r>
            <a:r>
              <a:rPr lang="en-US" dirty="0">
                <a:ea typeface="Tahoma" charset="0"/>
                <a:cs typeface="Tahoma" charset="0"/>
              </a:rPr>
              <a:t> </a:t>
            </a:r>
            <a:r>
              <a:rPr lang="en-US" dirty="0" smtClean="0">
                <a:ea typeface="Tahoma" charset="0"/>
                <a:cs typeface="Tahoma" charset="0"/>
              </a:rPr>
              <a:t> for all </a:t>
            </a:r>
            <a:r>
              <a:rPr lang="en-US" i="1" dirty="0" smtClean="0">
                <a:latin typeface="Times New Roman" charset="0"/>
                <a:ea typeface="Tahoma" charset="0"/>
                <a:cs typeface="Tahoma" charset="0"/>
              </a:rPr>
              <a:t>1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≤ </a:t>
            </a:r>
            <a:r>
              <a:rPr lang="en-US" i="1" dirty="0" err="1">
                <a:latin typeface="Times New Roman" charset="0"/>
                <a:ea typeface="Tahoma" charset="0"/>
                <a:cs typeface="Tahoma" charset="0"/>
              </a:rPr>
              <a:t>i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 ≤ l</a:t>
            </a:r>
            <a:r>
              <a:rPr lang="en-US" dirty="0">
                <a:ea typeface="Tahoma" charset="0"/>
                <a:cs typeface="Tahoma" charset="0"/>
              </a:rPr>
              <a:t> and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|</a:t>
            </a:r>
            <a:r>
              <a:rPr lang="en-US" i="1" dirty="0" err="1">
                <a:latin typeface="Times New Roman" charset="0"/>
                <a:ea typeface="Tahoma" charset="0"/>
                <a:cs typeface="Tahoma" charset="0"/>
              </a:rPr>
              <a:t>C</a:t>
            </a:r>
            <a:r>
              <a:rPr lang="en-US" i="1" baseline="-33000" dirty="0" err="1">
                <a:latin typeface="Times New Roman" charset="0"/>
                <a:ea typeface="Tahoma" charset="0"/>
                <a:cs typeface="Tahoma" charset="0"/>
              </a:rPr>
              <a:t>i</a:t>
            </a:r>
            <a:r>
              <a:rPr lang="en-US" i="1" dirty="0">
                <a:latin typeface="Times New Roman" charset="0"/>
                <a:ea typeface="Comic Sans MS" charset="0"/>
                <a:cs typeface="Comic Sans MS" charset="0"/>
              </a:rPr>
              <a:t>∩ C</a:t>
            </a:r>
            <a:r>
              <a:rPr lang="en-US" i="1" baseline="-33000" dirty="0">
                <a:latin typeface="Times New Roman" charset="0"/>
                <a:ea typeface="Comic Sans MS" charset="0"/>
                <a:cs typeface="Comic Sans MS" charset="0"/>
              </a:rPr>
              <a:t>k</a:t>
            </a:r>
            <a:r>
              <a:rPr lang="en-US" i="1" dirty="0">
                <a:latin typeface="Times New Roman" charset="0"/>
                <a:ea typeface="Comic Sans MS" charset="0"/>
                <a:cs typeface="Comic Sans MS" charset="0"/>
              </a:rPr>
              <a:t>|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≤ </a:t>
            </a:r>
            <a:r>
              <a:rPr lang="en-US" i="1" dirty="0" smtClean="0">
                <a:latin typeface="Times New Roman" charset="0"/>
                <a:ea typeface="Tahoma" charset="0"/>
                <a:cs typeface="Tahoma" charset="0"/>
              </a:rPr>
              <a:t> d  </a:t>
            </a:r>
            <a:r>
              <a:rPr lang="en-US" dirty="0" smtClean="0">
                <a:ea typeface="Tahoma" charset="0"/>
                <a:cs typeface="Tahoma" charset="0"/>
              </a:rPr>
              <a:t>for </a:t>
            </a:r>
            <a:r>
              <a:rPr lang="en-US" dirty="0">
                <a:ea typeface="Tahoma" charset="0"/>
                <a:cs typeface="Tahoma" charset="0"/>
              </a:rPr>
              <a:t>all </a:t>
            </a:r>
            <a:r>
              <a:rPr lang="en-US" i="1" dirty="0" err="1">
                <a:latin typeface="Times New Roman" charset="0"/>
                <a:ea typeface="Tahoma" charset="0"/>
                <a:cs typeface="Tahoma" charset="0"/>
              </a:rPr>
              <a:t>i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 ≠ k</a:t>
            </a:r>
            <a:r>
              <a:rPr lang="en-US" dirty="0">
                <a:ea typeface="Tahoma" charset="0"/>
                <a:cs typeface="Tahoma" charset="0"/>
              </a:rPr>
              <a:t>, then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(C, CR)</a:t>
            </a:r>
            <a:r>
              <a:rPr lang="en-US" dirty="0">
                <a:ea typeface="Tahoma" charset="0"/>
                <a:cs typeface="Tahoma" charset="0"/>
              </a:rPr>
              <a:t> is </a:t>
            </a:r>
            <a:r>
              <a:rPr lang="en-US" dirty="0" smtClean="0">
                <a:ea typeface="Tahoma" charset="0"/>
                <a:cs typeface="Tahoma" charset="0"/>
              </a:rPr>
              <a:t>a Broadcast Anti-Jamming System.</a:t>
            </a:r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 smtClean="0">
              <a:ea typeface="Tahoma" charset="0"/>
              <a:cs typeface="Tahoma" charset="0"/>
            </a:endParaRPr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>
                <a:ea typeface="Tahoma" charset="0"/>
                <a:cs typeface="Tahoma" charset="0"/>
              </a:rPr>
              <a:t>Sufficient </a:t>
            </a:r>
            <a:r>
              <a:rPr lang="en-US" dirty="0">
                <a:ea typeface="Tahoma" charset="0"/>
                <a:cs typeface="Tahoma" charset="0"/>
              </a:rPr>
              <a:t>but not necessary condition</a:t>
            </a:r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u="sng" dirty="0">
                <a:ea typeface="Tahoma" charset="0"/>
                <a:cs typeface="Tahoma" charset="0"/>
              </a:rPr>
              <a:t>Example</a:t>
            </a:r>
            <a:r>
              <a:rPr lang="en-US" dirty="0">
                <a:ea typeface="Tahoma" charset="0"/>
                <a:cs typeface="Tahoma" charset="0"/>
              </a:rPr>
              <a:t>: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C</a:t>
            </a:r>
            <a:r>
              <a:rPr lang="en-US" dirty="0">
                <a:latin typeface="Times New Roman" charset="0"/>
                <a:ea typeface="Tahoma" charset="0"/>
                <a:cs typeface="Tahoma" charset="0"/>
              </a:rPr>
              <a:t> = {1,2,3,4,5,6}, 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R</a:t>
            </a:r>
            <a:r>
              <a:rPr lang="en-US" dirty="0">
                <a:latin typeface="Times New Roman" charset="0"/>
                <a:ea typeface="Tahoma" charset="0"/>
                <a:cs typeface="Tahoma" charset="0"/>
              </a:rPr>
              <a:t> = {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B</a:t>
            </a:r>
            <a:r>
              <a:rPr lang="en-US" i="1" baseline="-33000" dirty="0">
                <a:latin typeface="Times New Roman" charset="0"/>
                <a:ea typeface="Tahoma" charset="0"/>
                <a:cs typeface="Tahoma" charset="0"/>
              </a:rPr>
              <a:t>1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,B</a:t>
            </a:r>
            <a:r>
              <a:rPr lang="en-US" i="1" baseline="-33000" dirty="0">
                <a:latin typeface="Times New Roman" charset="0"/>
                <a:ea typeface="Tahoma" charset="0"/>
                <a:cs typeface="Tahoma" charset="0"/>
              </a:rPr>
              <a:t>2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,B</a:t>
            </a:r>
            <a:r>
              <a:rPr lang="en-US" i="1" baseline="-33000" dirty="0">
                <a:latin typeface="Times New Roman" charset="0"/>
                <a:ea typeface="Tahoma" charset="0"/>
                <a:cs typeface="Tahoma" charset="0"/>
              </a:rPr>
              <a:t>3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,B</a:t>
            </a:r>
            <a:r>
              <a:rPr lang="en-US" i="1" baseline="-33000" dirty="0">
                <a:latin typeface="Times New Roman" charset="0"/>
                <a:ea typeface="Tahoma" charset="0"/>
                <a:cs typeface="Tahoma" charset="0"/>
              </a:rPr>
              <a:t>4</a:t>
            </a:r>
            <a:r>
              <a:rPr lang="en-US" dirty="0">
                <a:latin typeface="Times New Roman" charset="0"/>
                <a:ea typeface="Tahoma" charset="0"/>
                <a:cs typeface="Tahoma" charset="0"/>
              </a:rPr>
              <a:t>},</a:t>
            </a:r>
            <a:r>
              <a:rPr lang="en-US" dirty="0">
                <a:ea typeface="Tahoma" charset="0"/>
                <a:cs typeface="Tahoma" charset="0"/>
              </a:rPr>
              <a:t/>
            </a:r>
            <a:br>
              <a:rPr lang="en-US" dirty="0">
                <a:ea typeface="Tahoma" charset="0"/>
                <a:cs typeface="Tahoma" charset="0"/>
              </a:rPr>
            </a:br>
            <a:r>
              <a:rPr lang="en-US" i="1" dirty="0" smtClean="0">
                <a:latin typeface="Times New Roman" charset="0"/>
                <a:ea typeface="Tahoma" charset="0"/>
                <a:cs typeface="Tahoma" charset="0"/>
              </a:rPr>
              <a:t>CR</a:t>
            </a:r>
            <a:r>
              <a:rPr lang="en-US" dirty="0">
                <a:latin typeface="Times New Roman" charset="0"/>
                <a:ea typeface="Tahoma" charset="0"/>
                <a:cs typeface="Tahoma" charset="0"/>
              </a:rPr>
              <a:t>= {{1,2}, {2,3}, {4,5}, {5,6}}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>
                <a:ea typeface="Tahoma" charset="0"/>
                <a:cs typeface="Tahoma" charset="0"/>
              </a:rPr>
              <a:t>Resistant to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j </a:t>
            </a:r>
            <a:r>
              <a:rPr lang="en-US" dirty="0">
                <a:latin typeface="Times New Roman" charset="0"/>
                <a:ea typeface="Tahoma" charset="0"/>
                <a:cs typeface="Tahoma" charset="0"/>
              </a:rPr>
              <a:t>=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 3</a:t>
            </a:r>
            <a:r>
              <a:rPr lang="en-US" dirty="0">
                <a:ea typeface="Tahoma" charset="0"/>
                <a:cs typeface="Tahoma" charset="0"/>
              </a:rPr>
              <a:t> jammers, i.e.,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j – 1 = 2</a:t>
            </a:r>
          </a:p>
          <a:p>
            <a:pPr marL="739775" lvl="1" indent="-282575" eaLnBrk="1" hangingPunct="1">
              <a:lnSpc>
                <a:spcPct val="93000"/>
              </a:lnSpc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m </a:t>
            </a:r>
            <a:r>
              <a:rPr lang="en-US" dirty="0">
                <a:latin typeface="Times New Roman" charset="0"/>
                <a:ea typeface="Tahoma" charset="0"/>
                <a:cs typeface="Tahoma" charset="0"/>
              </a:rPr>
              <a:t>= 6,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l = 4</a:t>
            </a:r>
            <a:r>
              <a:rPr lang="en-US" dirty="0">
                <a:latin typeface="Times New Roman" charset="0"/>
                <a:ea typeface="Tahoma" charset="0"/>
                <a:cs typeface="Tahoma" charset="0"/>
              </a:rPr>
              <a:t>,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|</a:t>
            </a:r>
            <a:r>
              <a:rPr lang="en-US" i="1" dirty="0" err="1">
                <a:latin typeface="Times New Roman" charset="0"/>
                <a:ea typeface="Tahoma" charset="0"/>
                <a:cs typeface="Tahoma" charset="0"/>
              </a:rPr>
              <a:t>C</a:t>
            </a:r>
            <a:r>
              <a:rPr lang="en-US" i="1" baseline="-33000" dirty="0" err="1">
                <a:latin typeface="Times New Roman" charset="0"/>
                <a:ea typeface="Tahoma" charset="0"/>
                <a:cs typeface="Tahoma" charset="0"/>
              </a:rPr>
              <a:t>i</a:t>
            </a:r>
            <a:r>
              <a:rPr lang="en-US" i="1" dirty="0">
                <a:latin typeface="Times New Roman" charset="0"/>
                <a:ea typeface="Comic Sans MS" charset="0"/>
                <a:cs typeface="Comic Sans MS" charset="0"/>
              </a:rPr>
              <a:t>∩ C</a:t>
            </a:r>
            <a:r>
              <a:rPr lang="en-US" i="1" baseline="-33000" dirty="0">
                <a:latin typeface="Times New Roman" charset="0"/>
                <a:ea typeface="Comic Sans MS" charset="0"/>
                <a:cs typeface="Comic Sans MS" charset="0"/>
              </a:rPr>
              <a:t>k</a:t>
            </a:r>
            <a:r>
              <a:rPr lang="en-US" i="1" dirty="0">
                <a:latin typeface="Times New Roman" charset="0"/>
                <a:ea typeface="Comic Sans MS" charset="0"/>
                <a:cs typeface="Comic Sans MS" charset="0"/>
              </a:rPr>
              <a:t>|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≤</a:t>
            </a:r>
            <a:r>
              <a:rPr lang="en-US" i="1" dirty="0">
                <a:latin typeface="Times New Roman" charset="0"/>
                <a:ea typeface="Comic Sans MS" charset="0"/>
                <a:cs typeface="Comic Sans MS" charset="0"/>
              </a:rPr>
              <a:t>  d = 1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>
                <a:ea typeface="Comic Sans MS" charset="0"/>
                <a:cs typeface="Comic Sans MS" charset="0"/>
              </a:rPr>
              <a:t>Yet </a:t>
            </a:r>
            <a:r>
              <a:rPr lang="en-US" i="1" dirty="0">
                <a:latin typeface="Times New Roman" charset="0"/>
                <a:ea typeface="Comic Sans MS" charset="0"/>
                <a:cs typeface="Comic Sans MS" charset="0"/>
              </a:rPr>
              <a:t>|</a:t>
            </a:r>
            <a:r>
              <a:rPr lang="en-US" i="1" dirty="0" err="1">
                <a:latin typeface="Times New Roman" charset="0"/>
                <a:ea typeface="Comic Sans MS" charset="0"/>
                <a:cs typeface="Comic Sans MS" charset="0"/>
              </a:rPr>
              <a:t>C</a:t>
            </a:r>
            <a:r>
              <a:rPr lang="en-US" i="1" baseline="-33000" dirty="0" err="1">
                <a:latin typeface="Times New Roman" charset="0"/>
                <a:ea typeface="Comic Sans MS" charset="0"/>
                <a:cs typeface="Comic Sans MS" charset="0"/>
              </a:rPr>
              <a:t>i</a:t>
            </a:r>
            <a:r>
              <a:rPr lang="en-US" i="1" dirty="0">
                <a:latin typeface="Times New Roman" charset="0"/>
                <a:ea typeface="Comic Sans MS" charset="0"/>
                <a:cs typeface="Comic Sans MS" charset="0"/>
              </a:rPr>
              <a:t>| = 2</a:t>
            </a:r>
            <a:r>
              <a:rPr lang="en-US" dirty="0">
                <a:ea typeface="Comic Sans MS" charset="0"/>
                <a:cs typeface="Comic Sans MS" charset="0"/>
              </a:rPr>
              <a:t>, not the required</a:t>
            </a:r>
            <a:r>
              <a:rPr lang="en-US" i="1" dirty="0">
                <a:latin typeface="Times New Roman" charset="0"/>
                <a:ea typeface="Comic Sans MS" charset="0"/>
                <a:cs typeface="Comic Sans MS" charset="0"/>
              </a:rPr>
              <a:t> |</a:t>
            </a:r>
            <a:r>
              <a:rPr lang="en-US" i="1" dirty="0" err="1">
                <a:latin typeface="Times New Roman" charset="0"/>
                <a:ea typeface="Comic Sans MS" charset="0"/>
                <a:cs typeface="Comic Sans MS" charset="0"/>
              </a:rPr>
              <a:t>C</a:t>
            </a:r>
            <a:r>
              <a:rPr lang="en-US" i="1" baseline="-33000" dirty="0" err="1">
                <a:latin typeface="Times New Roman" charset="0"/>
                <a:ea typeface="Comic Sans MS" charset="0"/>
                <a:cs typeface="Comic Sans MS" charset="0"/>
              </a:rPr>
              <a:t>i</a:t>
            </a:r>
            <a:r>
              <a:rPr lang="en-US" i="1" dirty="0">
                <a:latin typeface="Times New Roman" charset="0"/>
                <a:ea typeface="Comic Sans MS" charset="0"/>
                <a:cs typeface="Comic Sans MS" charset="0"/>
              </a:rPr>
              <a:t>| </a:t>
            </a:r>
            <a:r>
              <a:rPr lang="en-US" i="1" dirty="0">
                <a:latin typeface="Times New Roman" charset="0"/>
                <a:ea typeface="Tahoma" charset="0"/>
                <a:cs typeface="Tahoma" charset="0"/>
              </a:rPr>
              <a:t>≥ 1 + (j – 1)d = 3 </a:t>
            </a:r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7010400" y="3886200"/>
          <a:ext cx="19558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r:id="rId4" imgW="1968500" imgH="1511300" progId="">
                  <p:embed/>
                </p:oleObj>
              </mc:Choice>
              <mc:Fallback>
                <p:oleObj r:id="rId4" imgW="1968500" imgH="15113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86200"/>
                        <a:ext cx="1955800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AutoShape 4"/>
          <p:cNvSpPr>
            <a:spLocks noChangeArrowheads="1"/>
          </p:cNvSpPr>
          <p:nvPr/>
        </p:nvSpPr>
        <p:spPr bwMode="auto">
          <a:xfrm>
            <a:off x="701623" y="2586038"/>
            <a:ext cx="8069372" cy="769936"/>
          </a:xfrm>
          <a:prstGeom prst="flowChartProcess">
            <a:avLst/>
          </a:prstGeom>
          <a:noFill/>
          <a:ln w="18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Anti-jamming Systems </a:t>
            </a:r>
            <a:r>
              <a:rPr lang="en-US" sz="2000" dirty="0" smtClean="0"/>
              <a:t>[Desmedt et al.] </a:t>
            </a:r>
            <a:r>
              <a:rPr lang="en-US" dirty="0" smtClean="0"/>
              <a:t>- III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idx="1"/>
          </p:nvPr>
        </p:nvSpPr>
        <p:spPr/>
        <p:txBody>
          <a:bodyPr lIns="90000" tIns="55871" rIns="90000" bIns="46800"/>
          <a:lstStyle/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The Desmedt broadcast anti-jamming system works </a:t>
            </a:r>
            <a:r>
              <a:rPr lang="en-US" dirty="0" smtClean="0"/>
              <a:t>if</a:t>
            </a:r>
            <a:endParaRPr lang="en-US" dirty="0"/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the group of colluders consists of </a:t>
            </a:r>
            <a:r>
              <a:rPr lang="en-US" i="1" dirty="0" smtClean="0"/>
              <a:t>j – 1</a:t>
            </a:r>
            <a:r>
              <a:rPr lang="en-US" dirty="0" smtClean="0"/>
              <a:t> or fewer members and hence each </a:t>
            </a:r>
            <a:r>
              <a:rPr lang="en-US" dirty="0"/>
              <a:t>receiver is always left with at least one free </a:t>
            </a:r>
            <a:r>
              <a:rPr lang="en-US" dirty="0" smtClean="0"/>
              <a:t>(= </a:t>
            </a:r>
            <a:r>
              <a:rPr lang="en-US" dirty="0" err="1" smtClean="0"/>
              <a:t>unjammed</a:t>
            </a:r>
            <a:r>
              <a:rPr lang="en-US" dirty="0"/>
              <a:t>) </a:t>
            </a:r>
            <a:r>
              <a:rPr lang="en-US" dirty="0" smtClean="0"/>
              <a:t>channel</a:t>
            </a:r>
            <a:endParaRPr lang="en-US" dirty="0"/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the assigned frequencies can be distributed over a broad, non-continuous frequency band</a:t>
            </a:r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 smtClean="0"/>
          </a:p>
          <a:p>
            <a:pPr marL="0" indent="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However</a:t>
            </a:r>
            <a:r>
              <a:rPr lang="en-US" dirty="0"/>
              <a:t>, this scheme requires secret information to be shared between the base station and each participating receiver </a:t>
            </a:r>
            <a:r>
              <a:rPr lang="en-US" dirty="0" smtClean="0"/>
              <a:t>		</a:t>
            </a:r>
            <a:r>
              <a:rPr lang="en-US" i="1" dirty="0" smtClean="0">
                <a:solidFill>
                  <a:srgbClr val="C00000"/>
                </a:solidFill>
              </a:rPr>
              <a:t>multicast solution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Anti-jamming Systems </a:t>
            </a:r>
            <a:r>
              <a:rPr lang="en-US" sz="2000" dirty="0" smtClean="0"/>
              <a:t>[Desmedt et al.] </a:t>
            </a:r>
            <a:r>
              <a:rPr lang="en-US" dirty="0" smtClean="0"/>
              <a:t>- IV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2016090" y="4340237"/>
            <a:ext cx="401643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888" y="3871953"/>
            <a:ext cx="4572000" cy="2478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Jamming Mitigation </a:t>
            </a:r>
            <a:r>
              <a:rPr lang="en-US" sz="2000" dirty="0" smtClean="0"/>
              <a:t>[Chiang and </a:t>
            </a:r>
            <a:r>
              <a:rPr lang="en-US" sz="2000" dirty="0" err="1" smtClean="0"/>
              <a:t>Hu</a:t>
            </a:r>
            <a:r>
              <a:rPr lang="en-US" sz="2000" dirty="0" smtClean="0"/>
              <a:t>]</a:t>
            </a:r>
            <a:r>
              <a:rPr lang="en-US" dirty="0" smtClean="0"/>
              <a:t> – I</a:t>
            </a:r>
            <a:endParaRPr lang="de-DE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 lIns="90000" tIns="55871" rIns="90000" bIns="46800"/>
          <a:lstStyle/>
          <a:p>
            <a:pPr marL="341313" indent="-341313" eaLnBrk="1" hangingPunct="1">
              <a:lnSpc>
                <a:spcPct val="98000"/>
              </a:lnSpc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Broadcast anti-jamming based on DSSS</a:t>
            </a:r>
          </a:p>
          <a:p>
            <a:pPr marL="341313" indent="-341313" eaLnBrk="1" hangingPunct="1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Counteract jamming by using a balanced binary key tree 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Each node corresponds to a spreading code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Each user </a:t>
            </a:r>
            <a:r>
              <a:rPr lang="en-US" i="1" dirty="0"/>
              <a:t>N</a:t>
            </a:r>
            <a:r>
              <a:rPr lang="en-US" i="1" baseline="-33000" dirty="0"/>
              <a:t>i</a:t>
            </a:r>
            <a:r>
              <a:rPr lang="en-US" dirty="0"/>
              <a:t>  is assigned to a leaf and knows all codes on the path from the root</a:t>
            </a:r>
          </a:p>
          <a:p>
            <a:pPr marL="341313" indent="-341313" eaLnBrk="1" hangingPunct="1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The base station transmits on ...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 </a:t>
            </a:r>
            <a:r>
              <a:rPr lang="en-US" i="1" dirty="0">
                <a:solidFill>
                  <a:srgbClr val="CC0000"/>
                </a:solidFill>
              </a:rPr>
              <a:t>disjoint cover of codes</a:t>
            </a:r>
            <a:r>
              <a:rPr lang="en-US" dirty="0"/>
              <a:t>, i.e., all users </a:t>
            </a:r>
            <a:br>
              <a:rPr lang="en-US" dirty="0"/>
            </a:br>
            <a:r>
              <a:rPr lang="en-US" dirty="0"/>
              <a:t>can decode using exactly one code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a set of </a:t>
            </a:r>
            <a:r>
              <a:rPr lang="en-US" i="1" dirty="0">
                <a:solidFill>
                  <a:srgbClr val="008000"/>
                </a:solidFill>
              </a:rPr>
              <a:t>test codes</a:t>
            </a:r>
          </a:p>
          <a:p>
            <a:pPr marL="0" indent="0" eaLnBrk="1" hangingPunct="1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If a user receives a </a:t>
            </a:r>
            <a:r>
              <a:rPr lang="en-US" dirty="0" smtClean="0"/>
              <a:t>message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a test code </a:t>
            </a:r>
            <a:r>
              <a:rPr lang="en-US" dirty="0" smtClean="0"/>
              <a:t>but </a:t>
            </a:r>
            <a:r>
              <a:rPr lang="en-US" dirty="0"/>
              <a:t>not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corresponding </a:t>
            </a:r>
            <a:br>
              <a:rPr lang="en-US" dirty="0" smtClean="0"/>
            </a:br>
            <a:r>
              <a:rPr lang="en-US" dirty="0" smtClean="0"/>
              <a:t>detectable code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/>
              <a:t>reports jamming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4754563" y="4916488"/>
            <a:ext cx="457200" cy="468312"/>
          </a:xfrm>
          <a:prstGeom prst="ellipse">
            <a:avLst/>
          </a:prstGeom>
          <a:noFill/>
          <a:ln w="27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5910263" y="4921250"/>
            <a:ext cx="457200" cy="468313"/>
          </a:xfrm>
          <a:prstGeom prst="ellipse">
            <a:avLst/>
          </a:prstGeom>
          <a:noFill/>
          <a:ln w="27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7661275" y="4435475"/>
            <a:ext cx="457200" cy="468313"/>
          </a:xfrm>
          <a:prstGeom prst="ellipse">
            <a:avLst/>
          </a:prstGeom>
          <a:noFill/>
          <a:ln w="27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459288" y="5445125"/>
            <a:ext cx="423862" cy="423863"/>
          </a:xfrm>
          <a:prstGeom prst="rect">
            <a:avLst/>
          </a:prstGeom>
          <a:noFill/>
          <a:ln w="2736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223000" y="5445125"/>
            <a:ext cx="423863" cy="423863"/>
          </a:xfrm>
          <a:prstGeom prst="rect">
            <a:avLst/>
          </a:prstGeom>
          <a:noFill/>
          <a:ln w="2736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8247063" y="4948238"/>
            <a:ext cx="423862" cy="423862"/>
          </a:xfrm>
          <a:prstGeom prst="rect">
            <a:avLst/>
          </a:prstGeom>
          <a:noFill/>
          <a:ln w="2736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Jamming Mitigation </a:t>
            </a:r>
            <a:r>
              <a:rPr lang="en-US" sz="2000" dirty="0" smtClean="0"/>
              <a:t>[Chiang and </a:t>
            </a:r>
            <a:r>
              <a:rPr lang="en-US" sz="2000" dirty="0" err="1" smtClean="0"/>
              <a:t>Hu</a:t>
            </a:r>
            <a:r>
              <a:rPr lang="en-US" sz="2000" dirty="0" smtClean="0"/>
              <a:t>]</a:t>
            </a:r>
            <a:r>
              <a:rPr lang="en-US" dirty="0" smtClean="0"/>
              <a:t> – II</a:t>
            </a:r>
            <a:endParaRPr lang="de-DE" dirty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idx="1"/>
          </p:nvPr>
        </p:nvSpPr>
        <p:spPr/>
        <p:txBody>
          <a:bodyPr lIns="90000" tIns="55871" rIns="90000" bIns="46800"/>
          <a:lstStyle/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Jamming detection and mitigation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 smtClean="0"/>
          </a:p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 smtClean="0"/>
          </a:p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 smtClean="0"/>
          </a:p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 smtClean="0"/>
          </a:p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 smtClean="0"/>
          </a:p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Detection </a:t>
            </a:r>
            <a:r>
              <a:rPr lang="en-US" dirty="0"/>
              <a:t>and mitigation rely on </a:t>
            </a:r>
            <a:r>
              <a:rPr lang="en-US" dirty="0" smtClean="0"/>
              <a:t>feedback</a:t>
            </a:r>
          </a:p>
          <a:p>
            <a:pPr marL="739775" lvl="1" indent="-282575" eaLnBrk="1" hangingPunct="1">
              <a:buFont typeface="Tahoma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marL="0" indent="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Splitting and reforming the tree allows the transmitter to send each transmission on </a:t>
            </a:r>
            <a:r>
              <a:rPr lang="en-US" i="1" dirty="0">
                <a:ea typeface="Tahoma" charset="0"/>
                <a:cs typeface="Tahoma" charset="0"/>
              </a:rPr>
              <a:t>≤ 2j+1</a:t>
            </a:r>
            <a:r>
              <a:rPr lang="en-US" dirty="0">
                <a:ea typeface="Tahoma" charset="0"/>
                <a:cs typeface="Tahoma" charset="0"/>
              </a:rPr>
              <a:t> codes, where </a:t>
            </a:r>
            <a:r>
              <a:rPr lang="en-US" i="1" dirty="0">
                <a:ea typeface="Tahoma" charset="0"/>
                <a:cs typeface="Tahoma" charset="0"/>
              </a:rPr>
              <a:t>j</a:t>
            </a:r>
            <a:r>
              <a:rPr lang="en-US" dirty="0" smtClean="0">
                <a:ea typeface="Tahoma" charset="0"/>
                <a:cs typeface="Tahoma" charset="0"/>
              </a:rPr>
              <a:t>  is </a:t>
            </a:r>
            <a:r>
              <a:rPr lang="en-US" dirty="0">
                <a:ea typeface="Tahoma" charset="0"/>
                <a:cs typeface="Tahoma" charset="0"/>
              </a:rPr>
              <a:t>the (expected upper) number of jammers </a:t>
            </a:r>
            <a:r>
              <a:rPr lang="en-US" sz="2000" dirty="0">
                <a:ea typeface="Tahoma" charset="0"/>
                <a:cs typeface="Tahoma" charset="0"/>
              </a:rPr>
              <a:t>(details omitted)</a:t>
            </a: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3950" y="1439863"/>
            <a:ext cx="4572000" cy="2478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302" name="Oval 4"/>
          <p:cNvSpPr>
            <a:spLocks noChangeArrowheads="1"/>
          </p:cNvSpPr>
          <p:nvPr/>
        </p:nvSpPr>
        <p:spPr bwMode="auto">
          <a:xfrm>
            <a:off x="2716213" y="2490788"/>
            <a:ext cx="457200" cy="468312"/>
          </a:xfrm>
          <a:prstGeom prst="ellipse">
            <a:avLst/>
          </a:prstGeom>
          <a:noFill/>
          <a:ln w="27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5"/>
          <p:cNvSpPr>
            <a:spLocks noChangeArrowheads="1"/>
          </p:cNvSpPr>
          <p:nvPr/>
        </p:nvSpPr>
        <p:spPr bwMode="auto">
          <a:xfrm>
            <a:off x="3870325" y="2495550"/>
            <a:ext cx="457200" cy="468313"/>
          </a:xfrm>
          <a:prstGeom prst="ellipse">
            <a:avLst/>
          </a:prstGeom>
          <a:noFill/>
          <a:ln w="27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5621338" y="2009775"/>
            <a:ext cx="457200" cy="468313"/>
          </a:xfrm>
          <a:prstGeom prst="ellipse">
            <a:avLst/>
          </a:prstGeom>
          <a:noFill/>
          <a:ln w="27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Rectangle 7"/>
          <p:cNvSpPr>
            <a:spLocks noChangeArrowheads="1"/>
          </p:cNvSpPr>
          <p:nvPr/>
        </p:nvSpPr>
        <p:spPr bwMode="auto">
          <a:xfrm>
            <a:off x="2419350" y="3019425"/>
            <a:ext cx="423863" cy="423863"/>
          </a:xfrm>
          <a:prstGeom prst="rect">
            <a:avLst/>
          </a:prstGeom>
          <a:noFill/>
          <a:ln w="2736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Rectangle 8"/>
          <p:cNvSpPr>
            <a:spLocks noChangeArrowheads="1"/>
          </p:cNvSpPr>
          <p:nvPr/>
        </p:nvSpPr>
        <p:spPr bwMode="auto">
          <a:xfrm>
            <a:off x="4183063" y="3019425"/>
            <a:ext cx="423862" cy="423863"/>
          </a:xfrm>
          <a:prstGeom prst="rect">
            <a:avLst/>
          </a:prstGeom>
          <a:noFill/>
          <a:ln w="2736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207125" y="2522538"/>
            <a:ext cx="423863" cy="423862"/>
          </a:xfrm>
          <a:prstGeom prst="rect">
            <a:avLst/>
          </a:prstGeom>
          <a:noFill/>
          <a:ln w="2736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5045075" y="2497138"/>
            <a:ext cx="457200" cy="457200"/>
          </a:xfrm>
          <a:prstGeom prst="ellipse">
            <a:avLst/>
          </a:prstGeom>
          <a:noFill/>
          <a:ln w="27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911850" y="3027363"/>
            <a:ext cx="423863" cy="423862"/>
          </a:xfrm>
          <a:prstGeom prst="rect">
            <a:avLst/>
          </a:prstGeom>
          <a:noFill/>
          <a:ln w="2736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6197600" y="2497138"/>
            <a:ext cx="457200" cy="457200"/>
          </a:xfrm>
          <a:prstGeom prst="ellipse">
            <a:avLst/>
          </a:prstGeom>
          <a:noFill/>
          <a:ln w="27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900" y="1462094"/>
            <a:ext cx="4572000" cy="247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443413" y="1447800"/>
            <a:ext cx="457200" cy="468313"/>
          </a:xfrm>
          <a:prstGeom prst="ellipse">
            <a:avLst/>
          </a:prstGeom>
          <a:noFill/>
          <a:ln w="27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287713" y="2033588"/>
            <a:ext cx="423862" cy="423862"/>
          </a:xfrm>
          <a:prstGeom prst="rect">
            <a:avLst/>
          </a:prstGeom>
          <a:noFill/>
          <a:ln w="2736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5627688" y="2033588"/>
            <a:ext cx="423862" cy="423862"/>
          </a:xfrm>
          <a:prstGeom prst="rect">
            <a:avLst/>
          </a:prstGeom>
          <a:noFill/>
          <a:ln w="2736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754565" y="3041651"/>
            <a:ext cx="423862" cy="423862"/>
          </a:xfrm>
          <a:prstGeom prst="rect">
            <a:avLst/>
          </a:prstGeom>
          <a:noFill/>
          <a:ln w="2736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61" grpId="0" animBg="1"/>
      <p:bldP spid="23562" grpId="0" animBg="1"/>
      <p:bldP spid="23563" grpId="0" animBg="1"/>
      <p:bldP spid="23564" grpId="0" animBg="1"/>
      <p:bldP spid="23566" grpId="0" animBg="1"/>
      <p:bldP spid="23567" grpId="0" animBg="1"/>
      <p:bldP spid="23568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Jamming Mitigation </a:t>
            </a:r>
            <a:r>
              <a:rPr lang="en-US" sz="2000" dirty="0" smtClean="0"/>
              <a:t>[Chiang and </a:t>
            </a:r>
            <a:r>
              <a:rPr lang="en-US" sz="2000" dirty="0" err="1" smtClean="0"/>
              <a:t>Hu</a:t>
            </a:r>
            <a:r>
              <a:rPr lang="en-US" sz="2000" dirty="0" smtClean="0"/>
              <a:t>]</a:t>
            </a:r>
            <a:r>
              <a:rPr lang="en-US" dirty="0" smtClean="0"/>
              <a:t> – III</a:t>
            </a:r>
            <a:endParaRPr lang="de-DE" dirty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idx="1"/>
          </p:nvPr>
        </p:nvSpPr>
        <p:spPr/>
        <p:txBody>
          <a:bodyPr lIns="90000" tIns="55871" rIns="90000" bIns="46800"/>
          <a:lstStyle/>
          <a:p>
            <a:pPr marL="0" indent="0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Requires highly flexible base station (sending and receiving on a potentially large number of codes) and </a:t>
            </a:r>
            <a:r>
              <a:rPr lang="en-US" i="1" dirty="0">
                <a:solidFill>
                  <a:srgbClr val="C00000"/>
                </a:solidFill>
              </a:rPr>
              <a:t>feedback </a:t>
            </a:r>
            <a:r>
              <a:rPr lang="en-US" i="1" dirty="0" smtClean="0">
                <a:solidFill>
                  <a:srgbClr val="C00000"/>
                </a:solidFill>
              </a:rPr>
              <a:t>channels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Not applicable to unidirectional broadcast</a:t>
            </a:r>
          </a:p>
          <a:p>
            <a:pPr marL="739775" lvl="1" indent="-28257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marL="0" indent="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Requires </a:t>
            </a:r>
            <a:r>
              <a:rPr lang="en-US" i="1" dirty="0">
                <a:solidFill>
                  <a:srgbClr val="C00000"/>
                </a:solidFill>
              </a:rPr>
              <a:t>secrets</a:t>
            </a:r>
            <a:r>
              <a:rPr lang="en-US" dirty="0"/>
              <a:t> to be shared between the base station and the receivers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Each receiver knows the codes on its path to the </a:t>
            </a:r>
            <a:r>
              <a:rPr lang="en-US" dirty="0" smtClean="0"/>
              <a:t>root but no other codes 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Number of required secrets grows with the number of receivers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Looking</a:t>
            </a:r>
            <a:r>
              <a:rPr lang="de-DE" dirty="0" smtClean="0"/>
              <a:t> back …</a:t>
            </a:r>
            <a:endParaRPr lang="de-DE" dirty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idx="1"/>
          </p:nvPr>
        </p:nvSpPr>
        <p:spPr/>
        <p:txBody>
          <a:bodyPr lIns="90000" tIns="55871" rIns="90000" bIns="46800"/>
          <a:lstStyle/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Introduction to broadcast systems</a:t>
            </a:r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 smtClean="0"/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Group </a:t>
            </a:r>
            <a:r>
              <a:rPr lang="en-US" dirty="0"/>
              <a:t>keys are not a solution against jamming</a:t>
            </a:r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 smtClean="0"/>
          </a:p>
          <a:p>
            <a:pPr marL="0" indent="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Two </a:t>
            </a:r>
            <a:r>
              <a:rPr lang="en-US" dirty="0"/>
              <a:t>solutions based on secrets shared between the base station and the receivers: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FH-based by Desmedt et. al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DSSS-based by Chiang et. al</a:t>
            </a:r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 smtClean="0">
              <a:solidFill>
                <a:srgbClr val="CC0000"/>
              </a:solidFill>
            </a:endParaRPr>
          </a:p>
          <a:p>
            <a:pPr marL="0" indent="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 smtClean="0">
                <a:solidFill>
                  <a:srgbClr val="C00000"/>
                </a:solidFill>
              </a:rPr>
              <a:t>Can </a:t>
            </a:r>
            <a:r>
              <a:rPr lang="en-US" i="1" dirty="0">
                <a:solidFill>
                  <a:srgbClr val="C00000"/>
                </a:solidFill>
              </a:rPr>
              <a:t>we achieve jamming-resistant communication without shared secrets?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Physical</a:t>
            </a:r>
            <a:r>
              <a:rPr lang="de-DE" dirty="0" smtClean="0"/>
              <a:t> Layer Security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Anti-Jamming Techniques </a:t>
            </a:r>
            <a:br>
              <a:rPr lang="en-US" dirty="0" smtClean="0"/>
            </a:br>
            <a:r>
              <a:rPr lang="en-US" dirty="0" smtClean="0"/>
              <a:t>Without Shared Secrets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6513519" y="2378085"/>
            <a:ext cx="414337" cy="414338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7342194" y="3051185"/>
            <a:ext cx="414337" cy="415925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B</a:t>
            </a:r>
          </a:p>
        </p:txBody>
      </p:sp>
      <p:sp>
        <p:nvSpPr>
          <p:cNvPr id="63493" name="Line 4"/>
          <p:cNvSpPr>
            <a:spLocks noChangeShapeType="1"/>
          </p:cNvSpPr>
          <p:nvPr/>
        </p:nvSpPr>
        <p:spPr bwMode="auto">
          <a:xfrm flipH="1">
            <a:off x="5834069" y="2768610"/>
            <a:ext cx="573087" cy="258763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Line 5"/>
          <p:cNvSpPr>
            <a:spLocks noChangeShapeType="1"/>
          </p:cNvSpPr>
          <p:nvPr/>
        </p:nvSpPr>
        <p:spPr bwMode="auto">
          <a:xfrm>
            <a:off x="6980244" y="2720985"/>
            <a:ext cx="568325" cy="258763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5580069" y="2247910"/>
            <a:ext cx="414337" cy="41275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J</a:t>
            </a:r>
          </a:p>
        </p:txBody>
      </p:sp>
      <p:sp>
        <p:nvSpPr>
          <p:cNvPr id="63496" name="Text Box 7"/>
          <p:cNvSpPr txBox="1">
            <a:spLocks noChangeArrowheads="1"/>
          </p:cNvSpPr>
          <p:nvPr/>
        </p:nvSpPr>
        <p:spPr bwMode="auto">
          <a:xfrm>
            <a:off x="6240469" y="2012960"/>
            <a:ext cx="95885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broadcast</a:t>
            </a:r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auto">
          <a:xfrm>
            <a:off x="7131056" y="2530485"/>
            <a:ext cx="96678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m, sig(m)</a:t>
            </a:r>
          </a:p>
        </p:txBody>
      </p:sp>
      <p:grpSp>
        <p:nvGrpSpPr>
          <p:cNvPr id="63498" name="Group 9"/>
          <p:cNvGrpSpPr>
            <a:grpSpLocks/>
          </p:cNvGrpSpPr>
          <p:nvPr/>
        </p:nvGrpSpPr>
        <p:grpSpPr bwMode="auto">
          <a:xfrm>
            <a:off x="5932494" y="2655898"/>
            <a:ext cx="392112" cy="347662"/>
            <a:chOff x="934" y="1525"/>
            <a:chExt cx="247" cy="219"/>
          </a:xfrm>
        </p:grpSpPr>
        <p:sp>
          <p:nvSpPr>
            <p:cNvPr id="63511" name="Line 10"/>
            <p:cNvSpPr>
              <a:spLocks noChangeShapeType="1"/>
            </p:cNvSpPr>
            <p:nvPr/>
          </p:nvSpPr>
          <p:spPr bwMode="auto">
            <a:xfrm>
              <a:off x="934" y="1525"/>
              <a:ext cx="125" cy="134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2" name="Line 11"/>
            <p:cNvSpPr>
              <a:spLocks noChangeShapeType="1"/>
            </p:cNvSpPr>
            <p:nvPr/>
          </p:nvSpPr>
          <p:spPr bwMode="auto">
            <a:xfrm flipH="1" flipV="1">
              <a:off x="1031" y="1584"/>
              <a:ext cx="29" cy="77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3" name="Line 12"/>
            <p:cNvSpPr>
              <a:spLocks noChangeShapeType="1"/>
            </p:cNvSpPr>
            <p:nvPr/>
          </p:nvSpPr>
          <p:spPr bwMode="auto">
            <a:xfrm>
              <a:off x="1032" y="1584"/>
              <a:ext cx="150" cy="161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499" name="Rectangle 13"/>
          <p:cNvSpPr>
            <a:spLocks noChangeArrowheads="1"/>
          </p:cNvSpPr>
          <p:nvPr/>
        </p:nvSpPr>
        <p:spPr bwMode="auto">
          <a:xfrm>
            <a:off x="5659444" y="3051185"/>
            <a:ext cx="414337" cy="415925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D</a:t>
            </a:r>
          </a:p>
        </p:txBody>
      </p:sp>
      <p:sp>
        <p:nvSpPr>
          <p:cNvPr id="63500" name="Line 14"/>
          <p:cNvSpPr>
            <a:spLocks noChangeShapeType="1"/>
          </p:cNvSpPr>
          <p:nvPr/>
        </p:nvSpPr>
        <p:spPr bwMode="auto">
          <a:xfrm flipH="1">
            <a:off x="6681794" y="2879735"/>
            <a:ext cx="20637" cy="439738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5"/>
          <p:cNvSpPr>
            <a:spLocks noChangeArrowheads="1"/>
          </p:cNvSpPr>
          <p:nvPr/>
        </p:nvSpPr>
        <p:spPr bwMode="auto">
          <a:xfrm>
            <a:off x="6488119" y="3386148"/>
            <a:ext cx="414337" cy="415925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C</a:t>
            </a:r>
          </a:p>
        </p:txBody>
      </p:sp>
      <p:sp>
        <p:nvSpPr>
          <p:cNvPr id="63502" name="Text Box 19"/>
          <p:cNvSpPr txBox="1">
            <a:spLocks noChangeArrowheads="1"/>
          </p:cNvSpPr>
          <p:nvPr/>
        </p:nvSpPr>
        <p:spPr bwMode="auto">
          <a:xfrm>
            <a:off x="482544" y="3392487"/>
            <a:ext cx="5440437" cy="1095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Applications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: 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	alarm 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broadcast, 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					navigation 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signals, etc …  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63503" name="Text Box 20"/>
          <p:cNvSpPr txBox="1">
            <a:spLocks noChangeArrowheads="1"/>
          </p:cNvSpPr>
          <p:nvPr/>
        </p:nvSpPr>
        <p:spPr bwMode="auto">
          <a:xfrm>
            <a:off x="466728" y="987427"/>
            <a:ext cx="8450319" cy="12001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52523">
            <a:prstTxWarp prst="textNoShape">
              <a:avLst/>
            </a:prstTxWarp>
          </a:bodyPr>
          <a:lstStyle/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200" dirty="0">
                <a:solidFill>
                  <a:srgbClr val="C00000"/>
                </a:solidFill>
                <a:latin typeface="Tahoma" charset="0"/>
              </a:rPr>
              <a:t>Problem</a:t>
            </a:r>
            <a:r>
              <a:rPr lang="en-US" sz="2200" dirty="0">
                <a:solidFill>
                  <a:schemeClr val="tx1"/>
                </a:solidFill>
                <a:latin typeface="Tahoma" charset="0"/>
              </a:rPr>
              <a:t>: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</a:rPr>
              <a:t>	BS </a:t>
            </a:r>
            <a:r>
              <a:rPr lang="en-US" sz="2200" dirty="0">
                <a:solidFill>
                  <a:srgbClr val="000000"/>
                </a:solidFill>
                <a:latin typeface="Tahoma" charset="0"/>
              </a:rPr>
              <a:t>needs to broadcast an (authenticated) message to 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</a:rPr>
              <a:t>				a large </a:t>
            </a:r>
            <a:r>
              <a:rPr lang="en-US" sz="2200" dirty="0">
                <a:solidFill>
                  <a:srgbClr val="000000"/>
                </a:solidFill>
                <a:latin typeface="Tahoma" charset="0"/>
              </a:rPr>
              <a:t>number 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</a:rPr>
              <a:t>of </a:t>
            </a:r>
            <a:r>
              <a:rPr lang="en-US" sz="2200" i="1" dirty="0" smtClean="0">
                <a:solidFill>
                  <a:srgbClr val="C00000"/>
                </a:solidFill>
                <a:latin typeface="Tahoma" charset="0"/>
              </a:rPr>
              <a:t>unknown/</a:t>
            </a:r>
            <a:r>
              <a:rPr lang="en-US" sz="2200" i="1" dirty="0" err="1" smtClean="0">
                <a:solidFill>
                  <a:srgbClr val="C00000"/>
                </a:solidFill>
                <a:latin typeface="Tahoma" charset="0"/>
              </a:rPr>
              <a:t>untrusted</a:t>
            </a:r>
            <a:r>
              <a:rPr lang="en-US" sz="2200" i="1" dirty="0" smtClean="0">
                <a:solidFill>
                  <a:srgbClr val="C00000"/>
                </a:solidFill>
                <a:latin typeface="Tahoma" charset="0"/>
              </a:rPr>
              <a:t> receivers  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</a:rPr>
              <a:t>in </a:t>
            </a:r>
            <a:r>
              <a:rPr lang="en-US" sz="2200" dirty="0">
                <a:solidFill>
                  <a:srgbClr val="000000"/>
                </a:solidFill>
                <a:latin typeface="Tahoma" charset="0"/>
              </a:rPr>
              <a:t>an 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</a:rPr>
              <a:t>				</a:t>
            </a:r>
            <a:r>
              <a:rPr lang="en-US" sz="2200" i="1" dirty="0" smtClean="0">
                <a:solidFill>
                  <a:srgbClr val="C00000"/>
                </a:solidFill>
                <a:latin typeface="Tahoma" charset="0"/>
              </a:rPr>
              <a:t>anti-jamming </a:t>
            </a:r>
            <a:r>
              <a:rPr lang="en-US" sz="2200" i="1" dirty="0">
                <a:solidFill>
                  <a:srgbClr val="C00000"/>
                </a:solidFill>
                <a:latin typeface="Tahoma" charset="0"/>
              </a:rPr>
              <a:t>manner</a:t>
            </a:r>
            <a:r>
              <a:rPr lang="en-US" sz="2200" dirty="0">
                <a:solidFill>
                  <a:schemeClr val="tx1"/>
                </a:solidFill>
                <a:latin typeface="Tahoma" charset="0"/>
              </a:rPr>
              <a:t>. </a:t>
            </a:r>
          </a:p>
        </p:txBody>
      </p:sp>
      <p:sp>
        <p:nvSpPr>
          <p:cNvPr id="63504" name="Text Box 39"/>
          <p:cNvSpPr txBox="1">
            <a:spLocks noChangeArrowheads="1"/>
          </p:cNvSpPr>
          <p:nvPr/>
        </p:nvSpPr>
        <p:spPr bwMode="auto">
          <a:xfrm>
            <a:off x="4071938" y="4910138"/>
            <a:ext cx="4410075" cy="1462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FF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35106" y="4268799"/>
            <a:ext cx="873753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But …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 Anti-Jamming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communication relies on shared secret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keys</a:t>
            </a: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 In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anti-jamming broadcast we cannot rely on shared keys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  (unknown/</a:t>
            </a:r>
            <a:r>
              <a:rPr lang="en-US" sz="2000" dirty="0" err="1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untrusted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receivers)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 The prior schemes </a:t>
            </a:r>
            <a:r>
              <a:rPr lang="en-US" sz="18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(Desmedt, Chiang)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do not work for unknown receivers</a:t>
            </a: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 Public-key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crypto does not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help</a:t>
            </a: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63507" name="Text Box 7"/>
          <p:cNvSpPr txBox="1">
            <a:spLocks noChangeArrowheads="1"/>
          </p:cNvSpPr>
          <p:nvPr/>
        </p:nvSpPr>
        <p:spPr bwMode="auto">
          <a:xfrm>
            <a:off x="7256469" y="3562360"/>
            <a:ext cx="541337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PK</a:t>
            </a:r>
            <a:r>
              <a:rPr lang="en-US" sz="1600" baseline="-25000">
                <a:solidFill>
                  <a:srgbClr val="000000"/>
                </a:solidFill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63508" name="Text Box 7"/>
          <p:cNvSpPr txBox="1">
            <a:spLocks noChangeArrowheads="1"/>
          </p:cNvSpPr>
          <p:nvPr/>
        </p:nvSpPr>
        <p:spPr bwMode="auto">
          <a:xfrm>
            <a:off x="6405569" y="3854460"/>
            <a:ext cx="541337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PK</a:t>
            </a:r>
            <a:r>
              <a:rPr lang="en-US" sz="1600" baseline="-25000">
                <a:solidFill>
                  <a:srgbClr val="000000"/>
                </a:solidFill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63509" name="Text Box 7"/>
          <p:cNvSpPr txBox="1">
            <a:spLocks noChangeArrowheads="1"/>
          </p:cNvSpPr>
          <p:nvPr/>
        </p:nvSpPr>
        <p:spPr bwMode="auto">
          <a:xfrm>
            <a:off x="5605469" y="3473460"/>
            <a:ext cx="541337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PK</a:t>
            </a:r>
            <a:r>
              <a:rPr lang="en-US" sz="1600" baseline="-25000">
                <a:solidFill>
                  <a:srgbClr val="000000"/>
                </a:solidFill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63510" name="Text Box 7"/>
          <p:cNvSpPr txBox="1">
            <a:spLocks noChangeArrowheads="1"/>
          </p:cNvSpPr>
          <p:nvPr/>
        </p:nvSpPr>
        <p:spPr bwMode="auto">
          <a:xfrm>
            <a:off x="5046669" y="2305060"/>
            <a:ext cx="541337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PK</a:t>
            </a:r>
            <a:r>
              <a:rPr lang="en-US" sz="1600" baseline="-25000">
                <a:solidFill>
                  <a:srgbClr val="000000"/>
                </a:solidFill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8" name="Titel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Anti-jamming Broadcast </a:t>
            </a:r>
            <a:r>
              <a:rPr lang="en-US" i="1" dirty="0" smtClean="0">
                <a:solidFill>
                  <a:srgbClr val="C00000"/>
                </a:solidFill>
                <a:latin typeface="Tahoma" charset="0"/>
              </a:rPr>
              <a:t>Without Shared Keys </a:t>
            </a: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Anti-Jamming Key Establishment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ea typeface="Times New Roman" charset="0"/>
                <a:cs typeface="Times New Roman" charset="0"/>
              </a:rPr>
              <a:t>Problem:</a:t>
            </a:r>
            <a:r>
              <a:rPr lang="en-US" i="1" dirty="0">
                <a:ea typeface="Times New Roman" charset="0"/>
                <a:cs typeface="Times New Roman" charset="0"/>
              </a:rPr>
              <a:t/>
            </a:r>
            <a:br>
              <a:rPr lang="en-US" i="1" dirty="0">
                <a:ea typeface="Times New Roman" charset="0"/>
                <a:cs typeface="Times New Roman" charset="0"/>
              </a:rPr>
            </a:b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dirty="0"/>
              <a:t> and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dirty="0"/>
              <a:t> want to establish</a:t>
            </a:r>
            <a:br>
              <a:rPr lang="en-US" dirty="0"/>
            </a:br>
            <a:r>
              <a:rPr lang="en-US" dirty="0"/>
              <a:t>a shared secret key in </a:t>
            </a:r>
            <a:br>
              <a:rPr lang="en-US" dirty="0"/>
            </a:br>
            <a:r>
              <a:rPr lang="en-US" dirty="0"/>
              <a:t>the presence of a jammer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J</a:t>
            </a:r>
            <a:endParaRPr lang="en-US" dirty="0"/>
          </a:p>
          <a:p>
            <a:pPr eaLnBrk="1" hangingPunct="1"/>
            <a:endParaRPr lang="en-US" b="1" dirty="0"/>
          </a:p>
          <a:p>
            <a:pPr eaLnBrk="1" hangingPunct="1"/>
            <a:r>
              <a:rPr lang="en-US" dirty="0">
                <a:solidFill>
                  <a:srgbClr val="C00000"/>
                </a:solidFill>
              </a:rPr>
              <a:t>Assumptions: </a:t>
            </a:r>
          </a:p>
          <a:p>
            <a:pPr lvl="1" eaLnBrk="1" hangingPunct="1"/>
            <a:r>
              <a:rPr lang="en-US" i="1" dirty="0">
                <a:latin typeface="Times New Roman" charset="0"/>
              </a:rPr>
              <a:t>A</a:t>
            </a:r>
            <a:r>
              <a:rPr lang="en-US" dirty="0"/>
              <a:t> and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/>
              <a:t> do not share any secrets</a:t>
            </a:r>
          </a:p>
          <a:p>
            <a:pPr lvl="1" eaLnBrk="1" hangingPunct="1"/>
            <a:r>
              <a:rPr lang="en-US" dirty="0"/>
              <a:t>The clocks of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/>
              <a:t> and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/>
              <a:t> are </a:t>
            </a:r>
            <a:br>
              <a:rPr lang="en-US" dirty="0"/>
            </a:br>
            <a:r>
              <a:rPr lang="en-US" dirty="0"/>
              <a:t>loosely synchronized O(s)</a:t>
            </a:r>
          </a:p>
          <a:p>
            <a:pPr lvl="1" eaLnBrk="1" hangingPunct="1"/>
            <a:r>
              <a:rPr lang="en-US" dirty="0"/>
              <a:t>Each node has a public/private key pair and a certificate binding its identity to the public key</a:t>
            </a:r>
          </a:p>
          <a:p>
            <a:pPr lvl="1" eaLnBrk="1" hangingPunct="1"/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CA </a:t>
            </a:r>
            <a:r>
              <a:rPr lang="en-US" dirty="0" smtClean="0"/>
              <a:t>(Certification Authority) is </a:t>
            </a:r>
            <a:r>
              <a:rPr lang="en-US" dirty="0"/>
              <a:t>trusted by all </a:t>
            </a:r>
            <a:r>
              <a:rPr lang="en-US" dirty="0" smtClean="0"/>
              <a:t>nodes; it may </a:t>
            </a:r>
            <a:r>
              <a:rPr lang="en-US" dirty="0"/>
              <a:t>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off-line </a:t>
            </a:r>
            <a:r>
              <a:rPr lang="en-US" dirty="0"/>
              <a:t>or unreachable by the nodes at the time of communication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424613" y="1411288"/>
            <a:ext cx="576262" cy="576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i="1">
                <a:solidFill>
                  <a:srgbClr val="000000"/>
                </a:solidFill>
                <a:ea typeface="Times New Roman" charset="0"/>
                <a:cs typeface="Times New Roman" charset="0"/>
              </a:rPr>
              <a:t>CA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272088" y="2346325"/>
            <a:ext cx="576262" cy="577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i="1">
                <a:solidFill>
                  <a:srgbClr val="000000"/>
                </a:solidFill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7577138" y="2346325"/>
            <a:ext cx="576262" cy="577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i="1">
                <a:solidFill>
                  <a:srgbClr val="000000"/>
                </a:solidFill>
                <a:ea typeface="Times New Roman" charset="0"/>
                <a:cs typeface="Times New Roman" charset="0"/>
              </a:rPr>
              <a:t>B</a:t>
            </a:r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5921375" y="2562225"/>
            <a:ext cx="158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 flipH="1">
            <a:off x="5561013" y="1698625"/>
            <a:ext cx="792162" cy="3603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946" name="Line 12"/>
          <p:cNvSpPr>
            <a:spLocks noChangeShapeType="1"/>
          </p:cNvSpPr>
          <p:nvPr/>
        </p:nvSpPr>
        <p:spPr bwMode="auto">
          <a:xfrm>
            <a:off x="7073900" y="1698625"/>
            <a:ext cx="790575" cy="3603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947" name="Rectangle 136"/>
          <p:cNvSpPr>
            <a:spLocks noChangeArrowheads="1"/>
          </p:cNvSpPr>
          <p:nvPr/>
        </p:nvSpPr>
        <p:spPr bwMode="auto">
          <a:xfrm>
            <a:off x="6424613" y="3067050"/>
            <a:ext cx="576262" cy="574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i="1">
                <a:solidFill>
                  <a:srgbClr val="000000"/>
                </a:solidFill>
                <a:ea typeface="Times New Roman" charset="0"/>
                <a:cs typeface="Times New Roman" charset="0"/>
              </a:rPr>
              <a:t>J</a:t>
            </a:r>
          </a:p>
        </p:txBody>
      </p:sp>
      <p:sp>
        <p:nvSpPr>
          <p:cNvPr id="39948" name="Line 139"/>
          <p:cNvSpPr>
            <a:spLocks noChangeShapeType="1"/>
          </p:cNvSpPr>
          <p:nvPr/>
        </p:nvSpPr>
        <p:spPr bwMode="auto">
          <a:xfrm flipH="1">
            <a:off x="5921375" y="2705100"/>
            <a:ext cx="158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949" name="Text Box 140"/>
          <p:cNvSpPr txBox="1">
            <a:spLocks noChangeArrowheads="1"/>
          </p:cNvSpPr>
          <p:nvPr/>
        </p:nvSpPr>
        <p:spPr bwMode="auto">
          <a:xfrm>
            <a:off x="6280150" y="1052513"/>
            <a:ext cx="86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(offline)</a:t>
            </a:r>
          </a:p>
        </p:txBody>
      </p:sp>
      <p:sp>
        <p:nvSpPr>
          <p:cNvPr id="39950" name="Text Box 141"/>
          <p:cNvSpPr txBox="1">
            <a:spLocks noChangeArrowheads="1"/>
          </p:cNvSpPr>
          <p:nvPr/>
        </p:nvSpPr>
        <p:spPr bwMode="auto">
          <a:xfrm>
            <a:off x="5076825" y="2012950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Cert</a:t>
            </a:r>
            <a:r>
              <a:rPr lang="en-US" sz="1600" i="1" baseline="-25000">
                <a:solidFill>
                  <a:srgbClr val="000000"/>
                </a:solidFill>
                <a:ea typeface="Arial" charset="0"/>
                <a:cs typeface="Arial" charset="0"/>
              </a:rPr>
              <a:t>CA</a:t>
            </a: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(</a:t>
            </a:r>
            <a:r>
              <a:rPr lang="en-US" sz="1600" i="1">
                <a:solidFill>
                  <a:srgbClr val="000000"/>
                </a:solidFill>
                <a:ea typeface="Arial" charset="0"/>
                <a:cs typeface="Arial" charset="0"/>
              </a:rPr>
              <a:t>A</a:t>
            </a: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9951" name="Text Box 142"/>
          <p:cNvSpPr txBox="1">
            <a:spLocks noChangeArrowheads="1"/>
          </p:cNvSpPr>
          <p:nvPr/>
        </p:nvSpPr>
        <p:spPr bwMode="auto">
          <a:xfrm>
            <a:off x="7394575" y="2011363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Cert</a:t>
            </a:r>
            <a:r>
              <a:rPr lang="en-US" sz="1600" i="1" baseline="-25000">
                <a:solidFill>
                  <a:srgbClr val="000000"/>
                </a:solidFill>
                <a:ea typeface="Arial" charset="0"/>
                <a:cs typeface="Arial" charset="0"/>
              </a:rPr>
              <a:t>CA</a:t>
            </a: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(</a:t>
            </a:r>
            <a:r>
              <a:rPr lang="en-US" sz="1600" i="1">
                <a:solidFill>
                  <a:srgbClr val="000000"/>
                </a:solidFill>
                <a:ea typeface="Arial" charset="0"/>
                <a:cs typeface="Arial" charset="0"/>
              </a:rPr>
              <a:t>B</a:t>
            </a: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)</a:t>
            </a:r>
          </a:p>
        </p:txBody>
      </p:sp>
      <p:grpSp>
        <p:nvGrpSpPr>
          <p:cNvPr id="2" name="Group 152"/>
          <p:cNvGrpSpPr>
            <a:grpSpLocks/>
          </p:cNvGrpSpPr>
          <p:nvPr/>
        </p:nvGrpSpPr>
        <p:grpSpPr bwMode="auto">
          <a:xfrm rot="1970228">
            <a:off x="6786563" y="2339975"/>
            <a:ext cx="69850" cy="728663"/>
            <a:chOff x="5057" y="1979"/>
            <a:chExt cx="46" cy="408"/>
          </a:xfrm>
        </p:grpSpPr>
        <p:sp>
          <p:nvSpPr>
            <p:cNvPr id="39953" name="Line 144"/>
            <p:cNvSpPr>
              <a:spLocks noChangeShapeType="1"/>
            </p:cNvSpPr>
            <p:nvPr/>
          </p:nvSpPr>
          <p:spPr bwMode="auto">
            <a:xfrm flipV="1">
              <a:off x="5103" y="2160"/>
              <a:ext cx="0" cy="227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54" name="Line 146"/>
            <p:cNvSpPr>
              <a:spLocks noChangeShapeType="1"/>
            </p:cNvSpPr>
            <p:nvPr/>
          </p:nvSpPr>
          <p:spPr bwMode="auto">
            <a:xfrm flipH="1">
              <a:off x="5057" y="2160"/>
              <a:ext cx="46" cy="91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955" name="Line 151"/>
            <p:cNvSpPr>
              <a:spLocks noChangeShapeType="1"/>
            </p:cNvSpPr>
            <p:nvPr/>
          </p:nvSpPr>
          <p:spPr bwMode="auto">
            <a:xfrm flipV="1">
              <a:off x="5057" y="1979"/>
              <a:ext cx="0" cy="272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 type="arrow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Anti-Jamming / Key-establishment </a:t>
            </a:r>
            <a:r>
              <a:rPr lang="en-GB" dirty="0" smtClean="0"/>
              <a:t>Dependency</a:t>
            </a:r>
            <a:endParaRPr lang="en-US" dirty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Key </a:t>
            </a:r>
            <a:r>
              <a:rPr lang="en-GB" dirty="0"/>
              <a:t>establishment depends on </a:t>
            </a:r>
            <a:br>
              <a:rPr lang="en-GB" dirty="0"/>
            </a:br>
            <a:r>
              <a:rPr lang="en-GB" dirty="0"/>
              <a:t>jamming-resistant communication</a:t>
            </a:r>
            <a:br>
              <a:rPr lang="en-GB" dirty="0"/>
            </a:br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Common anti-jamming techniques</a:t>
            </a:r>
            <a:br>
              <a:rPr lang="en-GB" dirty="0"/>
            </a:br>
            <a:r>
              <a:rPr lang="en-GB" dirty="0"/>
              <a:t>require a shared secret key (code)</a:t>
            </a:r>
            <a:br>
              <a:rPr lang="en-GB" dirty="0"/>
            </a:br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Leads to an anti-jamming/</a:t>
            </a:r>
            <a:br>
              <a:rPr lang="en-GB" dirty="0"/>
            </a:br>
            <a:r>
              <a:rPr lang="en-GB" dirty="0"/>
              <a:t>key-establishment dependency cycle</a:t>
            </a:r>
            <a:br>
              <a:rPr lang="en-GB" dirty="0"/>
            </a:br>
            <a:endParaRPr lang="en-GB" dirty="0"/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61" y="2351108"/>
            <a:ext cx="34385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Broadcast  </a:t>
            </a:r>
            <a:r>
              <a:rPr lang="de-DE" dirty="0" err="1" smtClean="0"/>
              <a:t>Jamming-Resistant</a:t>
            </a:r>
            <a:r>
              <a:rPr lang="de-DE" dirty="0" smtClean="0"/>
              <a:t>  Communication</a:t>
            </a:r>
            <a:br>
              <a:rPr lang="de-DE" dirty="0" smtClean="0"/>
            </a:br>
            <a:r>
              <a:rPr lang="de-DE" dirty="0" smtClean="0"/>
              <a:t>– </a:t>
            </a:r>
            <a:r>
              <a:rPr lang="de-DE" dirty="0" err="1" smtClean="0"/>
              <a:t>keys</a:t>
            </a:r>
            <a:r>
              <a:rPr lang="de-DE" dirty="0" smtClean="0"/>
              <a:t>,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keys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keys</a:t>
            </a:r>
            <a:r>
              <a:rPr lang="de-DE" dirty="0" smtClean="0"/>
              <a:t> –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Physical</a:t>
            </a:r>
            <a:r>
              <a:rPr lang="de-DE" dirty="0" smtClean="0"/>
              <a:t> Layer Security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16" y="3429000"/>
            <a:ext cx="6569075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6" name="Text Box 14"/>
          <p:cNvSpPr txBox="1">
            <a:spLocks noChangeArrowheads="1"/>
          </p:cNvSpPr>
          <p:nvPr/>
        </p:nvSpPr>
        <p:spPr bwMode="auto">
          <a:xfrm>
            <a:off x="7434313" y="3757617"/>
            <a:ext cx="8255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(UFH)</a:t>
            </a:r>
            <a:endParaRPr lang="en-US" sz="1800">
              <a:solidFill>
                <a:srgbClr val="FF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Solutions: UFH and UDSSS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665109" y="1023939"/>
            <a:ext cx="8251938" cy="5289588"/>
          </a:xfrm>
        </p:spPr>
        <p:txBody>
          <a:bodyPr/>
          <a:lstStyle/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solidFill>
                  <a:srgbClr val="C00000"/>
                </a:solidFill>
                <a:latin typeface="Tahoma" charset="0"/>
              </a:rPr>
              <a:t>Basic idea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</a:rPr>
              <a:t>:</a:t>
            </a:r>
          </a:p>
          <a:p>
            <a:pPr marL="720000" eaLnBrk="1" hangingPunct="1">
              <a:lnSpc>
                <a:spcPct val="98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latin typeface="Tahoma" charset="0"/>
              </a:rPr>
              <a:t>If you cannot coordinate the sender and the receiver – Don’t! </a:t>
            </a:r>
          </a:p>
          <a:p>
            <a:pPr marL="720000" eaLnBrk="1" hangingPunct="1">
              <a:lnSpc>
                <a:spcPct val="98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latin typeface="Tahoma" charset="0"/>
              </a:rPr>
              <a:t>Sender uses random hopping sequences / spreading codes unknown to the receiver (public set)</a:t>
            </a: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solidFill>
                  <a:srgbClr val="C00000"/>
                </a:solidFill>
                <a:latin typeface="Tahoma" charset="0"/>
              </a:rPr>
              <a:t>Two solutions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</a:rPr>
              <a:t>:</a:t>
            </a: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solidFill>
                  <a:srgbClr val="C00000"/>
                </a:solidFill>
                <a:latin typeface="Tahoma" charset="0"/>
              </a:rPr>
              <a:t>Uncoordinated Frequency Hopping Spread Spectrum (UFH) </a:t>
            </a: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latin typeface="Tahoma" charset="0"/>
              </a:rPr>
              <a:t>Uncoordinated Direct Sequence Spread Spectrum (UDSSS)</a:t>
            </a: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 smtClean="0">
              <a:latin typeface="Tahoma" charset="0"/>
            </a:endParaRP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 smtClean="0">
              <a:latin typeface="Tahoma" charset="0"/>
            </a:endParaRP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 smtClean="0">
              <a:latin typeface="Tahoma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Rationale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rPr>
              <a:t>:</a:t>
            </a:r>
          </a:p>
          <a:p>
            <a:pPr marL="720000" eaLnBrk="1" hangingPunct="1">
              <a:lnSpc>
                <a:spcPct val="98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latin typeface="Tahoma" charset="0"/>
                <a:ea typeface="Arial" charset="0"/>
                <a:cs typeface="Arial" charset="0"/>
              </a:rPr>
              <a:t>The attacker cannot predict which channels will be used (neither can the receiver) </a:t>
            </a:r>
          </a:p>
          <a:p>
            <a:pPr marL="720000" eaLnBrk="1" hangingPunct="1">
              <a:lnSpc>
                <a:spcPct val="98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latin typeface="Tahoma" charset="0"/>
                <a:ea typeface="Arial" charset="0"/>
                <a:cs typeface="Arial" charset="0"/>
              </a:rPr>
              <a:t>Equivalent to FH in jamming protection (but not in throughput)</a:t>
            </a:r>
          </a:p>
          <a:p>
            <a:pPr marL="720000" eaLnBrk="1" hangingPunct="1">
              <a:lnSpc>
                <a:spcPct val="98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latin typeface="Tahoma" charset="0"/>
                <a:ea typeface="Arial" charset="0"/>
                <a:cs typeface="Arial" charset="0"/>
              </a:rPr>
              <a:t>Throughput can be improved by using broadband receivers (</a:t>
            </a:r>
            <a:r>
              <a:rPr lang="en-US" sz="2000" i="1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c</a:t>
            </a:r>
            <a:r>
              <a:rPr lang="en-US" sz="2000" i="1" baseline="-25000" dirty="0" smtClean="0">
                <a:latin typeface="Times New Roman" pitchFamily="18" charset="0"/>
                <a:ea typeface="Arial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ahoma" charset="0"/>
                <a:ea typeface="Arial" charset="0"/>
                <a:cs typeface="Arial" charset="0"/>
              </a:rPr>
              <a:t>, </a:t>
            </a:r>
            <a:r>
              <a:rPr lang="en-US" sz="2000" i="1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c</a:t>
            </a:r>
            <a:r>
              <a:rPr lang="en-US" sz="2000" i="1" baseline="-25000" dirty="0" err="1" smtClean="0">
                <a:latin typeface="Times New Roman" pitchFamily="18" charset="0"/>
                <a:ea typeface="Arial" charset="0"/>
                <a:cs typeface="Times New Roman" pitchFamily="18" charset="0"/>
              </a:rPr>
              <a:t>r</a:t>
            </a:r>
            <a:r>
              <a:rPr lang="en-US" sz="2000" dirty="0" smtClean="0">
                <a:latin typeface="Tahoma" charset="0"/>
                <a:ea typeface="Arial" charset="0"/>
                <a:cs typeface="Arial" charset="0"/>
              </a:rPr>
              <a:t>) </a:t>
            </a:r>
            <a:endParaRPr lang="en-US" sz="2000" dirty="0" smtClean="0">
              <a:solidFill>
                <a:srgbClr val="FF0000"/>
              </a:solidFill>
              <a:latin typeface="Tahoma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 smtClean="0">
              <a:latin typeface="Tahoma" charset="0"/>
            </a:endParaRP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Attacker Model</a:t>
            </a:r>
            <a:endParaRPr lang="en-US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000" i="1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eaLnBrk="1" hangingPunct="1"/>
            <a:endParaRPr lang="en-US" sz="2000" i="1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2000" dirty="0" smtClean="0">
                <a:ea typeface="ＭＳ Ｐゴシック" charset="-128"/>
                <a:cs typeface="ＭＳ Ｐゴシック" charset="-128"/>
              </a:rPr>
            </a:b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2000" dirty="0" smtClean="0">
                <a:ea typeface="ＭＳ Ｐゴシック" charset="-128"/>
                <a:cs typeface="ＭＳ Ｐゴシック" charset="-128"/>
              </a:rPr>
            </a:b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Given the number of frequency channels on which the attacker inserts (</a:t>
            </a:r>
            <a:r>
              <a:rPr lang="en-US" sz="2000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</a:t>
            </a:r>
            <a:r>
              <a:rPr lang="en-US" sz="2000" i="1" baseline="-250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), jams (</a:t>
            </a:r>
            <a:r>
              <a:rPr lang="en-US" sz="2000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</a:t>
            </a:r>
            <a:r>
              <a:rPr lang="en-US" sz="2000" i="1" baseline="-250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j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), and overshadows (</a:t>
            </a:r>
            <a:r>
              <a:rPr lang="en-US" sz="2000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</a:t>
            </a:r>
            <a:r>
              <a:rPr lang="en-US" sz="2000" i="1" baseline="-250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),</a:t>
            </a:r>
            <a:br>
              <a:rPr lang="en-US" sz="2000" dirty="0" smtClean="0"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2000" dirty="0" smtClean="0"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ea typeface="ＭＳ Ｐゴシック" charset="-128"/>
                <a:cs typeface="ＭＳ Ｐゴシック" charset="-128"/>
              </a:rPr>
              <a:t>						</a:t>
            </a:r>
            <a:r>
              <a:rPr lang="en-US" sz="2000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</a:t>
            </a:r>
            <a:r>
              <a:rPr lang="en-US" sz="2000" i="1" baseline="-250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r>
              <a:rPr lang="en-US" sz="2000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</a:t>
            </a:r>
            <a:r>
              <a:rPr lang="en-US" sz="2000" i="1" baseline="-250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r>
              <a:rPr lang="en-US" sz="2000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+ </a:t>
            </a:r>
            <a:r>
              <a:rPr lang="en-US" sz="2000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</a:t>
            </a:r>
            <a:r>
              <a:rPr lang="en-US" sz="2000" i="1" baseline="-250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j</a:t>
            </a:r>
            <a:r>
              <a:rPr lang="en-US" sz="2000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</a:t>
            </a:r>
            <a:r>
              <a:rPr lang="en-US" sz="2000" i="1" baseline="-250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j</a:t>
            </a:r>
            <a:r>
              <a:rPr lang="en-US" sz="2000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+ </a:t>
            </a:r>
            <a:r>
              <a:rPr lang="en-US" sz="2000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</a:t>
            </a:r>
            <a:r>
              <a:rPr lang="en-US" sz="2000" i="1" baseline="-250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</a:t>
            </a:r>
            <a:r>
              <a:rPr lang="en-US" sz="2000" i="1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</a:t>
            </a:r>
            <a:r>
              <a:rPr lang="en-US" sz="2000" i="1" baseline="-2500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</a:t>
            </a:r>
            <a:r>
              <a:rPr lang="en-US" sz="2000" i="1" dirty="0" smtClean="0">
                <a:latin typeface="Times New Roman" pitchFamily="18" charset="0"/>
                <a:ea typeface="Times New Roman" charset="0"/>
                <a:cs typeface="Times New Roman" pitchFamily="18" charset="0"/>
              </a:rPr>
              <a:t>≤</a:t>
            </a:r>
            <a:r>
              <a:rPr lang="en-US" sz="2000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P</a:t>
            </a:r>
            <a:r>
              <a:rPr lang="en-US" sz="2000" i="1" baseline="-250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r>
              <a:rPr lang="en-US" sz="2000" baseline="-250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2000" baseline="-25000" dirty="0" smtClean="0">
                <a:ea typeface="ＭＳ Ｐゴシック" charset="-128"/>
                <a:cs typeface="ＭＳ Ｐゴシック" charset="-128"/>
              </a:rPr>
            </a:br>
            <a:endParaRPr lang="en-US" sz="2000" baseline="-250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3200420" y="5729319"/>
            <a:ext cx="2832100" cy="57467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6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8277" y="2724150"/>
            <a:ext cx="17526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3"/>
          <p:cNvSpPr txBox="1">
            <a:spLocks noChangeArrowheads="1"/>
          </p:cNvSpPr>
          <p:nvPr/>
        </p:nvSpPr>
        <p:spPr bwMode="auto">
          <a:xfrm>
            <a:off x="565155" y="823905"/>
            <a:ext cx="8278866" cy="556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Attacker goal: to prevent communication!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Attacker actions: </a:t>
            </a:r>
            <a:r>
              <a:rPr lang="en-US" sz="2000" i="1" dirty="0">
                <a:solidFill>
                  <a:srgbClr val="C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Jam</a:t>
            </a:r>
            <a:r>
              <a:rPr lang="en-US" sz="2000" dirty="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Insert</a:t>
            </a:r>
            <a:r>
              <a:rPr lang="en-US" sz="2000" dirty="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Modify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Attacker types: Responsive, Sweep, Random, …  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Attacker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strength (channels/time to jam/sense):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j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/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j</a:t>
            </a:r>
            <a:endParaRPr lang="en-US" sz="2000" i="1" dirty="0" smtClean="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Times New Roman" pitchFamily="18" charset="0"/>
              </a:rPr>
              <a:t>Power to insert, jam, and overshadow: 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</a:t>
            </a:r>
            <a:r>
              <a:rPr lang="en-US" sz="2200" i="1" baseline="-250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, </a:t>
            </a:r>
            <a:r>
              <a:rPr lang="en-US" sz="2200" i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</a:t>
            </a:r>
            <a:r>
              <a:rPr lang="en-US" sz="2200" i="1" baseline="-25000" dirty="0" err="1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j</a:t>
            </a:r>
            <a:r>
              <a:rPr lang="en-US" sz="22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and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</a:t>
            </a:r>
            <a:r>
              <a:rPr lang="en-US" sz="2200" i="1" baseline="-250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</a:t>
            </a:r>
            <a:endParaRPr lang="en-US" sz="2000" dirty="0" smtClean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endParaRPr lang="en-US" sz="2000" i="1" baseline="-25000" dirty="0" smtClean="0">
              <a:solidFill>
                <a:schemeClr val="tx1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endParaRPr lang="en-US" sz="2000" i="1" baseline="-25000" dirty="0" smtClean="0">
              <a:solidFill>
                <a:schemeClr val="tx1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endParaRPr lang="en-US" sz="2000" i="1" baseline="-25000" dirty="0" smtClean="0">
              <a:solidFill>
                <a:schemeClr val="tx1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endParaRPr lang="en-US" sz="2000" i="1" baseline="-25000" dirty="0" smtClean="0">
              <a:solidFill>
                <a:schemeClr val="tx1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endParaRPr lang="en-US" sz="2000" i="1" baseline="-25000" dirty="0" smtClean="0">
              <a:solidFill>
                <a:schemeClr val="tx1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</a:pP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</a:t>
            </a:r>
            <a:r>
              <a:rPr lang="en-US" sz="2200" i="1" baseline="-250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: total signal strength that attacker 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J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can achieve at the receiver 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B </a:t>
            </a:r>
            <a:endParaRPr lang="en-US" sz="2200" i="1" baseline="-25000" dirty="0">
              <a:solidFill>
                <a:schemeClr val="tx1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uiExpand="1" build="p"/>
      <p:bldP spid="409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448175" y="1071563"/>
            <a:ext cx="3600450" cy="433387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M</a:t>
            </a:r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 := </a:t>
            </a: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m, sig(m)</a:t>
            </a:r>
            <a:r>
              <a:rPr lang="de-CH" sz="2000" i="1">
                <a:solidFill>
                  <a:srgbClr val="000000"/>
                </a:solidFill>
                <a:ea typeface="Times New Roman" charset="0"/>
                <a:cs typeface="Times New Roman" charset="0"/>
              </a:rPr>
              <a:t>, …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448175" y="1647825"/>
            <a:ext cx="431800" cy="433388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M</a:t>
            </a:r>
            <a:r>
              <a:rPr lang="en-US" sz="2000" i="1" baseline="-25000">
                <a:solidFill>
                  <a:srgbClr val="000000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879975" y="1647825"/>
            <a:ext cx="431800" cy="433388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M</a:t>
            </a:r>
            <a:r>
              <a:rPr lang="en-US" sz="2000" i="1" baseline="-25000">
                <a:solidFill>
                  <a:srgbClr val="000000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7616825" y="1647825"/>
            <a:ext cx="431800" cy="433388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M</a:t>
            </a:r>
            <a:r>
              <a:rPr lang="en-US" sz="2000" i="1" baseline="-25000">
                <a:solidFill>
                  <a:srgbClr val="000000"/>
                </a:solidFill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879975" y="2511425"/>
            <a:ext cx="215900" cy="433388"/>
          </a:xfrm>
          <a:prstGeom prst="rect">
            <a:avLst/>
          </a:prstGeom>
          <a:solidFill>
            <a:srgbClr val="B2B2B2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5888038" y="2511425"/>
            <a:ext cx="215900" cy="433388"/>
          </a:xfrm>
          <a:prstGeom prst="rect">
            <a:avLst/>
          </a:prstGeom>
          <a:solidFill>
            <a:srgbClr val="B2B2B2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8048625" y="2511425"/>
            <a:ext cx="215900" cy="433388"/>
          </a:xfrm>
          <a:prstGeom prst="rect">
            <a:avLst/>
          </a:prstGeom>
          <a:solidFill>
            <a:srgbClr val="B2B2B2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38" name="Text Box 13"/>
          <p:cNvSpPr txBox="1">
            <a:spLocks noChangeArrowheads="1"/>
          </p:cNvSpPr>
          <p:nvPr/>
        </p:nvSpPr>
        <p:spPr bwMode="auto">
          <a:xfrm>
            <a:off x="6675438" y="2549525"/>
            <a:ext cx="4349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ea typeface="Arial" charset="0"/>
                <a:cs typeface="Arial" charset="0"/>
              </a:rPr>
              <a:t>…</a:t>
            </a:r>
          </a:p>
        </p:txBody>
      </p:sp>
      <p:sp>
        <p:nvSpPr>
          <p:cNvPr id="48139" name="Line 14"/>
          <p:cNvSpPr>
            <a:spLocks noChangeShapeType="1"/>
          </p:cNvSpPr>
          <p:nvPr/>
        </p:nvSpPr>
        <p:spPr bwMode="auto">
          <a:xfrm flipV="1">
            <a:off x="7326313" y="2725738"/>
            <a:ext cx="288925" cy="63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40" name="Rectangle 15"/>
          <p:cNvSpPr>
            <a:spLocks noChangeArrowheads="1"/>
          </p:cNvSpPr>
          <p:nvPr/>
        </p:nvSpPr>
        <p:spPr bwMode="auto">
          <a:xfrm>
            <a:off x="5311775" y="1647825"/>
            <a:ext cx="431800" cy="433388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M</a:t>
            </a:r>
            <a:r>
              <a:rPr lang="en-US" sz="2000" i="1" baseline="-25000">
                <a:solidFill>
                  <a:srgbClr val="000000"/>
                </a:solidFill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48141" name="Line 16"/>
          <p:cNvSpPr>
            <a:spLocks noChangeShapeType="1"/>
          </p:cNvSpPr>
          <p:nvPr/>
        </p:nvSpPr>
        <p:spPr bwMode="auto">
          <a:xfrm>
            <a:off x="5743575" y="1647825"/>
            <a:ext cx="144463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42" name="Line 17"/>
          <p:cNvSpPr>
            <a:spLocks noChangeShapeType="1"/>
          </p:cNvSpPr>
          <p:nvPr/>
        </p:nvSpPr>
        <p:spPr bwMode="auto">
          <a:xfrm>
            <a:off x="5743575" y="2079625"/>
            <a:ext cx="144463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43" name="Line 18"/>
          <p:cNvSpPr>
            <a:spLocks noChangeShapeType="1"/>
          </p:cNvSpPr>
          <p:nvPr/>
        </p:nvSpPr>
        <p:spPr bwMode="auto">
          <a:xfrm>
            <a:off x="7472363" y="1647825"/>
            <a:ext cx="144462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44" name="Line 19"/>
          <p:cNvSpPr>
            <a:spLocks noChangeShapeType="1"/>
          </p:cNvSpPr>
          <p:nvPr/>
        </p:nvSpPr>
        <p:spPr bwMode="auto">
          <a:xfrm>
            <a:off x="7472363" y="2079625"/>
            <a:ext cx="144462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45" name="Line 20"/>
          <p:cNvSpPr>
            <a:spLocks noChangeShapeType="1"/>
          </p:cNvSpPr>
          <p:nvPr/>
        </p:nvSpPr>
        <p:spPr bwMode="auto">
          <a:xfrm>
            <a:off x="5888038" y="1647825"/>
            <a:ext cx="1584325" cy="1588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46" name="Line 21"/>
          <p:cNvSpPr>
            <a:spLocks noChangeShapeType="1"/>
          </p:cNvSpPr>
          <p:nvPr/>
        </p:nvSpPr>
        <p:spPr bwMode="auto">
          <a:xfrm>
            <a:off x="5888038" y="2079625"/>
            <a:ext cx="1584325" cy="1588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47" name="Line 22"/>
          <p:cNvSpPr>
            <a:spLocks noChangeShapeType="1"/>
          </p:cNvSpPr>
          <p:nvPr/>
        </p:nvSpPr>
        <p:spPr bwMode="auto">
          <a:xfrm>
            <a:off x="4448175" y="2079625"/>
            <a:ext cx="1588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48" name="Line 23"/>
          <p:cNvSpPr>
            <a:spLocks noChangeShapeType="1"/>
          </p:cNvSpPr>
          <p:nvPr/>
        </p:nvSpPr>
        <p:spPr bwMode="auto">
          <a:xfrm>
            <a:off x="4879975" y="2079625"/>
            <a:ext cx="1588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49" name="Line 24"/>
          <p:cNvSpPr>
            <a:spLocks noChangeShapeType="1"/>
          </p:cNvSpPr>
          <p:nvPr/>
        </p:nvSpPr>
        <p:spPr bwMode="auto">
          <a:xfrm>
            <a:off x="4879975" y="2079625"/>
            <a:ext cx="576263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50" name="Line 25"/>
          <p:cNvSpPr>
            <a:spLocks noChangeShapeType="1"/>
          </p:cNvSpPr>
          <p:nvPr/>
        </p:nvSpPr>
        <p:spPr bwMode="auto">
          <a:xfrm>
            <a:off x="5311775" y="2079625"/>
            <a:ext cx="576263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51" name="Line 26"/>
          <p:cNvSpPr>
            <a:spLocks noChangeShapeType="1"/>
          </p:cNvSpPr>
          <p:nvPr/>
        </p:nvSpPr>
        <p:spPr bwMode="auto">
          <a:xfrm>
            <a:off x="7616825" y="2079625"/>
            <a:ext cx="1588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52" name="Line 27"/>
          <p:cNvSpPr>
            <a:spLocks noChangeShapeType="1"/>
          </p:cNvSpPr>
          <p:nvPr/>
        </p:nvSpPr>
        <p:spPr bwMode="auto">
          <a:xfrm>
            <a:off x="8048625" y="2079625"/>
            <a:ext cx="1588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53" name="Line 28"/>
          <p:cNvSpPr>
            <a:spLocks noChangeShapeType="1"/>
          </p:cNvSpPr>
          <p:nvPr/>
        </p:nvSpPr>
        <p:spPr bwMode="auto">
          <a:xfrm>
            <a:off x="5024438" y="2730500"/>
            <a:ext cx="431800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54" name="Line 29"/>
          <p:cNvSpPr>
            <a:spLocks noChangeShapeType="1"/>
          </p:cNvSpPr>
          <p:nvPr/>
        </p:nvSpPr>
        <p:spPr bwMode="auto">
          <a:xfrm>
            <a:off x="6030913" y="2730500"/>
            <a:ext cx="433387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55" name="Line 30"/>
          <p:cNvSpPr>
            <a:spLocks noChangeShapeType="1"/>
          </p:cNvSpPr>
          <p:nvPr/>
        </p:nvSpPr>
        <p:spPr bwMode="auto">
          <a:xfrm flipH="1">
            <a:off x="4446588" y="2943225"/>
            <a:ext cx="4762" cy="576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56" name="Line 31"/>
          <p:cNvSpPr>
            <a:spLocks noChangeShapeType="1"/>
          </p:cNvSpPr>
          <p:nvPr/>
        </p:nvSpPr>
        <p:spPr bwMode="auto">
          <a:xfrm>
            <a:off x="5095875" y="2943225"/>
            <a:ext cx="144463" cy="576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57" name="Line 32"/>
          <p:cNvSpPr>
            <a:spLocks noChangeShapeType="1"/>
          </p:cNvSpPr>
          <p:nvPr/>
        </p:nvSpPr>
        <p:spPr bwMode="auto">
          <a:xfrm flipH="1">
            <a:off x="5454650" y="2943225"/>
            <a:ext cx="4763" cy="576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58" name="Line 33"/>
          <p:cNvSpPr>
            <a:spLocks noChangeShapeType="1"/>
          </p:cNvSpPr>
          <p:nvPr/>
        </p:nvSpPr>
        <p:spPr bwMode="auto">
          <a:xfrm>
            <a:off x="6103938" y="2943225"/>
            <a:ext cx="144462" cy="576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59" name="Line 34"/>
          <p:cNvSpPr>
            <a:spLocks noChangeShapeType="1"/>
          </p:cNvSpPr>
          <p:nvPr/>
        </p:nvSpPr>
        <p:spPr bwMode="auto">
          <a:xfrm flipH="1">
            <a:off x="7615238" y="2943225"/>
            <a:ext cx="4762" cy="576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60" name="Line 35"/>
          <p:cNvSpPr>
            <a:spLocks noChangeShapeType="1"/>
          </p:cNvSpPr>
          <p:nvPr/>
        </p:nvSpPr>
        <p:spPr bwMode="auto">
          <a:xfrm>
            <a:off x="8264525" y="2943225"/>
            <a:ext cx="144463" cy="576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61" name="Rectangle 36"/>
          <p:cNvSpPr>
            <a:spLocks noChangeArrowheads="1"/>
          </p:cNvSpPr>
          <p:nvPr/>
        </p:nvSpPr>
        <p:spPr bwMode="auto">
          <a:xfrm>
            <a:off x="4448175" y="2511425"/>
            <a:ext cx="431800" cy="433388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M</a:t>
            </a:r>
            <a:r>
              <a:rPr lang="en-US" sz="2000" i="1" baseline="-25000">
                <a:solidFill>
                  <a:srgbClr val="000000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162" name="Rectangle 37"/>
          <p:cNvSpPr>
            <a:spLocks noChangeArrowheads="1"/>
          </p:cNvSpPr>
          <p:nvPr/>
        </p:nvSpPr>
        <p:spPr bwMode="auto">
          <a:xfrm>
            <a:off x="5456238" y="2511425"/>
            <a:ext cx="431800" cy="433388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M</a:t>
            </a:r>
            <a:r>
              <a:rPr lang="en-US" sz="2000" i="1" baseline="-25000">
                <a:solidFill>
                  <a:srgbClr val="000000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8163" name="Rectangle 38"/>
          <p:cNvSpPr>
            <a:spLocks noChangeArrowheads="1"/>
          </p:cNvSpPr>
          <p:nvPr/>
        </p:nvSpPr>
        <p:spPr bwMode="auto">
          <a:xfrm>
            <a:off x="7615238" y="2511425"/>
            <a:ext cx="431800" cy="433388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M</a:t>
            </a:r>
            <a:r>
              <a:rPr lang="en-US" sz="2000" i="1" baseline="-25000">
                <a:solidFill>
                  <a:srgbClr val="000000"/>
                </a:solidFill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48164" name="Rectangle 39"/>
          <p:cNvSpPr>
            <a:spLocks noChangeArrowheads="1"/>
          </p:cNvSpPr>
          <p:nvPr/>
        </p:nvSpPr>
        <p:spPr bwMode="auto">
          <a:xfrm>
            <a:off x="4448175" y="3517900"/>
            <a:ext cx="792163" cy="433388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m</a:t>
            </a:r>
            <a:r>
              <a:rPr lang="en-US" sz="2000" i="1" baseline="-25000">
                <a:solidFill>
                  <a:srgbClr val="000000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8165" name="Rectangle 40"/>
          <p:cNvSpPr>
            <a:spLocks noChangeArrowheads="1"/>
          </p:cNvSpPr>
          <p:nvPr/>
        </p:nvSpPr>
        <p:spPr bwMode="auto">
          <a:xfrm>
            <a:off x="5456238" y="3517900"/>
            <a:ext cx="792162" cy="433388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m</a:t>
            </a:r>
            <a:r>
              <a:rPr lang="en-US" sz="2000" i="1" baseline="-25000">
                <a:solidFill>
                  <a:srgbClr val="000000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8166" name="Rectangle 41"/>
          <p:cNvSpPr>
            <a:spLocks noChangeArrowheads="1"/>
          </p:cNvSpPr>
          <p:nvPr/>
        </p:nvSpPr>
        <p:spPr bwMode="auto">
          <a:xfrm>
            <a:off x="7616825" y="3519488"/>
            <a:ext cx="792163" cy="433387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m</a:t>
            </a:r>
            <a:r>
              <a:rPr lang="en-US" sz="2000" i="1" baseline="-25000">
                <a:solidFill>
                  <a:srgbClr val="000000"/>
                </a:solidFill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48167" name="Text Box 42"/>
          <p:cNvSpPr txBox="1">
            <a:spLocks noChangeArrowheads="1"/>
          </p:cNvSpPr>
          <p:nvPr/>
        </p:nvSpPr>
        <p:spPr bwMode="auto">
          <a:xfrm>
            <a:off x="665109" y="1085850"/>
            <a:ext cx="3525891" cy="432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marL="457200" indent="-457200">
              <a:lnSpc>
                <a:spcPct val="100000"/>
              </a:lnSpc>
              <a:spcBef>
                <a:spcPts val="550"/>
              </a:spcBef>
              <a:buFont typeface="+mj-lt"/>
              <a:buAutoNum type="arabicPeriod"/>
              <a:tabLst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  <a:tab pos="9523413" algn="l"/>
              </a:tabLst>
            </a:pPr>
            <a:endParaRPr lang="en-US" sz="2000" dirty="0" smtClean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550"/>
              </a:spcBef>
              <a:buFont typeface="+mj-lt"/>
              <a:buAutoNum type="arabicPeriod"/>
              <a:tabLst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  <a:tab pos="952341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Fragmentation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</a:b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550"/>
              </a:spcBef>
              <a:buFont typeface="+mj-lt"/>
              <a:buAutoNum type="arabicPeriod"/>
              <a:tabLst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  <a:tab pos="9523413" algn="l"/>
              </a:tabLst>
            </a:pPr>
            <a: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Fragment linking</a:t>
            </a:r>
            <a:b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(protects against insertion)</a:t>
            </a:r>
          </a:p>
          <a:p>
            <a:pPr marL="457200" indent="-457200">
              <a:lnSpc>
                <a:spcPct val="100000"/>
              </a:lnSpc>
              <a:spcBef>
                <a:spcPts val="550"/>
              </a:spcBef>
              <a:buFont typeface="+mj-lt"/>
              <a:buAutoNum type="arabicPeriod"/>
              <a:tabLst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  <a:tab pos="9523413" algn="l"/>
              </a:tabLst>
            </a:pPr>
            <a:endParaRPr lang="en-US" sz="2000" dirty="0">
              <a:solidFill>
                <a:srgbClr val="FF0000"/>
              </a:solidFill>
              <a:latin typeface="Tahoma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550"/>
              </a:spcBef>
              <a:buFont typeface="+mj-lt"/>
              <a:buAutoNum type="arabicPeriod"/>
              <a:tabLst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  <a:tab pos="9523413" algn="l"/>
              </a:tabLst>
            </a:pPr>
            <a: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Packet Encoding (ECC)</a:t>
            </a:r>
            <a:b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(protects against jamming)</a:t>
            </a:r>
          </a:p>
          <a:p>
            <a:pPr marL="457200" indent="-457200">
              <a:lnSpc>
                <a:spcPct val="100000"/>
              </a:lnSpc>
              <a:spcBef>
                <a:spcPts val="550"/>
              </a:spcBef>
              <a:buFont typeface="+mj-lt"/>
              <a:buAutoNum type="arabicPeriod"/>
              <a:tabLst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  <a:tab pos="9523413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550"/>
              </a:spcBef>
              <a:buFont typeface="+mj-lt"/>
              <a:buAutoNum type="arabicPeriod"/>
              <a:tabLst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  <a:tab pos="9523413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550"/>
              </a:spcBef>
              <a:buFont typeface="+mj-lt"/>
              <a:buAutoNum type="arabicPeriod"/>
              <a:tabLst>
                <a:tab pos="379413" algn="l"/>
                <a:tab pos="836613" algn="l"/>
                <a:tab pos="1293813" algn="l"/>
                <a:tab pos="1751013" algn="l"/>
                <a:tab pos="2208213" algn="l"/>
                <a:tab pos="2665413" algn="l"/>
                <a:tab pos="3122613" algn="l"/>
                <a:tab pos="3579813" algn="l"/>
                <a:tab pos="4037013" algn="l"/>
                <a:tab pos="4494213" algn="l"/>
                <a:tab pos="4951413" algn="l"/>
                <a:tab pos="5408613" algn="l"/>
                <a:tab pos="5865813" algn="l"/>
                <a:tab pos="6323013" algn="l"/>
                <a:tab pos="6780213" algn="l"/>
                <a:tab pos="7237413" algn="l"/>
                <a:tab pos="7694613" algn="l"/>
                <a:tab pos="8151813" algn="l"/>
                <a:tab pos="8609013" algn="l"/>
                <a:tab pos="9066213" algn="l"/>
                <a:tab pos="9523413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Repeated transmission </a:t>
            </a:r>
          </a:p>
        </p:txBody>
      </p:sp>
      <p:pic>
        <p:nvPicPr>
          <p:cNvPr id="48168" name="Picture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4506913"/>
            <a:ext cx="44704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el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Uncoordinated Frequency Hopping (transmitter)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23850" y="4438650"/>
            <a:ext cx="647700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738135" y="981075"/>
            <a:ext cx="815504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81000" indent="-381000" eaLnBrk="1" hangingPunct="1">
              <a:lnSpc>
                <a:spcPct val="100000"/>
              </a:lnSpc>
              <a:spcBef>
                <a:spcPct val="20000"/>
              </a:spcBef>
              <a:buFont typeface="Wingdings" charset="2"/>
              <a:buNone/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marL="381000" indent="-381000" eaLnBrk="1" hangingPunct="1">
              <a:lnSpc>
                <a:spcPct val="100000"/>
              </a:lnSpc>
              <a:spcBef>
                <a:spcPct val="20000"/>
              </a:spcBef>
              <a:buFont typeface="Wingdings" charset="2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Receiving packets</a:t>
            </a:r>
            <a:br>
              <a:rPr lang="en-US" sz="2000" dirty="0">
                <a:solidFill>
                  <a:srgbClr val="000000"/>
                </a:solidFill>
                <a:latin typeface="Tahoma" charset="0"/>
              </a:rPr>
            </a:br>
            <a:r>
              <a:rPr lang="en-US" sz="2000" dirty="0">
                <a:solidFill>
                  <a:srgbClr val="000000"/>
                </a:solidFill>
                <a:latin typeface="Tahoma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ahoma" charset="0"/>
              </a:rPr>
            </a:br>
            <a:r>
              <a:rPr lang="en-US" sz="2000" dirty="0">
                <a:solidFill>
                  <a:srgbClr val="000000"/>
                </a:solidFill>
                <a:latin typeface="Tahoma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ahoma" charset="0"/>
              </a:rPr>
            </a:b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marL="381000" indent="-381000" eaLnBrk="1" hangingPunct="1">
              <a:lnSpc>
                <a:spcPct val="100000"/>
              </a:lnSpc>
              <a:spcBef>
                <a:spcPct val="20000"/>
              </a:spcBef>
              <a:buFont typeface="Wingdings" charset="2"/>
              <a:buAutoNum type="arabicPeriod"/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marL="381000" indent="-381000" eaLnBrk="1" hangingPunct="1">
              <a:lnSpc>
                <a:spcPct val="100000"/>
              </a:lnSpc>
              <a:spcBef>
                <a:spcPct val="20000"/>
              </a:spcBef>
              <a:buFont typeface="Wingdings" charset="2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Packet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decoding</a:t>
            </a:r>
          </a:p>
          <a:p>
            <a:pPr marL="381000" indent="-381000" eaLnBrk="1" hangingPunct="1">
              <a:lnSpc>
                <a:spcPct val="100000"/>
              </a:lnSpc>
              <a:spcBef>
                <a:spcPct val="20000"/>
              </a:spcBef>
              <a:buFont typeface="Wingdings" charset="2"/>
              <a:buAutoNum type="arabicPeriod"/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marL="381000" indent="-381000" eaLnBrk="1" hangingPunct="1">
              <a:lnSpc>
                <a:spcPct val="100000"/>
              </a:lnSpc>
              <a:spcBef>
                <a:spcPct val="20000"/>
              </a:spcBef>
              <a:buFont typeface="Wingdings" charset="2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Ordering and linking</a:t>
            </a:r>
            <a:br>
              <a:rPr lang="en-US" sz="2000" dirty="0">
                <a:solidFill>
                  <a:srgbClr val="000000"/>
                </a:solidFill>
                <a:latin typeface="Tahoma" charset="0"/>
              </a:rPr>
            </a:br>
            <a:r>
              <a:rPr lang="en-US" sz="2000" dirty="0">
                <a:solidFill>
                  <a:srgbClr val="000000"/>
                </a:solidFill>
                <a:latin typeface="Tahoma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ahoma" charset="0"/>
              </a:rPr>
            </a:br>
            <a:endParaRPr lang="en-US" sz="2000" dirty="0" smtClean="0">
              <a:solidFill>
                <a:srgbClr val="000000"/>
              </a:solidFill>
              <a:latin typeface="Tahoma" charset="0"/>
            </a:endParaRPr>
          </a:p>
          <a:p>
            <a:pPr marL="381000" indent="-381000" eaLnBrk="1" hangingPunct="1">
              <a:lnSpc>
                <a:spcPct val="100000"/>
              </a:lnSpc>
              <a:spcBef>
                <a:spcPct val="20000"/>
              </a:spcBef>
              <a:buFont typeface="Wingdings" charset="2"/>
              <a:buAutoNum type="arabicPeriod"/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marL="381000" indent="-381000" eaLnBrk="1" hangingPunct="1">
              <a:lnSpc>
                <a:spcPct val="100000"/>
              </a:lnSpc>
              <a:spcBef>
                <a:spcPct val="20000"/>
              </a:spcBef>
              <a:buFont typeface="Wingdings" charset="2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Message reassembly</a:t>
            </a:r>
            <a:br>
              <a:rPr lang="en-US" sz="2000" dirty="0">
                <a:solidFill>
                  <a:srgbClr val="000000"/>
                </a:solidFill>
                <a:latin typeface="Tahoma" charset="0"/>
              </a:rPr>
            </a:b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and signature verification </a:t>
            </a:r>
          </a:p>
        </p:txBody>
      </p:sp>
      <p:sp>
        <p:nvSpPr>
          <p:cNvPr id="50181" name="Rectangle 122"/>
          <p:cNvSpPr>
            <a:spLocks noChangeArrowheads="1"/>
          </p:cNvSpPr>
          <p:nvPr/>
        </p:nvSpPr>
        <p:spPr bwMode="auto">
          <a:xfrm>
            <a:off x="4357688" y="4870450"/>
            <a:ext cx="431800" cy="433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0182" name="Rectangle 123"/>
          <p:cNvSpPr>
            <a:spLocks noChangeArrowheads="1"/>
          </p:cNvSpPr>
          <p:nvPr/>
        </p:nvSpPr>
        <p:spPr bwMode="auto">
          <a:xfrm>
            <a:off x="4789488" y="4870450"/>
            <a:ext cx="431800" cy="433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183" name="Rectangle 124"/>
          <p:cNvSpPr>
            <a:spLocks noChangeArrowheads="1"/>
          </p:cNvSpPr>
          <p:nvPr/>
        </p:nvSpPr>
        <p:spPr bwMode="auto">
          <a:xfrm>
            <a:off x="7526338" y="4870450"/>
            <a:ext cx="431800" cy="433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 i="1" baseline="-2500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50184" name="Rectangle 129"/>
          <p:cNvSpPr>
            <a:spLocks noChangeArrowheads="1"/>
          </p:cNvSpPr>
          <p:nvPr/>
        </p:nvSpPr>
        <p:spPr bwMode="auto">
          <a:xfrm>
            <a:off x="5221288" y="4870450"/>
            <a:ext cx="431800" cy="433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 i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0185" name="Line 131"/>
          <p:cNvSpPr>
            <a:spLocks noChangeShapeType="1"/>
          </p:cNvSpPr>
          <p:nvPr/>
        </p:nvSpPr>
        <p:spPr bwMode="auto">
          <a:xfrm>
            <a:off x="5653088" y="5302250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6" name="Line 133"/>
          <p:cNvSpPr>
            <a:spLocks noChangeShapeType="1"/>
          </p:cNvSpPr>
          <p:nvPr/>
        </p:nvSpPr>
        <p:spPr bwMode="auto">
          <a:xfrm>
            <a:off x="7381875" y="530225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7" name="Line 135"/>
          <p:cNvSpPr>
            <a:spLocks noChangeShapeType="1"/>
          </p:cNvSpPr>
          <p:nvPr/>
        </p:nvSpPr>
        <p:spPr bwMode="auto">
          <a:xfrm>
            <a:off x="5797550" y="5302250"/>
            <a:ext cx="15843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88" name="Rectangle 142"/>
          <p:cNvSpPr>
            <a:spLocks noChangeArrowheads="1"/>
          </p:cNvSpPr>
          <p:nvPr/>
        </p:nvSpPr>
        <p:spPr bwMode="auto">
          <a:xfrm>
            <a:off x="4356100" y="5375275"/>
            <a:ext cx="3600450" cy="433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>
                <a:solidFill>
                  <a:srgbClr val="000000"/>
                </a:solidFill>
              </a:rPr>
              <a:t> := </a:t>
            </a:r>
            <a:r>
              <a:rPr lang="en-US" sz="2000" i="1">
                <a:solidFill>
                  <a:srgbClr val="000000"/>
                </a:solidFill>
              </a:rPr>
              <a:t>m, sig(m)</a:t>
            </a:r>
            <a:r>
              <a:rPr lang="de-CH" sz="2000" i="1">
                <a:solidFill>
                  <a:srgbClr val="000000"/>
                </a:solidFill>
                <a:ea typeface="Times New Roman" charset="0"/>
                <a:cs typeface="Times New Roman" charset="0"/>
              </a:rPr>
              <a:t>, …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0189" name="Rectangle 109"/>
          <p:cNvSpPr>
            <a:spLocks noChangeArrowheads="1"/>
          </p:cNvSpPr>
          <p:nvPr/>
        </p:nvSpPr>
        <p:spPr bwMode="auto">
          <a:xfrm>
            <a:off x="5940425" y="1050925"/>
            <a:ext cx="792163" cy="433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 i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0190" name="Rectangle 111"/>
          <p:cNvSpPr>
            <a:spLocks noChangeArrowheads="1"/>
          </p:cNvSpPr>
          <p:nvPr/>
        </p:nvSpPr>
        <p:spPr bwMode="auto">
          <a:xfrm>
            <a:off x="4356100" y="1052513"/>
            <a:ext cx="792163" cy="433387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0191" name="Rectangle 117"/>
          <p:cNvSpPr>
            <a:spLocks noChangeArrowheads="1"/>
          </p:cNvSpPr>
          <p:nvPr/>
        </p:nvSpPr>
        <p:spPr bwMode="auto">
          <a:xfrm>
            <a:off x="7524750" y="1700213"/>
            <a:ext cx="792163" cy="433387"/>
          </a:xfrm>
          <a:prstGeom prst="rect">
            <a:avLst/>
          </a:prstGeom>
          <a:solidFill>
            <a:schemeClr val="bg1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0192" name="Text Box 119"/>
          <p:cNvSpPr txBox="1">
            <a:spLocks noChangeArrowheads="1"/>
          </p:cNvSpPr>
          <p:nvPr/>
        </p:nvSpPr>
        <p:spPr bwMode="auto">
          <a:xfrm>
            <a:off x="3995738" y="1190625"/>
            <a:ext cx="2174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000000"/>
                </a:solidFill>
              </a:rPr>
              <a:t>f</a:t>
            </a:r>
            <a:r>
              <a:rPr lang="en-US" i="1" baseline="-25000">
                <a:solidFill>
                  <a:srgbClr val="000000"/>
                </a:solidFill>
              </a:rPr>
              <a:t>1</a:t>
            </a:r>
            <a:r>
              <a:rPr lang="en-US" i="1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50193" name="Text Box 120"/>
          <p:cNvSpPr txBox="1">
            <a:spLocks noChangeArrowheads="1"/>
          </p:cNvSpPr>
          <p:nvPr/>
        </p:nvSpPr>
        <p:spPr bwMode="auto">
          <a:xfrm>
            <a:off x="3995738" y="1831975"/>
            <a:ext cx="2174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000000"/>
                </a:solidFill>
              </a:rPr>
              <a:t>f</a:t>
            </a:r>
            <a:r>
              <a:rPr lang="en-US" i="1" baseline="-25000">
                <a:solidFill>
                  <a:srgbClr val="000000"/>
                </a:solidFill>
              </a:rPr>
              <a:t>2</a:t>
            </a:r>
            <a:r>
              <a:rPr lang="en-US" i="1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50194" name="Line 106"/>
          <p:cNvSpPr>
            <a:spLocks noChangeShapeType="1"/>
          </p:cNvSpPr>
          <p:nvPr/>
        </p:nvSpPr>
        <p:spPr bwMode="auto">
          <a:xfrm>
            <a:off x="4284663" y="2133600"/>
            <a:ext cx="446405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95" name="Line 108"/>
          <p:cNvSpPr>
            <a:spLocks noChangeShapeType="1"/>
          </p:cNvSpPr>
          <p:nvPr/>
        </p:nvSpPr>
        <p:spPr bwMode="auto">
          <a:xfrm>
            <a:off x="4284663" y="1485900"/>
            <a:ext cx="446405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96" name="Rectangle 125"/>
          <p:cNvSpPr>
            <a:spLocks noChangeArrowheads="1"/>
          </p:cNvSpPr>
          <p:nvPr/>
        </p:nvSpPr>
        <p:spPr bwMode="auto">
          <a:xfrm>
            <a:off x="5795963" y="3790950"/>
            <a:ext cx="215900" cy="4333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97" name="Rectangle 126"/>
          <p:cNvSpPr>
            <a:spLocks noChangeArrowheads="1"/>
          </p:cNvSpPr>
          <p:nvPr/>
        </p:nvSpPr>
        <p:spPr bwMode="auto">
          <a:xfrm>
            <a:off x="7956550" y="3790950"/>
            <a:ext cx="215900" cy="4333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198" name="Text Box 130"/>
          <p:cNvSpPr txBox="1">
            <a:spLocks noChangeArrowheads="1"/>
          </p:cNvSpPr>
          <p:nvPr/>
        </p:nvSpPr>
        <p:spPr bwMode="auto">
          <a:xfrm>
            <a:off x="6365875" y="3829050"/>
            <a:ext cx="86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0199" name="Line 131"/>
          <p:cNvSpPr>
            <a:spLocks noChangeShapeType="1"/>
          </p:cNvSpPr>
          <p:nvPr/>
        </p:nvSpPr>
        <p:spPr bwMode="auto">
          <a:xfrm flipV="1">
            <a:off x="7234238" y="4006850"/>
            <a:ext cx="2889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200" name="Line 132"/>
          <p:cNvSpPr>
            <a:spLocks noChangeShapeType="1"/>
          </p:cNvSpPr>
          <p:nvPr/>
        </p:nvSpPr>
        <p:spPr bwMode="auto">
          <a:xfrm flipV="1">
            <a:off x="4932363" y="4010025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201" name="Line 133"/>
          <p:cNvSpPr>
            <a:spLocks noChangeShapeType="1"/>
          </p:cNvSpPr>
          <p:nvPr/>
        </p:nvSpPr>
        <p:spPr bwMode="auto">
          <a:xfrm flipV="1">
            <a:off x="5938838" y="4010025"/>
            <a:ext cx="433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lg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202" name="Rectangle 124"/>
          <p:cNvSpPr>
            <a:spLocks noChangeArrowheads="1"/>
          </p:cNvSpPr>
          <p:nvPr/>
        </p:nvSpPr>
        <p:spPr bwMode="auto">
          <a:xfrm>
            <a:off x="4787900" y="3790950"/>
            <a:ext cx="215900" cy="4333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203" name="Rectangle 134"/>
          <p:cNvSpPr>
            <a:spLocks noChangeArrowheads="1"/>
          </p:cNvSpPr>
          <p:nvPr/>
        </p:nvSpPr>
        <p:spPr bwMode="auto">
          <a:xfrm>
            <a:off x="4356100" y="3790950"/>
            <a:ext cx="431800" cy="433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0204" name="Rectangle 135"/>
          <p:cNvSpPr>
            <a:spLocks noChangeArrowheads="1"/>
          </p:cNvSpPr>
          <p:nvPr/>
        </p:nvSpPr>
        <p:spPr bwMode="auto">
          <a:xfrm>
            <a:off x="5364163" y="3790950"/>
            <a:ext cx="431800" cy="433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205" name="Rectangle 136"/>
          <p:cNvSpPr>
            <a:spLocks noChangeArrowheads="1"/>
          </p:cNvSpPr>
          <p:nvPr/>
        </p:nvSpPr>
        <p:spPr bwMode="auto">
          <a:xfrm>
            <a:off x="7523163" y="3790950"/>
            <a:ext cx="431800" cy="433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 i="1" baseline="-25000">
                <a:solidFill>
                  <a:srgbClr val="000000"/>
                </a:solidFill>
              </a:rPr>
              <a:t>l</a:t>
            </a: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4500563" y="2781300"/>
            <a:ext cx="647700" cy="433388"/>
            <a:chOff x="2744" y="2387"/>
            <a:chExt cx="408" cy="273"/>
          </a:xfrm>
        </p:grpSpPr>
        <p:sp>
          <p:nvSpPr>
            <p:cNvPr id="50237" name="Rectangle 139"/>
            <p:cNvSpPr>
              <a:spLocks noChangeArrowheads="1"/>
            </p:cNvSpPr>
            <p:nvPr/>
          </p:nvSpPr>
          <p:spPr bwMode="auto">
            <a:xfrm>
              <a:off x="3016" y="2387"/>
              <a:ext cx="136" cy="27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238" name="Rectangle 140"/>
            <p:cNvSpPr>
              <a:spLocks noChangeArrowheads="1"/>
            </p:cNvSpPr>
            <p:nvPr/>
          </p:nvSpPr>
          <p:spPr bwMode="auto">
            <a:xfrm>
              <a:off x="2744" y="2387"/>
              <a:ext cx="272" cy="2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i="1">
                  <a:solidFill>
                    <a:srgbClr val="000000"/>
                  </a:solidFill>
                </a:rPr>
                <a:t>M</a:t>
              </a:r>
              <a:r>
                <a:rPr lang="en-US" sz="2000" i="1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3" name="Group 145"/>
          <p:cNvGrpSpPr>
            <a:grpSpLocks/>
          </p:cNvGrpSpPr>
          <p:nvPr/>
        </p:nvGrpSpPr>
        <p:grpSpPr bwMode="auto">
          <a:xfrm>
            <a:off x="4427538" y="2851150"/>
            <a:ext cx="647700" cy="433388"/>
            <a:chOff x="2744" y="2387"/>
            <a:chExt cx="408" cy="273"/>
          </a:xfrm>
        </p:grpSpPr>
        <p:sp>
          <p:nvSpPr>
            <p:cNvPr id="50235" name="Rectangle 146"/>
            <p:cNvSpPr>
              <a:spLocks noChangeArrowheads="1"/>
            </p:cNvSpPr>
            <p:nvPr/>
          </p:nvSpPr>
          <p:spPr bwMode="auto">
            <a:xfrm>
              <a:off x="3016" y="2387"/>
              <a:ext cx="136" cy="27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236" name="Rectangle 147"/>
            <p:cNvSpPr>
              <a:spLocks noChangeArrowheads="1"/>
            </p:cNvSpPr>
            <p:nvPr/>
          </p:nvSpPr>
          <p:spPr bwMode="auto">
            <a:xfrm>
              <a:off x="2744" y="2387"/>
              <a:ext cx="272" cy="2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i="1">
                  <a:solidFill>
                    <a:srgbClr val="000000"/>
                  </a:solidFill>
                </a:rPr>
                <a:t>M</a:t>
              </a:r>
              <a:r>
                <a:rPr lang="en-US" sz="2000" i="1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4356100" y="2924175"/>
            <a:ext cx="647700" cy="433388"/>
            <a:chOff x="2744" y="2387"/>
            <a:chExt cx="408" cy="273"/>
          </a:xfrm>
        </p:grpSpPr>
        <p:sp>
          <p:nvSpPr>
            <p:cNvPr id="50233" name="Rectangle 149"/>
            <p:cNvSpPr>
              <a:spLocks noChangeArrowheads="1"/>
            </p:cNvSpPr>
            <p:nvPr/>
          </p:nvSpPr>
          <p:spPr bwMode="auto">
            <a:xfrm>
              <a:off x="3016" y="2387"/>
              <a:ext cx="136" cy="27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234" name="Rectangle 150"/>
            <p:cNvSpPr>
              <a:spLocks noChangeArrowheads="1"/>
            </p:cNvSpPr>
            <p:nvPr/>
          </p:nvSpPr>
          <p:spPr bwMode="auto">
            <a:xfrm>
              <a:off x="2744" y="2387"/>
              <a:ext cx="272" cy="2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i="1">
                  <a:solidFill>
                    <a:srgbClr val="000000"/>
                  </a:solidFill>
                </a:rPr>
                <a:t>M</a:t>
              </a:r>
              <a:r>
                <a:rPr lang="en-US" sz="2000" i="1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5" name="Group 151"/>
          <p:cNvGrpSpPr>
            <a:grpSpLocks/>
          </p:cNvGrpSpPr>
          <p:nvPr/>
        </p:nvGrpSpPr>
        <p:grpSpPr bwMode="auto">
          <a:xfrm>
            <a:off x="5508625" y="2781300"/>
            <a:ext cx="647700" cy="433388"/>
            <a:chOff x="2744" y="2387"/>
            <a:chExt cx="408" cy="273"/>
          </a:xfrm>
        </p:grpSpPr>
        <p:sp>
          <p:nvSpPr>
            <p:cNvPr id="50231" name="Rectangle 152"/>
            <p:cNvSpPr>
              <a:spLocks noChangeArrowheads="1"/>
            </p:cNvSpPr>
            <p:nvPr/>
          </p:nvSpPr>
          <p:spPr bwMode="auto">
            <a:xfrm>
              <a:off x="3016" y="2387"/>
              <a:ext cx="136" cy="27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232" name="Rectangle 153"/>
            <p:cNvSpPr>
              <a:spLocks noChangeArrowheads="1"/>
            </p:cNvSpPr>
            <p:nvPr/>
          </p:nvSpPr>
          <p:spPr bwMode="auto">
            <a:xfrm>
              <a:off x="2744" y="2387"/>
              <a:ext cx="272" cy="2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i="1">
                  <a:solidFill>
                    <a:srgbClr val="000000"/>
                  </a:solidFill>
                </a:rPr>
                <a:t>M</a:t>
              </a:r>
              <a:r>
                <a:rPr lang="en-US" sz="2000" i="1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6" name="Group 154"/>
          <p:cNvGrpSpPr>
            <a:grpSpLocks/>
          </p:cNvGrpSpPr>
          <p:nvPr/>
        </p:nvGrpSpPr>
        <p:grpSpPr bwMode="auto">
          <a:xfrm>
            <a:off x="5435600" y="2851150"/>
            <a:ext cx="647700" cy="433388"/>
            <a:chOff x="2744" y="2387"/>
            <a:chExt cx="408" cy="273"/>
          </a:xfrm>
        </p:grpSpPr>
        <p:sp>
          <p:nvSpPr>
            <p:cNvPr id="50229" name="Rectangle 155"/>
            <p:cNvSpPr>
              <a:spLocks noChangeArrowheads="1"/>
            </p:cNvSpPr>
            <p:nvPr/>
          </p:nvSpPr>
          <p:spPr bwMode="auto">
            <a:xfrm>
              <a:off x="3016" y="2387"/>
              <a:ext cx="136" cy="27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230" name="Rectangle 156"/>
            <p:cNvSpPr>
              <a:spLocks noChangeArrowheads="1"/>
            </p:cNvSpPr>
            <p:nvPr/>
          </p:nvSpPr>
          <p:spPr bwMode="auto">
            <a:xfrm>
              <a:off x="2744" y="2387"/>
              <a:ext cx="272" cy="2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i="1">
                  <a:solidFill>
                    <a:srgbClr val="000000"/>
                  </a:solidFill>
                </a:rPr>
                <a:t>M</a:t>
              </a:r>
              <a:r>
                <a:rPr lang="en-US" sz="2000" i="1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7" name="Group 157"/>
          <p:cNvGrpSpPr>
            <a:grpSpLocks/>
          </p:cNvGrpSpPr>
          <p:nvPr/>
        </p:nvGrpSpPr>
        <p:grpSpPr bwMode="auto">
          <a:xfrm>
            <a:off x="5364163" y="2924175"/>
            <a:ext cx="647700" cy="433388"/>
            <a:chOff x="2744" y="2387"/>
            <a:chExt cx="408" cy="273"/>
          </a:xfrm>
        </p:grpSpPr>
        <p:sp>
          <p:nvSpPr>
            <p:cNvPr id="50227" name="Rectangle 158"/>
            <p:cNvSpPr>
              <a:spLocks noChangeArrowheads="1"/>
            </p:cNvSpPr>
            <p:nvPr/>
          </p:nvSpPr>
          <p:spPr bwMode="auto">
            <a:xfrm>
              <a:off x="3016" y="2387"/>
              <a:ext cx="136" cy="27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228" name="Rectangle 159"/>
            <p:cNvSpPr>
              <a:spLocks noChangeArrowheads="1"/>
            </p:cNvSpPr>
            <p:nvPr/>
          </p:nvSpPr>
          <p:spPr bwMode="auto">
            <a:xfrm>
              <a:off x="2744" y="2387"/>
              <a:ext cx="272" cy="2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i="1">
                  <a:solidFill>
                    <a:srgbClr val="000000"/>
                  </a:solidFill>
                </a:rPr>
                <a:t>M</a:t>
              </a:r>
              <a:r>
                <a:rPr lang="en-US" sz="2000" i="1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8" name="Group 160"/>
          <p:cNvGrpSpPr>
            <a:grpSpLocks/>
          </p:cNvGrpSpPr>
          <p:nvPr/>
        </p:nvGrpSpPr>
        <p:grpSpPr bwMode="auto">
          <a:xfrm>
            <a:off x="7669213" y="2781300"/>
            <a:ext cx="647700" cy="433388"/>
            <a:chOff x="2744" y="2387"/>
            <a:chExt cx="408" cy="273"/>
          </a:xfrm>
        </p:grpSpPr>
        <p:sp>
          <p:nvSpPr>
            <p:cNvPr id="50225" name="Rectangle 161"/>
            <p:cNvSpPr>
              <a:spLocks noChangeArrowheads="1"/>
            </p:cNvSpPr>
            <p:nvPr/>
          </p:nvSpPr>
          <p:spPr bwMode="auto">
            <a:xfrm>
              <a:off x="3016" y="2387"/>
              <a:ext cx="136" cy="27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226" name="Rectangle 162"/>
            <p:cNvSpPr>
              <a:spLocks noChangeArrowheads="1"/>
            </p:cNvSpPr>
            <p:nvPr/>
          </p:nvSpPr>
          <p:spPr bwMode="auto">
            <a:xfrm>
              <a:off x="2744" y="2387"/>
              <a:ext cx="272" cy="2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i="1">
                  <a:solidFill>
                    <a:srgbClr val="000000"/>
                  </a:solidFill>
                </a:rPr>
                <a:t>M</a:t>
              </a:r>
              <a:r>
                <a:rPr lang="en-US" sz="2000" i="1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9" name="Group 163"/>
          <p:cNvGrpSpPr>
            <a:grpSpLocks/>
          </p:cNvGrpSpPr>
          <p:nvPr/>
        </p:nvGrpSpPr>
        <p:grpSpPr bwMode="auto">
          <a:xfrm>
            <a:off x="7596188" y="2851150"/>
            <a:ext cx="647700" cy="433388"/>
            <a:chOff x="2744" y="2387"/>
            <a:chExt cx="408" cy="273"/>
          </a:xfrm>
        </p:grpSpPr>
        <p:sp>
          <p:nvSpPr>
            <p:cNvPr id="50223" name="Rectangle 164"/>
            <p:cNvSpPr>
              <a:spLocks noChangeArrowheads="1"/>
            </p:cNvSpPr>
            <p:nvPr/>
          </p:nvSpPr>
          <p:spPr bwMode="auto">
            <a:xfrm>
              <a:off x="3016" y="2387"/>
              <a:ext cx="136" cy="27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224" name="Rectangle 165"/>
            <p:cNvSpPr>
              <a:spLocks noChangeArrowheads="1"/>
            </p:cNvSpPr>
            <p:nvPr/>
          </p:nvSpPr>
          <p:spPr bwMode="auto">
            <a:xfrm>
              <a:off x="2744" y="2387"/>
              <a:ext cx="272" cy="2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i="1">
                  <a:solidFill>
                    <a:srgbClr val="000000"/>
                  </a:solidFill>
                </a:rPr>
                <a:t>M</a:t>
              </a:r>
              <a:r>
                <a:rPr lang="en-US" sz="2000" i="1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0" name="Group 166"/>
          <p:cNvGrpSpPr>
            <a:grpSpLocks/>
          </p:cNvGrpSpPr>
          <p:nvPr/>
        </p:nvGrpSpPr>
        <p:grpSpPr bwMode="auto">
          <a:xfrm>
            <a:off x="7524750" y="2924175"/>
            <a:ext cx="647700" cy="433388"/>
            <a:chOff x="2744" y="2387"/>
            <a:chExt cx="408" cy="273"/>
          </a:xfrm>
        </p:grpSpPr>
        <p:sp>
          <p:nvSpPr>
            <p:cNvPr id="50221" name="Rectangle 167"/>
            <p:cNvSpPr>
              <a:spLocks noChangeArrowheads="1"/>
            </p:cNvSpPr>
            <p:nvPr/>
          </p:nvSpPr>
          <p:spPr bwMode="auto">
            <a:xfrm>
              <a:off x="3016" y="2387"/>
              <a:ext cx="136" cy="27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222" name="Rectangle 168"/>
            <p:cNvSpPr>
              <a:spLocks noChangeArrowheads="1"/>
            </p:cNvSpPr>
            <p:nvPr/>
          </p:nvSpPr>
          <p:spPr bwMode="auto">
            <a:xfrm>
              <a:off x="2744" y="2387"/>
              <a:ext cx="272" cy="2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i="1">
                  <a:solidFill>
                    <a:srgbClr val="000000"/>
                  </a:solidFill>
                </a:rPr>
                <a:t>M</a:t>
              </a:r>
              <a:r>
                <a:rPr lang="en-US" sz="2000" i="1" baseline="-25000">
                  <a:solidFill>
                    <a:srgbClr val="000000"/>
                  </a:solidFill>
                </a:rPr>
                <a:t>l</a:t>
              </a:r>
            </a:p>
          </p:txBody>
        </p:sp>
      </p:grpSp>
      <p:sp>
        <p:nvSpPr>
          <p:cNvPr id="50215" name="Text Box 169"/>
          <p:cNvSpPr txBox="1">
            <a:spLocks noChangeArrowheads="1"/>
          </p:cNvSpPr>
          <p:nvPr/>
        </p:nvSpPr>
        <p:spPr bwMode="auto">
          <a:xfrm>
            <a:off x="6365875" y="2925763"/>
            <a:ext cx="86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0216" name="Rectangle 198"/>
          <p:cNvSpPr>
            <a:spLocks noChangeArrowheads="1"/>
          </p:cNvSpPr>
          <p:nvPr/>
        </p:nvSpPr>
        <p:spPr bwMode="auto">
          <a:xfrm>
            <a:off x="5148263" y="1700213"/>
            <a:ext cx="792162" cy="4333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217" name="Line 131"/>
          <p:cNvSpPr>
            <a:spLocks noChangeShapeType="1"/>
          </p:cNvSpPr>
          <p:nvPr/>
        </p:nvSpPr>
        <p:spPr bwMode="auto">
          <a:xfrm>
            <a:off x="5651500" y="486886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218" name="Line 133"/>
          <p:cNvSpPr>
            <a:spLocks noChangeShapeType="1"/>
          </p:cNvSpPr>
          <p:nvPr/>
        </p:nvSpPr>
        <p:spPr bwMode="auto">
          <a:xfrm>
            <a:off x="7380288" y="4868863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219" name="Line 135"/>
          <p:cNvSpPr>
            <a:spLocks noChangeShapeType="1"/>
          </p:cNvSpPr>
          <p:nvPr/>
        </p:nvSpPr>
        <p:spPr bwMode="auto">
          <a:xfrm>
            <a:off x="5795963" y="4868863"/>
            <a:ext cx="15843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Titel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Uncoordinated Frequency Hopping (receiver)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15"/>
          <p:cNvSpPr txBox="1">
            <a:spLocks noChangeArrowheads="1"/>
          </p:cNvSpPr>
          <p:nvPr/>
        </p:nvSpPr>
        <p:spPr bwMode="auto">
          <a:xfrm>
            <a:off x="519057" y="1019142"/>
            <a:ext cx="7777269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Problem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Fragments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are not individually authenticated (pollution attacks)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pic>
        <p:nvPicPr>
          <p:cNvPr id="5222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200" y="1416050"/>
            <a:ext cx="56896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15"/>
          <p:cNvSpPr txBox="1">
            <a:spLocks noChangeArrowheads="1"/>
          </p:cNvSpPr>
          <p:nvPr/>
        </p:nvSpPr>
        <p:spPr bwMode="auto">
          <a:xfrm>
            <a:off x="7112000" y="2603500"/>
            <a:ext cx="939800" cy="58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(I+1)</a:t>
            </a:r>
            <a:r>
              <a:rPr lang="en-US" sz="3200" baseline="30000" dirty="0">
                <a:solidFill>
                  <a:srgbClr val="C00000"/>
                </a:solidFill>
                <a:latin typeface="Mistral" charset="0"/>
                <a:ea typeface="Arial" charset="0"/>
                <a:cs typeface="Arial" charset="0"/>
              </a:rPr>
              <a:t>l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2892402" y="4962546"/>
            <a:ext cx="1527176" cy="646112"/>
            <a:chOff x="-1306594" y="4962546"/>
            <a:chExt cx="1527176" cy="646112"/>
          </a:xfrm>
        </p:grpSpPr>
        <p:sp>
          <p:nvSpPr>
            <p:cNvPr id="38919" name="Rectangle 6"/>
            <p:cNvSpPr>
              <a:spLocks noChangeArrowheads="1"/>
            </p:cNvSpPr>
            <p:nvPr/>
          </p:nvSpPr>
          <p:spPr bwMode="auto">
            <a:xfrm>
              <a:off x="-1306593" y="4962546"/>
              <a:ext cx="1527175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Tahoma" charset="0"/>
                  <a:ea typeface="Arial" charset="0"/>
                  <a:cs typeface="Arial" charset="0"/>
                </a:rPr>
                <a:t>message size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dirty="0">
                  <a:solidFill>
                    <a:srgbClr val="000000"/>
                  </a:solidFill>
                  <a:latin typeface="Tahoma" charset="0"/>
                  <a:ea typeface="Arial" charset="0"/>
                  <a:cs typeface="Arial" charset="0"/>
                </a:rPr>
                <a:t>slot size </a:t>
              </a:r>
            </a:p>
          </p:txBody>
        </p:sp>
        <p:cxnSp>
          <p:nvCxnSpPr>
            <p:cNvPr id="38920" name="Straight Connector 8"/>
            <p:cNvCxnSpPr>
              <a:cxnSpLocks noChangeShapeType="1"/>
              <a:stCxn id="38919" idx="1"/>
              <a:endCxn id="38919" idx="3"/>
            </p:cNvCxnSpPr>
            <p:nvPr/>
          </p:nvCxnSpPr>
          <p:spPr bwMode="auto">
            <a:xfrm rot="10800000" flipH="1">
              <a:off x="-1306594" y="5285602"/>
              <a:ext cx="152717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9058" y="4070392"/>
            <a:ext cx="832496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Signature verification at each candidate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message (after reassembly)</a:t>
            </a: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In the best case, I=1 … (depends on attacker’s # of channels, power …) 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but </a:t>
            </a:r>
            <a:r>
              <a:rPr lang="en-US" sz="2000" dirty="0">
                <a:solidFill>
                  <a:srgbClr val="000000"/>
                </a:solidFill>
                <a:latin typeface="Mistral" charset="0"/>
                <a:ea typeface="Arial" charset="0"/>
                <a:cs typeface="Arial" charset="0"/>
              </a:rPr>
              <a:t>l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is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large;  </a:t>
            </a:r>
            <a:r>
              <a:rPr lang="en-US" sz="2000" dirty="0" smtClean="0">
                <a:solidFill>
                  <a:srgbClr val="000000"/>
                </a:solidFill>
                <a:latin typeface="Mistral" charset="0"/>
                <a:ea typeface="Arial" charset="0"/>
                <a:cs typeface="Arial" charset="0"/>
              </a:rPr>
              <a:t>l 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=</a:t>
            </a:r>
            <a:r>
              <a:rPr lang="en-US" sz="2000" dirty="0" smtClean="0">
                <a:solidFill>
                  <a:srgbClr val="000000"/>
                </a:solidFill>
                <a:latin typeface="Mistral" charset="0"/>
                <a:ea typeface="Arial" charset="0"/>
                <a:cs typeface="Arial" charset="0"/>
              </a:rPr>
              <a:t>					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(&gt;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20) 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Result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Attacker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performs a </a:t>
            </a:r>
            <a:r>
              <a:rPr lang="en-US" sz="2000" dirty="0" err="1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DoS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attack on the logical level instead on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			the physical </a:t>
            </a: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analysis: Fragment linking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15"/>
          <p:cNvSpPr txBox="1">
            <a:spLocks noChangeArrowheads="1"/>
          </p:cNvSpPr>
          <p:nvPr/>
        </p:nvSpPr>
        <p:spPr bwMode="auto">
          <a:xfrm>
            <a:off x="519057" y="895388"/>
            <a:ext cx="8288451" cy="530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Problem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: Fragments are not individually authenticated (pollution attacks)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Solution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: Cryptographically link fragments (no reliance on shared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key)</a:t>
            </a:r>
            <a:b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			  to achieve </a:t>
            </a:r>
            <a:r>
              <a:rPr lang="en-US" sz="2000" dirty="0" smtClean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message integrity</a:t>
            </a:r>
            <a:endParaRPr lang="en-US" sz="2000" dirty="0">
              <a:solidFill>
                <a:srgbClr val="FF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Hash linking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One-way Accumulators 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Short signatures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/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pic>
        <p:nvPicPr>
          <p:cNvPr id="5427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981" y="1973257"/>
            <a:ext cx="43513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9909" y="3563938"/>
            <a:ext cx="32321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5958" y="5527711"/>
            <a:ext cx="52959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12"/>
          <p:cNvSpPr>
            <a:spLocks noChangeArrowheads="1"/>
          </p:cNvSpPr>
          <p:nvPr/>
        </p:nvSpPr>
        <p:spPr bwMode="auto">
          <a:xfrm>
            <a:off x="7188200" y="2249488"/>
            <a:ext cx="140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Min 1 hash </a:t>
            </a:r>
          </a:p>
        </p:txBody>
      </p:sp>
      <p:sp>
        <p:nvSpPr>
          <p:cNvPr id="54280" name="Rectangle 13"/>
          <p:cNvSpPr>
            <a:spLocks noChangeArrowheads="1"/>
          </p:cNvSpPr>
          <p:nvPr/>
        </p:nvSpPr>
        <p:spPr bwMode="auto">
          <a:xfrm>
            <a:off x="7239000" y="3913188"/>
            <a:ext cx="128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1 witness</a:t>
            </a:r>
          </a:p>
        </p:txBody>
      </p:sp>
      <p:sp>
        <p:nvSpPr>
          <p:cNvPr id="54281" name="Rectangle 14"/>
          <p:cNvSpPr>
            <a:spLocks noChangeArrowheads="1"/>
          </p:cNvSpPr>
          <p:nvPr/>
        </p:nvSpPr>
        <p:spPr bwMode="auto">
          <a:xfrm>
            <a:off x="7264400" y="5411788"/>
            <a:ext cx="1282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1 short signature 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analysis: Fragment linking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15"/>
          <p:cNvSpPr txBox="1">
            <a:spLocks noChangeArrowheads="1"/>
          </p:cNvSpPr>
          <p:nvPr/>
        </p:nvSpPr>
        <p:spPr bwMode="auto">
          <a:xfrm>
            <a:off x="228600" y="863600"/>
            <a:ext cx="8604250" cy="530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56324" name="Rectangle 11"/>
          <p:cNvSpPr>
            <a:spLocks noChangeArrowheads="1"/>
          </p:cNvSpPr>
          <p:nvPr/>
        </p:nvSpPr>
        <p:spPr bwMode="auto">
          <a:xfrm>
            <a:off x="592082" y="3794130"/>
            <a:ext cx="81963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Gain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Instead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of (I+1)</a:t>
            </a:r>
            <a:r>
              <a:rPr lang="en-US" sz="2200" baseline="30000" dirty="0">
                <a:solidFill>
                  <a:srgbClr val="000000"/>
                </a:solidFill>
                <a:latin typeface="Mistral" charset="0"/>
                <a:ea typeface="Arial" charset="0"/>
                <a:cs typeface="Arial" charset="0"/>
              </a:rPr>
              <a:t>l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signature verifications,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reduction to </a:t>
            </a:r>
            <a:r>
              <a:rPr lang="en-US" sz="2000" dirty="0" smtClean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(I+1)</a:t>
            </a:r>
            <a:r>
              <a:rPr lang="en-US" sz="2200" dirty="0" smtClean="0">
                <a:solidFill>
                  <a:srgbClr val="C00000"/>
                </a:solidFill>
                <a:latin typeface="Mistral" charset="0"/>
                <a:ea typeface="Arial" charset="0"/>
                <a:cs typeface="Arial" charset="0"/>
              </a:rPr>
              <a:t>l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hash/</a:t>
            </a:r>
            <a:r>
              <a:rPr lang="en-US" sz="2000" dirty="0" err="1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acum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/signature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verifications + </a:t>
            </a:r>
            <a: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(I+1)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signature verifications</a:t>
            </a:r>
          </a:p>
        </p:txBody>
      </p:sp>
      <p:pic>
        <p:nvPicPr>
          <p:cNvPr id="5632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0" y="819150"/>
            <a:ext cx="56896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326" name="Straight Connector 14"/>
          <p:cNvCxnSpPr>
            <a:cxnSpLocks noChangeShapeType="1"/>
          </p:cNvCxnSpPr>
          <p:nvPr/>
        </p:nvCxnSpPr>
        <p:spPr bwMode="auto">
          <a:xfrm>
            <a:off x="2667000" y="2133600"/>
            <a:ext cx="1092200" cy="6477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327" name="Straight Connector 15"/>
          <p:cNvCxnSpPr>
            <a:cxnSpLocks noChangeShapeType="1"/>
          </p:cNvCxnSpPr>
          <p:nvPr/>
        </p:nvCxnSpPr>
        <p:spPr bwMode="auto">
          <a:xfrm flipV="1">
            <a:off x="4051300" y="2146300"/>
            <a:ext cx="1003300" cy="6477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328" name="Straight Connector 17"/>
          <p:cNvCxnSpPr>
            <a:cxnSpLocks noChangeShapeType="1"/>
          </p:cNvCxnSpPr>
          <p:nvPr/>
        </p:nvCxnSpPr>
        <p:spPr bwMode="auto">
          <a:xfrm>
            <a:off x="5397500" y="2197100"/>
            <a:ext cx="863600" cy="5715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329" name="Straight Connector 19"/>
          <p:cNvCxnSpPr>
            <a:cxnSpLocks noChangeShapeType="1"/>
          </p:cNvCxnSpPr>
          <p:nvPr/>
        </p:nvCxnSpPr>
        <p:spPr bwMode="auto">
          <a:xfrm flipV="1">
            <a:off x="2667000" y="2463800"/>
            <a:ext cx="1028700" cy="127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330" name="Straight Connector 21"/>
          <p:cNvCxnSpPr>
            <a:cxnSpLocks noChangeShapeType="1"/>
          </p:cNvCxnSpPr>
          <p:nvPr/>
        </p:nvCxnSpPr>
        <p:spPr bwMode="auto">
          <a:xfrm>
            <a:off x="4038600" y="2451100"/>
            <a:ext cx="1016000" cy="127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331" name="Straight Connector 28"/>
          <p:cNvCxnSpPr>
            <a:cxnSpLocks noChangeShapeType="1"/>
          </p:cNvCxnSpPr>
          <p:nvPr/>
        </p:nvCxnSpPr>
        <p:spPr bwMode="auto">
          <a:xfrm>
            <a:off x="5321300" y="2451100"/>
            <a:ext cx="952500" cy="381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332" name="Straight Connector 31"/>
          <p:cNvCxnSpPr>
            <a:cxnSpLocks noChangeShapeType="1"/>
          </p:cNvCxnSpPr>
          <p:nvPr/>
        </p:nvCxnSpPr>
        <p:spPr bwMode="auto">
          <a:xfrm>
            <a:off x="2692400" y="2806700"/>
            <a:ext cx="977900" cy="254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333" name="Straight Connector 32"/>
          <p:cNvCxnSpPr>
            <a:cxnSpLocks noChangeShapeType="1"/>
          </p:cNvCxnSpPr>
          <p:nvPr/>
        </p:nvCxnSpPr>
        <p:spPr bwMode="auto">
          <a:xfrm>
            <a:off x="4000500" y="3098800"/>
            <a:ext cx="1016000" cy="127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334" name="Straight Connector 35"/>
          <p:cNvCxnSpPr>
            <a:cxnSpLocks noChangeShapeType="1"/>
          </p:cNvCxnSpPr>
          <p:nvPr/>
        </p:nvCxnSpPr>
        <p:spPr bwMode="auto">
          <a:xfrm>
            <a:off x="5359400" y="3086100"/>
            <a:ext cx="1016000" cy="127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335" name="Straight Connector 36"/>
          <p:cNvCxnSpPr>
            <a:cxnSpLocks noChangeShapeType="1"/>
          </p:cNvCxnSpPr>
          <p:nvPr/>
        </p:nvCxnSpPr>
        <p:spPr bwMode="auto">
          <a:xfrm>
            <a:off x="2717800" y="3098800"/>
            <a:ext cx="977900" cy="254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336" name="Straight Connector 37"/>
          <p:cNvCxnSpPr>
            <a:cxnSpLocks noChangeShapeType="1"/>
          </p:cNvCxnSpPr>
          <p:nvPr/>
        </p:nvCxnSpPr>
        <p:spPr bwMode="auto">
          <a:xfrm>
            <a:off x="4025900" y="3390900"/>
            <a:ext cx="1016000" cy="127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56337" name="Straight Connector 38"/>
          <p:cNvCxnSpPr>
            <a:cxnSpLocks noChangeShapeType="1"/>
          </p:cNvCxnSpPr>
          <p:nvPr/>
        </p:nvCxnSpPr>
        <p:spPr bwMode="auto">
          <a:xfrm>
            <a:off x="5384800" y="3378200"/>
            <a:ext cx="1016000" cy="127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</p:cxn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28596" y="4791850"/>
            <a:ext cx="795983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Signatures and accumulators better than hash linking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 smtClean="0">
              <a:solidFill>
                <a:srgbClr val="C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Possible </a:t>
            </a:r>
            <a: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extensions</a:t>
            </a:r>
            <a:r>
              <a:rPr lang="en-US" sz="2000" dirty="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Use linking with erasure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codes,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e.g., Fountain codes. 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Reconstruct the message from any </a:t>
            </a:r>
            <a:r>
              <a:rPr lang="en-US" sz="2000" i="1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fragments. 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analysis: Fragment linking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4032" y="1384300"/>
            <a:ext cx="3395556" cy="491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2"/>
          <p:cNvSpPr>
            <a:spLocks noChangeArrowheads="1"/>
          </p:cNvSpPr>
          <p:nvPr/>
        </p:nvSpPr>
        <p:spPr bwMode="auto">
          <a:xfrm>
            <a:off x="603290" y="1382713"/>
            <a:ext cx="33268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 Packet transmission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time:</a:t>
            </a:r>
            <a:endParaRPr lang="en-US" sz="20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6325" name="Rectangle 43"/>
          <p:cNvSpPr>
            <a:spLocks noChangeArrowheads="1"/>
          </p:cNvSpPr>
          <p:nvPr/>
        </p:nvSpPr>
        <p:spPr bwMode="auto">
          <a:xfrm>
            <a:off x="609640" y="1812925"/>
            <a:ext cx="505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 #channels that the attacker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can</a:t>
            </a:r>
            <a:br>
              <a:rPr lang="en-US" sz="2000" dirty="0" smtClean="0">
                <a:solidFill>
                  <a:srgbClr val="000000"/>
                </a:solidFill>
                <a:latin typeface="Tahoma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  </a:t>
            </a:r>
            <a:r>
              <a:rPr lang="en-US" sz="2000" dirty="0" smtClean="0">
                <a:solidFill>
                  <a:srgbClr val="C00000"/>
                </a:solidFill>
                <a:latin typeface="Tahoma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Tahoma" charset="0"/>
              </a:rPr>
              <a:t>blindly) </a:t>
            </a:r>
            <a:r>
              <a:rPr lang="en-US" sz="2000" dirty="0" smtClean="0">
                <a:solidFill>
                  <a:srgbClr val="C00000"/>
                </a:solidFill>
                <a:latin typeface="Tahoma" charset="0"/>
              </a:rPr>
              <a:t>jam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during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transmission:</a:t>
            </a:r>
            <a:endParaRPr lang="en-US" sz="2000" baseline="-250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6326" name="Rectangle 44"/>
          <p:cNvSpPr>
            <a:spLocks noChangeArrowheads="1"/>
          </p:cNvSpPr>
          <p:nvPr/>
        </p:nvSpPr>
        <p:spPr bwMode="auto">
          <a:xfrm>
            <a:off x="620721" y="2543175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 #channels that the attacker can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Tahoma" charset="0"/>
              </a:rPr>
              <a:t>  scan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during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transmission:</a:t>
            </a:r>
            <a:endParaRPr lang="en-US" sz="2000" baseline="-25000" dirty="0">
              <a:solidFill>
                <a:srgbClr val="005092"/>
              </a:solidFill>
              <a:latin typeface="Tahoma" charset="0"/>
            </a:endParaRPr>
          </a:p>
        </p:txBody>
      </p:sp>
      <p:sp>
        <p:nvSpPr>
          <p:cNvPr id="56327" name="Rectangle 45"/>
          <p:cNvSpPr>
            <a:spLocks noChangeArrowheads="1"/>
          </p:cNvSpPr>
          <p:nvPr/>
        </p:nvSpPr>
        <p:spPr bwMode="auto">
          <a:xfrm>
            <a:off x="628596" y="328294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 #channels that the attacker can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Tahoma" charset="0"/>
              </a:rPr>
              <a:t>  block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during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transmission</a:t>
            </a:r>
            <a:endParaRPr lang="en-US" sz="2000" baseline="-25000" dirty="0">
              <a:solidFill>
                <a:srgbClr val="FF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56328" name="Rectangle 46"/>
          <p:cNvSpPr>
            <a:spLocks noChangeArrowheads="1"/>
          </p:cNvSpPr>
          <p:nvPr/>
        </p:nvSpPr>
        <p:spPr bwMode="auto">
          <a:xfrm>
            <a:off x="609640" y="911196"/>
            <a:ext cx="655478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Defined by the jamming resistance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 and coding rate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i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224" y="3976695"/>
            <a:ext cx="3714750" cy="272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30" name="Rectangle 50"/>
          <p:cNvSpPr>
            <a:spLocks noChangeArrowheads="1"/>
          </p:cNvSpPr>
          <p:nvPr/>
        </p:nvSpPr>
        <p:spPr bwMode="auto">
          <a:xfrm>
            <a:off x="5499100" y="3282948"/>
            <a:ext cx="3016304" cy="438156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analysis: Packet Encoding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20"/>
          <p:cNvSpPr txBox="1">
            <a:spLocks noChangeArrowheads="1"/>
          </p:cNvSpPr>
          <p:nvPr/>
        </p:nvSpPr>
        <p:spPr bwMode="auto">
          <a:xfrm>
            <a:off x="555569" y="984293"/>
            <a:ext cx="8434503" cy="558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52523">
            <a:prstTxWarp prst="textNoShape">
              <a:avLst/>
            </a:prstTxWarp>
          </a:bodyPr>
          <a:lstStyle/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 Optimal # of channels (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*=2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)</a:t>
            </a: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8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 Some results </a:t>
            </a: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=200, 1MBit/s, 1600 hops/s, ECC signature, |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=2176|, </a:t>
            </a:r>
            <a:r>
              <a:rPr lang="en-US" sz="1800" dirty="0">
                <a:solidFill>
                  <a:srgbClr val="000000"/>
                </a:solidFill>
                <a:latin typeface="Mistral" charset="0"/>
                <a:ea typeface="Arial" charset="0"/>
                <a:cs typeface="Arial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Tahoma" charset="0"/>
              </a:rPr>
              <a:t>13)</a:t>
            </a: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Throughput: 1000x slower than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</a:rPr>
              <a:t>FH</a:t>
            </a: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Latency: 2 – 100s (different attacker strengths) </a:t>
            </a: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650" y="2370123"/>
            <a:ext cx="2762250" cy="207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Performance Results</a:t>
            </a:r>
            <a:endParaRPr lang="de-DE" dirty="0"/>
          </a:p>
        </p:txBody>
      </p:sp>
      <p:pic>
        <p:nvPicPr>
          <p:cNvPr id="5837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292" y="1439885"/>
            <a:ext cx="53911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16" y="3429000"/>
            <a:ext cx="6569075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6" name="Text Box 14"/>
          <p:cNvSpPr txBox="1">
            <a:spLocks noChangeArrowheads="1"/>
          </p:cNvSpPr>
          <p:nvPr/>
        </p:nvSpPr>
        <p:spPr bwMode="auto">
          <a:xfrm>
            <a:off x="7434313" y="3757617"/>
            <a:ext cx="8255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(UFH)</a:t>
            </a:r>
            <a:endParaRPr lang="en-US" sz="1800">
              <a:solidFill>
                <a:srgbClr val="FF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Solutions: UFH and UDSSS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665109" y="1023939"/>
            <a:ext cx="8251938" cy="5289588"/>
          </a:xfrm>
        </p:spPr>
        <p:txBody>
          <a:bodyPr/>
          <a:lstStyle/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solidFill>
                  <a:srgbClr val="C00000"/>
                </a:solidFill>
                <a:latin typeface="Tahoma" charset="0"/>
              </a:rPr>
              <a:t>Basic idea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</a:rPr>
              <a:t>:</a:t>
            </a:r>
          </a:p>
          <a:p>
            <a:pPr marL="720000" eaLnBrk="1" hangingPunct="1">
              <a:lnSpc>
                <a:spcPct val="98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latin typeface="Tahoma" charset="0"/>
              </a:rPr>
              <a:t>If you cannot coordinate the sender and the receiver – Don’t! </a:t>
            </a:r>
          </a:p>
          <a:p>
            <a:pPr marL="720000" eaLnBrk="1" hangingPunct="1">
              <a:lnSpc>
                <a:spcPct val="98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latin typeface="Tahoma" charset="0"/>
              </a:rPr>
              <a:t>Sender uses random hopping sequences / spreading codes unknown to the receiver (public set)</a:t>
            </a: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solidFill>
                  <a:srgbClr val="C00000"/>
                </a:solidFill>
                <a:latin typeface="Tahoma" charset="0"/>
              </a:rPr>
              <a:t>Two solutions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</a:rPr>
              <a:t>:</a:t>
            </a: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Tahoma" charset="0"/>
              </a:rPr>
              <a:t>Uncoordinated Frequency Hopping Spread Spectrum (UFH) </a:t>
            </a:r>
            <a:endParaRPr lang="en-US" sz="2000" dirty="0" smtClean="0">
              <a:latin typeface="Tahoma" charset="0"/>
            </a:endParaRP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solidFill>
                  <a:srgbClr val="C00000"/>
                </a:solidFill>
                <a:latin typeface="Tahoma" charset="0"/>
              </a:rPr>
              <a:t>Uncoordinated Direct Sequence Spread Spectrum (UDSSS)</a:t>
            </a: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 smtClean="0">
              <a:latin typeface="Tahoma" charset="0"/>
            </a:endParaRP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 smtClean="0">
              <a:latin typeface="Tahoma" charset="0"/>
            </a:endParaRP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 smtClean="0">
              <a:latin typeface="Tahoma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Rationale</a:t>
            </a:r>
            <a:r>
              <a:rPr lang="en-US" sz="2000" dirty="0" smtClean="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rPr>
              <a:t>:</a:t>
            </a:r>
          </a:p>
          <a:p>
            <a:pPr marL="720000" eaLnBrk="1" hangingPunct="1">
              <a:lnSpc>
                <a:spcPct val="98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latin typeface="Tahoma" charset="0"/>
                <a:ea typeface="Arial" charset="0"/>
                <a:cs typeface="Arial" charset="0"/>
              </a:rPr>
              <a:t>The attacker cannot predict which spreading codes are used by the sender (neither can the receiver) </a:t>
            </a:r>
          </a:p>
          <a:p>
            <a:pPr marL="720000" eaLnBrk="1" hangingPunct="1">
              <a:lnSpc>
                <a:spcPct val="98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latin typeface="Tahoma" charset="0"/>
                <a:ea typeface="Arial" charset="0"/>
                <a:cs typeface="Arial" charset="0"/>
              </a:rPr>
              <a:t>UDSSS has reduced latency compared to DSSS</a:t>
            </a:r>
          </a:p>
          <a:p>
            <a:pPr marL="720000" eaLnBrk="1" hangingPunct="1">
              <a:lnSpc>
                <a:spcPct val="98000"/>
              </a:lnSpc>
              <a:spcBef>
                <a:spcPts val="450"/>
              </a:spcBef>
              <a:buFont typeface="Arial" pitchFamily="34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sz="2000" dirty="0" smtClean="0">
                <a:latin typeface="Tahoma" charset="0"/>
                <a:ea typeface="Arial" charset="0"/>
                <a:cs typeface="Arial" charset="0"/>
              </a:rPr>
              <a:t>Throughput can be improved by using parallelization </a:t>
            </a:r>
            <a:endParaRPr lang="en-US" sz="2000" dirty="0" smtClean="0">
              <a:solidFill>
                <a:srgbClr val="FF0000"/>
              </a:solidFill>
              <a:latin typeface="Tahoma" charset="0"/>
              <a:ea typeface="Arial" charset="0"/>
              <a:cs typeface="Arial" charset="0"/>
            </a:endParaRPr>
          </a:p>
          <a:p>
            <a:pPr lvl="1"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sz="2000" dirty="0" smtClean="0">
              <a:latin typeface="Tahoma" charset="0"/>
            </a:endParaRP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Broadcast Communication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 smtClean="0">
                <a:solidFill>
                  <a:srgbClr val="C00000"/>
                </a:solidFill>
              </a:rPr>
              <a:t>Broadcast </a:t>
            </a:r>
            <a:r>
              <a:rPr lang="de-DE" i="1" dirty="0" err="1" smtClean="0">
                <a:solidFill>
                  <a:srgbClr val="C00000"/>
                </a:solidFill>
              </a:rPr>
              <a:t>communication</a:t>
            </a:r>
            <a:endParaRPr lang="de-DE" i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sender</a:t>
            </a:r>
            <a:r>
              <a:rPr lang="de-DE" dirty="0" smtClean="0"/>
              <a:t>,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receivers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Open </a:t>
            </a:r>
            <a:r>
              <a:rPr lang="de-DE" dirty="0" err="1" smtClean="0"/>
              <a:t>system</a:t>
            </a:r>
            <a:endParaRPr lang="de-DE" dirty="0" smtClean="0"/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New </a:t>
            </a:r>
            <a:r>
              <a:rPr lang="de-DE" dirty="0" err="1" smtClean="0"/>
              <a:t>receivers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join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err="1" smtClean="0"/>
              <a:t>receivers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withdraw</a:t>
            </a:r>
            <a:endParaRPr lang="de-DE" dirty="0" smtClean="0"/>
          </a:p>
          <a:p>
            <a:pPr lvl="1">
              <a:buFont typeface="Symbol" pitchFamily="18" charset="2"/>
              <a:buChar char="-"/>
            </a:pP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receiver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listen </a:t>
            </a:r>
            <a:br>
              <a:rPr lang="de-DE" dirty="0" smtClean="0"/>
            </a:br>
            <a:r>
              <a:rPr lang="de-DE" dirty="0" smtClean="0"/>
              <a:t>(in </a:t>
            </a:r>
            <a:r>
              <a:rPr lang="de-DE" dirty="0" err="1" smtClean="0"/>
              <a:t>contrast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multicast</a:t>
            </a:r>
            <a:r>
              <a:rPr lang="de-DE" dirty="0" smtClean="0"/>
              <a:t>)</a:t>
            </a:r>
          </a:p>
          <a:p>
            <a:pPr lvl="1"/>
            <a:endParaRPr lang="de-DE" dirty="0" smtClean="0"/>
          </a:p>
          <a:p>
            <a:pPr lvl="8"/>
            <a:r>
              <a:rPr lang="de-DE" sz="2200" dirty="0" err="1" smtClean="0"/>
              <a:t>Examples</a:t>
            </a:r>
            <a:r>
              <a:rPr lang="de-DE" sz="2200" dirty="0" smtClean="0"/>
              <a:t>: </a:t>
            </a:r>
          </a:p>
          <a:p>
            <a:pPr lvl="8">
              <a:buFont typeface="Arial" pitchFamily="34" charset="0"/>
              <a:buChar char="•"/>
            </a:pPr>
            <a:r>
              <a:rPr lang="de-DE" sz="2200" dirty="0" err="1" smtClean="0"/>
              <a:t>radio</a:t>
            </a:r>
            <a:r>
              <a:rPr lang="de-DE" sz="2200" dirty="0" smtClean="0"/>
              <a:t> (</a:t>
            </a:r>
            <a:r>
              <a:rPr lang="de-DE" sz="2200" dirty="0" err="1" smtClean="0"/>
              <a:t>audio</a:t>
            </a:r>
            <a:r>
              <a:rPr lang="de-DE" sz="2200" dirty="0" smtClean="0"/>
              <a:t>) </a:t>
            </a:r>
            <a:r>
              <a:rPr lang="de-DE" sz="2200" dirty="0" err="1" smtClean="0"/>
              <a:t>broadcast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(AM, FM, …)</a:t>
            </a:r>
          </a:p>
          <a:p>
            <a:pPr lvl="8">
              <a:buFont typeface="Arial" pitchFamily="34" charset="0"/>
              <a:buChar char="•"/>
            </a:pPr>
            <a:r>
              <a:rPr lang="de-DE" sz="2200" dirty="0" err="1" smtClean="0"/>
              <a:t>navigation</a:t>
            </a:r>
            <a:r>
              <a:rPr lang="de-DE" sz="2200" dirty="0" smtClean="0"/>
              <a:t> </a:t>
            </a:r>
            <a:r>
              <a:rPr lang="de-DE" sz="2200" dirty="0" err="1" smtClean="0"/>
              <a:t>signals</a:t>
            </a:r>
            <a:r>
              <a:rPr lang="de-DE" sz="2200" dirty="0" smtClean="0"/>
              <a:t>: </a:t>
            </a:r>
            <a:r>
              <a:rPr lang="de-DE" sz="2200" dirty="0" err="1" smtClean="0"/>
              <a:t>satellite-based</a:t>
            </a:r>
            <a:r>
              <a:rPr lang="de-DE" sz="2200" dirty="0" smtClean="0"/>
              <a:t> (GPS), </a:t>
            </a:r>
            <a:r>
              <a:rPr lang="de-DE" sz="2200" dirty="0" err="1" smtClean="0"/>
              <a:t>terrestrial</a:t>
            </a:r>
            <a:r>
              <a:rPr lang="de-DE" sz="2200" dirty="0" smtClean="0"/>
              <a:t> (LORAN)</a:t>
            </a:r>
          </a:p>
          <a:p>
            <a:endParaRPr lang="de-DE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1541421" y="3721104"/>
            <a:ext cx="2097087" cy="1789113"/>
            <a:chOff x="6199239" y="3575076"/>
            <a:chExt cx="2097087" cy="1789113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7053314" y="3940201"/>
              <a:ext cx="414337" cy="414338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 dirty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A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7881989" y="4613301"/>
              <a:ext cx="414337" cy="415925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B</a:t>
              </a: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H="1">
              <a:off x="6373864" y="4330726"/>
              <a:ext cx="573087" cy="258763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7520039" y="4283101"/>
              <a:ext cx="568325" cy="258763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6780264" y="3575076"/>
              <a:ext cx="938375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dirty="0" smtClean="0">
                  <a:solidFill>
                    <a:srgbClr val="000000"/>
                  </a:solidFill>
                  <a:ea typeface="Arial" charset="0"/>
                  <a:cs typeface="Arial" charset="0"/>
                </a:rPr>
                <a:t>multicast</a:t>
              </a:r>
              <a:endParaRPr lang="en-US" sz="1600" dirty="0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6199239" y="4613301"/>
              <a:ext cx="414337" cy="415925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D</a:t>
              </a: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7027914" y="4948264"/>
              <a:ext cx="414337" cy="415925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5322927" y="1128681"/>
            <a:ext cx="2790834" cy="2497460"/>
            <a:chOff x="5176875" y="1420809"/>
            <a:chExt cx="2790834" cy="2081217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6313490" y="1845547"/>
              <a:ext cx="551406" cy="481986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 dirty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A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7416303" y="2628542"/>
              <a:ext cx="551406" cy="483832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 dirty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B</a:t>
              </a: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H="1">
              <a:off x="5409268" y="2299832"/>
              <a:ext cx="762673" cy="30101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6934615" y="2244431"/>
              <a:ext cx="756335" cy="30101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950112" y="1420809"/>
              <a:ext cx="1250825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broadcast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5176875" y="2628542"/>
              <a:ext cx="551406" cy="483832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 dirty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D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6537433" y="2429100"/>
              <a:ext cx="27464" cy="511533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6279688" y="3018194"/>
              <a:ext cx="551406" cy="483832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 dirty="0" smtClean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C</a:t>
              </a:r>
              <a:endPara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6801502" y="2397692"/>
              <a:ext cx="291551" cy="509693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H="1">
              <a:off x="6032521" y="2406636"/>
              <a:ext cx="292104" cy="511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6232" y="4086234"/>
            <a:ext cx="123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53" y="5510241"/>
            <a:ext cx="1281113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8636000" cy="502732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Uncoordinated Direct Sequence Spread Spectrum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175" y="215856"/>
            <a:ext cx="9140825" cy="746125"/>
          </a:xfrm>
        </p:spPr>
        <p:txBody>
          <a:bodyPr/>
          <a:lstStyle/>
          <a:p>
            <a:r>
              <a:rPr lang="en-US" dirty="0" smtClean="0"/>
              <a:t>Uncoordinated Direct Sequence Spread Spectrum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26" y="1199577"/>
            <a:ext cx="8807434" cy="50774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79968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Uncoordinated Direct Sequence Spread Spectrum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12395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Uncoordinated Direct Sequence Spread Spectrum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UDSSS: Optimization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2534"/>
            <a:ext cx="8915400" cy="57368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6" y="836577"/>
            <a:ext cx="8964572" cy="554412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UDSSS: Example Application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39"/>
          <p:cNvSpPr txBox="1">
            <a:spLocks noChangeArrowheads="1"/>
          </p:cNvSpPr>
          <p:nvPr/>
        </p:nvSpPr>
        <p:spPr bwMode="auto">
          <a:xfrm>
            <a:off x="4071938" y="4910138"/>
            <a:ext cx="4410075" cy="1462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>
              <a:solidFill>
                <a:srgbClr val="FF0000"/>
              </a:solidFill>
              <a:latin typeface="Tahoma" charset="0"/>
              <a:ea typeface="Arial" charset="0"/>
              <a:cs typeface="Arial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Summary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dirty="0" smtClean="0">
                <a:latin typeface="Tahoma" charset="0"/>
              </a:rPr>
              <a:t>Anti-jamming – key-establishment circular dependency</a:t>
            </a: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dirty="0" smtClean="0"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dirty="0" smtClean="0"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dirty="0" smtClean="0">
                <a:latin typeface="Tahoma" charset="0"/>
              </a:rPr>
              <a:t>Broadcast anti-jamming problem</a:t>
            </a: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dirty="0" smtClean="0"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dirty="0" smtClean="0"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dirty="0" smtClean="0">
                <a:latin typeface="Tahoma" charset="0"/>
              </a:rPr>
              <a:t>UDSSS and UFH</a:t>
            </a: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dirty="0" smtClean="0"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dirty="0" smtClean="0"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dirty="0" smtClean="0">
                <a:latin typeface="Tahoma" charset="0"/>
              </a:rPr>
              <a:t>New attacker models</a:t>
            </a: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dirty="0" smtClean="0"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dirty="0" smtClean="0">
              <a:latin typeface="Tahoma" charset="0"/>
            </a:endParaRP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•"/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r>
              <a:rPr lang="en-US" dirty="0" smtClean="0">
                <a:latin typeface="Tahoma" charset="0"/>
              </a:rPr>
              <a:t>Applications</a:t>
            </a:r>
          </a:p>
          <a:p>
            <a:pPr eaLnBrk="1" hangingPunct="1">
              <a:lnSpc>
                <a:spcPct val="98000"/>
              </a:lnSpc>
              <a:spcBef>
                <a:spcPts val="450"/>
              </a:spcBef>
              <a:tabLst>
                <a:tab pos="114300" algn="l"/>
                <a:tab pos="571500" algn="l"/>
                <a:tab pos="1028700" algn="l"/>
                <a:tab pos="1485900" algn="l"/>
                <a:tab pos="1943100" algn="l"/>
                <a:tab pos="2400300" algn="l"/>
                <a:tab pos="2857500" algn="l"/>
                <a:tab pos="3314700" algn="l"/>
                <a:tab pos="3771900" algn="l"/>
                <a:tab pos="4229100" algn="l"/>
                <a:tab pos="4686300" algn="l"/>
                <a:tab pos="5143500" algn="l"/>
                <a:tab pos="5600700" algn="l"/>
                <a:tab pos="6057900" algn="l"/>
                <a:tab pos="6515100" algn="l"/>
                <a:tab pos="6972300" algn="l"/>
                <a:tab pos="7429500" algn="l"/>
                <a:tab pos="7886700" algn="l"/>
                <a:tab pos="8343900" algn="l"/>
                <a:tab pos="8801100" algn="l"/>
              </a:tabLst>
            </a:pPr>
            <a:endParaRPr lang="en-US" dirty="0" smtClean="0">
              <a:latin typeface="Tahoma" charset="0"/>
            </a:endParaRPr>
          </a:p>
          <a:p>
            <a:endParaRPr lang="de-DE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4683" y="873090"/>
            <a:ext cx="114484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10" y="3082761"/>
            <a:ext cx="3579717" cy="674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6134136" y="1777878"/>
            <a:ext cx="1395417" cy="993887"/>
            <a:chOff x="5176875" y="1845547"/>
            <a:chExt cx="2790834" cy="1656479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6313490" y="1845547"/>
              <a:ext cx="551406" cy="481986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 dirty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A</a:t>
              </a:r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7416303" y="2628542"/>
              <a:ext cx="551406" cy="483832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 dirty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B</a:t>
              </a: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H="1">
              <a:off x="5409268" y="2299832"/>
              <a:ext cx="762673" cy="30101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6934615" y="2244431"/>
              <a:ext cx="756335" cy="30101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176875" y="2628542"/>
              <a:ext cx="551406" cy="483832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 dirty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D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6537433" y="2429100"/>
              <a:ext cx="27464" cy="511533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279688" y="3018194"/>
              <a:ext cx="551406" cy="483832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 dirty="0" smtClean="0">
                  <a:solidFill>
                    <a:srgbClr val="000000"/>
                  </a:solidFill>
                  <a:ea typeface="Times New Roman" charset="0"/>
                  <a:cs typeface="Times New Roman" charset="0"/>
                </a:rPr>
                <a:t>C</a:t>
              </a:r>
              <a:endPara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6801502" y="2397692"/>
              <a:ext cx="291551" cy="509693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H="1">
              <a:off x="6032521" y="2406636"/>
              <a:ext cx="292104" cy="511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8513" y="4439836"/>
            <a:ext cx="875445" cy="7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3584" y="5491518"/>
            <a:ext cx="1024890" cy="71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Physical</a:t>
            </a:r>
            <a:r>
              <a:rPr lang="de-DE" dirty="0" smtClean="0"/>
              <a:t> Layer Security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(Broadcast)</a:t>
            </a:r>
            <a:br>
              <a:rPr lang="en-US" dirty="0" smtClean="0"/>
            </a:br>
            <a:r>
              <a:rPr lang="en-US" dirty="0" smtClean="0"/>
              <a:t>Anti-Jamming Techniques to Key Establishment</a:t>
            </a:r>
            <a:br>
              <a:rPr lang="en-US" dirty="0" smtClean="0"/>
            </a:b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for Shared Keys in Wireless Networks</a:t>
            </a:r>
            <a:endParaRPr lang="de-DE" dirty="0"/>
          </a:p>
        </p:txBody>
      </p:sp>
      <p:sp>
        <p:nvSpPr>
          <p:cNvPr id="8806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023938"/>
            <a:ext cx="7769225" cy="5326102"/>
          </a:xfrm>
        </p:spPr>
        <p:txBody>
          <a:bodyPr lIns="90000" tIns="55871" rIns="90000" bIns="46800"/>
          <a:lstStyle/>
          <a:p>
            <a:pPr marL="339725" indent="-339725" eaLnBrk="1" hangingPunct="1">
              <a:lnSpc>
                <a:spcPct val="98000"/>
              </a:lnSpc>
              <a:buFont typeface="Tahom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Secret keys are required / used for:</a:t>
            </a:r>
          </a:p>
          <a:p>
            <a:pPr marL="739775" lvl="1" indent="-282575" eaLnBrk="1" hangingPunct="1">
              <a:buFont typeface="Tahoma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Communication techniques (DSSS, Frequency Hopping)</a:t>
            </a:r>
          </a:p>
          <a:p>
            <a:pPr marL="739775" lvl="1" indent="-282575" eaLnBrk="1" hangingPunct="1">
              <a:buFont typeface="Tahoma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Encryption of messages</a:t>
            </a:r>
          </a:p>
          <a:p>
            <a:pPr marL="739775" lvl="1" indent="-282575" eaLnBrk="1" hangingPunct="1">
              <a:buFont typeface="Tahoma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Integrity protection of messages (</a:t>
            </a:r>
            <a:r>
              <a:rPr lang="en-US" sz="2000" dirty="0" err="1"/>
              <a:t>MACs</a:t>
            </a:r>
            <a:r>
              <a:rPr lang="en-US" sz="2000" dirty="0"/>
              <a:t> = Message Authentication Codes)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marL="739775" lvl="1" indent="-282575" eaLnBrk="1" hangingPunct="1">
              <a:buFont typeface="Tahoma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dirty="0" smtClean="0"/>
          </a:p>
          <a:p>
            <a:pPr marL="739775" lvl="1" indent="-282575" eaLnBrk="1" hangingPunct="1">
              <a:buFont typeface="Tahoma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Authentication </a:t>
            </a:r>
            <a:r>
              <a:rPr lang="en-US" sz="2000" dirty="0"/>
              <a:t>/ authorized </a:t>
            </a:r>
            <a:r>
              <a:rPr lang="en-US" sz="2000" dirty="0" smtClean="0"/>
              <a:t>access</a:t>
            </a:r>
          </a:p>
          <a:p>
            <a:pPr marL="739775" lvl="1" indent="-282575" eaLnBrk="1" hangingPunct="1">
              <a:buFont typeface="Tahoma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/>
              <a:t>…</a:t>
            </a:r>
            <a:endParaRPr lang="en-US" sz="2000" dirty="0"/>
          </a:p>
        </p:txBody>
      </p:sp>
      <p:pic>
        <p:nvPicPr>
          <p:cNvPr id="880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1025" y="2881305"/>
            <a:ext cx="5495925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8070" name="Text Box 4"/>
          <p:cNvSpPr txBox="1">
            <a:spLocks noChangeArrowheads="1"/>
          </p:cNvSpPr>
          <p:nvPr/>
        </p:nvSpPr>
        <p:spPr bwMode="auto">
          <a:xfrm>
            <a:off x="7280275" y="5254650"/>
            <a:ext cx="1306513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382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[www.answers.com]</a:t>
            </a:r>
          </a:p>
        </p:txBody>
      </p:sp>
      <p:sp>
        <p:nvSpPr>
          <p:cNvPr id="88071" name="Text Box 5"/>
          <p:cNvSpPr txBox="1">
            <a:spLocks noChangeArrowheads="1"/>
          </p:cNvSpPr>
          <p:nvPr/>
        </p:nvSpPr>
        <p:spPr bwMode="auto">
          <a:xfrm>
            <a:off x="7932738" y="4164013"/>
            <a:ext cx="18097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7920038" y="4164013"/>
            <a:ext cx="180975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Key Establishment</a:t>
            </a:r>
            <a:endParaRPr lang="de-DE" dirty="0"/>
          </a:p>
        </p:txBody>
      </p:sp>
      <p:sp>
        <p:nvSpPr>
          <p:cNvPr id="90116" name="Rectangle 2"/>
          <p:cNvSpPr>
            <a:spLocks noGrp="1" noChangeArrowheads="1"/>
          </p:cNvSpPr>
          <p:nvPr>
            <p:ph idx="1"/>
          </p:nvPr>
        </p:nvSpPr>
        <p:spPr/>
        <p:txBody>
          <a:bodyPr lIns="90000" tIns="55871" rIns="90000" bIns="46800"/>
          <a:lstStyle/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Key establishment is a </a:t>
            </a:r>
            <a:r>
              <a:rPr lang="en-US" dirty="0" smtClean="0"/>
              <a:t>challenge</a:t>
            </a:r>
          </a:p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>
                <a:solidFill>
                  <a:srgbClr val="C00000"/>
                </a:solidFill>
              </a:rPr>
              <a:t>Pre-sharing Symmetric Keys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A Trusted Third Party (TTP) pre-loads the keys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Efficient (+)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Suffers from network dynamics problems (–):</a:t>
            </a:r>
          </a:p>
          <a:p>
            <a:pPr marL="1141413" lvl="2" indent="-227013" eaLnBrk="1" hangingPunct="1">
              <a:buFont typeface="Symbol" pitchFamily="18" charset="2"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new nodes joining, key revocation, key compromise</a:t>
            </a:r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>
                <a:solidFill>
                  <a:srgbClr val="C00000"/>
                </a:solidFill>
              </a:rPr>
              <a:t>Key Establishment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Based on public-key (asymmetric) cryptography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Prominent examples: RSA, </a:t>
            </a:r>
            <a:r>
              <a:rPr lang="en-US" dirty="0" err="1"/>
              <a:t>Diffie</a:t>
            </a:r>
            <a:r>
              <a:rPr lang="en-US" dirty="0"/>
              <a:t>-Hellman (DH)</a:t>
            </a:r>
          </a:p>
          <a:p>
            <a:pPr marL="1141413" lvl="2" indent="-227013" eaLnBrk="1" hangingPunct="1">
              <a:buFont typeface="Symbol" pitchFamily="18" charset="2"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Based on computational hardness of the factorization (RSA) or discrete logarithm (DH) problem</a:t>
            </a:r>
          </a:p>
          <a:p>
            <a:pPr marL="739775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Requires reliable communication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Attacks</a:t>
            </a:r>
            <a:r>
              <a:rPr lang="de-DE" dirty="0" smtClean="0"/>
              <a:t> on Broadcast Communication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For </a:t>
            </a:r>
            <a:r>
              <a:rPr lang="en-US" dirty="0" err="1" smtClean="0"/>
              <a:t>pairwise</a:t>
            </a:r>
            <a:r>
              <a:rPr lang="en-US" dirty="0" smtClean="0"/>
              <a:t> (</a:t>
            </a:r>
            <a:r>
              <a:rPr lang="en-US" dirty="0" err="1" smtClean="0"/>
              <a:t>unicast</a:t>
            </a:r>
            <a:r>
              <a:rPr lang="en-US" dirty="0" smtClean="0"/>
              <a:t>) communication we only consider </a:t>
            </a:r>
            <a:r>
              <a:rPr lang="en-US" i="1" dirty="0" smtClean="0">
                <a:solidFill>
                  <a:srgbClr val="C00000"/>
                </a:solidFill>
              </a:rPr>
              <a:t>external </a:t>
            </a:r>
            <a:r>
              <a:rPr lang="en-US" i="1" dirty="0" smtClean="0"/>
              <a:t>(</a:t>
            </a:r>
            <a:r>
              <a:rPr lang="en-US" i="1" dirty="0" smtClean="0">
                <a:solidFill>
                  <a:srgbClr val="C00000"/>
                </a:solidFill>
              </a:rPr>
              <a:t>outsider</a:t>
            </a:r>
            <a:r>
              <a:rPr lang="en-US" i="1" dirty="0" smtClean="0"/>
              <a:t>) </a:t>
            </a:r>
            <a:r>
              <a:rPr lang="en-US" i="1" dirty="0" smtClean="0">
                <a:solidFill>
                  <a:srgbClr val="C00000"/>
                </a:solidFill>
              </a:rPr>
              <a:t>attackers</a:t>
            </a:r>
          </a:p>
          <a:p>
            <a:pPr marL="339725" indent="-33972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 are mutually trusted</a:t>
            </a:r>
          </a:p>
          <a:p>
            <a:pPr marL="339725" indent="-33972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Attacker uses only public information</a:t>
            </a:r>
            <a:endParaRPr lang="en-US" dirty="0" smtClean="0">
              <a:solidFill>
                <a:srgbClr val="C00000"/>
              </a:solidFill>
            </a:endParaRPr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 smtClean="0"/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Broadcast communication</a:t>
            </a:r>
          </a:p>
          <a:p>
            <a:pPr marL="339725" indent="-33972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High and unknown number of receivers</a:t>
            </a:r>
          </a:p>
          <a:p>
            <a:pPr marL="339725" indent="-33972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Receivers are potentially </a:t>
            </a:r>
            <a:r>
              <a:rPr lang="en-US" dirty="0" err="1" smtClean="0"/>
              <a:t>untrusted</a:t>
            </a:r>
            <a:r>
              <a:rPr lang="en-US" dirty="0" smtClean="0"/>
              <a:t> and may be colluding</a:t>
            </a:r>
          </a:p>
          <a:p>
            <a:pPr marL="339725" indent="-33972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We need to consider </a:t>
            </a:r>
            <a:r>
              <a:rPr lang="en-US" i="1" dirty="0" smtClean="0">
                <a:solidFill>
                  <a:srgbClr val="C00000"/>
                </a:solidFill>
              </a:rPr>
              <a:t>external attackers  </a:t>
            </a:r>
            <a:br>
              <a:rPr lang="en-US" i="1" dirty="0" smtClean="0">
                <a:solidFill>
                  <a:srgbClr val="C00000"/>
                </a:solidFill>
              </a:rPr>
            </a:br>
            <a:r>
              <a:rPr lang="en-US" dirty="0" smtClean="0"/>
              <a:t>and </a:t>
            </a:r>
            <a:r>
              <a:rPr lang="en-US" i="1" dirty="0" smtClean="0">
                <a:solidFill>
                  <a:srgbClr val="C00000"/>
                </a:solidFill>
              </a:rPr>
              <a:t>internal</a:t>
            </a:r>
            <a:r>
              <a:rPr lang="en-US" i="1" dirty="0" smtClean="0"/>
              <a:t> (</a:t>
            </a:r>
            <a:r>
              <a:rPr lang="en-US" i="1" dirty="0" smtClean="0">
                <a:solidFill>
                  <a:srgbClr val="C00000"/>
                </a:solidFill>
              </a:rPr>
              <a:t>insider</a:t>
            </a:r>
            <a:r>
              <a:rPr lang="en-US" i="1" dirty="0" smtClean="0"/>
              <a:t>) </a:t>
            </a:r>
            <a:r>
              <a:rPr lang="en-US" i="1" dirty="0" smtClean="0">
                <a:solidFill>
                  <a:srgbClr val="C00000"/>
                </a:solidFill>
              </a:rPr>
              <a:t>attackers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(can be more efficient)</a:t>
            </a:r>
          </a:p>
          <a:p>
            <a:pPr marL="339725" indent="-33972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Group keys?</a:t>
            </a:r>
          </a:p>
          <a:p>
            <a:endParaRPr lang="de-DE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10606" y="2116112"/>
            <a:ext cx="414337" cy="414338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B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413556" y="1566837"/>
            <a:ext cx="414337" cy="41275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J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1707494" flipV="1">
            <a:off x="6850064" y="1932534"/>
            <a:ext cx="1292672" cy="253565"/>
            <a:chOff x="934" y="1525"/>
            <a:chExt cx="248" cy="220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934" y="1525"/>
              <a:ext cx="125" cy="134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1031" y="1584"/>
              <a:ext cx="29" cy="77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032" y="1584"/>
              <a:ext cx="150" cy="161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705531" y="2114532"/>
            <a:ext cx="414337" cy="415925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A</a:t>
            </a:r>
          </a:p>
        </p:txBody>
      </p:sp>
      <p:cxnSp>
        <p:nvCxnSpPr>
          <p:cNvPr id="17" name="Gerade Verbindung mit Pfeil 16"/>
          <p:cNvCxnSpPr>
            <a:stCxn id="11" idx="3"/>
            <a:endCxn id="8" idx="1"/>
          </p:cNvCxnSpPr>
          <p:nvPr/>
        </p:nvCxnSpPr>
        <p:spPr bwMode="auto">
          <a:xfrm>
            <a:off x="6119868" y="2322495"/>
            <a:ext cx="2090738" cy="78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934211" y="4378338"/>
            <a:ext cx="551406" cy="481986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8037024" y="5161333"/>
            <a:ext cx="551406" cy="483832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…</a:t>
            </a:r>
            <a:endParaRPr lang="en-US" sz="20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H="1">
            <a:off x="6029989" y="4832623"/>
            <a:ext cx="762673" cy="301011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7555336" y="4777222"/>
            <a:ext cx="756335" cy="301011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797596" y="5161333"/>
            <a:ext cx="551406" cy="483832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B</a:t>
            </a:r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>
            <a:off x="7158154" y="4961891"/>
            <a:ext cx="27464" cy="511533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900409" y="5550985"/>
            <a:ext cx="551406" cy="483832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D</a:t>
            </a:r>
            <a:endParaRPr lang="en-US" sz="20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126213" y="5742737"/>
            <a:ext cx="551406" cy="483832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C</a:t>
            </a:r>
            <a:endParaRPr lang="en-US" sz="20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7619535" y="5706224"/>
            <a:ext cx="551406" cy="483832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E</a:t>
            </a:r>
            <a:endParaRPr lang="en-US" sz="20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7477193" y="4975964"/>
            <a:ext cx="328617" cy="693747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H="1">
            <a:off x="6527856" y="4975613"/>
            <a:ext cx="356081" cy="694098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DH Key Establishment</a:t>
            </a:r>
            <a:endParaRPr lang="de-DE" dirty="0"/>
          </a:p>
        </p:txBody>
      </p:sp>
      <p:sp>
        <p:nvSpPr>
          <p:cNvPr id="92164" name="Rectangle 1"/>
          <p:cNvSpPr>
            <a:spLocks noGrp="1" noChangeArrowheads="1"/>
          </p:cNvSpPr>
          <p:nvPr>
            <p:ph idx="1"/>
          </p:nvPr>
        </p:nvSpPr>
        <p:spPr/>
        <p:txBody>
          <a:bodyPr lIns="91440" tIns="54791" rIns="91440" bIns="45720"/>
          <a:lstStyle/>
          <a:p>
            <a:pPr marL="339725" indent="-339725" eaLnBrk="1" hangingPunct="1">
              <a:lnSpc>
                <a:spcPct val="98000"/>
              </a:lnSpc>
              <a:spcBef>
                <a:spcPts val="550"/>
              </a:spcBef>
              <a:buFont typeface="Tahom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Nodes A and B do not share any secrets, but possess certificates of their public keys</a:t>
            </a:r>
          </a:p>
          <a:p>
            <a:pPr marL="339725" indent="-339725" eaLnBrk="1" hangingPunct="1">
              <a:spcBef>
                <a:spcPts val="550"/>
              </a:spcBef>
              <a:buFont typeface="Tahom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/>
              <a:t>Authenticated </a:t>
            </a:r>
            <a:r>
              <a:rPr lang="en-GB" sz="2000" dirty="0" err="1"/>
              <a:t>Diffie</a:t>
            </a:r>
            <a:r>
              <a:rPr lang="en-GB" sz="2000" dirty="0"/>
              <a:t>-Hellman Protocol (using signatures)</a:t>
            </a:r>
            <a:br>
              <a:rPr lang="en-GB" sz="2000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  <a:p>
            <a:pPr marL="339725" indent="-339725" eaLnBrk="1" hangingPunct="1">
              <a:spcBef>
                <a:spcPts val="550"/>
              </a:spcBef>
              <a:buFont typeface="Tahom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/>
          </a:p>
          <a:p>
            <a:pPr marL="339725" indent="-339725" eaLnBrk="1" hangingPunct="1">
              <a:spcBef>
                <a:spcPts val="550"/>
              </a:spcBef>
              <a:buFont typeface="Tahom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Conventional SS-Techniques cannot be used for the communication due to the missing shared secret</a:t>
            </a:r>
            <a:r>
              <a:rPr lang="en-GB" sz="2000" dirty="0">
                <a:solidFill>
                  <a:srgbClr val="C00000"/>
                </a:solidFill>
              </a:rPr>
              <a:t/>
            </a:r>
            <a:br>
              <a:rPr lang="en-GB" sz="2000" dirty="0">
                <a:solidFill>
                  <a:srgbClr val="C00000"/>
                </a:solidFill>
              </a:rPr>
            </a:b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92167" name="Text Box 4"/>
          <p:cNvSpPr txBox="1">
            <a:spLocks noChangeArrowheads="1"/>
          </p:cNvSpPr>
          <p:nvPr/>
        </p:nvSpPr>
        <p:spPr bwMode="auto">
          <a:xfrm>
            <a:off x="3586163" y="2173288"/>
            <a:ext cx="12795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3603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g</a:t>
            </a:r>
            <a:r>
              <a:rPr lang="en-US" sz="1800" b="1" baseline="30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a </a:t>
            </a:r>
            <a:r>
              <a:rPr lang="en-US" sz="1800" b="1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mod p</a:t>
            </a:r>
          </a:p>
        </p:txBody>
      </p:sp>
      <p:sp>
        <p:nvSpPr>
          <p:cNvPr id="92168" name="Line 5"/>
          <p:cNvSpPr>
            <a:spLocks noChangeShapeType="1"/>
          </p:cNvSpPr>
          <p:nvPr/>
        </p:nvSpPr>
        <p:spPr bwMode="auto">
          <a:xfrm>
            <a:off x="2849563" y="2711450"/>
            <a:ext cx="3114675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9" name="Line 6"/>
          <p:cNvSpPr>
            <a:spLocks noChangeShapeType="1"/>
          </p:cNvSpPr>
          <p:nvPr/>
        </p:nvSpPr>
        <p:spPr bwMode="auto">
          <a:xfrm flipH="1">
            <a:off x="2847975" y="3440113"/>
            <a:ext cx="3117850" cy="1587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0" name="Text Box 7"/>
          <p:cNvSpPr txBox="1">
            <a:spLocks noChangeArrowheads="1"/>
          </p:cNvSpPr>
          <p:nvPr/>
        </p:nvSpPr>
        <p:spPr bwMode="auto">
          <a:xfrm>
            <a:off x="1228725" y="2784475"/>
            <a:ext cx="3651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444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CH" sz="2000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92171" name="Text Box 8"/>
          <p:cNvSpPr txBox="1">
            <a:spLocks noChangeArrowheads="1"/>
          </p:cNvSpPr>
          <p:nvPr/>
        </p:nvSpPr>
        <p:spPr bwMode="auto">
          <a:xfrm>
            <a:off x="7034213" y="2773363"/>
            <a:ext cx="36512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444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CH" sz="2000" b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92172" name="Text Box 9"/>
          <p:cNvSpPr txBox="1">
            <a:spLocks noChangeArrowheads="1"/>
          </p:cNvSpPr>
          <p:nvPr/>
        </p:nvSpPr>
        <p:spPr bwMode="auto">
          <a:xfrm>
            <a:off x="2963863" y="2928938"/>
            <a:ext cx="2740025" cy="407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3603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g</a:t>
            </a:r>
            <a:r>
              <a:rPr lang="en-US" sz="1800" b="1" baseline="30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b </a:t>
            </a:r>
            <a:r>
              <a:rPr lang="en-US" sz="1800" b="1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mod p, sig</a:t>
            </a:r>
            <a:r>
              <a:rPr lang="en-US" sz="1800" b="1" baseline="-25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B</a:t>
            </a:r>
            <a:r>
              <a:rPr lang="en-US" sz="1800" b="1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(g</a:t>
            </a:r>
            <a:r>
              <a:rPr lang="en-US" sz="1800" b="1" baseline="30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b</a:t>
            </a:r>
            <a:r>
              <a:rPr lang="en-US" sz="1800" b="1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,g</a:t>
            </a:r>
            <a:r>
              <a:rPr lang="en-US" sz="1800" b="1" baseline="30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a</a:t>
            </a:r>
            <a:r>
              <a:rPr lang="en-US" sz="1800" b="1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92173" name="Text Box 10"/>
          <p:cNvSpPr txBox="1">
            <a:spLocks noChangeArrowheads="1"/>
          </p:cNvSpPr>
          <p:nvPr/>
        </p:nvSpPr>
        <p:spPr bwMode="auto">
          <a:xfrm>
            <a:off x="3505200" y="3603625"/>
            <a:ext cx="1489075" cy="40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3603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sig</a:t>
            </a:r>
            <a:r>
              <a:rPr lang="en-US" sz="1800" b="1" baseline="-25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A</a:t>
            </a:r>
            <a:r>
              <a:rPr lang="en-US" sz="1800" b="1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(g</a:t>
            </a:r>
            <a:r>
              <a:rPr lang="en-US" sz="1800" b="1" baseline="30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a</a:t>
            </a:r>
            <a:r>
              <a:rPr lang="en-US" sz="1800" b="1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,g</a:t>
            </a:r>
            <a:r>
              <a:rPr lang="en-US" sz="1800" b="1" baseline="30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b</a:t>
            </a:r>
            <a:r>
              <a:rPr lang="en-US" sz="1800" b="1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92174" name="Line 11"/>
          <p:cNvSpPr>
            <a:spLocks noChangeShapeType="1"/>
          </p:cNvSpPr>
          <p:nvPr/>
        </p:nvSpPr>
        <p:spPr bwMode="auto">
          <a:xfrm>
            <a:off x="2840038" y="4127500"/>
            <a:ext cx="3114675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5" name="Text Box 12"/>
          <p:cNvSpPr txBox="1">
            <a:spLocks noChangeArrowheads="1"/>
          </p:cNvSpPr>
          <p:nvPr/>
        </p:nvSpPr>
        <p:spPr bwMode="auto">
          <a:xfrm>
            <a:off x="4162425" y="5064125"/>
            <a:ext cx="701131" cy="811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149616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dirty="0">
                <a:solidFill>
                  <a:srgbClr val="C00000"/>
                </a:solidFill>
                <a:latin typeface="Wingdings" charset="2"/>
                <a:ea typeface="Arial" charset="0"/>
                <a:cs typeface="Arial" charset="0"/>
              </a:rPr>
              <a:t></a:t>
            </a:r>
          </a:p>
        </p:txBody>
      </p:sp>
      <p:sp>
        <p:nvSpPr>
          <p:cNvPr id="92176" name="Line 13"/>
          <p:cNvSpPr>
            <a:spLocks noChangeShapeType="1"/>
          </p:cNvSpPr>
          <p:nvPr/>
        </p:nvSpPr>
        <p:spPr bwMode="auto">
          <a:xfrm>
            <a:off x="1625600" y="2976563"/>
            <a:ext cx="2303463" cy="22812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7" name="Line 14"/>
          <p:cNvSpPr>
            <a:spLocks noChangeShapeType="1"/>
          </p:cNvSpPr>
          <p:nvPr/>
        </p:nvSpPr>
        <p:spPr bwMode="auto">
          <a:xfrm flipV="1">
            <a:off x="4983163" y="3097213"/>
            <a:ext cx="2057400" cy="20780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8" name="Text Box 15"/>
          <p:cNvSpPr txBox="1">
            <a:spLocks noChangeArrowheads="1"/>
          </p:cNvSpPr>
          <p:nvPr/>
        </p:nvSpPr>
        <p:spPr bwMode="auto">
          <a:xfrm>
            <a:off x="3716338" y="4441825"/>
            <a:ext cx="1517650" cy="60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2676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public keys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              B</a:t>
            </a: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268413" y="2327275"/>
          <a:ext cx="33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6" r:id="rId4" imgW="330159" imgH="482370" progId="">
                  <p:embed/>
                </p:oleObj>
              </mc:Choice>
              <mc:Fallback>
                <p:oleObj r:id="rId4" imgW="330159" imgH="48237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2327275"/>
                        <a:ext cx="330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7064375" y="2303463"/>
          <a:ext cx="33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7" r:id="rId6" imgW="330159" imgH="482370" progId="">
                  <p:embed/>
                </p:oleObj>
              </mc:Choice>
              <mc:Fallback>
                <p:oleObj r:id="rId6" imgW="330159" imgH="48237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5" y="2303463"/>
                        <a:ext cx="330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9" name="Text Box 18"/>
          <p:cNvSpPr txBox="1">
            <a:spLocks noChangeArrowheads="1"/>
          </p:cNvSpPr>
          <p:nvPr/>
        </p:nvSpPr>
        <p:spPr bwMode="auto">
          <a:xfrm>
            <a:off x="2081213" y="5233988"/>
            <a:ext cx="22002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2676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Trusted Third Party </a:t>
            </a:r>
          </a:p>
        </p:txBody>
      </p:sp>
      <p:sp>
        <p:nvSpPr>
          <p:cNvPr id="92180" name="Text Box 19"/>
          <p:cNvSpPr txBox="1">
            <a:spLocks noChangeArrowheads="1"/>
          </p:cNvSpPr>
          <p:nvPr/>
        </p:nvSpPr>
        <p:spPr bwMode="auto">
          <a:xfrm>
            <a:off x="447675" y="4003675"/>
            <a:ext cx="2032000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3603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K</a:t>
            </a:r>
            <a:r>
              <a:rPr lang="en-US" sz="1800" baseline="-25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AB</a:t>
            </a:r>
            <a:r>
              <a:rPr lang="en-US" sz="18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=(g</a:t>
            </a:r>
            <a:r>
              <a:rPr lang="en-US" sz="1800" baseline="30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b</a:t>
            </a:r>
            <a:r>
              <a:rPr lang="en-US" sz="18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)</a:t>
            </a:r>
            <a:r>
              <a:rPr lang="en-US" sz="1800" baseline="30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a</a:t>
            </a:r>
            <a:r>
              <a:rPr lang="en-US" sz="18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 mod p</a:t>
            </a:r>
          </a:p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1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92181" name="Text Box 20"/>
          <p:cNvSpPr txBox="1">
            <a:spLocks noChangeArrowheads="1"/>
          </p:cNvSpPr>
          <p:nvPr/>
        </p:nvSpPr>
        <p:spPr bwMode="auto">
          <a:xfrm>
            <a:off x="6354763" y="3900488"/>
            <a:ext cx="2222500" cy="407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3603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K</a:t>
            </a:r>
            <a:r>
              <a:rPr lang="en-US" sz="1800" baseline="-25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AB</a:t>
            </a:r>
            <a:r>
              <a:rPr lang="en-US" sz="18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=(g</a:t>
            </a:r>
            <a:r>
              <a:rPr lang="en-US" sz="1800" baseline="30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a</a:t>
            </a:r>
            <a:r>
              <a:rPr lang="en-US" sz="18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)</a:t>
            </a:r>
            <a:r>
              <a:rPr lang="en-US" sz="1800" baseline="300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b</a:t>
            </a:r>
            <a:r>
              <a:rPr lang="en-US" sz="1800">
                <a:solidFill>
                  <a:srgbClr val="000000"/>
                </a:solidFill>
                <a:latin typeface="Verdana" charset="0"/>
                <a:ea typeface="Arial" charset="0"/>
                <a:cs typeface="Arial" charset="0"/>
              </a:rPr>
              <a:t> mod p</a:t>
            </a:r>
          </a:p>
        </p:txBody>
      </p:sp>
      <p:sp>
        <p:nvSpPr>
          <p:cNvPr id="92182" name="Text Box 21"/>
          <p:cNvSpPr txBox="1">
            <a:spLocks noChangeArrowheads="1"/>
          </p:cNvSpPr>
          <p:nvPr/>
        </p:nvSpPr>
        <p:spPr bwMode="auto">
          <a:xfrm>
            <a:off x="4840288" y="5233988"/>
            <a:ext cx="30813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2676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= Certification Authority (CA)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5747" y="1182692"/>
            <a:ext cx="3438525" cy="257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8642350" cy="420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54791">
            <a:prstTxWarp prst="textNoShape">
              <a:avLst/>
            </a:prstTxWarp>
          </a:bodyPr>
          <a:lstStyle/>
          <a:p>
            <a:pPr marL="339725" indent="-339725" eaLnBrk="1" hangingPunct="1">
              <a:lnSpc>
                <a:spcPct val="98000"/>
              </a:lnSpc>
              <a:spcBef>
                <a:spcPts val="550"/>
              </a:spcBef>
              <a:buFont typeface="Tahom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 charset="0"/>
              </a:rPr>
              <a:t>Key establishment (e.g. using DH)</a:t>
            </a:r>
            <a:br>
              <a:rPr lang="en-GB" sz="2000" dirty="0">
                <a:solidFill>
                  <a:srgbClr val="000000"/>
                </a:solidFill>
                <a:latin typeface="Tahoma" charset="0"/>
              </a:rPr>
            </a:br>
            <a:r>
              <a:rPr lang="en-GB" sz="2000" dirty="0">
                <a:solidFill>
                  <a:srgbClr val="000000"/>
                </a:solidFill>
                <a:latin typeface="Tahoma" charset="0"/>
              </a:rPr>
              <a:t>depends on jamming-resistant </a:t>
            </a:r>
            <a:br>
              <a:rPr lang="en-GB" sz="2000" dirty="0">
                <a:solidFill>
                  <a:srgbClr val="000000"/>
                </a:solidFill>
                <a:latin typeface="Tahoma" charset="0"/>
              </a:rPr>
            </a:br>
            <a:r>
              <a:rPr lang="en-GB" sz="2000" dirty="0" smtClean="0">
                <a:solidFill>
                  <a:srgbClr val="000000"/>
                </a:solidFill>
                <a:latin typeface="Tahoma" charset="0"/>
              </a:rPr>
              <a:t>communication</a:t>
            </a:r>
          </a:p>
          <a:p>
            <a:pPr marL="339725" indent="-339725" eaLnBrk="1" hangingPunct="1">
              <a:lnSpc>
                <a:spcPct val="98000"/>
              </a:lnSpc>
              <a:spcBef>
                <a:spcPts val="550"/>
              </a:spcBef>
              <a:buFont typeface="Tahom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000" dirty="0">
              <a:solidFill>
                <a:srgbClr val="000000"/>
              </a:solidFill>
              <a:latin typeface="Tahoma" charset="0"/>
            </a:endParaRPr>
          </a:p>
          <a:p>
            <a:pPr marL="339725" indent="-339725" eaLnBrk="1" hangingPunct="1">
              <a:lnSpc>
                <a:spcPct val="97000"/>
              </a:lnSpc>
              <a:spcBef>
                <a:spcPts val="550"/>
              </a:spcBef>
              <a:buFont typeface="Tahom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 charset="0"/>
              </a:rPr>
              <a:t>Common anti-jamming techniques</a:t>
            </a:r>
            <a:br>
              <a:rPr lang="en-GB" sz="2000" dirty="0">
                <a:solidFill>
                  <a:srgbClr val="000000"/>
                </a:solidFill>
                <a:latin typeface="Tahoma" charset="0"/>
              </a:rPr>
            </a:br>
            <a:r>
              <a:rPr lang="en-GB" sz="2000" dirty="0">
                <a:solidFill>
                  <a:srgbClr val="000000"/>
                </a:solidFill>
                <a:latin typeface="Tahoma" charset="0"/>
              </a:rPr>
              <a:t>require a shared secret key (code</a:t>
            </a:r>
            <a:r>
              <a:rPr lang="en-GB" sz="2000" dirty="0" smtClean="0">
                <a:solidFill>
                  <a:srgbClr val="000000"/>
                </a:solidFill>
                <a:latin typeface="Tahoma" charset="0"/>
              </a:rPr>
              <a:t>)</a:t>
            </a:r>
          </a:p>
          <a:p>
            <a:pPr marL="339725" indent="-339725" eaLnBrk="1" hangingPunct="1">
              <a:lnSpc>
                <a:spcPct val="97000"/>
              </a:lnSpc>
              <a:spcBef>
                <a:spcPts val="550"/>
              </a:spcBef>
              <a:buFont typeface="Tahom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000" dirty="0">
              <a:solidFill>
                <a:srgbClr val="000000"/>
              </a:solidFill>
              <a:latin typeface="Tahoma" charset="0"/>
            </a:endParaRPr>
          </a:p>
          <a:p>
            <a:pPr marL="339725" indent="-339725" eaLnBrk="1" hangingPunct="1">
              <a:lnSpc>
                <a:spcPct val="97000"/>
              </a:lnSpc>
              <a:spcBef>
                <a:spcPts val="550"/>
              </a:spcBef>
              <a:buFont typeface="Tahom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 charset="0"/>
              </a:rPr>
              <a:t>Leads to an </a:t>
            </a:r>
            <a:r>
              <a:rPr lang="en-GB" sz="2000" dirty="0">
                <a:solidFill>
                  <a:srgbClr val="C00000"/>
                </a:solidFill>
                <a:latin typeface="Tahoma" charset="0"/>
              </a:rPr>
              <a:t>anti-jamming/</a:t>
            </a:r>
            <a:br>
              <a:rPr lang="en-GB" sz="2000" dirty="0">
                <a:solidFill>
                  <a:srgbClr val="C00000"/>
                </a:solidFill>
                <a:latin typeface="Tahoma" charset="0"/>
              </a:rPr>
            </a:br>
            <a:r>
              <a:rPr lang="en-GB" sz="2000" dirty="0">
                <a:solidFill>
                  <a:srgbClr val="C00000"/>
                </a:solidFill>
                <a:latin typeface="Tahoma" charset="0"/>
              </a:rPr>
              <a:t>key-establishment dependency cycle</a:t>
            </a:r>
            <a:r>
              <a:rPr lang="en-GB" sz="2000" dirty="0">
                <a:solidFill>
                  <a:srgbClr val="CC0000"/>
                </a:solidFill>
                <a:latin typeface="Tahoma" charset="0"/>
              </a:rPr>
              <a:t/>
            </a:r>
            <a:br>
              <a:rPr lang="en-GB" sz="2000" dirty="0">
                <a:solidFill>
                  <a:srgbClr val="CC0000"/>
                </a:solidFill>
                <a:latin typeface="Tahoma" charset="0"/>
              </a:rPr>
            </a:br>
            <a:endParaRPr lang="en-GB" sz="3000" dirty="0">
              <a:solidFill>
                <a:srgbClr val="CC0000"/>
              </a:solidFill>
              <a:latin typeface="Tahoma" charset="0"/>
            </a:endParaRPr>
          </a:p>
          <a:p>
            <a:pPr marL="339725" indent="-339725" eaLnBrk="1" hangingPunct="1">
              <a:lnSpc>
                <a:spcPct val="97000"/>
              </a:lnSpc>
              <a:spcBef>
                <a:spcPts val="550"/>
              </a:spcBef>
              <a:buFont typeface="Tahoma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00"/>
                </a:solidFill>
                <a:latin typeface="Tahoma" charset="0"/>
              </a:rPr>
              <a:t>Key idea: break the dependency cycle by using </a:t>
            </a:r>
            <a:r>
              <a:rPr lang="en-GB" sz="2000" b="1" dirty="0">
                <a:solidFill>
                  <a:srgbClr val="000000"/>
                </a:solidFill>
                <a:latin typeface="Tahoma" charset="0"/>
              </a:rPr>
              <a:t>Uncoordinated Frequency Hopping</a:t>
            </a:r>
            <a:r>
              <a:rPr lang="en-GB" sz="2000" dirty="0">
                <a:solidFill>
                  <a:srgbClr val="000000"/>
                </a:solidFill>
                <a:latin typeface="Tahoma" charset="0"/>
              </a:rPr>
              <a:t> (UFH)</a:t>
            </a:r>
            <a:r>
              <a:rPr lang="en-GB" dirty="0">
                <a:solidFill>
                  <a:srgbClr val="000000"/>
                </a:solidFill>
                <a:latin typeface="Tahoma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Tahoma" charset="0"/>
              </a:rPr>
            </a:br>
            <a:endParaRPr lang="en-GB" dirty="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2775" y="5048250"/>
            <a:ext cx="7556500" cy="1085850"/>
            <a:chOff x="386" y="3180"/>
            <a:chExt cx="4760" cy="684"/>
          </a:xfrm>
        </p:grpSpPr>
        <p:sp>
          <p:nvSpPr>
            <p:cNvPr id="94215" name="Text Box 6"/>
            <p:cNvSpPr txBox="1">
              <a:spLocks noChangeArrowheads="1"/>
            </p:cNvSpPr>
            <p:nvPr/>
          </p:nvSpPr>
          <p:spPr bwMode="auto">
            <a:xfrm>
              <a:off x="3742" y="3227"/>
              <a:ext cx="226" cy="182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wrap="none" lIns="0" tIns="1764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  <p:sp>
          <p:nvSpPr>
            <p:cNvPr id="94216" name="Text Box 7"/>
            <p:cNvSpPr txBox="1">
              <a:spLocks noChangeArrowheads="1"/>
            </p:cNvSpPr>
            <p:nvPr/>
          </p:nvSpPr>
          <p:spPr bwMode="auto">
            <a:xfrm>
              <a:off x="3242" y="3634"/>
              <a:ext cx="817" cy="182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wrap="none" lIns="0" tIns="1764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  <p:sp>
          <p:nvSpPr>
            <p:cNvPr id="94217" name="Text Box 8"/>
            <p:cNvSpPr txBox="1">
              <a:spLocks noChangeArrowheads="1"/>
            </p:cNvSpPr>
            <p:nvPr/>
          </p:nvSpPr>
          <p:spPr bwMode="auto">
            <a:xfrm>
              <a:off x="4059" y="3634"/>
              <a:ext cx="817" cy="1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0" tIns="1764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28</a:t>
              </a:r>
            </a:p>
          </p:txBody>
        </p:sp>
        <p:sp>
          <p:nvSpPr>
            <p:cNvPr id="94218" name="Text Box 9"/>
            <p:cNvSpPr txBox="1">
              <a:spLocks noChangeArrowheads="1"/>
            </p:cNvSpPr>
            <p:nvPr/>
          </p:nvSpPr>
          <p:spPr bwMode="auto">
            <a:xfrm>
              <a:off x="2425" y="3634"/>
              <a:ext cx="817" cy="1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0" tIns="1764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36</a:t>
              </a:r>
            </a:p>
          </p:txBody>
        </p:sp>
        <p:sp>
          <p:nvSpPr>
            <p:cNvPr id="94219" name="Text Box 10"/>
            <p:cNvSpPr txBox="1">
              <a:spLocks noChangeArrowheads="1"/>
            </p:cNvSpPr>
            <p:nvPr/>
          </p:nvSpPr>
          <p:spPr bwMode="auto">
            <a:xfrm>
              <a:off x="1609" y="3634"/>
              <a:ext cx="817" cy="182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wrap="none" lIns="0" tIns="1764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94220" name="Text Box 11"/>
            <p:cNvSpPr txBox="1">
              <a:spLocks noChangeArrowheads="1"/>
            </p:cNvSpPr>
            <p:nvPr/>
          </p:nvSpPr>
          <p:spPr bwMode="auto">
            <a:xfrm>
              <a:off x="1928" y="3227"/>
              <a:ext cx="226" cy="182"/>
            </a:xfrm>
            <a:prstGeom prst="rect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wrap="none" lIns="0" tIns="1764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94221" name="Text Box 12"/>
            <p:cNvSpPr txBox="1">
              <a:spLocks noChangeArrowheads="1"/>
            </p:cNvSpPr>
            <p:nvPr/>
          </p:nvSpPr>
          <p:spPr bwMode="auto">
            <a:xfrm>
              <a:off x="399" y="3180"/>
              <a:ext cx="212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4440" rIns="90000" bIns="468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>
                  <a:solidFill>
                    <a:srgbClr val="000000"/>
                  </a:solidFill>
                  <a:ea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94222" name="Text Box 13"/>
            <p:cNvSpPr txBox="1">
              <a:spLocks noChangeArrowheads="1"/>
            </p:cNvSpPr>
            <p:nvPr/>
          </p:nvSpPr>
          <p:spPr bwMode="auto">
            <a:xfrm>
              <a:off x="386" y="3590"/>
              <a:ext cx="212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4440" rIns="90000" bIns="4680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>
                  <a:solidFill>
                    <a:srgbClr val="000000"/>
                  </a:solidFill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94223" name="Line 14"/>
            <p:cNvSpPr>
              <a:spLocks noChangeShapeType="1"/>
            </p:cNvSpPr>
            <p:nvPr/>
          </p:nvSpPr>
          <p:spPr bwMode="auto">
            <a:xfrm flipV="1">
              <a:off x="1020" y="3225"/>
              <a:ext cx="1" cy="183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4224" name="Group 15"/>
            <p:cNvGrpSpPr>
              <a:grpSpLocks/>
            </p:cNvGrpSpPr>
            <p:nvPr/>
          </p:nvGrpSpPr>
          <p:grpSpPr bwMode="auto">
            <a:xfrm>
              <a:off x="612" y="3634"/>
              <a:ext cx="271" cy="180"/>
              <a:chOff x="612" y="3634"/>
              <a:chExt cx="271" cy="180"/>
            </a:xfrm>
          </p:grpSpPr>
          <p:sp>
            <p:nvSpPr>
              <p:cNvPr id="94272" name="Line 16"/>
              <p:cNvSpPr>
                <a:spLocks noChangeShapeType="1"/>
              </p:cNvSpPr>
              <p:nvPr/>
            </p:nvSpPr>
            <p:spPr bwMode="auto">
              <a:xfrm>
                <a:off x="612" y="3724"/>
                <a:ext cx="272" cy="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73" name="Line 17"/>
              <p:cNvSpPr>
                <a:spLocks noChangeShapeType="1"/>
              </p:cNvSpPr>
              <p:nvPr/>
            </p:nvSpPr>
            <p:spPr bwMode="auto">
              <a:xfrm flipV="1">
                <a:off x="748" y="3633"/>
                <a:ext cx="136" cy="9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74" name="Line 18"/>
              <p:cNvSpPr>
                <a:spLocks noChangeShapeType="1"/>
              </p:cNvSpPr>
              <p:nvPr/>
            </p:nvSpPr>
            <p:spPr bwMode="auto">
              <a:xfrm>
                <a:off x="748" y="3724"/>
                <a:ext cx="136" cy="9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225" name="Group 19"/>
            <p:cNvGrpSpPr>
              <a:grpSpLocks/>
            </p:cNvGrpSpPr>
            <p:nvPr/>
          </p:nvGrpSpPr>
          <p:grpSpPr bwMode="auto">
            <a:xfrm>
              <a:off x="612" y="3227"/>
              <a:ext cx="271" cy="179"/>
              <a:chOff x="612" y="3227"/>
              <a:chExt cx="271" cy="179"/>
            </a:xfrm>
          </p:grpSpPr>
          <p:sp>
            <p:nvSpPr>
              <p:cNvPr id="94269" name="Line 20"/>
              <p:cNvSpPr>
                <a:spLocks noChangeShapeType="1"/>
              </p:cNvSpPr>
              <p:nvPr/>
            </p:nvSpPr>
            <p:spPr bwMode="auto">
              <a:xfrm>
                <a:off x="612" y="3317"/>
                <a:ext cx="272" cy="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70" name="Line 21"/>
              <p:cNvSpPr>
                <a:spLocks noChangeShapeType="1"/>
              </p:cNvSpPr>
              <p:nvPr/>
            </p:nvSpPr>
            <p:spPr bwMode="auto">
              <a:xfrm flipV="1">
                <a:off x="748" y="3315"/>
                <a:ext cx="136" cy="9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71" name="Line 22"/>
              <p:cNvSpPr>
                <a:spLocks noChangeShapeType="1"/>
              </p:cNvSpPr>
              <p:nvPr/>
            </p:nvSpPr>
            <p:spPr bwMode="auto">
              <a:xfrm>
                <a:off x="748" y="3227"/>
                <a:ext cx="136" cy="91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4226" name="Line 23"/>
            <p:cNvSpPr>
              <a:spLocks noChangeShapeType="1"/>
            </p:cNvSpPr>
            <p:nvPr/>
          </p:nvSpPr>
          <p:spPr bwMode="auto">
            <a:xfrm>
              <a:off x="1246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7" name="Text Box 24"/>
            <p:cNvSpPr txBox="1">
              <a:spLocks noChangeArrowheads="1"/>
            </p:cNvSpPr>
            <p:nvPr/>
          </p:nvSpPr>
          <p:spPr bwMode="auto">
            <a:xfrm>
              <a:off x="1020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8" name="Line 25"/>
            <p:cNvSpPr>
              <a:spLocks noChangeShapeType="1"/>
            </p:cNvSpPr>
            <p:nvPr/>
          </p:nvSpPr>
          <p:spPr bwMode="auto">
            <a:xfrm>
              <a:off x="1473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9" name="Line 26"/>
            <p:cNvSpPr>
              <a:spLocks noChangeShapeType="1"/>
            </p:cNvSpPr>
            <p:nvPr/>
          </p:nvSpPr>
          <p:spPr bwMode="auto">
            <a:xfrm>
              <a:off x="1700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0" name="Line 27"/>
            <p:cNvSpPr>
              <a:spLocks noChangeShapeType="1"/>
            </p:cNvSpPr>
            <p:nvPr/>
          </p:nvSpPr>
          <p:spPr bwMode="auto">
            <a:xfrm>
              <a:off x="1927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1" name="Line 28"/>
            <p:cNvSpPr>
              <a:spLocks noChangeShapeType="1"/>
            </p:cNvSpPr>
            <p:nvPr/>
          </p:nvSpPr>
          <p:spPr bwMode="auto">
            <a:xfrm>
              <a:off x="2154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2" name="Line 29"/>
            <p:cNvSpPr>
              <a:spLocks noChangeShapeType="1"/>
            </p:cNvSpPr>
            <p:nvPr/>
          </p:nvSpPr>
          <p:spPr bwMode="auto">
            <a:xfrm>
              <a:off x="2380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Line 30"/>
            <p:cNvSpPr>
              <a:spLocks noChangeShapeType="1"/>
            </p:cNvSpPr>
            <p:nvPr/>
          </p:nvSpPr>
          <p:spPr bwMode="auto">
            <a:xfrm>
              <a:off x="2607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4" name="Line 31"/>
            <p:cNvSpPr>
              <a:spLocks noChangeShapeType="1"/>
            </p:cNvSpPr>
            <p:nvPr/>
          </p:nvSpPr>
          <p:spPr bwMode="auto">
            <a:xfrm>
              <a:off x="2834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Line 32"/>
            <p:cNvSpPr>
              <a:spLocks noChangeShapeType="1"/>
            </p:cNvSpPr>
            <p:nvPr/>
          </p:nvSpPr>
          <p:spPr bwMode="auto">
            <a:xfrm>
              <a:off x="3061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Line 33"/>
            <p:cNvSpPr>
              <a:spLocks noChangeShapeType="1"/>
            </p:cNvSpPr>
            <p:nvPr/>
          </p:nvSpPr>
          <p:spPr bwMode="auto">
            <a:xfrm>
              <a:off x="3288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7" name="Text Box 34"/>
            <p:cNvSpPr txBox="1">
              <a:spLocks noChangeArrowheads="1"/>
            </p:cNvSpPr>
            <p:nvPr/>
          </p:nvSpPr>
          <p:spPr bwMode="auto">
            <a:xfrm>
              <a:off x="1474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8" name="Text Box 35"/>
            <p:cNvSpPr txBox="1">
              <a:spLocks noChangeArrowheads="1"/>
            </p:cNvSpPr>
            <p:nvPr/>
          </p:nvSpPr>
          <p:spPr bwMode="auto">
            <a:xfrm>
              <a:off x="1700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Text Box 36"/>
            <p:cNvSpPr txBox="1">
              <a:spLocks noChangeArrowheads="1"/>
            </p:cNvSpPr>
            <p:nvPr/>
          </p:nvSpPr>
          <p:spPr bwMode="auto">
            <a:xfrm>
              <a:off x="2154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Text Box 37"/>
            <p:cNvSpPr txBox="1">
              <a:spLocks noChangeArrowheads="1"/>
            </p:cNvSpPr>
            <p:nvPr/>
          </p:nvSpPr>
          <p:spPr bwMode="auto">
            <a:xfrm>
              <a:off x="2380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Text Box 38"/>
            <p:cNvSpPr txBox="1">
              <a:spLocks noChangeArrowheads="1"/>
            </p:cNvSpPr>
            <p:nvPr/>
          </p:nvSpPr>
          <p:spPr bwMode="auto">
            <a:xfrm>
              <a:off x="2608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2" name="Text Box 39"/>
            <p:cNvSpPr txBox="1">
              <a:spLocks noChangeArrowheads="1"/>
            </p:cNvSpPr>
            <p:nvPr/>
          </p:nvSpPr>
          <p:spPr bwMode="auto">
            <a:xfrm>
              <a:off x="2835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3" name="Text Box 40"/>
            <p:cNvSpPr txBox="1">
              <a:spLocks noChangeArrowheads="1"/>
            </p:cNvSpPr>
            <p:nvPr/>
          </p:nvSpPr>
          <p:spPr bwMode="auto">
            <a:xfrm>
              <a:off x="3288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4" name="Line 41"/>
            <p:cNvSpPr>
              <a:spLocks noChangeShapeType="1"/>
            </p:cNvSpPr>
            <p:nvPr/>
          </p:nvSpPr>
          <p:spPr bwMode="auto">
            <a:xfrm flipV="1">
              <a:off x="974" y="3815"/>
              <a:ext cx="4037" cy="3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5" name="Text Box 42"/>
            <p:cNvSpPr txBox="1">
              <a:spLocks noChangeArrowheads="1"/>
            </p:cNvSpPr>
            <p:nvPr/>
          </p:nvSpPr>
          <p:spPr bwMode="auto">
            <a:xfrm>
              <a:off x="1020" y="3634"/>
              <a:ext cx="589" cy="1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0" tIns="17640" rIns="0" bIns="0">
              <a:prstTxWarp prst="textNoShape">
                <a:avLst/>
              </a:prstTxWarp>
            </a:bodyPr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94246" name="Line 43"/>
            <p:cNvSpPr>
              <a:spLocks noChangeShapeType="1"/>
            </p:cNvSpPr>
            <p:nvPr/>
          </p:nvSpPr>
          <p:spPr bwMode="auto">
            <a:xfrm>
              <a:off x="1609" y="3634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7" name="Line 44"/>
            <p:cNvSpPr>
              <a:spLocks noChangeShapeType="1"/>
            </p:cNvSpPr>
            <p:nvPr/>
          </p:nvSpPr>
          <p:spPr bwMode="auto">
            <a:xfrm>
              <a:off x="2426" y="3634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45"/>
            <p:cNvSpPr>
              <a:spLocks noChangeShapeType="1"/>
            </p:cNvSpPr>
            <p:nvPr/>
          </p:nvSpPr>
          <p:spPr bwMode="auto">
            <a:xfrm>
              <a:off x="2040" y="3453"/>
              <a:ext cx="1" cy="136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46"/>
            <p:cNvSpPr>
              <a:spLocks noChangeShapeType="1"/>
            </p:cNvSpPr>
            <p:nvPr/>
          </p:nvSpPr>
          <p:spPr bwMode="auto">
            <a:xfrm flipV="1">
              <a:off x="4059" y="3633"/>
              <a:ext cx="1" cy="184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47"/>
            <p:cNvSpPr>
              <a:spLocks noChangeShapeType="1"/>
            </p:cNvSpPr>
            <p:nvPr/>
          </p:nvSpPr>
          <p:spPr bwMode="auto">
            <a:xfrm>
              <a:off x="3242" y="3634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1" name="Line 48"/>
            <p:cNvSpPr>
              <a:spLocks noChangeShapeType="1"/>
            </p:cNvSpPr>
            <p:nvPr/>
          </p:nvSpPr>
          <p:spPr bwMode="auto">
            <a:xfrm>
              <a:off x="4875" y="3634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2" name="Line 49"/>
            <p:cNvSpPr>
              <a:spLocks noChangeShapeType="1"/>
            </p:cNvSpPr>
            <p:nvPr/>
          </p:nvSpPr>
          <p:spPr bwMode="auto">
            <a:xfrm flipV="1">
              <a:off x="974" y="3406"/>
              <a:ext cx="4037" cy="3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3" name="Line 50"/>
            <p:cNvSpPr>
              <a:spLocks noChangeShapeType="1"/>
            </p:cNvSpPr>
            <p:nvPr/>
          </p:nvSpPr>
          <p:spPr bwMode="auto">
            <a:xfrm>
              <a:off x="3514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4" name="Line 51"/>
            <p:cNvSpPr>
              <a:spLocks noChangeShapeType="1"/>
            </p:cNvSpPr>
            <p:nvPr/>
          </p:nvSpPr>
          <p:spPr bwMode="auto">
            <a:xfrm>
              <a:off x="3741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5" name="Line 52"/>
            <p:cNvSpPr>
              <a:spLocks noChangeShapeType="1"/>
            </p:cNvSpPr>
            <p:nvPr/>
          </p:nvSpPr>
          <p:spPr bwMode="auto">
            <a:xfrm>
              <a:off x="3968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6" name="Line 53"/>
            <p:cNvSpPr>
              <a:spLocks noChangeShapeType="1"/>
            </p:cNvSpPr>
            <p:nvPr/>
          </p:nvSpPr>
          <p:spPr bwMode="auto">
            <a:xfrm>
              <a:off x="4195" y="3226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7" name="Line 54"/>
            <p:cNvSpPr>
              <a:spLocks noChangeShapeType="1"/>
            </p:cNvSpPr>
            <p:nvPr/>
          </p:nvSpPr>
          <p:spPr bwMode="auto">
            <a:xfrm>
              <a:off x="4422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8" name="Line 55"/>
            <p:cNvSpPr>
              <a:spLocks noChangeShapeType="1"/>
            </p:cNvSpPr>
            <p:nvPr/>
          </p:nvSpPr>
          <p:spPr bwMode="auto">
            <a:xfrm>
              <a:off x="4648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9" name="Line 56"/>
            <p:cNvSpPr>
              <a:spLocks noChangeShapeType="1"/>
            </p:cNvSpPr>
            <p:nvPr/>
          </p:nvSpPr>
          <p:spPr bwMode="auto">
            <a:xfrm>
              <a:off x="4875" y="3227"/>
              <a:ext cx="1" cy="18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0" name="Text Box 57"/>
            <p:cNvSpPr txBox="1">
              <a:spLocks noChangeArrowheads="1"/>
            </p:cNvSpPr>
            <p:nvPr/>
          </p:nvSpPr>
          <p:spPr bwMode="auto">
            <a:xfrm>
              <a:off x="3514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1" name="Text Box 58"/>
            <p:cNvSpPr txBox="1">
              <a:spLocks noChangeArrowheads="1"/>
            </p:cNvSpPr>
            <p:nvPr/>
          </p:nvSpPr>
          <p:spPr bwMode="auto">
            <a:xfrm>
              <a:off x="3969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2" name="Text Box 59"/>
            <p:cNvSpPr txBox="1">
              <a:spLocks noChangeArrowheads="1"/>
            </p:cNvSpPr>
            <p:nvPr/>
          </p:nvSpPr>
          <p:spPr bwMode="auto">
            <a:xfrm>
              <a:off x="4196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3" name="Text Box 60"/>
            <p:cNvSpPr txBox="1">
              <a:spLocks noChangeArrowheads="1"/>
            </p:cNvSpPr>
            <p:nvPr/>
          </p:nvSpPr>
          <p:spPr bwMode="auto">
            <a:xfrm>
              <a:off x="3061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4" name="Text Box 61"/>
            <p:cNvSpPr txBox="1">
              <a:spLocks noChangeArrowheads="1"/>
            </p:cNvSpPr>
            <p:nvPr/>
          </p:nvSpPr>
          <p:spPr bwMode="auto">
            <a:xfrm>
              <a:off x="4422" y="3226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5" name="Text Box 62"/>
            <p:cNvSpPr txBox="1">
              <a:spLocks noChangeArrowheads="1"/>
            </p:cNvSpPr>
            <p:nvPr/>
          </p:nvSpPr>
          <p:spPr bwMode="auto">
            <a:xfrm>
              <a:off x="4648" y="3227"/>
              <a:ext cx="226" cy="1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6" name="Line 63"/>
            <p:cNvSpPr>
              <a:spLocks noChangeShapeType="1"/>
            </p:cNvSpPr>
            <p:nvPr/>
          </p:nvSpPr>
          <p:spPr bwMode="auto">
            <a:xfrm>
              <a:off x="3855" y="3453"/>
              <a:ext cx="1" cy="136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7" name="Text Box 64"/>
            <p:cNvSpPr txBox="1">
              <a:spLocks noChangeArrowheads="1"/>
            </p:cNvSpPr>
            <p:nvPr/>
          </p:nvSpPr>
          <p:spPr bwMode="auto">
            <a:xfrm>
              <a:off x="5010" y="3272"/>
              <a:ext cx="137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17640" rIns="0" bIns="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>
                  <a:solidFill>
                    <a:srgbClr val="000000"/>
                  </a:solidFill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94268" name="Text Box 65"/>
            <p:cNvSpPr txBox="1">
              <a:spLocks noChangeArrowheads="1"/>
            </p:cNvSpPr>
            <p:nvPr/>
          </p:nvSpPr>
          <p:spPr bwMode="auto">
            <a:xfrm>
              <a:off x="5010" y="3680"/>
              <a:ext cx="137" cy="1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17640" rIns="0" bIns="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i="1">
                  <a:solidFill>
                    <a:srgbClr val="000000"/>
                  </a:solidFill>
                  <a:ea typeface="Arial" charset="0"/>
                  <a:cs typeface="Arial" charset="0"/>
                </a:rPr>
                <a:t>t</a:t>
              </a:r>
            </a:p>
          </p:txBody>
        </p:sp>
      </p:grpSp>
      <p:sp>
        <p:nvSpPr>
          <p:cNvPr id="67" name="Titel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ahoma" charset="0"/>
              </a:rPr>
              <a:t>Anti-jamming / Key-establishment dependency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97097"/>
            <a:ext cx="8353425" cy="179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250825" y="981075"/>
            <a:ext cx="8683625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5871" rIns="90000" bIns="46800">
            <a:prstTxWarp prst="textNoShape">
              <a:avLst/>
            </a:prstTxWarp>
          </a:bodyPr>
          <a:lstStyle/>
          <a:p>
            <a:pPr marL="341313" indent="-341313" eaLnBrk="1" hangingPunct="1">
              <a:lnSpc>
                <a:spcPct val="98000"/>
              </a:lnSpc>
              <a:spcBef>
                <a:spcPts val="550"/>
              </a:spcBef>
              <a:buSzPct val="4500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ECC-based Station-to-Station </a:t>
            </a:r>
            <a:r>
              <a:rPr lang="en-US" sz="2200" dirty="0" err="1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Diffie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-Hellman</a:t>
            </a:r>
          </a:p>
          <a:p>
            <a:pPr marL="341313" indent="-341313" eaLnBrk="1" hangingPunct="1">
              <a:lnSpc>
                <a:spcPct val="98000"/>
              </a:lnSpc>
              <a:spcBef>
                <a:spcPts val="550"/>
              </a:spcBef>
              <a:buSzPct val="4500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	- </a:t>
            </a:r>
            <a:r>
              <a:rPr lang="en-US" sz="2000" i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lies on elliptic curve </a:t>
            </a:r>
            <a:r>
              <a:rPr lang="en-US" sz="2000" i="1" dirty="0">
                <a:solidFill>
                  <a:srgbClr val="000000"/>
                </a:solidFill>
                <a:ea typeface="Arial" charset="0"/>
                <a:cs typeface="Arial" charset="0"/>
              </a:rPr>
              <a:t>E(</a:t>
            </a:r>
            <a:r>
              <a:rPr lang="en-US" sz="2000" i="1" dirty="0" err="1">
                <a:solidFill>
                  <a:srgbClr val="000000"/>
                </a:solidFill>
                <a:ea typeface="Arial" charset="0"/>
                <a:cs typeface="Arial" charset="0"/>
              </a:rPr>
              <a:t>F</a:t>
            </a:r>
            <a:r>
              <a:rPr lang="en-US" sz="2000" i="1" baseline="-33000" dirty="0" err="1">
                <a:solidFill>
                  <a:srgbClr val="000000"/>
                </a:solidFill>
                <a:ea typeface="Arial" charset="0"/>
                <a:cs typeface="Arial" charset="0"/>
              </a:rPr>
              <a:t>q</a:t>
            </a:r>
            <a:r>
              <a:rPr lang="en-US" sz="2000" i="1" dirty="0">
                <a:solidFill>
                  <a:srgbClr val="000000"/>
                </a:solidFill>
                <a:ea typeface="Arial" charset="0"/>
                <a:cs typeface="Arial" charset="0"/>
              </a:rPr>
              <a:t>), CA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= Certification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Authority</a:t>
            </a:r>
          </a:p>
          <a:p>
            <a:pPr marL="341313" indent="-341313" eaLnBrk="1" hangingPunct="1">
              <a:lnSpc>
                <a:spcPct val="98000"/>
              </a:lnSpc>
              <a:spcBef>
                <a:spcPts val="550"/>
              </a:spcBef>
              <a:buSzPct val="4500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000" i="1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	- </a:t>
            </a:r>
            <a:r>
              <a:rPr lang="en-US" sz="2000" i="1" dirty="0" smtClean="0">
                <a:solidFill>
                  <a:srgbClr val="000000"/>
                </a:solidFill>
                <a:ea typeface="Arial" charset="0"/>
                <a:cs typeface="Arial" charset="0"/>
              </a:rPr>
              <a:t>PK</a:t>
            </a:r>
            <a:r>
              <a:rPr lang="en-US" sz="2000" i="1" baseline="-330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=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's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public key, </a:t>
            </a:r>
            <a:r>
              <a:rPr lang="en-US" sz="2000" i="1" dirty="0" err="1">
                <a:solidFill>
                  <a:srgbClr val="000000"/>
                </a:solidFill>
                <a:ea typeface="Arial" charset="0"/>
                <a:cs typeface="Arial" charset="0"/>
              </a:rPr>
              <a:t>Sig</a:t>
            </a:r>
            <a:r>
              <a:rPr lang="en-US" sz="2000" i="1" baseline="-33000" dirty="0" err="1">
                <a:solidFill>
                  <a:srgbClr val="000000"/>
                </a:solidFill>
                <a:ea typeface="Arial" charset="0"/>
                <a:cs typeface="Arial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=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's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signature, </a:t>
            </a:r>
            <a:r>
              <a:rPr lang="en-US" sz="2000" i="1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r</a:t>
            </a:r>
            <a:r>
              <a:rPr lang="en-US" sz="2000" i="1" baseline="-33000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A</a:t>
            </a:r>
            <a:r>
              <a:rPr lang="en-US" sz="2000" i="1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=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's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key contribution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</a:br>
            <a:endParaRPr lang="en-US" sz="22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7000"/>
              </a:lnSpc>
              <a:spcBef>
                <a:spcPts val="550"/>
              </a:spcBef>
              <a:buSzPct val="4500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Elliptic 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Curve Cryptography (ECC) enables to reduce the key length while maintaining the level of 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security</a:t>
            </a:r>
          </a:p>
          <a:p>
            <a:pPr eaLnBrk="1" hangingPunct="1">
              <a:lnSpc>
                <a:spcPct val="97000"/>
              </a:lnSpc>
              <a:spcBef>
                <a:spcPts val="550"/>
              </a:spcBef>
              <a:buSzPct val="4500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	-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E.g.,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128-bit security level [NIST]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  <a:t>→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256 bit prime fields on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elliptic</a:t>
            </a:r>
            <a:b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curves and 512 bit keys (vs. 3072-bit key for RSA)</a:t>
            </a:r>
          </a:p>
          <a:p>
            <a:pPr marL="341313" indent="-341313" eaLnBrk="1" hangingPunct="1">
              <a:lnSpc>
                <a:spcPct val="97000"/>
              </a:lnSpc>
              <a:spcBef>
                <a:spcPts val="550"/>
              </a:spcBef>
              <a:buSzPct val="4500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22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Use UFH to transmit the messages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323850" y="3103563"/>
            <a:ext cx="647700" cy="5048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2386013" y="2765415"/>
            <a:ext cx="525462" cy="415925"/>
          </a:xfrm>
          <a:prstGeom prst="ellipse">
            <a:avLst/>
          </a:prstGeom>
          <a:noFill/>
          <a:ln w="18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2962275" y="2698740"/>
            <a:ext cx="1570038" cy="525462"/>
          </a:xfrm>
          <a:prstGeom prst="ellipse">
            <a:avLst/>
          </a:prstGeom>
          <a:noFill/>
          <a:ln w="18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4906963" y="2797165"/>
            <a:ext cx="490537" cy="339725"/>
          </a:xfrm>
          <a:prstGeom prst="ellipse">
            <a:avLst/>
          </a:prstGeom>
          <a:noFill/>
          <a:ln w="18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5411788" y="2698740"/>
            <a:ext cx="1606550" cy="525462"/>
          </a:xfrm>
          <a:prstGeom prst="ellipse">
            <a:avLst/>
          </a:prstGeom>
          <a:noFill/>
          <a:ln w="1836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Key Establishment Protocol: Sender/Receiver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  <p:bldP spid="40968" grpId="0" animBg="1"/>
      <p:bldP spid="4096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el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remember?</a:t>
            </a:r>
            <a:endParaRPr lang="de-DE" dirty="0"/>
          </a:p>
        </p:txBody>
      </p:sp>
      <p:sp>
        <p:nvSpPr>
          <p:cNvPr id="98308" name="Rectangle 2"/>
          <p:cNvSpPr>
            <a:spLocks noGrp="1" noChangeArrowheads="1"/>
          </p:cNvSpPr>
          <p:nvPr>
            <p:ph idx="1"/>
          </p:nvPr>
        </p:nvSpPr>
        <p:spPr/>
        <p:txBody>
          <a:bodyPr lIns="90000" tIns="55116" rIns="90000" bIns="46800"/>
          <a:lstStyle/>
          <a:p>
            <a:pPr marL="341313" indent="-341313" eaLnBrk="1" hangingPunct="1">
              <a:lnSpc>
                <a:spcPct val="98000"/>
              </a:lnSpc>
              <a:buFont typeface="Tahoma" charset="0"/>
              <a:buChar char="•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What are broadcast systems?</a:t>
            </a:r>
            <a:br>
              <a:rPr lang="en-US" sz="2200" dirty="0"/>
            </a:br>
            <a:endParaRPr lang="en-US" sz="2200" dirty="0"/>
          </a:p>
          <a:p>
            <a:pPr marL="341313" indent="-341313" eaLnBrk="1" hangingPunct="1">
              <a:buFont typeface="Tahoma" charset="0"/>
              <a:buChar char="•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Applications for broadcast</a:t>
            </a:r>
            <a:br>
              <a:rPr lang="en-US" sz="2200" dirty="0"/>
            </a:br>
            <a:endParaRPr lang="en-US" sz="2200" dirty="0"/>
          </a:p>
          <a:p>
            <a:pPr marL="341313" indent="-341313" eaLnBrk="1" hangingPunct="1">
              <a:buFont typeface="Tahoma" charset="0"/>
              <a:buChar char="•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Approaches for enabling jamming-resistant broadcast despite internal attackers</a:t>
            </a:r>
            <a:br>
              <a:rPr lang="en-US" sz="2200" dirty="0"/>
            </a:br>
            <a:endParaRPr lang="en-US" sz="2200" dirty="0"/>
          </a:p>
          <a:p>
            <a:pPr marL="341313" indent="-341313" eaLnBrk="1" hangingPunct="1">
              <a:buFont typeface="Tahoma" charset="0"/>
              <a:buChar char="•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Jamming-resistant communication </a:t>
            </a:r>
            <a:br>
              <a:rPr lang="en-US" sz="2200" dirty="0"/>
            </a:br>
            <a:r>
              <a:rPr lang="en-US" sz="2200" dirty="0"/>
              <a:t>without shared secrets</a:t>
            </a:r>
            <a:br>
              <a:rPr lang="en-US" sz="2200" dirty="0"/>
            </a:br>
            <a:endParaRPr lang="en-US" sz="2200" dirty="0"/>
          </a:p>
          <a:p>
            <a:pPr marL="341313" indent="-341313" eaLnBrk="1" hangingPunct="1">
              <a:buFont typeface="Tahoma" charset="0"/>
              <a:buChar char="•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Anti-jamming/Key-establishment dependency</a:t>
            </a:r>
          </a:p>
        </p:txBody>
      </p:sp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1058863"/>
            <a:ext cx="457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83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250" y="1785915"/>
            <a:ext cx="457200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8311" name="Text Box 5"/>
          <p:cNvSpPr txBox="1">
            <a:spLocks noChangeArrowheads="1"/>
          </p:cNvSpPr>
          <p:nvPr/>
        </p:nvSpPr>
        <p:spPr bwMode="auto">
          <a:xfrm>
            <a:off x="7589838" y="3810000"/>
            <a:ext cx="87312" cy="6985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2" name="Text Box 6"/>
          <p:cNvSpPr txBox="1">
            <a:spLocks noChangeArrowheads="1"/>
          </p:cNvSpPr>
          <p:nvPr/>
        </p:nvSpPr>
        <p:spPr bwMode="auto">
          <a:xfrm>
            <a:off x="7397750" y="3967163"/>
            <a:ext cx="314325" cy="6985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3" name="Text Box 7"/>
          <p:cNvSpPr txBox="1">
            <a:spLocks noChangeArrowheads="1"/>
          </p:cNvSpPr>
          <p:nvPr/>
        </p:nvSpPr>
        <p:spPr bwMode="auto">
          <a:xfrm>
            <a:off x="7712075" y="3967163"/>
            <a:ext cx="314325" cy="698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4" name="Text Box 8"/>
          <p:cNvSpPr txBox="1">
            <a:spLocks noChangeArrowheads="1"/>
          </p:cNvSpPr>
          <p:nvPr/>
        </p:nvSpPr>
        <p:spPr bwMode="auto">
          <a:xfrm>
            <a:off x="7085013" y="3967163"/>
            <a:ext cx="314325" cy="698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5" name="Text Box 9"/>
          <p:cNvSpPr txBox="1">
            <a:spLocks noChangeArrowheads="1"/>
          </p:cNvSpPr>
          <p:nvPr/>
        </p:nvSpPr>
        <p:spPr bwMode="auto">
          <a:xfrm>
            <a:off x="6770688" y="3967163"/>
            <a:ext cx="314325" cy="6985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6" name="Text Box 10"/>
          <p:cNvSpPr txBox="1">
            <a:spLocks noChangeArrowheads="1"/>
          </p:cNvSpPr>
          <p:nvPr/>
        </p:nvSpPr>
        <p:spPr bwMode="auto">
          <a:xfrm>
            <a:off x="6892925" y="3810000"/>
            <a:ext cx="87313" cy="69850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7" name="Text Box 11"/>
          <p:cNvSpPr txBox="1">
            <a:spLocks noChangeArrowheads="1"/>
          </p:cNvSpPr>
          <p:nvPr/>
        </p:nvSpPr>
        <p:spPr bwMode="auto">
          <a:xfrm>
            <a:off x="6107113" y="3649663"/>
            <a:ext cx="336550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444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98318" name="Text Box 12"/>
          <p:cNvSpPr txBox="1">
            <a:spLocks noChangeArrowheads="1"/>
          </p:cNvSpPr>
          <p:nvPr/>
        </p:nvSpPr>
        <p:spPr bwMode="auto">
          <a:xfrm>
            <a:off x="6065838" y="3878263"/>
            <a:ext cx="336550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444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98319" name="Line 13"/>
          <p:cNvSpPr>
            <a:spLocks noChangeShapeType="1"/>
          </p:cNvSpPr>
          <p:nvPr/>
        </p:nvSpPr>
        <p:spPr bwMode="auto">
          <a:xfrm flipV="1">
            <a:off x="6545263" y="3808413"/>
            <a:ext cx="1587" cy="730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8320" name="Group 14"/>
          <p:cNvGrpSpPr>
            <a:grpSpLocks/>
          </p:cNvGrpSpPr>
          <p:nvPr/>
        </p:nvGrpSpPr>
        <p:grpSpPr bwMode="auto">
          <a:xfrm>
            <a:off x="6388100" y="3967163"/>
            <a:ext cx="103188" cy="68262"/>
            <a:chOff x="4024" y="2499"/>
            <a:chExt cx="65" cy="43"/>
          </a:xfrm>
        </p:grpSpPr>
        <p:sp>
          <p:nvSpPr>
            <p:cNvPr id="98368" name="Line 15"/>
            <p:cNvSpPr>
              <a:spLocks noChangeShapeType="1"/>
            </p:cNvSpPr>
            <p:nvPr/>
          </p:nvSpPr>
          <p:spPr bwMode="auto">
            <a:xfrm>
              <a:off x="4024" y="2521"/>
              <a:ext cx="66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9" name="Line 16"/>
            <p:cNvSpPr>
              <a:spLocks noChangeShapeType="1"/>
            </p:cNvSpPr>
            <p:nvPr/>
          </p:nvSpPr>
          <p:spPr bwMode="auto">
            <a:xfrm flipV="1">
              <a:off x="4057" y="2498"/>
              <a:ext cx="33" cy="24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70" name="Line 17"/>
            <p:cNvSpPr>
              <a:spLocks noChangeShapeType="1"/>
            </p:cNvSpPr>
            <p:nvPr/>
          </p:nvSpPr>
          <p:spPr bwMode="auto">
            <a:xfrm>
              <a:off x="4057" y="2521"/>
              <a:ext cx="33" cy="2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321" name="Group 18"/>
          <p:cNvGrpSpPr>
            <a:grpSpLocks/>
          </p:cNvGrpSpPr>
          <p:nvPr/>
        </p:nvGrpSpPr>
        <p:grpSpPr bwMode="auto">
          <a:xfrm>
            <a:off x="6388100" y="3810000"/>
            <a:ext cx="103188" cy="68263"/>
            <a:chOff x="4024" y="2400"/>
            <a:chExt cx="65" cy="43"/>
          </a:xfrm>
        </p:grpSpPr>
        <p:sp>
          <p:nvSpPr>
            <p:cNvPr id="98365" name="Line 19"/>
            <p:cNvSpPr>
              <a:spLocks noChangeShapeType="1"/>
            </p:cNvSpPr>
            <p:nvPr/>
          </p:nvSpPr>
          <p:spPr bwMode="auto">
            <a:xfrm>
              <a:off x="4024" y="2422"/>
              <a:ext cx="66" cy="1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6" name="Line 20"/>
            <p:cNvSpPr>
              <a:spLocks noChangeShapeType="1"/>
            </p:cNvSpPr>
            <p:nvPr/>
          </p:nvSpPr>
          <p:spPr bwMode="auto">
            <a:xfrm flipV="1">
              <a:off x="4057" y="2421"/>
              <a:ext cx="33" cy="24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67" name="Line 21"/>
            <p:cNvSpPr>
              <a:spLocks noChangeShapeType="1"/>
            </p:cNvSpPr>
            <p:nvPr/>
          </p:nvSpPr>
          <p:spPr bwMode="auto">
            <a:xfrm>
              <a:off x="4057" y="2400"/>
              <a:ext cx="33" cy="2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322" name="Line 22"/>
          <p:cNvSpPr>
            <a:spLocks noChangeShapeType="1"/>
          </p:cNvSpPr>
          <p:nvPr/>
        </p:nvSpPr>
        <p:spPr bwMode="auto">
          <a:xfrm>
            <a:off x="6632575" y="3810000"/>
            <a:ext cx="1588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3" name="Text Box 23"/>
          <p:cNvSpPr txBox="1">
            <a:spLocks noChangeArrowheads="1"/>
          </p:cNvSpPr>
          <p:nvPr/>
        </p:nvSpPr>
        <p:spPr bwMode="auto">
          <a:xfrm>
            <a:off x="6545263" y="3810000"/>
            <a:ext cx="87312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4" name="Line 24"/>
          <p:cNvSpPr>
            <a:spLocks noChangeShapeType="1"/>
          </p:cNvSpPr>
          <p:nvPr/>
        </p:nvSpPr>
        <p:spPr bwMode="auto">
          <a:xfrm>
            <a:off x="6718300" y="3810000"/>
            <a:ext cx="1588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5" name="Line 25"/>
          <p:cNvSpPr>
            <a:spLocks noChangeShapeType="1"/>
          </p:cNvSpPr>
          <p:nvPr/>
        </p:nvSpPr>
        <p:spPr bwMode="auto">
          <a:xfrm>
            <a:off x="6805613" y="3810000"/>
            <a:ext cx="1587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6" name="Line 26"/>
          <p:cNvSpPr>
            <a:spLocks noChangeShapeType="1"/>
          </p:cNvSpPr>
          <p:nvPr/>
        </p:nvSpPr>
        <p:spPr bwMode="auto">
          <a:xfrm>
            <a:off x="6892925" y="3810000"/>
            <a:ext cx="1588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7" name="Line 27"/>
          <p:cNvSpPr>
            <a:spLocks noChangeShapeType="1"/>
          </p:cNvSpPr>
          <p:nvPr/>
        </p:nvSpPr>
        <p:spPr bwMode="auto">
          <a:xfrm>
            <a:off x="6980238" y="3810000"/>
            <a:ext cx="1587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8" name="Line 28"/>
          <p:cNvSpPr>
            <a:spLocks noChangeShapeType="1"/>
          </p:cNvSpPr>
          <p:nvPr/>
        </p:nvSpPr>
        <p:spPr bwMode="auto">
          <a:xfrm>
            <a:off x="7067550" y="3810000"/>
            <a:ext cx="1588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9" name="Line 29"/>
          <p:cNvSpPr>
            <a:spLocks noChangeShapeType="1"/>
          </p:cNvSpPr>
          <p:nvPr/>
        </p:nvSpPr>
        <p:spPr bwMode="auto">
          <a:xfrm>
            <a:off x="7154863" y="3810000"/>
            <a:ext cx="1587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0" name="Line 30"/>
          <p:cNvSpPr>
            <a:spLocks noChangeShapeType="1"/>
          </p:cNvSpPr>
          <p:nvPr/>
        </p:nvSpPr>
        <p:spPr bwMode="auto">
          <a:xfrm>
            <a:off x="7242175" y="3810000"/>
            <a:ext cx="1588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1" name="Line 31"/>
          <p:cNvSpPr>
            <a:spLocks noChangeShapeType="1"/>
          </p:cNvSpPr>
          <p:nvPr/>
        </p:nvSpPr>
        <p:spPr bwMode="auto">
          <a:xfrm>
            <a:off x="7329488" y="3810000"/>
            <a:ext cx="1587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2" name="Line 32"/>
          <p:cNvSpPr>
            <a:spLocks noChangeShapeType="1"/>
          </p:cNvSpPr>
          <p:nvPr/>
        </p:nvSpPr>
        <p:spPr bwMode="auto">
          <a:xfrm>
            <a:off x="7415213" y="3810000"/>
            <a:ext cx="1587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3" name="Text Box 33"/>
          <p:cNvSpPr txBox="1">
            <a:spLocks noChangeArrowheads="1"/>
          </p:cNvSpPr>
          <p:nvPr/>
        </p:nvSpPr>
        <p:spPr bwMode="auto">
          <a:xfrm>
            <a:off x="6719888" y="3810000"/>
            <a:ext cx="87312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4" name="Text Box 34"/>
          <p:cNvSpPr txBox="1">
            <a:spLocks noChangeArrowheads="1"/>
          </p:cNvSpPr>
          <p:nvPr/>
        </p:nvSpPr>
        <p:spPr bwMode="auto">
          <a:xfrm>
            <a:off x="6805613" y="3810000"/>
            <a:ext cx="87312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5" name="Text Box 35"/>
          <p:cNvSpPr txBox="1">
            <a:spLocks noChangeArrowheads="1"/>
          </p:cNvSpPr>
          <p:nvPr/>
        </p:nvSpPr>
        <p:spPr bwMode="auto">
          <a:xfrm>
            <a:off x="6980238" y="3810000"/>
            <a:ext cx="87312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6" name="Text Box 36"/>
          <p:cNvSpPr txBox="1">
            <a:spLocks noChangeArrowheads="1"/>
          </p:cNvSpPr>
          <p:nvPr/>
        </p:nvSpPr>
        <p:spPr bwMode="auto">
          <a:xfrm>
            <a:off x="7067550" y="3810000"/>
            <a:ext cx="87313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7" name="Text Box 37"/>
          <p:cNvSpPr txBox="1">
            <a:spLocks noChangeArrowheads="1"/>
          </p:cNvSpPr>
          <p:nvPr/>
        </p:nvSpPr>
        <p:spPr bwMode="auto">
          <a:xfrm>
            <a:off x="7154863" y="3810000"/>
            <a:ext cx="87312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8" name="Text Box 38"/>
          <p:cNvSpPr txBox="1">
            <a:spLocks noChangeArrowheads="1"/>
          </p:cNvSpPr>
          <p:nvPr/>
        </p:nvSpPr>
        <p:spPr bwMode="auto">
          <a:xfrm>
            <a:off x="7242175" y="3810000"/>
            <a:ext cx="87313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9" name="Text Box 39"/>
          <p:cNvSpPr txBox="1">
            <a:spLocks noChangeArrowheads="1"/>
          </p:cNvSpPr>
          <p:nvPr/>
        </p:nvSpPr>
        <p:spPr bwMode="auto">
          <a:xfrm>
            <a:off x="7415213" y="3810000"/>
            <a:ext cx="87312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0" name="Line 40"/>
          <p:cNvSpPr>
            <a:spLocks noChangeShapeType="1"/>
          </p:cNvSpPr>
          <p:nvPr/>
        </p:nvSpPr>
        <p:spPr bwMode="auto">
          <a:xfrm>
            <a:off x="6527800" y="4037013"/>
            <a:ext cx="1550988" cy="1587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1" name="Text Box 41"/>
          <p:cNvSpPr txBox="1">
            <a:spLocks noChangeArrowheads="1"/>
          </p:cNvSpPr>
          <p:nvPr/>
        </p:nvSpPr>
        <p:spPr bwMode="auto">
          <a:xfrm>
            <a:off x="6545263" y="3967163"/>
            <a:ext cx="225425" cy="698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2" name="Line 42"/>
          <p:cNvSpPr>
            <a:spLocks noChangeShapeType="1"/>
          </p:cNvSpPr>
          <p:nvPr/>
        </p:nvSpPr>
        <p:spPr bwMode="auto">
          <a:xfrm>
            <a:off x="6770688" y="3967163"/>
            <a:ext cx="1587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3" name="Line 43"/>
          <p:cNvSpPr>
            <a:spLocks noChangeShapeType="1"/>
          </p:cNvSpPr>
          <p:nvPr/>
        </p:nvSpPr>
        <p:spPr bwMode="auto">
          <a:xfrm>
            <a:off x="7085013" y="3967163"/>
            <a:ext cx="1587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4" name="Line 44"/>
          <p:cNvSpPr>
            <a:spLocks noChangeShapeType="1"/>
          </p:cNvSpPr>
          <p:nvPr/>
        </p:nvSpPr>
        <p:spPr bwMode="auto">
          <a:xfrm>
            <a:off x="6937375" y="3897313"/>
            <a:ext cx="1588" cy="52387"/>
          </a:xfrm>
          <a:prstGeom prst="line">
            <a:avLst/>
          </a:prstGeom>
          <a:noFill/>
          <a:ln w="19080">
            <a:solidFill>
              <a:srgbClr val="A50021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5" name="Line 45"/>
          <p:cNvSpPr>
            <a:spLocks noChangeShapeType="1"/>
          </p:cNvSpPr>
          <p:nvPr/>
        </p:nvSpPr>
        <p:spPr bwMode="auto">
          <a:xfrm flipV="1">
            <a:off x="7712075" y="3965575"/>
            <a:ext cx="1588" cy="7302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6" name="Line 46"/>
          <p:cNvSpPr>
            <a:spLocks noChangeShapeType="1"/>
          </p:cNvSpPr>
          <p:nvPr/>
        </p:nvSpPr>
        <p:spPr bwMode="auto">
          <a:xfrm>
            <a:off x="7397750" y="3967163"/>
            <a:ext cx="1588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7" name="Line 47"/>
          <p:cNvSpPr>
            <a:spLocks noChangeShapeType="1"/>
          </p:cNvSpPr>
          <p:nvPr/>
        </p:nvSpPr>
        <p:spPr bwMode="auto">
          <a:xfrm>
            <a:off x="6527800" y="3879850"/>
            <a:ext cx="1550988" cy="1588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8" name="Line 48"/>
          <p:cNvSpPr>
            <a:spLocks noChangeShapeType="1"/>
          </p:cNvSpPr>
          <p:nvPr/>
        </p:nvSpPr>
        <p:spPr bwMode="auto">
          <a:xfrm>
            <a:off x="7502525" y="3810000"/>
            <a:ext cx="1588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9" name="Line 49"/>
          <p:cNvSpPr>
            <a:spLocks noChangeShapeType="1"/>
          </p:cNvSpPr>
          <p:nvPr/>
        </p:nvSpPr>
        <p:spPr bwMode="auto">
          <a:xfrm>
            <a:off x="7589838" y="3810000"/>
            <a:ext cx="1587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0" name="Line 50"/>
          <p:cNvSpPr>
            <a:spLocks noChangeShapeType="1"/>
          </p:cNvSpPr>
          <p:nvPr/>
        </p:nvSpPr>
        <p:spPr bwMode="auto">
          <a:xfrm>
            <a:off x="7677150" y="3810000"/>
            <a:ext cx="1588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1" name="Line 51"/>
          <p:cNvSpPr>
            <a:spLocks noChangeShapeType="1"/>
          </p:cNvSpPr>
          <p:nvPr/>
        </p:nvSpPr>
        <p:spPr bwMode="auto">
          <a:xfrm>
            <a:off x="7764463" y="3810000"/>
            <a:ext cx="1587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2" name="Line 52"/>
          <p:cNvSpPr>
            <a:spLocks noChangeShapeType="1"/>
          </p:cNvSpPr>
          <p:nvPr/>
        </p:nvSpPr>
        <p:spPr bwMode="auto">
          <a:xfrm>
            <a:off x="7851775" y="3810000"/>
            <a:ext cx="1588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3" name="Line 53"/>
          <p:cNvSpPr>
            <a:spLocks noChangeShapeType="1"/>
          </p:cNvSpPr>
          <p:nvPr/>
        </p:nvSpPr>
        <p:spPr bwMode="auto">
          <a:xfrm>
            <a:off x="7939088" y="3810000"/>
            <a:ext cx="1587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4" name="Line 54"/>
          <p:cNvSpPr>
            <a:spLocks noChangeShapeType="1"/>
          </p:cNvSpPr>
          <p:nvPr/>
        </p:nvSpPr>
        <p:spPr bwMode="auto">
          <a:xfrm>
            <a:off x="8026400" y="3810000"/>
            <a:ext cx="1588" cy="6985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5" name="Text Box 55"/>
          <p:cNvSpPr txBox="1">
            <a:spLocks noChangeArrowheads="1"/>
          </p:cNvSpPr>
          <p:nvPr/>
        </p:nvSpPr>
        <p:spPr bwMode="auto">
          <a:xfrm>
            <a:off x="7502525" y="3810000"/>
            <a:ext cx="87313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6" name="Text Box 56"/>
          <p:cNvSpPr txBox="1">
            <a:spLocks noChangeArrowheads="1"/>
          </p:cNvSpPr>
          <p:nvPr/>
        </p:nvSpPr>
        <p:spPr bwMode="auto">
          <a:xfrm>
            <a:off x="7677150" y="3810000"/>
            <a:ext cx="87313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7" name="Text Box 57"/>
          <p:cNvSpPr txBox="1">
            <a:spLocks noChangeArrowheads="1"/>
          </p:cNvSpPr>
          <p:nvPr/>
        </p:nvSpPr>
        <p:spPr bwMode="auto">
          <a:xfrm>
            <a:off x="7764463" y="3810000"/>
            <a:ext cx="87312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8" name="Text Box 58"/>
          <p:cNvSpPr txBox="1">
            <a:spLocks noChangeArrowheads="1"/>
          </p:cNvSpPr>
          <p:nvPr/>
        </p:nvSpPr>
        <p:spPr bwMode="auto">
          <a:xfrm>
            <a:off x="7329488" y="3810000"/>
            <a:ext cx="87312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9" name="Text Box 59"/>
          <p:cNvSpPr txBox="1">
            <a:spLocks noChangeArrowheads="1"/>
          </p:cNvSpPr>
          <p:nvPr/>
        </p:nvSpPr>
        <p:spPr bwMode="auto">
          <a:xfrm>
            <a:off x="7851775" y="3810000"/>
            <a:ext cx="87313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60" name="Text Box 60"/>
          <p:cNvSpPr txBox="1">
            <a:spLocks noChangeArrowheads="1"/>
          </p:cNvSpPr>
          <p:nvPr/>
        </p:nvSpPr>
        <p:spPr bwMode="auto">
          <a:xfrm>
            <a:off x="7939088" y="3810000"/>
            <a:ext cx="87312" cy="6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61" name="Line 61"/>
          <p:cNvSpPr>
            <a:spLocks noChangeShapeType="1"/>
          </p:cNvSpPr>
          <p:nvPr/>
        </p:nvSpPr>
        <p:spPr bwMode="auto">
          <a:xfrm>
            <a:off x="7634288" y="3897313"/>
            <a:ext cx="1587" cy="52387"/>
          </a:xfrm>
          <a:prstGeom prst="line">
            <a:avLst/>
          </a:prstGeom>
          <a:noFill/>
          <a:ln w="19080">
            <a:solidFill>
              <a:srgbClr val="A50021"/>
            </a:solidFill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62" name="Text Box 62"/>
          <p:cNvSpPr txBox="1">
            <a:spLocks noChangeArrowheads="1"/>
          </p:cNvSpPr>
          <p:nvPr/>
        </p:nvSpPr>
        <p:spPr bwMode="auto">
          <a:xfrm>
            <a:off x="8150225" y="3684588"/>
            <a:ext cx="52388" cy="7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7640" rIns="0" bIns="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t</a:t>
            </a:r>
          </a:p>
        </p:txBody>
      </p:sp>
      <p:sp>
        <p:nvSpPr>
          <p:cNvPr id="98363" name="Text Box 63"/>
          <p:cNvSpPr txBox="1">
            <a:spLocks noChangeArrowheads="1"/>
          </p:cNvSpPr>
          <p:nvPr/>
        </p:nvSpPr>
        <p:spPr bwMode="auto">
          <a:xfrm>
            <a:off x="8150225" y="3841750"/>
            <a:ext cx="52388" cy="7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17640" rIns="0" bIns="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Arial" charset="0"/>
                <a:cs typeface="Arial" charset="0"/>
              </a:rPr>
              <a:t>t</a:t>
            </a:r>
          </a:p>
        </p:txBody>
      </p:sp>
      <p:pic>
        <p:nvPicPr>
          <p:cNvPr id="98364" name="Picture 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9425" y="4513263"/>
            <a:ext cx="914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Attackers</a:t>
            </a:r>
            <a:r>
              <a:rPr lang="de-DE" dirty="0" smtClean="0"/>
              <a:t> on SS </a:t>
            </a:r>
            <a:r>
              <a:rPr lang="de-DE" dirty="0" err="1" smtClean="0"/>
              <a:t>Techniques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85800" y="1023938"/>
            <a:ext cx="7769225" cy="5253076"/>
          </a:xfrm>
        </p:spPr>
        <p:txBody>
          <a:bodyPr/>
          <a:lstStyle/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 smtClean="0">
                <a:solidFill>
                  <a:srgbClr val="C00000"/>
                </a:solidFill>
              </a:rPr>
              <a:t>External attacker</a:t>
            </a:r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Does </a:t>
            </a:r>
            <a:r>
              <a:rPr lang="en-US" i="1" dirty="0" smtClean="0"/>
              <a:t>not</a:t>
            </a:r>
            <a:r>
              <a:rPr lang="en-US" dirty="0" smtClean="0"/>
              <a:t>  know the spreading code / hopping sequence</a:t>
            </a:r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Partial-band attacker can still jam. Example: FHSS</a:t>
            </a:r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lvl="1" indent="-28257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3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000" dirty="0" smtClean="0">
                <a:solidFill>
                  <a:schemeClr val="tx1"/>
                </a:solidFill>
              </a:rPr>
              <a:t> Probability that the packet is jammed</a:t>
            </a:r>
          </a:p>
          <a:p>
            <a:pPr marL="504000" lvl="1" indent="-28257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= 1 – (1 –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3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i="1" baseline="-3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baseline="3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nj</a:t>
            </a:r>
            <a:endParaRPr lang="en-US" sz="2000" dirty="0" smtClean="0"/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dirty="0" smtClean="0"/>
          </a:p>
          <a:p>
            <a:pPr marL="504000" lvl="1" indent="-28257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dirty="0" smtClean="0"/>
          </a:p>
          <a:p>
            <a:pPr marL="504000" lvl="1" indent="-28257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DE" dirty="0"/>
          </a:p>
        </p:txBody>
      </p:sp>
      <p:sp>
        <p:nvSpPr>
          <p:cNvPr id="7" name="Pfeil nach rechts 6"/>
          <p:cNvSpPr/>
          <p:nvPr/>
        </p:nvSpPr>
        <p:spPr bwMode="auto">
          <a:xfrm>
            <a:off x="738135" y="4853007"/>
            <a:ext cx="365130" cy="18256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03265" y="2630658"/>
            <a:ext cx="3687813" cy="163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  = #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frequency channels</a:t>
            </a:r>
          </a:p>
          <a:p>
            <a:r>
              <a:rPr lang="en-US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i="1" baseline="-3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= #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channels the jammer jams</a:t>
            </a:r>
          </a:p>
          <a:p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i="1" baseline="-3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800" dirty="0" smtClean="0">
                <a:solidFill>
                  <a:schemeClr val="tx1"/>
                </a:solidFill>
              </a:rPr>
              <a:t> = #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jamming cycles per packet</a:t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     (given by min. jamming </a:t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     period, packet length, and </a:t>
            </a:r>
            <a:br>
              <a:rPr 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     jammer capabilities)</a:t>
            </a:r>
            <a:endParaRPr lang="de-DE" sz="1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0" name="Gruppieren 21"/>
          <p:cNvGrpSpPr/>
          <p:nvPr/>
        </p:nvGrpSpPr>
        <p:grpSpPr>
          <a:xfrm>
            <a:off x="5083183" y="2406638"/>
            <a:ext cx="2373346" cy="1864727"/>
            <a:chOff x="2697665" y="2234071"/>
            <a:chExt cx="1582230" cy="1036178"/>
          </a:xfrm>
        </p:grpSpPr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3073373" y="2490787"/>
              <a:ext cx="84613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3073373" y="2640012"/>
              <a:ext cx="84613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3073373" y="3238499"/>
              <a:ext cx="84613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9"/>
            <p:cNvSpPr>
              <a:spLocks/>
            </p:cNvSpPr>
            <p:nvPr/>
          </p:nvSpPr>
          <p:spPr bwMode="auto">
            <a:xfrm>
              <a:off x="3968723" y="2489199"/>
              <a:ext cx="49212" cy="739775"/>
            </a:xfrm>
            <a:prstGeom prst="rightBrace">
              <a:avLst>
                <a:gd name="adj1" fmla="val 125270"/>
                <a:gd name="adj2" fmla="val 4865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015819" y="2738709"/>
              <a:ext cx="264076" cy="2460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7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i="1" dirty="0" smtClean="0">
                  <a:solidFill>
                    <a:srgbClr val="000000"/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c</a:t>
              </a:r>
              <a:endParaRPr lang="en-US" sz="1800" i="1" dirty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3173385" y="2640012"/>
              <a:ext cx="566738" cy="149225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12"/>
            <p:cNvSpPr>
              <a:spLocks/>
            </p:cNvSpPr>
            <p:nvPr/>
          </p:nvSpPr>
          <p:spPr bwMode="auto">
            <a:xfrm>
              <a:off x="2903510" y="2940049"/>
              <a:ext cx="100013" cy="330200"/>
            </a:xfrm>
            <a:prstGeom prst="leftBrace">
              <a:avLst>
                <a:gd name="adj1" fmla="val 2751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2697665" y="2978688"/>
              <a:ext cx="292104" cy="2698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0876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800" i="1" dirty="0" err="1">
                  <a:solidFill>
                    <a:srgbClr val="000000"/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c</a:t>
              </a:r>
              <a:r>
                <a:rPr lang="en-US" sz="1800" i="1" baseline="-33000" dirty="0" err="1">
                  <a:solidFill>
                    <a:srgbClr val="000000"/>
                  </a:solidFill>
                  <a:latin typeface="Times New Roman" pitchFamily="18" charset="0"/>
                  <a:ea typeface="Arial" charset="0"/>
                  <a:cs typeface="Times New Roman" pitchFamily="18" charset="0"/>
                </a:rPr>
                <a:t>j</a:t>
              </a:r>
              <a:endParaRPr lang="en-US" sz="1800" i="1" baseline="-33000" dirty="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3147993" y="2427287"/>
              <a:ext cx="24923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3065435" y="2234071"/>
              <a:ext cx="1135063" cy="2220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5583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Min. jamming</a:t>
              </a:r>
            </a:p>
          </p:txBody>
        </p:sp>
      </p:grp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849955" y="3100383"/>
            <a:ext cx="1204929" cy="362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5583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Packet</a:t>
            </a:r>
            <a:endParaRPr lang="en-US" sz="14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5813442" y="3684591"/>
            <a:ext cx="328618" cy="547695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7" name="Abgerundete rechteckige Legende 26"/>
          <p:cNvSpPr/>
          <p:nvPr/>
        </p:nvSpPr>
        <p:spPr bwMode="auto">
          <a:xfrm>
            <a:off x="4316409" y="5364189"/>
            <a:ext cx="2336833" cy="766772"/>
          </a:xfrm>
          <a:prstGeom prst="wedgeRoundRectCallout">
            <a:avLst>
              <a:gd name="adj1" fmla="val -95835"/>
              <a:gd name="adj2" fmla="val -39553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341675" y="5364189"/>
            <a:ext cx="2219839" cy="77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+mn-lt"/>
              </a:rPr>
              <a:t>Typical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+mn-lt"/>
              </a:rPr>
              <a:t>computation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600" dirty="0" smtClean="0">
                <a:solidFill>
                  <a:schemeClr val="tx1"/>
                </a:solidFill>
                <a:latin typeface="+mn-lt"/>
              </a:rPr>
            </a:br>
            <a:r>
              <a:rPr lang="de-DE" sz="1600" dirty="0" err="1" smtClean="0">
                <a:solidFill>
                  <a:schemeClr val="tx1"/>
                </a:solidFill>
                <a:latin typeface="+mn-lt"/>
              </a:rPr>
              <a:t>of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+mn-lt"/>
              </a:rPr>
              <a:t>jamming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+mn-lt"/>
              </a:rPr>
              <a:t>probability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de-DE" sz="1600" dirty="0" smtClean="0">
                <a:solidFill>
                  <a:schemeClr val="tx1"/>
                </a:solidFill>
                <a:latin typeface="+mn-lt"/>
              </a:rPr>
            </a:b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via </a:t>
            </a:r>
            <a:r>
              <a:rPr lang="de-DE" sz="16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de-DE" sz="1600" dirty="0" smtClean="0">
                <a:solidFill>
                  <a:schemeClr val="tx1"/>
                </a:solidFill>
                <a:latin typeface="+mn-lt"/>
              </a:rPr>
              <a:t> inverse</a:t>
            </a: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5630877" y="3392487"/>
            <a:ext cx="1269206" cy="28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4"/>
          <p:cNvSpPr>
            <a:spLocks noChangeShapeType="1"/>
          </p:cNvSpPr>
          <p:nvPr/>
        </p:nvSpPr>
        <p:spPr bwMode="auto">
          <a:xfrm>
            <a:off x="5667390" y="3684591"/>
            <a:ext cx="1269206" cy="28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5667390" y="3940182"/>
            <a:ext cx="1269206" cy="28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Internal </a:t>
            </a:r>
            <a:r>
              <a:rPr lang="de-DE" dirty="0" err="1" smtClean="0"/>
              <a:t>Attackers</a:t>
            </a:r>
            <a:r>
              <a:rPr lang="de-DE" dirty="0" smtClean="0"/>
              <a:t> on SS </a:t>
            </a:r>
            <a:r>
              <a:rPr lang="de-DE" dirty="0" err="1" smtClean="0"/>
              <a:t>Techniques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 smtClean="0">
                <a:solidFill>
                  <a:srgbClr val="C00000"/>
                </a:solidFill>
              </a:rPr>
              <a:t>Internal attacker</a:t>
            </a:r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Legitimate receiver: can decode the broadcast signal, i.e. knows the used spreading code and its synchronization</a:t>
            </a:r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 smtClean="0"/>
              <a:t>Can </a:t>
            </a:r>
            <a:r>
              <a:rPr lang="en-US" i="1" dirty="0" smtClean="0">
                <a:solidFill>
                  <a:srgbClr val="C00000"/>
                </a:solidFill>
              </a:rPr>
              <a:t>misuse the spreading code and synchronization </a:t>
            </a:r>
            <a:r>
              <a:rPr lang="en-US" dirty="0" smtClean="0">
                <a:solidFill>
                  <a:schemeClr val="tx1"/>
                </a:solidFill>
              </a:rPr>
              <a:t>for jamming to</a:t>
            </a:r>
            <a:r>
              <a:rPr lang="en-US" dirty="0" smtClean="0"/>
              <a:t> disable other receivers to get the signal</a:t>
            </a:r>
          </a:p>
          <a:p>
            <a:pPr marL="504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 smtClean="0">
                <a:solidFill>
                  <a:srgbClr val="C00000"/>
                </a:solidFill>
              </a:rPr>
              <a:t>Group keys do not prevent this attack!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need a better solution!</a:t>
            </a:r>
          </a:p>
          <a:p>
            <a:endParaRPr lang="de-D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95736" y="4049721"/>
            <a:ext cx="551406" cy="481986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98549" y="4832716"/>
            <a:ext cx="551406" cy="483832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…</a:t>
            </a:r>
            <a:endParaRPr lang="en-US" sz="20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3291514" y="4504006"/>
            <a:ext cx="762673" cy="301011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816861" y="4448605"/>
            <a:ext cx="756335" cy="301011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059121" y="4832716"/>
            <a:ext cx="551406" cy="483832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B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4419679" y="4633274"/>
            <a:ext cx="27464" cy="511533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161934" y="5222368"/>
            <a:ext cx="551406" cy="483832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D</a:t>
            </a:r>
            <a:endParaRPr lang="en-US" sz="20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387738" y="5414120"/>
            <a:ext cx="551406" cy="483832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C</a:t>
            </a:r>
            <a:endParaRPr lang="en-US" sz="20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881060" y="5377607"/>
            <a:ext cx="551406" cy="483832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E</a:t>
            </a:r>
            <a:endParaRPr lang="en-US" sz="20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738718" y="4647347"/>
            <a:ext cx="328617" cy="693747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3789381" y="4646996"/>
            <a:ext cx="356081" cy="694098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513123" y="4071952"/>
            <a:ext cx="628651" cy="415925"/>
          </a:xfrm>
          <a:prstGeom prst="rect">
            <a:avLst/>
          </a:prstGeom>
          <a:solidFill>
            <a:srgbClr val="FFFFFF"/>
          </a:solidFill>
          <a:ln w="1908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</a:t>
            </a:r>
            <a:r>
              <a:rPr lang="en-US" sz="16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K</a:t>
            </a:r>
            <a:endParaRPr lang="en-US" sz="16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2344707" y="4838725"/>
            <a:ext cx="628651" cy="415925"/>
          </a:xfrm>
          <a:prstGeom prst="rect">
            <a:avLst/>
          </a:prstGeom>
          <a:solidFill>
            <a:srgbClr val="FFFFFF"/>
          </a:solidFill>
          <a:ln w="1908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K</a:t>
            </a:r>
            <a:endParaRPr lang="en-US" sz="16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176576" y="5934116"/>
            <a:ext cx="628651" cy="306386"/>
          </a:xfrm>
          <a:prstGeom prst="rect">
            <a:avLst/>
          </a:prstGeom>
          <a:solidFill>
            <a:srgbClr val="FFFFFF"/>
          </a:solidFill>
          <a:ln w="1908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K</a:t>
            </a:r>
            <a:endParaRPr lang="en-US" sz="16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097331" y="5751550"/>
            <a:ext cx="474669" cy="306386"/>
          </a:xfrm>
          <a:prstGeom prst="rect">
            <a:avLst/>
          </a:prstGeom>
          <a:solidFill>
            <a:srgbClr val="FFFFFF"/>
          </a:solidFill>
          <a:ln w="1908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K</a:t>
            </a:r>
            <a:endParaRPr lang="en-US" sz="16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827591" y="5903950"/>
            <a:ext cx="474669" cy="306386"/>
          </a:xfrm>
          <a:prstGeom prst="rect">
            <a:avLst/>
          </a:prstGeom>
          <a:solidFill>
            <a:srgbClr val="FFFFFF"/>
          </a:solidFill>
          <a:ln w="1908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K</a:t>
            </a:r>
            <a:endParaRPr lang="en-US" sz="1600" i="1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grpSp>
        <p:nvGrpSpPr>
          <p:cNvPr id="21" name="Group 9"/>
          <p:cNvGrpSpPr>
            <a:grpSpLocks/>
          </p:cNvGrpSpPr>
          <p:nvPr/>
        </p:nvGrpSpPr>
        <p:grpSpPr bwMode="auto">
          <a:xfrm rot="864502" flipV="1">
            <a:off x="3852664" y="4980889"/>
            <a:ext cx="497045" cy="444105"/>
            <a:chOff x="934" y="1525"/>
            <a:chExt cx="248" cy="220"/>
          </a:xfrm>
        </p:grpSpPr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934" y="1525"/>
              <a:ext cx="125" cy="134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 flipV="1">
              <a:off x="1031" y="1584"/>
              <a:ext cx="29" cy="77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1032" y="1584"/>
              <a:ext cx="150" cy="161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Anti-</a:t>
            </a:r>
            <a:r>
              <a:rPr lang="de-DE" dirty="0" err="1" smtClean="0"/>
              <a:t>jamming</a:t>
            </a:r>
            <a:r>
              <a:rPr lang="de-DE" dirty="0" smtClean="0"/>
              <a:t> Broadcast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023938"/>
            <a:ext cx="7975656" cy="5068887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C00000"/>
                </a:solidFill>
                <a:latin typeface="Tahoma" charset="0"/>
              </a:rPr>
              <a:t>Problem</a:t>
            </a:r>
            <a:r>
              <a:rPr lang="en-US" dirty="0" smtClean="0">
                <a:solidFill>
                  <a:schemeClr val="tx1"/>
                </a:solidFill>
                <a:latin typeface="Tahoma" charset="0"/>
              </a:rPr>
              <a:t>:	</a:t>
            </a:r>
            <a:r>
              <a:rPr lang="en-US" dirty="0" smtClean="0">
                <a:latin typeface="Tahoma" charset="0"/>
              </a:rPr>
              <a:t>Base station (BS) needs to </a:t>
            </a:r>
            <a:r>
              <a:rPr lang="en-US" i="1" dirty="0" smtClean="0">
                <a:solidFill>
                  <a:srgbClr val="C00000"/>
                </a:solidFill>
                <a:latin typeface="Tahoma" charset="0"/>
              </a:rPr>
              <a:t>broadcast</a:t>
            </a:r>
            <a:r>
              <a:rPr lang="en-US" dirty="0" smtClean="0">
                <a:latin typeface="Tahoma" charset="0"/>
              </a:rPr>
              <a:t>  an </a:t>
            </a:r>
            <a:br>
              <a:rPr lang="en-US" dirty="0" smtClean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			(authenticated / confidential) message to a </a:t>
            </a:r>
            <a:r>
              <a:rPr lang="en-US" i="1" dirty="0" smtClean="0">
                <a:solidFill>
                  <a:srgbClr val="C00000"/>
                </a:solidFill>
                <a:latin typeface="Tahoma" charset="0"/>
              </a:rPr>
              <a:t>large </a:t>
            </a:r>
            <a:br>
              <a:rPr lang="en-US" i="1" dirty="0" smtClean="0">
                <a:solidFill>
                  <a:srgbClr val="C00000"/>
                </a:solidFill>
                <a:latin typeface="Tahoma" charset="0"/>
              </a:rPr>
            </a:br>
            <a:r>
              <a:rPr lang="en-US" i="1" dirty="0" smtClean="0">
                <a:solidFill>
                  <a:srgbClr val="C00000"/>
                </a:solidFill>
                <a:latin typeface="Tahoma" charset="0"/>
              </a:rPr>
              <a:t>			number of receivers  </a:t>
            </a:r>
            <a:r>
              <a:rPr lang="en-US" dirty="0" smtClean="0">
                <a:latin typeface="Tahoma" charset="0"/>
              </a:rPr>
              <a:t>in an </a:t>
            </a:r>
            <a:r>
              <a:rPr lang="en-US" i="1" dirty="0" smtClean="0">
                <a:solidFill>
                  <a:srgbClr val="C00000"/>
                </a:solidFill>
                <a:latin typeface="Tahoma" charset="0"/>
              </a:rPr>
              <a:t>anti-jamming manner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945345" y="179630"/>
            <a:ext cx="2154266" cy="693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tx1"/>
                </a:solidFill>
                <a:latin typeface="+mn-lt"/>
              </a:rPr>
              <a:t>Side </a:t>
            </a:r>
            <a:r>
              <a:rPr lang="de-DE" sz="1400" i="1" dirty="0" err="1" smtClean="0">
                <a:solidFill>
                  <a:schemeClr val="tx1"/>
                </a:solidFill>
                <a:latin typeface="+mn-lt"/>
              </a:rPr>
              <a:t>remark</a:t>
            </a:r>
            <a:r>
              <a:rPr lang="de-DE" sz="1400" i="1" dirty="0" smtClean="0">
                <a:solidFill>
                  <a:schemeClr val="tx1"/>
                </a:solidFill>
                <a:latin typeface="+mn-lt"/>
              </a:rPr>
              <a:t>: Generally,</a:t>
            </a:r>
          </a:p>
          <a:p>
            <a:r>
              <a:rPr lang="de-DE" sz="1400" i="1" dirty="0" smtClean="0">
                <a:solidFill>
                  <a:schemeClr val="tx1"/>
                </a:solidFill>
                <a:latin typeface="+mn-lt"/>
              </a:rPr>
              <a:t>anti-</a:t>
            </a:r>
            <a:r>
              <a:rPr lang="de-DE" sz="1400" i="1" dirty="0" err="1" smtClean="0">
                <a:solidFill>
                  <a:schemeClr val="tx1"/>
                </a:solidFill>
                <a:latin typeface="+mn-lt"/>
              </a:rPr>
              <a:t>jamming</a:t>
            </a:r>
            <a:r>
              <a:rPr lang="de-DE" sz="1400" i="1" dirty="0" smtClean="0">
                <a:solidFill>
                  <a:schemeClr val="tx1"/>
                </a:solidFill>
                <a:latin typeface="+mn-lt"/>
              </a:rPr>
              <a:t> (AJ) = </a:t>
            </a:r>
            <a:r>
              <a:rPr lang="de-DE" sz="1400" i="1" dirty="0" err="1" smtClean="0">
                <a:solidFill>
                  <a:schemeClr val="tx1"/>
                </a:solidFill>
                <a:latin typeface="+mn-lt"/>
              </a:rPr>
              <a:t>jamming-resistant</a:t>
            </a:r>
            <a:endParaRPr lang="de-DE" sz="1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57734" y="2409824"/>
            <a:ext cx="414337" cy="414338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86409" y="3082924"/>
            <a:ext cx="414337" cy="415925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B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3878284" y="2800349"/>
            <a:ext cx="573087" cy="258763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5024459" y="2752724"/>
            <a:ext cx="568325" cy="258763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624284" y="2279649"/>
            <a:ext cx="414337" cy="41275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J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306897" y="2041506"/>
            <a:ext cx="95885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ea typeface="Arial" charset="0"/>
                <a:cs typeface="Arial" charset="0"/>
              </a:rPr>
              <a:t>broadcast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175271" y="2562224"/>
            <a:ext cx="96678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000000"/>
                </a:solidFill>
                <a:ea typeface="Arial" charset="0"/>
                <a:cs typeface="Arial" charset="0"/>
              </a:rPr>
              <a:t>m, sig(m)</a:t>
            </a: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3976709" y="2687637"/>
            <a:ext cx="392112" cy="347662"/>
            <a:chOff x="934" y="1525"/>
            <a:chExt cx="247" cy="219"/>
          </a:xfrm>
        </p:grpSpPr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934" y="1525"/>
              <a:ext cx="125" cy="134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 flipV="1">
              <a:off x="1031" y="1584"/>
              <a:ext cx="29" cy="77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1032" y="1584"/>
              <a:ext cx="150" cy="161"/>
            </a:xfrm>
            <a:prstGeom prst="line">
              <a:avLst/>
            </a:prstGeom>
            <a:noFill/>
            <a:ln w="19080">
              <a:solidFill>
                <a:srgbClr val="A50021"/>
              </a:solidFill>
              <a:miter lim="800000"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703659" y="3082924"/>
            <a:ext cx="414337" cy="415925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D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H="1">
            <a:off x="4726009" y="2911474"/>
            <a:ext cx="20637" cy="439738"/>
          </a:xfrm>
          <a:prstGeom prst="line">
            <a:avLst/>
          </a:prstGeom>
          <a:noFill/>
          <a:ln w="1908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532334" y="3417887"/>
            <a:ext cx="414337" cy="415925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>
                <a:solidFill>
                  <a:srgbClr val="000000"/>
                </a:solidFill>
                <a:ea typeface="Times New Roman" charset="0"/>
                <a:cs typeface="Times New Roman" charset="0"/>
              </a:rPr>
              <a:t>C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09591" y="3465513"/>
            <a:ext cx="848048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Desirable properties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 Detect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/ prevent jamming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 Support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a flexible number of receivers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  Tolerate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a certain fraction of malicious receivers</a:t>
            </a: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Some solutions </a:t>
            </a:r>
            <a:r>
              <a:rPr lang="en-US" sz="2000" i="1" dirty="0" smtClean="0">
                <a:solidFill>
                  <a:srgbClr val="C00000"/>
                </a:solidFill>
                <a:latin typeface="Tahoma" charset="0"/>
                <a:ea typeface="Arial" charset="0"/>
                <a:cs typeface="Arial" charset="0"/>
              </a:rPr>
              <a:t>based on keys shared 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between sender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receivers: </a:t>
            </a: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Desmedt </a:t>
            </a:r>
            <a:r>
              <a:rPr lang="en-US" sz="2000" i="1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et al.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: FHSS-based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– each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receiver listens to a subset of frequencies on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which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the sender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transmits</a:t>
            </a: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Chiang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Hu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: DSSS-based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– codes </a:t>
            </a:r>
            <a:r>
              <a:rPr lang="en-US" sz="200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assigned to each </a:t>
            </a:r>
            <a:r>
              <a:rPr lang="en-US" sz="2000" dirty="0" smtClean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receiver </a:t>
            </a:r>
            <a:endParaRPr lang="en-US" sz="20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dirty="0">
              <a:solidFill>
                <a:srgbClr val="000000"/>
              </a:solidFill>
              <a:latin typeface="Tahoma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1" name="Rectangle 13"/>
          <p:cNvSpPr>
            <a:spLocks noChangeArrowheads="1"/>
          </p:cNvSpPr>
          <p:nvPr/>
        </p:nvSpPr>
        <p:spPr bwMode="auto">
          <a:xfrm>
            <a:off x="6683375" y="4670442"/>
            <a:ext cx="411163" cy="438156"/>
          </a:xfrm>
          <a:prstGeom prst="rect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5" name="Rectangle 17"/>
          <p:cNvSpPr>
            <a:spLocks noChangeArrowheads="1"/>
          </p:cNvSpPr>
          <p:nvPr/>
        </p:nvSpPr>
        <p:spPr bwMode="auto">
          <a:xfrm>
            <a:off x="7186613" y="5929310"/>
            <a:ext cx="411162" cy="203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Rectangle 10"/>
          <p:cNvSpPr>
            <a:spLocks noChangeArrowheads="1"/>
          </p:cNvSpPr>
          <p:nvPr/>
        </p:nvSpPr>
        <p:spPr bwMode="auto">
          <a:xfrm>
            <a:off x="6683375" y="5316535"/>
            <a:ext cx="411163" cy="203200"/>
          </a:xfrm>
          <a:prstGeom prst="rect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Rectangle 15"/>
          <p:cNvSpPr>
            <a:spLocks noChangeArrowheads="1"/>
          </p:cNvSpPr>
          <p:nvPr/>
        </p:nvSpPr>
        <p:spPr bwMode="auto">
          <a:xfrm>
            <a:off x="7186613" y="5316535"/>
            <a:ext cx="411162" cy="203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Rectangle 16"/>
          <p:cNvSpPr>
            <a:spLocks noChangeArrowheads="1"/>
          </p:cNvSpPr>
          <p:nvPr/>
        </p:nvSpPr>
        <p:spPr bwMode="auto">
          <a:xfrm>
            <a:off x="7186613" y="5108598"/>
            <a:ext cx="411162" cy="20634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Anti-jamming Systems </a:t>
            </a:r>
            <a:r>
              <a:rPr lang="en-US" sz="2000" dirty="0" smtClean="0"/>
              <a:t>[Desmedt et al.]</a:t>
            </a:r>
            <a:r>
              <a:rPr lang="en-US" dirty="0" smtClean="0"/>
              <a:t> - I</a:t>
            </a:r>
            <a:endParaRPr lang="de-DE" dirty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idx="1"/>
          </p:nvPr>
        </p:nvSpPr>
        <p:spPr/>
        <p:txBody>
          <a:bodyPr lIns="90000" tIns="55871" rIns="90000" bIns="46800"/>
          <a:lstStyle/>
          <a:p>
            <a:pPr marL="341313" indent="-341313" eaLnBrk="1" hangingPunct="1">
              <a:lnSpc>
                <a:spcPct val="98000"/>
              </a:lnSpc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Broadcast anti-jamming based on frequency hopping (FHSS</a:t>
            </a:r>
            <a:r>
              <a:rPr lang="en-US" dirty="0" smtClean="0"/>
              <a:t>)</a:t>
            </a:r>
          </a:p>
          <a:p>
            <a:pPr marL="341313" indent="-341313" eaLnBrk="1" hangingPunct="1">
              <a:lnSpc>
                <a:spcPct val="98000"/>
              </a:lnSpc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marL="0" indent="0" eaLnBrk="1" hangingPunct="1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Coding method </a:t>
            </a:r>
            <a:r>
              <a:rPr lang="en-US" dirty="0" smtClean="0"/>
              <a:t>provides </a:t>
            </a:r>
            <a:r>
              <a:rPr lang="en-US" dirty="0"/>
              <a:t>protection against malicious receivers</a:t>
            </a:r>
          </a:p>
          <a:p>
            <a:pPr marL="540000" lvl="1" indent="-282575" eaLnBrk="1" hangingPunct="1">
              <a:buFont typeface="Arial" pitchFamily="34" charset="0"/>
              <a:buChar char="•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Base station transmits the same signal simultaneously on multiple frequencies</a:t>
            </a:r>
          </a:p>
          <a:p>
            <a:pPr marL="540000" lvl="1" indent="-282575" eaLnBrk="1" hangingPunct="1">
              <a:buFont typeface="Arial" pitchFamily="34" charset="0"/>
              <a:buChar char="•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Each receiver listens to a subset of </a:t>
            </a:r>
            <a:r>
              <a:rPr lang="en-US" dirty="0" smtClean="0"/>
              <a:t>these </a:t>
            </a:r>
            <a:r>
              <a:rPr lang="en-US" dirty="0"/>
              <a:t>frequencies at a given time</a:t>
            </a:r>
          </a:p>
          <a:p>
            <a:pPr marL="540000" lvl="1" indent="-282575" eaLnBrk="1" hangingPunct="1">
              <a:buFont typeface="Arial" pitchFamily="34" charset="0"/>
              <a:buChar char="•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i="1" dirty="0">
                <a:solidFill>
                  <a:srgbClr val="C00000"/>
                </a:solidFill>
              </a:rPr>
              <a:t>Threshold scheme</a:t>
            </a:r>
            <a:r>
              <a:rPr lang="en-US" dirty="0"/>
              <a:t>: provides protection against up to </a:t>
            </a:r>
            <a:br>
              <a:rPr lang="en-US" dirty="0"/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j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smtClean="0"/>
              <a:t>colluding receivers</a:t>
            </a:r>
          </a:p>
          <a:p>
            <a:pPr marL="739775" lvl="1" indent="-282575" eaLnBrk="1" hangingPunct="1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marL="341313" indent="-341313" eaLnBrk="1" hangingPunct="1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Based on secret information</a:t>
            </a:r>
          </a:p>
        </p:txBody>
      </p:sp>
      <p:sp>
        <p:nvSpPr>
          <p:cNvPr id="45062" name="Line 4"/>
          <p:cNvSpPr>
            <a:spLocks noChangeShapeType="1"/>
          </p:cNvSpPr>
          <p:nvPr/>
        </p:nvSpPr>
        <p:spPr bwMode="auto">
          <a:xfrm>
            <a:off x="6548438" y="5316535"/>
            <a:ext cx="11477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Line 5"/>
          <p:cNvSpPr>
            <a:spLocks noChangeShapeType="1"/>
          </p:cNvSpPr>
          <p:nvPr/>
        </p:nvSpPr>
        <p:spPr bwMode="auto">
          <a:xfrm>
            <a:off x="6548438" y="5519735"/>
            <a:ext cx="11477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6548438" y="5924547"/>
            <a:ext cx="11477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6548438" y="6127747"/>
            <a:ext cx="11477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AutoShape 8"/>
          <p:cNvSpPr>
            <a:spLocks/>
          </p:cNvSpPr>
          <p:nvPr/>
        </p:nvSpPr>
        <p:spPr bwMode="auto">
          <a:xfrm flipH="1" flipV="1">
            <a:off x="6394450" y="4675185"/>
            <a:ext cx="66675" cy="1441450"/>
          </a:xfrm>
          <a:prstGeom prst="rightBrace">
            <a:avLst>
              <a:gd name="adj1" fmla="val 180159"/>
              <a:gd name="adj2" fmla="val 4865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Text Box 9"/>
          <p:cNvSpPr txBox="1">
            <a:spLocks noChangeArrowheads="1"/>
          </p:cNvSpPr>
          <p:nvPr/>
        </p:nvSpPr>
        <p:spPr bwMode="auto">
          <a:xfrm>
            <a:off x="6084888" y="5235572"/>
            <a:ext cx="487362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i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45069" name="Line 11"/>
          <p:cNvSpPr>
            <a:spLocks noChangeShapeType="1"/>
          </p:cNvSpPr>
          <p:nvPr/>
        </p:nvSpPr>
        <p:spPr bwMode="auto">
          <a:xfrm>
            <a:off x="6548438" y="4897435"/>
            <a:ext cx="11477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12"/>
          <p:cNvSpPr>
            <a:spLocks noChangeShapeType="1"/>
          </p:cNvSpPr>
          <p:nvPr/>
        </p:nvSpPr>
        <p:spPr bwMode="auto">
          <a:xfrm>
            <a:off x="6548438" y="4681535"/>
            <a:ext cx="11477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6" name="Freeform 18"/>
          <p:cNvSpPr>
            <a:spLocks noChangeArrowheads="1"/>
          </p:cNvSpPr>
          <p:nvPr/>
        </p:nvSpPr>
        <p:spPr bwMode="auto">
          <a:xfrm>
            <a:off x="4962525" y="5262560"/>
            <a:ext cx="433388" cy="287337"/>
          </a:xfrm>
          <a:custGeom>
            <a:avLst/>
            <a:gdLst>
              <a:gd name="T0" fmla="*/ 1204 w 1205"/>
              <a:gd name="T1" fmla="*/ 396 h 799"/>
              <a:gd name="T2" fmla="*/ 0 w 1205"/>
              <a:gd name="T3" fmla="*/ 396 h 799"/>
              <a:gd name="T4" fmla="*/ 1204 w 1205"/>
              <a:gd name="T5" fmla="*/ 396 h 799"/>
              <a:gd name="T6" fmla="*/ 670 w 1205"/>
              <a:gd name="T7" fmla="*/ 0 h 799"/>
              <a:gd name="T8" fmla="*/ 1204 w 1205"/>
              <a:gd name="T9" fmla="*/ 396 h 799"/>
              <a:gd name="T10" fmla="*/ 670 w 1205"/>
              <a:gd name="T11" fmla="*/ 0 h 799"/>
              <a:gd name="T12" fmla="*/ 1204 w 1205"/>
              <a:gd name="T13" fmla="*/ 396 h 799"/>
              <a:gd name="T14" fmla="*/ 670 w 1205"/>
              <a:gd name="T15" fmla="*/ 798 h 799"/>
              <a:gd name="T16" fmla="*/ 1204 w 1205"/>
              <a:gd name="T17" fmla="*/ 396 h 7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5"/>
              <a:gd name="T28" fmla="*/ 0 h 799"/>
              <a:gd name="T29" fmla="*/ 1205 w 1205"/>
              <a:gd name="T30" fmla="*/ 799 h 7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5" h="799">
                <a:moveTo>
                  <a:pt x="1204" y="396"/>
                </a:moveTo>
                <a:cubicBezTo>
                  <a:pt x="803" y="396"/>
                  <a:pt x="401" y="396"/>
                  <a:pt x="0" y="396"/>
                </a:cubicBezTo>
                <a:cubicBezTo>
                  <a:pt x="401" y="396"/>
                  <a:pt x="803" y="396"/>
                  <a:pt x="1204" y="396"/>
                </a:cubicBezTo>
                <a:close/>
                <a:moveTo>
                  <a:pt x="670" y="0"/>
                </a:moveTo>
                <a:cubicBezTo>
                  <a:pt x="848" y="132"/>
                  <a:pt x="1026" y="264"/>
                  <a:pt x="1204" y="396"/>
                </a:cubicBezTo>
                <a:cubicBezTo>
                  <a:pt x="1026" y="264"/>
                  <a:pt x="848" y="132"/>
                  <a:pt x="670" y="0"/>
                </a:cubicBezTo>
                <a:close/>
                <a:moveTo>
                  <a:pt x="1204" y="396"/>
                </a:moveTo>
                <a:cubicBezTo>
                  <a:pt x="1026" y="530"/>
                  <a:pt x="848" y="664"/>
                  <a:pt x="670" y="798"/>
                </a:cubicBezTo>
                <a:cubicBezTo>
                  <a:pt x="848" y="664"/>
                  <a:pt x="1026" y="530"/>
                  <a:pt x="1204" y="396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Freeform 19"/>
          <p:cNvSpPr>
            <a:spLocks noChangeArrowheads="1"/>
          </p:cNvSpPr>
          <p:nvPr/>
        </p:nvSpPr>
        <p:spPr bwMode="auto">
          <a:xfrm>
            <a:off x="7880350" y="5256210"/>
            <a:ext cx="433388" cy="287337"/>
          </a:xfrm>
          <a:custGeom>
            <a:avLst/>
            <a:gdLst>
              <a:gd name="T0" fmla="*/ 0 w 1205"/>
              <a:gd name="T1" fmla="*/ 396 h 799"/>
              <a:gd name="T2" fmla="*/ 1204 w 1205"/>
              <a:gd name="T3" fmla="*/ 396 h 799"/>
              <a:gd name="T4" fmla="*/ 0 w 1205"/>
              <a:gd name="T5" fmla="*/ 396 h 799"/>
              <a:gd name="T6" fmla="*/ 600 w 1205"/>
              <a:gd name="T7" fmla="*/ 397 h 799"/>
              <a:gd name="T8" fmla="*/ 0 w 1205"/>
              <a:gd name="T9" fmla="*/ 798 h 799"/>
              <a:gd name="T10" fmla="*/ 600 w 1205"/>
              <a:gd name="T11" fmla="*/ 397 h 799"/>
              <a:gd name="T12" fmla="*/ 0 w 1205"/>
              <a:gd name="T13" fmla="*/ 0 h 799"/>
              <a:gd name="T14" fmla="*/ 600 w 1205"/>
              <a:gd name="T15" fmla="*/ 397 h 799"/>
              <a:gd name="T16" fmla="*/ 0 w 1205"/>
              <a:gd name="T17" fmla="*/ 0 h 7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5"/>
              <a:gd name="T28" fmla="*/ 0 h 799"/>
              <a:gd name="T29" fmla="*/ 1205 w 1205"/>
              <a:gd name="T30" fmla="*/ 799 h 7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5" h="799">
                <a:moveTo>
                  <a:pt x="0" y="396"/>
                </a:moveTo>
                <a:cubicBezTo>
                  <a:pt x="401" y="396"/>
                  <a:pt x="803" y="396"/>
                  <a:pt x="1204" y="396"/>
                </a:cubicBezTo>
                <a:cubicBezTo>
                  <a:pt x="803" y="396"/>
                  <a:pt x="401" y="396"/>
                  <a:pt x="0" y="396"/>
                </a:cubicBezTo>
                <a:close/>
                <a:moveTo>
                  <a:pt x="600" y="397"/>
                </a:moveTo>
                <a:cubicBezTo>
                  <a:pt x="400" y="531"/>
                  <a:pt x="200" y="664"/>
                  <a:pt x="0" y="798"/>
                </a:cubicBezTo>
                <a:cubicBezTo>
                  <a:pt x="200" y="664"/>
                  <a:pt x="400" y="531"/>
                  <a:pt x="600" y="397"/>
                </a:cubicBezTo>
                <a:close/>
                <a:moveTo>
                  <a:pt x="0" y="0"/>
                </a:moveTo>
                <a:cubicBezTo>
                  <a:pt x="200" y="132"/>
                  <a:pt x="400" y="265"/>
                  <a:pt x="600" y="397"/>
                </a:cubicBezTo>
                <a:cubicBezTo>
                  <a:pt x="400" y="265"/>
                  <a:pt x="200" y="132"/>
                  <a:pt x="0" y="0"/>
                </a:cubicBezTo>
                <a:close/>
              </a:path>
            </a:pathLst>
          </a:cu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8" name="Rectangle 20"/>
          <p:cNvSpPr>
            <a:spLocks noChangeArrowheads="1"/>
          </p:cNvSpPr>
          <p:nvPr/>
        </p:nvSpPr>
        <p:spPr bwMode="auto">
          <a:xfrm>
            <a:off x="5638800" y="4683122"/>
            <a:ext cx="411163" cy="203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9" name="Rectangle 21"/>
          <p:cNvSpPr>
            <a:spLocks noChangeArrowheads="1"/>
          </p:cNvSpPr>
          <p:nvPr/>
        </p:nvSpPr>
        <p:spPr bwMode="auto">
          <a:xfrm>
            <a:off x="5638800" y="4899022"/>
            <a:ext cx="411163" cy="203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0" name="Rectangle 22"/>
          <p:cNvSpPr>
            <a:spLocks noChangeArrowheads="1"/>
          </p:cNvSpPr>
          <p:nvPr/>
        </p:nvSpPr>
        <p:spPr bwMode="auto">
          <a:xfrm>
            <a:off x="5638800" y="5114922"/>
            <a:ext cx="411163" cy="203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1" name="Rectangle 23"/>
          <p:cNvSpPr>
            <a:spLocks noChangeArrowheads="1"/>
          </p:cNvSpPr>
          <p:nvPr/>
        </p:nvSpPr>
        <p:spPr bwMode="auto">
          <a:xfrm>
            <a:off x="5638800" y="5330822"/>
            <a:ext cx="411163" cy="203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2" name="Rectangle 24"/>
          <p:cNvSpPr>
            <a:spLocks noChangeArrowheads="1"/>
          </p:cNvSpPr>
          <p:nvPr/>
        </p:nvSpPr>
        <p:spPr bwMode="auto">
          <a:xfrm>
            <a:off x="5638800" y="5942010"/>
            <a:ext cx="411163" cy="203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6543702" y="5107010"/>
            <a:ext cx="11477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2"/>
          <p:cNvSpPr>
            <a:spLocks noGrp="1" noChangeArrowheads="1"/>
          </p:cNvSpPr>
          <p:nvPr>
            <p:ph idx="1"/>
          </p:nvPr>
        </p:nvSpPr>
        <p:spPr/>
        <p:txBody>
          <a:bodyPr lIns="90000" tIns="55871" rIns="90000" bIns="46800"/>
          <a:lstStyle/>
          <a:p>
            <a:pPr marL="339725" indent="-339725" eaLnBrk="1" hangingPunct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 smtClean="0">
                <a:solidFill>
                  <a:srgbClr val="C00000"/>
                </a:solidFill>
              </a:rPr>
              <a:t>Public </a:t>
            </a:r>
            <a:r>
              <a:rPr lang="en-US" dirty="0" smtClean="0"/>
              <a:t> Channel </a:t>
            </a:r>
            <a:r>
              <a:rPr lang="en-US" dirty="0"/>
              <a:t>Allocation Table</a:t>
            </a:r>
          </a:p>
          <a:p>
            <a:pPr marL="540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Defines the subset </a:t>
            </a:r>
            <a:r>
              <a:rPr lang="en-US" sz="2000" dirty="0" smtClean="0"/>
              <a:t>of channels </a:t>
            </a:r>
            <a:br>
              <a:rPr lang="en-US" sz="2000" dirty="0" smtClean="0"/>
            </a:br>
            <a:r>
              <a:rPr lang="en-US" sz="2000" dirty="0" smtClean="0"/>
              <a:t>where each receiver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33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 is </a:t>
            </a:r>
            <a:r>
              <a:rPr lang="en-US" sz="2000" dirty="0"/>
              <a:t>listening</a:t>
            </a:r>
          </a:p>
          <a:p>
            <a:pPr marL="540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Known to every receiver</a:t>
            </a:r>
          </a:p>
          <a:p>
            <a:pPr marL="540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j–1 </a:t>
            </a:r>
            <a:r>
              <a:rPr lang="en-US" sz="2000" dirty="0" smtClean="0"/>
              <a:t>receivers </a:t>
            </a:r>
            <a:r>
              <a:rPr lang="en-US" sz="2000" dirty="0"/>
              <a:t>do not cover all </a:t>
            </a:r>
            <a:br>
              <a:rPr lang="en-US" sz="2000" dirty="0"/>
            </a:br>
            <a:r>
              <a:rPr lang="en-US" sz="2000" dirty="0"/>
              <a:t>channels of any other </a:t>
            </a:r>
            <a:r>
              <a:rPr lang="en-US" sz="2000" dirty="0" smtClean="0"/>
              <a:t>receiver</a:t>
            </a:r>
            <a:endParaRPr lang="en-US" sz="2000" dirty="0"/>
          </a:p>
          <a:p>
            <a:pPr marL="540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Set coverage problem</a:t>
            </a:r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i="1" dirty="0" smtClean="0">
              <a:solidFill>
                <a:srgbClr val="C00000"/>
              </a:solidFill>
            </a:endParaRPr>
          </a:p>
          <a:p>
            <a:pPr marL="339725" indent="-339725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dirty="0" smtClean="0">
                <a:solidFill>
                  <a:srgbClr val="C00000"/>
                </a:solidFill>
              </a:rPr>
              <a:t>Secret</a:t>
            </a:r>
            <a:r>
              <a:rPr lang="en-US" dirty="0" smtClean="0"/>
              <a:t>  Frequency </a:t>
            </a:r>
            <a:r>
              <a:rPr lang="en-US" dirty="0"/>
              <a:t>Allocation Table</a:t>
            </a:r>
          </a:p>
          <a:p>
            <a:pPr marL="540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The actual frequencies are </a:t>
            </a:r>
            <a:r>
              <a:rPr lang="en-US" sz="2000" dirty="0" smtClean="0"/>
              <a:t>secret</a:t>
            </a:r>
            <a:endParaRPr lang="en-US" sz="2000" dirty="0"/>
          </a:p>
          <a:p>
            <a:pPr marL="540000" lvl="1" indent="-282575" eaLnBrk="1" hangingPunct="1">
              <a:buFont typeface="Arial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/>
              <a:t>Created and updated via a pseudo-noise generator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5740416" y="1238220"/>
          <a:ext cx="304165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0" r:id="rId4" imgW="3073400" imgH="2501900" progId="">
                  <p:embed/>
                </p:oleObj>
              </mc:Choice>
              <mc:Fallback>
                <p:oleObj r:id="rId4" imgW="3073400" imgH="25019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16" y="1238220"/>
                        <a:ext cx="3041650" cy="250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249317" y="5291162"/>
          <a:ext cx="6961187" cy="54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OpenOffice.org" r:id="rId6" imgW="6985000" imgH="444500" progId="">
                  <p:embed/>
                </p:oleObj>
              </mc:Choice>
              <mc:Fallback>
                <p:oleObj name="OpenOffice.org" r:id="rId6" imgW="6985000" imgH="4445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17" y="5291162"/>
                        <a:ext cx="6961187" cy="5476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993727" y="5911884"/>
            <a:ext cx="7740756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7347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[Snapshot of the frequency allocation table, the complete table is only known to the base station]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Anti-jamming Systems </a:t>
            </a:r>
            <a:r>
              <a:rPr lang="en-US" sz="2000" dirty="0" smtClean="0"/>
              <a:t>[Desmedt et al.] </a:t>
            </a:r>
            <a:r>
              <a:rPr lang="en-US" dirty="0" smtClean="0"/>
              <a:t>- II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DejaVu Sans"/>
        <a:cs typeface="DejaVu Sans"/>
      </a:majorFont>
      <a:minorFont>
        <a:latin typeface="Tahom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1806</Words>
  <Application>Microsoft Macintosh PowerPoint</Application>
  <PresentationFormat>On-screen Show (4:3)</PresentationFormat>
  <Paragraphs>552</Paragraphs>
  <Slides>43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Comic Sans MS</vt:lpstr>
      <vt:lpstr>DejaVu Sans</vt:lpstr>
      <vt:lpstr>Mistral</vt:lpstr>
      <vt:lpstr>ＭＳ Ｐゴシック</vt:lpstr>
      <vt:lpstr>Symbol</vt:lpstr>
      <vt:lpstr>Tahoma</vt:lpstr>
      <vt:lpstr>Times New Roman</vt:lpstr>
      <vt:lpstr>Verdana</vt:lpstr>
      <vt:lpstr>Wingdings</vt:lpstr>
      <vt:lpstr>Office Theme</vt:lpstr>
      <vt:lpstr>OpenOffice.org</vt:lpstr>
      <vt:lpstr>Security of Wireless Networks Lecture 2</vt:lpstr>
      <vt:lpstr>Broadcast  Jamming-Resistant  Communication – keys, some keys, no keys –</vt:lpstr>
      <vt:lpstr>Broadcast Communication</vt:lpstr>
      <vt:lpstr>Attacks on Broadcast Communication</vt:lpstr>
      <vt:lpstr>External Attackers on SS Techniques</vt:lpstr>
      <vt:lpstr>Internal Attackers on SS Techniques</vt:lpstr>
      <vt:lpstr>Anti-jamming Broadcast</vt:lpstr>
      <vt:lpstr>Broadcast Anti-jamming Systems [Desmedt et al.] - I</vt:lpstr>
      <vt:lpstr>Broadcast Anti-jamming Systems [Desmedt et al.] - II</vt:lpstr>
      <vt:lpstr>Broadcast Anti-jamming Systems [Desmedt et al.] - III</vt:lpstr>
      <vt:lpstr>Broadcast Anti-jamming Systems [Desmedt et al.] - IV</vt:lpstr>
      <vt:lpstr>Dynamic Jamming Mitigation [Chiang and Hu] – I</vt:lpstr>
      <vt:lpstr>Dynamic Jamming Mitigation [Chiang and Hu] – II</vt:lpstr>
      <vt:lpstr>Dynamic Jamming Mitigation [Chiang and Hu] – III</vt:lpstr>
      <vt:lpstr>Looking back …</vt:lpstr>
      <vt:lpstr>Broadcast Anti-Jamming Techniques  Without Shared Secrets</vt:lpstr>
      <vt:lpstr>Anti-jamming Broadcast Without Shared Keys </vt:lpstr>
      <vt:lpstr>Anti-Jamming Key Establishment</vt:lpstr>
      <vt:lpstr>Anti-Jamming / Key-establishment Dependency</vt:lpstr>
      <vt:lpstr>Two Solutions: UFH and UDSSS</vt:lpstr>
      <vt:lpstr>Attacker Model</vt:lpstr>
      <vt:lpstr>Uncoordinated Frequency Hopping (transmitter)</vt:lpstr>
      <vt:lpstr>Uncoordinated Frequency Hopping (receiver)</vt:lpstr>
      <vt:lpstr>Security analysis: Fragment linking</vt:lpstr>
      <vt:lpstr>Security analysis: Fragment linking</vt:lpstr>
      <vt:lpstr>Security analysis: Fragment linking</vt:lpstr>
      <vt:lpstr>Security analysis: Packet Encoding</vt:lpstr>
      <vt:lpstr>Performance Results</vt:lpstr>
      <vt:lpstr>Two Solutions: UFH and UDSSS</vt:lpstr>
      <vt:lpstr>Uncoordinated Direct Sequence Spread Spectrum</vt:lpstr>
      <vt:lpstr>Uncoordinated Direct Sequence Spread Spectrum</vt:lpstr>
      <vt:lpstr>Uncoordinated Direct Sequence Spread Spectrum</vt:lpstr>
      <vt:lpstr>Uncoordinated Direct Sequence Spread Spectrum</vt:lpstr>
      <vt:lpstr>UDSSS: Optimization </vt:lpstr>
      <vt:lpstr>UDSSS: Example Application </vt:lpstr>
      <vt:lpstr>Summary</vt:lpstr>
      <vt:lpstr>Application of (Broadcast) Anti-Jamming Techniques to Key Establishment </vt:lpstr>
      <vt:lpstr>Applications for Shared Keys in Wireless Networks</vt:lpstr>
      <vt:lpstr>The Problem with Key Establishment</vt:lpstr>
      <vt:lpstr>DH Key Establishment</vt:lpstr>
      <vt:lpstr>Anti-jamming / Key-establishment dependency</vt:lpstr>
      <vt:lpstr>Key Establishment Protocol: Sender/Receiver</vt:lpstr>
      <vt:lpstr>What to remember?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436</cp:revision>
  <cp:lastPrinted>2008-09-29T17:57:24Z</cp:lastPrinted>
  <dcterms:created xsi:type="dcterms:W3CDTF">2013-10-08T08:58:57Z</dcterms:created>
  <dcterms:modified xsi:type="dcterms:W3CDTF">2017-12-18T10:39:23Z</dcterms:modified>
</cp:coreProperties>
</file>