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76" r:id="rId2"/>
    <p:sldId id="614" r:id="rId3"/>
    <p:sldId id="282" r:id="rId4"/>
    <p:sldId id="613" r:id="rId5"/>
    <p:sldId id="609" r:id="rId6"/>
    <p:sldId id="278"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3840" userDrawn="1">
          <p15:clr>
            <a:srgbClr val="A4A3A4"/>
          </p15:clr>
        </p15:guide>
        <p15:guide id="3" orient="horz" pos="2115" userDrawn="1">
          <p15:clr>
            <a:srgbClr val="A4A3A4"/>
          </p15:clr>
        </p15:guide>
        <p15:guide id="4" orient="horz" pos="259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9B0"/>
    <a:srgbClr val="007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FFEB9-C61B-47FF-9823-711EDEA808B2}" v="1" dt="2021-11-30T13:12:33.61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2326" autoAdjust="0"/>
  </p:normalViewPr>
  <p:slideViewPr>
    <p:cSldViewPr snapToGrid="0" showGuides="1">
      <p:cViewPr varScale="1">
        <p:scale>
          <a:sx n="81" d="100"/>
          <a:sy n="81" d="100"/>
        </p:scale>
        <p:origin x="1056" y="56"/>
      </p:cViewPr>
      <p:guideLst>
        <p:guide orient="horz" pos="2364"/>
        <p:guide pos="3840"/>
        <p:guide orient="horz" pos="2115"/>
        <p:guide orient="horz" pos="2591"/>
      </p:guideLst>
    </p:cSldViewPr>
  </p:slideViewPr>
  <p:outlineViewPr>
    <p:cViewPr>
      <p:scale>
        <a:sx n="33" d="100"/>
        <a:sy n="33" d="100"/>
      </p:scale>
      <p:origin x="0" y="-19624"/>
    </p:cViewPr>
  </p:outlineViewPr>
  <p:notesTextViewPr>
    <p:cViewPr>
      <p:scale>
        <a:sx n="1" d="1"/>
        <a:sy n="1" d="1"/>
      </p:scale>
      <p:origin x="0" y="0"/>
    </p:cViewPr>
  </p:notesTextViewPr>
  <p:notesViewPr>
    <p:cSldViewPr snapToGrid="0" showGuides="1">
      <p:cViewPr varScale="1">
        <p:scale>
          <a:sx n="111" d="100"/>
          <a:sy n="111" d="100"/>
        </p:scale>
        <p:origin x="474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y Martin" userId="cc6f2d1fd4666abe" providerId="LiveId" clId="{E61FFEB9-C61B-47FF-9823-711EDEA808B2}"/>
    <pc:docChg chg="undo custSel addSld delSld modSld">
      <pc:chgData name="Henry Martin" userId="cc6f2d1fd4666abe" providerId="LiveId" clId="{E61FFEB9-C61B-47FF-9823-711EDEA808B2}" dt="2021-11-30T13:12:42.064" v="29" actId="20577"/>
      <pc:docMkLst>
        <pc:docMk/>
      </pc:docMkLst>
      <pc:sldChg chg="modNotesTx">
        <pc:chgData name="Henry Martin" userId="cc6f2d1fd4666abe" providerId="LiveId" clId="{E61FFEB9-C61B-47FF-9823-711EDEA808B2}" dt="2021-11-30T13:10:20.639" v="1" actId="20577"/>
        <pc:sldMkLst>
          <pc:docMk/>
          <pc:sldMk cId="3404252209" sldId="276"/>
        </pc:sldMkLst>
      </pc:sldChg>
      <pc:sldChg chg="modSp mod">
        <pc:chgData name="Henry Martin" userId="cc6f2d1fd4666abe" providerId="LiveId" clId="{E61FFEB9-C61B-47FF-9823-711EDEA808B2}" dt="2021-11-30T13:12:42.064" v="29" actId="20577"/>
        <pc:sldMkLst>
          <pc:docMk/>
          <pc:sldMk cId="226883055" sldId="278"/>
        </pc:sldMkLst>
        <pc:spChg chg="mod">
          <ac:chgData name="Henry Martin" userId="cc6f2d1fd4666abe" providerId="LiveId" clId="{E61FFEB9-C61B-47FF-9823-711EDEA808B2}" dt="2021-11-30T13:12:42.064" v="29" actId="20577"/>
          <ac:spMkLst>
            <pc:docMk/>
            <pc:sldMk cId="226883055" sldId="278"/>
            <ac:spMk id="8" creationId="{00000000-0000-0000-0000-000000000000}"/>
          </ac:spMkLst>
        </pc:spChg>
      </pc:sldChg>
      <pc:sldChg chg="modSp del mod modClrScheme chgLayout">
        <pc:chgData name="Henry Martin" userId="cc6f2d1fd4666abe" providerId="LiveId" clId="{E61FFEB9-C61B-47FF-9823-711EDEA808B2}" dt="2021-11-30T13:12:05.628" v="21" actId="47"/>
        <pc:sldMkLst>
          <pc:docMk/>
          <pc:sldMk cId="2061381319" sldId="522"/>
        </pc:sldMkLst>
        <pc:spChg chg="mod ord">
          <ac:chgData name="Henry Martin" userId="cc6f2d1fd4666abe" providerId="LiveId" clId="{E61FFEB9-C61B-47FF-9823-711EDEA808B2}" dt="2021-11-30T13:10:54.095" v="11" actId="700"/>
          <ac:spMkLst>
            <pc:docMk/>
            <pc:sldMk cId="2061381319" sldId="522"/>
            <ac:spMk id="2" creationId="{7929451C-B826-407B-B5C8-EA9830AD13A3}"/>
          </ac:spMkLst>
        </pc:spChg>
        <pc:spChg chg="mod ord">
          <ac:chgData name="Henry Martin" userId="cc6f2d1fd4666abe" providerId="LiveId" clId="{E61FFEB9-C61B-47FF-9823-711EDEA808B2}" dt="2021-11-30T13:10:54.095" v="11" actId="700"/>
          <ac:spMkLst>
            <pc:docMk/>
            <pc:sldMk cId="2061381319" sldId="522"/>
            <ac:spMk id="3" creationId="{E07061E2-68F2-4939-AE72-FA8BC21615E0}"/>
          </ac:spMkLst>
        </pc:spChg>
        <pc:spChg chg="mod ord">
          <ac:chgData name="Henry Martin" userId="cc6f2d1fd4666abe" providerId="LiveId" clId="{E61FFEB9-C61B-47FF-9823-711EDEA808B2}" dt="2021-11-30T13:10:54.095" v="11" actId="700"/>
          <ac:spMkLst>
            <pc:docMk/>
            <pc:sldMk cId="2061381319" sldId="522"/>
            <ac:spMk id="6" creationId="{5972FC0F-968C-4491-923C-0ED478785078}"/>
          </ac:spMkLst>
        </pc:spChg>
        <pc:spChg chg="mod ord">
          <ac:chgData name="Henry Martin" userId="cc6f2d1fd4666abe" providerId="LiveId" clId="{E61FFEB9-C61B-47FF-9823-711EDEA808B2}" dt="2021-11-30T13:10:54.095" v="11" actId="700"/>
          <ac:spMkLst>
            <pc:docMk/>
            <pc:sldMk cId="2061381319" sldId="522"/>
            <ac:spMk id="9" creationId="{21393632-8451-4474-8239-A970D625645C}"/>
          </ac:spMkLst>
        </pc:spChg>
      </pc:sldChg>
      <pc:sldChg chg="del">
        <pc:chgData name="Henry Martin" userId="cc6f2d1fd4666abe" providerId="LiveId" clId="{E61FFEB9-C61B-47FF-9823-711EDEA808B2}" dt="2021-11-30T13:10:12.034" v="0" actId="47"/>
        <pc:sldMkLst>
          <pc:docMk/>
          <pc:sldMk cId="296171636" sldId="603"/>
        </pc:sldMkLst>
      </pc:sldChg>
      <pc:sldChg chg="del">
        <pc:chgData name="Henry Martin" userId="cc6f2d1fd4666abe" providerId="LiveId" clId="{E61FFEB9-C61B-47FF-9823-711EDEA808B2}" dt="2021-11-30T13:10:12.034" v="0" actId="47"/>
        <pc:sldMkLst>
          <pc:docMk/>
          <pc:sldMk cId="237630168" sldId="614"/>
        </pc:sldMkLst>
      </pc:sldChg>
      <pc:sldChg chg="modSp add mod modClrScheme chgLayout">
        <pc:chgData name="Henry Martin" userId="cc6f2d1fd4666abe" providerId="LiveId" clId="{E61FFEB9-C61B-47FF-9823-711EDEA808B2}" dt="2021-11-30T13:11:56.046" v="20" actId="12"/>
        <pc:sldMkLst>
          <pc:docMk/>
          <pc:sldMk cId="3544422856" sldId="614"/>
        </pc:sldMkLst>
        <pc:spChg chg="mod ord">
          <ac:chgData name="Henry Martin" userId="cc6f2d1fd4666abe" providerId="LiveId" clId="{E61FFEB9-C61B-47FF-9823-711EDEA808B2}" dt="2021-11-30T13:11:29.126" v="13" actId="700"/>
          <ac:spMkLst>
            <pc:docMk/>
            <pc:sldMk cId="3544422856" sldId="614"/>
            <ac:spMk id="2" creationId="{7929451C-B826-407B-B5C8-EA9830AD13A3}"/>
          </ac:spMkLst>
        </pc:spChg>
        <pc:spChg chg="mod ord">
          <ac:chgData name="Henry Martin" userId="cc6f2d1fd4666abe" providerId="LiveId" clId="{E61FFEB9-C61B-47FF-9823-711EDEA808B2}" dt="2021-11-30T13:11:56.046" v="20" actId="12"/>
          <ac:spMkLst>
            <pc:docMk/>
            <pc:sldMk cId="3544422856" sldId="614"/>
            <ac:spMk id="3" creationId="{E07061E2-68F2-4939-AE72-FA8BC21615E0}"/>
          </ac:spMkLst>
        </pc:spChg>
        <pc:spChg chg="mod ord">
          <ac:chgData name="Henry Martin" userId="cc6f2d1fd4666abe" providerId="LiveId" clId="{E61FFEB9-C61B-47FF-9823-711EDEA808B2}" dt="2021-11-30T13:11:29.126" v="13" actId="700"/>
          <ac:spMkLst>
            <pc:docMk/>
            <pc:sldMk cId="3544422856" sldId="614"/>
            <ac:spMk id="6" creationId="{5972FC0F-968C-4491-923C-0ED478785078}"/>
          </ac:spMkLst>
        </pc:spChg>
        <pc:spChg chg="mod ord">
          <ac:chgData name="Henry Martin" userId="cc6f2d1fd4666abe" providerId="LiveId" clId="{E61FFEB9-C61B-47FF-9823-711EDEA808B2}" dt="2021-11-30T13:11:29.126" v="13" actId="700"/>
          <ac:spMkLst>
            <pc:docMk/>
            <pc:sldMk cId="3544422856" sldId="614"/>
            <ac:spMk id="9" creationId="{21393632-8451-4474-8239-A970D625645C}"/>
          </ac:spMkLst>
        </pc:spChg>
      </pc:sldChg>
      <pc:sldChg chg="del">
        <pc:chgData name="Henry Martin" userId="cc6f2d1fd4666abe" providerId="LiveId" clId="{E61FFEB9-C61B-47FF-9823-711EDEA808B2}" dt="2021-11-30T13:10:12.034" v="0" actId="47"/>
        <pc:sldMkLst>
          <pc:docMk/>
          <pc:sldMk cId="805941230" sldId="6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AF70A90-CA7E-49EB-AB17-C37FEDD07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dirty="0"/>
          </a:p>
        </p:txBody>
      </p:sp>
      <p:sp>
        <p:nvSpPr>
          <p:cNvPr id="3" name="Datumsplatzhalter 2">
            <a:extLst>
              <a:ext uri="{FF2B5EF4-FFF2-40B4-BE49-F238E27FC236}">
                <a16:creationId xmlns:a16="http://schemas.microsoft.com/office/drawing/2014/main" id="{5A7711EA-1FBE-4E98-9D43-C2D65C45D0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ABEA4-9216-4FDF-AAE1-D8632908A8EC}" type="datetimeFigureOut">
              <a:rPr lang="de-CH" smtClean="0"/>
              <a:t>30.11.2021</a:t>
            </a:fld>
            <a:endParaRPr lang="de-CH" dirty="0"/>
          </a:p>
        </p:txBody>
      </p:sp>
      <p:sp>
        <p:nvSpPr>
          <p:cNvPr id="4" name="Fußzeilenplatzhalter 3">
            <a:extLst>
              <a:ext uri="{FF2B5EF4-FFF2-40B4-BE49-F238E27FC236}">
                <a16:creationId xmlns:a16="http://schemas.microsoft.com/office/drawing/2014/main" id="{82CCD3C8-8930-4E0E-A891-B770724F2B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a:extLst>
              <a:ext uri="{FF2B5EF4-FFF2-40B4-BE49-F238E27FC236}">
                <a16:creationId xmlns:a16="http://schemas.microsoft.com/office/drawing/2014/main" id="{A7798FB5-86BC-42DA-9D05-F96D484814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85DCD-866D-47AE-A236-118539F53379}" type="slidenum">
              <a:rPr lang="de-CH" smtClean="0"/>
              <a:t>‹#›</a:t>
            </a:fld>
            <a:endParaRPr lang="de-CH" dirty="0"/>
          </a:p>
        </p:txBody>
      </p:sp>
    </p:spTree>
    <p:extLst>
      <p:ext uri="{BB962C8B-B14F-4D97-AF65-F5344CB8AC3E}">
        <p14:creationId xmlns:p14="http://schemas.microsoft.com/office/powerpoint/2010/main" val="142322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A90D-FE7E-41AF-B03D-808D82937CB9}" type="datetimeFigureOut">
              <a:rPr lang="de-CH" smtClean="0"/>
              <a:t>30.11.2021</a:t>
            </a:fld>
            <a:endParaRPr lang="de-CH"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5DDFD-030C-4D5A-B33E-3A7E7538D2BE}" type="slidenum">
              <a:rPr lang="de-CH" smtClean="0"/>
              <a:t>‹#›</a:t>
            </a:fld>
            <a:endParaRPr lang="de-CH" dirty="0"/>
          </a:p>
        </p:txBody>
      </p:sp>
    </p:spTree>
    <p:extLst>
      <p:ext uri="{BB962C8B-B14F-4D97-AF65-F5344CB8AC3E}">
        <p14:creationId xmlns:p14="http://schemas.microsoft.com/office/powerpoint/2010/main" val="4414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615DDFD-030C-4D5A-B33E-3A7E7538D2BE}" type="slidenum">
              <a:rPr lang="de-CH" smtClean="0"/>
              <a:t>1</a:t>
            </a:fld>
            <a:endParaRPr lang="de-CH" dirty="0"/>
          </a:p>
        </p:txBody>
      </p:sp>
    </p:spTree>
    <p:extLst>
      <p:ext uri="{BB962C8B-B14F-4D97-AF65-F5344CB8AC3E}">
        <p14:creationId xmlns:p14="http://schemas.microsoft.com/office/powerpoint/2010/main" val="232444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The project was designed around the launch of yumuv; a new MaaS product offered by SBB and PT providers from Basel, Bern and Zürich. </a:t>
            </a:r>
          </a:p>
          <a:p>
            <a:r>
              <a:rPr lang="en-US" noProof="0" dirty="0"/>
              <a:t>Yumuv is an app that allows you to book several shared modes of transportation such as e-scooter or e-bikes via a single app and with a single registration. </a:t>
            </a:r>
          </a:p>
          <a:p>
            <a:r>
              <a:rPr lang="en-US" noProof="0" dirty="0"/>
              <a:t>Additionally, yumuv offers so called mobility bundles (shown on the right screenshot) that further simplify the user experience e.g., by offering 60 minutes mobility per month independent of the mode of transport or provider. </a:t>
            </a:r>
          </a:p>
          <a:p>
            <a:endParaRPr lang="en-US" noProof="0" dirty="0"/>
          </a:p>
          <a:p>
            <a:r>
              <a:rPr lang="en-US" noProof="0" dirty="0"/>
              <a:t>We designed a user study around the launch of yumuv to answer the question about how bundles impact human mobility behavior and</a:t>
            </a:r>
          </a:p>
          <a:p>
            <a:r>
              <a:rPr lang="en-US" noProof="0" dirty="0"/>
              <a:t>and to create machine learning applications that are tailored to the needs of such novel mobility applications . Notably the possibility to combine many different data sources while being memory and computationally efficient.</a:t>
            </a:r>
          </a:p>
          <a:p>
            <a:r>
              <a:rPr lang="en-US" sz="1200" kern="1200" noProof="0" dirty="0">
                <a:solidFill>
                  <a:schemeClr val="tx1"/>
                </a:solidFill>
                <a:effectLst/>
                <a:latin typeface="+mn-lt"/>
                <a:ea typeface="+mn-ea"/>
                <a:cs typeface="+mn-cs"/>
              </a:rPr>
              <a:t>90 sec</a:t>
            </a:r>
          </a:p>
        </p:txBody>
      </p:sp>
      <p:sp>
        <p:nvSpPr>
          <p:cNvPr id="4" name="Foliennummernplatzhalter 3"/>
          <p:cNvSpPr>
            <a:spLocks noGrp="1"/>
          </p:cNvSpPr>
          <p:nvPr>
            <p:ph type="sldNum" sz="quarter" idx="5"/>
          </p:nvPr>
        </p:nvSpPr>
        <p:spPr/>
        <p:txBody>
          <a:bodyPr/>
          <a:lstStyle/>
          <a:p>
            <a:fld id="{F615DDFD-030C-4D5A-B33E-3A7E7538D2BE}" type="slidenum">
              <a:rPr lang="de-CH" smtClean="0"/>
              <a:t>2</a:t>
            </a:fld>
            <a:endParaRPr lang="de-CH" dirty="0"/>
          </a:p>
        </p:txBody>
      </p:sp>
    </p:spTree>
    <p:extLst>
      <p:ext uri="{BB962C8B-B14F-4D97-AF65-F5344CB8AC3E}">
        <p14:creationId xmlns:p14="http://schemas.microsoft.com/office/powerpoint/2010/main" val="153249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The </a:t>
            </a:r>
            <a:r>
              <a:rPr lang="de-CH" dirty="0" err="1"/>
              <a:t>project</a:t>
            </a:r>
            <a:r>
              <a:rPr lang="de-CH" dirty="0"/>
              <a:t> was </a:t>
            </a:r>
            <a:r>
              <a:rPr lang="de-CH" dirty="0" err="1"/>
              <a:t>divided</a:t>
            </a:r>
            <a:r>
              <a:rPr lang="de-CH" dirty="0"/>
              <a:t> into several </a:t>
            </a:r>
            <a:r>
              <a:rPr lang="de-CH" dirty="0" err="1"/>
              <a:t>work</a:t>
            </a:r>
            <a:r>
              <a:rPr lang="de-CH" dirty="0"/>
              <a:t> </a:t>
            </a:r>
            <a:r>
              <a:rPr lang="de-CH" dirty="0" err="1"/>
              <a:t>packages</a:t>
            </a:r>
            <a:r>
              <a:rPr lang="de-CH" dirty="0"/>
              <a:t>. I will </a:t>
            </a:r>
            <a:r>
              <a:rPr lang="de-CH" dirty="0" err="1"/>
              <a:t>now</a:t>
            </a:r>
            <a:r>
              <a:rPr lang="de-CH" dirty="0"/>
              <a:t> </a:t>
            </a:r>
            <a:r>
              <a:rPr lang="de-CH" dirty="0" err="1"/>
              <a:t>present</a:t>
            </a:r>
            <a:r>
              <a:rPr lang="de-CH" dirty="0"/>
              <a:t> </a:t>
            </a:r>
            <a:r>
              <a:rPr lang="de-CH" dirty="0" err="1"/>
              <a:t>the</a:t>
            </a:r>
            <a:r>
              <a:rPr lang="de-CH" dirty="0"/>
              <a:t> </a:t>
            </a:r>
            <a:r>
              <a:rPr lang="de-CH" dirty="0" err="1"/>
              <a:t>main</a:t>
            </a:r>
            <a:r>
              <a:rPr lang="de-CH" dirty="0"/>
              <a:t> </a:t>
            </a:r>
            <a:r>
              <a:rPr lang="de-CH" dirty="0" err="1"/>
              <a:t>outcomes</a:t>
            </a:r>
            <a:r>
              <a:rPr lang="de-CH" dirty="0"/>
              <a:t> </a:t>
            </a:r>
            <a:r>
              <a:rPr lang="de-CH" dirty="0" err="1"/>
              <a:t>of</a:t>
            </a:r>
            <a:r>
              <a:rPr lang="de-CH" dirty="0"/>
              <a:t> </a:t>
            </a:r>
            <a:r>
              <a:rPr lang="de-CH" dirty="0" err="1"/>
              <a:t>each</a:t>
            </a:r>
            <a:r>
              <a:rPr lang="de-CH" dirty="0"/>
              <a:t> </a:t>
            </a:r>
            <a:r>
              <a:rPr lang="de-CH" dirty="0" err="1"/>
              <a:t>of</a:t>
            </a:r>
            <a:r>
              <a:rPr lang="de-CH" dirty="0"/>
              <a:t> them. </a:t>
            </a:r>
          </a:p>
          <a:p>
            <a:r>
              <a:rPr lang="de-CH" dirty="0"/>
              <a:t>I </a:t>
            </a:r>
            <a:r>
              <a:rPr lang="de-CH" dirty="0" err="1"/>
              <a:t>start</a:t>
            </a:r>
            <a:r>
              <a:rPr lang="de-CH" dirty="0"/>
              <a:t> with </a:t>
            </a:r>
            <a:r>
              <a:rPr lang="de-CH" dirty="0" err="1"/>
              <a:t>work</a:t>
            </a:r>
            <a:r>
              <a:rPr lang="de-CH" dirty="0"/>
              <a:t> </a:t>
            </a:r>
            <a:r>
              <a:rPr lang="de-CH" dirty="0" err="1"/>
              <a:t>package</a:t>
            </a:r>
            <a:r>
              <a:rPr lang="de-CH" dirty="0"/>
              <a:t> 1: </a:t>
            </a:r>
            <a:r>
              <a:rPr lang="de-CH" dirty="0" err="1"/>
              <a:t>data</a:t>
            </a:r>
            <a:r>
              <a:rPr lang="de-CH" dirty="0"/>
              <a:t> </a:t>
            </a:r>
            <a:r>
              <a:rPr lang="de-CH" dirty="0" err="1"/>
              <a:t>elicitation</a:t>
            </a:r>
            <a:endParaRPr lang="de-CH" dirty="0"/>
          </a:p>
          <a:p>
            <a:r>
              <a:rPr lang="en-US" dirty="0"/>
              <a:t>The study was divided into several phases and participants were divided into two groups. The treatment group who got access to the yumuv app and the control group who did not get access to the yumuv app.</a:t>
            </a:r>
          </a:p>
          <a:p>
            <a:r>
              <a:rPr lang="en-US" dirty="0"/>
              <a:t>The study started with a survey that participants had to fill in. After completing the survey, the participants had to install a tracking app on their phone that recorded they movement behavior. </a:t>
            </a:r>
          </a:p>
          <a:p>
            <a:r>
              <a:rPr lang="en-US" dirty="0"/>
              <a:t>After 1 month of pre-tracking the TG got access to the yumuv app and to the yumuv bundles. It was mandatory to buy at least 1 bundle. After another 2 month of tracking participants had to fill in another survey and if they completed all requirements they got remunerated. </a:t>
            </a:r>
          </a:p>
          <a:p>
            <a:endParaRPr lang="en-US" dirty="0"/>
          </a:p>
          <a:p>
            <a:r>
              <a:rPr lang="en-US" dirty="0"/>
              <a:t>In the bottom part I have collected some statistics about the data we have collected. The core of the study is the collected tracking data which quickly grows to a considerable amount. In total we had 672 and 148 participants that installed the tracking app but only the number in </a:t>
            </a:r>
            <a:r>
              <a:rPr lang="en-US" dirty="0" err="1"/>
              <a:t>parantheses</a:t>
            </a:r>
            <a:r>
              <a:rPr lang="en-US" dirty="0"/>
              <a:t> fulfilled all requirements.</a:t>
            </a:r>
          </a:p>
          <a:p>
            <a:r>
              <a:rPr lang="en-US" dirty="0"/>
              <a:t>Apart from tracking data we collected data from various other sources such as the survey data, the available of shared mobility tools such as e-scooters and context data such as weather information. We are very proud that we could make most of our preprocessing methods open source and published them in the trackintel python library that is available online. </a:t>
            </a:r>
          </a:p>
          <a:p>
            <a:endParaRPr lang="en-US" dirty="0"/>
          </a:p>
        </p:txBody>
      </p:sp>
      <p:sp>
        <p:nvSpPr>
          <p:cNvPr id="4" name="Foliennummernplatzhalter 3"/>
          <p:cNvSpPr>
            <a:spLocks noGrp="1"/>
          </p:cNvSpPr>
          <p:nvPr>
            <p:ph type="sldNum" sz="quarter" idx="5"/>
          </p:nvPr>
        </p:nvSpPr>
        <p:spPr/>
        <p:txBody>
          <a:bodyPr/>
          <a:lstStyle/>
          <a:p>
            <a:fld id="{F615DDFD-030C-4D5A-B33E-3A7E7538D2BE}" type="slidenum">
              <a:rPr lang="de-CH" smtClean="0"/>
              <a:t>3</a:t>
            </a:fld>
            <a:endParaRPr lang="de-CH" dirty="0"/>
          </a:p>
        </p:txBody>
      </p:sp>
    </p:spTree>
    <p:extLst>
      <p:ext uri="{BB962C8B-B14F-4D97-AF65-F5344CB8AC3E}">
        <p14:creationId xmlns:p14="http://schemas.microsoft.com/office/powerpoint/2010/main" val="346475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25500" lvl="1" indent="-285750">
              <a:buFont typeface="Arial" panose="020B0604020202020204" pitchFamily="34" charset="0"/>
              <a:buChar char="+"/>
            </a:pPr>
            <a:r>
              <a:rPr lang="en-US" noProof="0" dirty="0"/>
              <a:t>In work package 2 we have developed a graph representation of individual mobility that is Efficient, Privacy friendly and has little dataset specific assumptions which means that it can be used independent of tracking data sets which allows to either merge datasets or to create results that generalize to different datasets.</a:t>
            </a:r>
          </a:p>
          <a:p>
            <a:endParaRPr lang="en-US" noProof="0" dirty="0"/>
          </a:p>
        </p:txBody>
      </p:sp>
      <p:sp>
        <p:nvSpPr>
          <p:cNvPr id="4" name="Foliennummernplatzhalter 3"/>
          <p:cNvSpPr>
            <a:spLocks noGrp="1"/>
          </p:cNvSpPr>
          <p:nvPr>
            <p:ph type="sldNum" sz="quarter" idx="5"/>
          </p:nvPr>
        </p:nvSpPr>
        <p:spPr/>
        <p:txBody>
          <a:bodyPr/>
          <a:lstStyle/>
          <a:p>
            <a:fld id="{F615DDFD-030C-4D5A-B33E-3A7E7538D2BE}" type="slidenum">
              <a:rPr lang="de-CH" smtClean="0"/>
              <a:t>4</a:t>
            </a:fld>
            <a:endParaRPr lang="de-CH" dirty="0"/>
          </a:p>
        </p:txBody>
      </p:sp>
    </p:spTree>
    <p:extLst>
      <p:ext uri="{BB962C8B-B14F-4D97-AF65-F5344CB8AC3E}">
        <p14:creationId xmlns:p14="http://schemas.microsoft.com/office/powerpoint/2010/main" val="44916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Vorteile </a:t>
            </a:r>
          </a:p>
          <a:p>
            <a:pPr marL="285750" indent="-285750">
              <a:buFont typeface="Arial,Sans-Serif" panose="020B0604020202020204" pitchFamily="34" charset="0"/>
              <a:buChar char="•"/>
            </a:pPr>
            <a:r>
              <a:rPr lang="de-CH" dirty="0">
                <a:ea typeface="+mn-lt"/>
                <a:cs typeface="+mn-lt"/>
              </a:rPr>
              <a:t>(SBB) Intensiver Wissenstransfer</a:t>
            </a:r>
            <a:endParaRPr lang="en-US" dirty="0">
              <a:ea typeface="+mn-lt"/>
              <a:cs typeface="+mn-lt"/>
            </a:endParaRPr>
          </a:p>
          <a:p>
            <a:pPr marL="285750" indent="-285750">
              <a:buFont typeface="Arial,Sans-Serif" panose="020B0604020202020204" pitchFamily="34" charset="0"/>
              <a:buChar char="•"/>
            </a:pPr>
            <a:r>
              <a:rPr lang="de-CH" dirty="0">
                <a:ea typeface="+mn-lt"/>
                <a:cs typeface="+mn-lt"/>
              </a:rPr>
              <a:t>(SBB) Daten bleiben SBB intern mit vollständiger Zugangskontrolle</a:t>
            </a:r>
          </a:p>
          <a:p>
            <a:pPr marL="285750" indent="-285750">
              <a:buFont typeface="Arial,Sans-Serif" panose="020B0604020202020204" pitchFamily="34" charset="0"/>
              <a:buChar char="•"/>
            </a:pPr>
            <a:r>
              <a:rPr lang="de-CH" dirty="0">
                <a:ea typeface="+mn-lt"/>
                <a:cs typeface="+mn-lt"/>
              </a:rPr>
              <a:t>(ETH) Nachhaltigere Verwendung von Projektmethoden und Ergebnissen</a:t>
            </a:r>
            <a:endParaRPr lang="en-US" dirty="0">
              <a:ea typeface="+mn-lt"/>
              <a:cs typeface="+mn-lt"/>
            </a:endParaRPr>
          </a:p>
          <a:p>
            <a:pPr marL="285750" indent="-285750">
              <a:buFont typeface="Arial,Sans-Serif" panose="020B0604020202020204" pitchFamily="34" charset="0"/>
              <a:buChar char="•"/>
            </a:pPr>
            <a:r>
              <a:rPr lang="de-CH" dirty="0">
                <a:ea typeface="+mn-lt"/>
                <a:cs typeface="+mn-lt"/>
              </a:rPr>
              <a:t>Zielgenauere Forschung durch enge Zusammenarbeit</a:t>
            </a:r>
          </a:p>
          <a:p>
            <a:r>
              <a:rPr lang="de-CH" b="1" dirty="0"/>
              <a:t>Nachteile</a:t>
            </a:r>
          </a:p>
          <a:p>
            <a:pPr marL="285750" indent="-285750">
              <a:buFont typeface="Arial" panose="020B0604020202020204" pitchFamily="34" charset="0"/>
              <a:buChar char="•"/>
            </a:pPr>
            <a:r>
              <a:rPr lang="de-CH" dirty="0"/>
              <a:t>(ETH) Zusätzlicher Aufwand durch Arbeit auf SBB Infrastruktur</a:t>
            </a:r>
          </a:p>
          <a:p>
            <a:pPr marL="285750" indent="-285750">
              <a:buFont typeface="Arial" panose="020B0604020202020204" pitchFamily="34" charset="0"/>
              <a:buChar char="•"/>
            </a:pPr>
            <a:r>
              <a:rPr lang="de-CH" dirty="0"/>
              <a:t>(SBB) Zusätzlicher Aufwand und Kosten durch Bereitstellung der Infrastruktur</a:t>
            </a:r>
          </a:p>
          <a:p>
            <a:pPr marL="285750" indent="-285750">
              <a:buFont typeface="Arial" panose="020B0604020202020204" pitchFamily="34" charset="0"/>
              <a:buChar char="•"/>
            </a:pPr>
            <a:r>
              <a:rPr lang="de-CH" dirty="0"/>
              <a:t>(SBB) </a:t>
            </a:r>
            <a:r>
              <a:rPr lang="de-CH" dirty="0" err="1"/>
              <a:t>Prototyping</a:t>
            </a:r>
            <a:r>
              <a:rPr lang="de-CH" dirty="0"/>
              <a:t> durch Doktoranden auf eigener Infrastruktur</a:t>
            </a:r>
          </a:p>
          <a:p>
            <a:pPr marL="285750" indent="-285750">
              <a:buFont typeface="Arial" panose="020B0604020202020204" pitchFamily="34" charset="0"/>
              <a:buChar char="•"/>
            </a:pPr>
            <a:r>
              <a:rPr lang="de-CH" dirty="0"/>
              <a:t>(ETH) Abfluss von geistigem Eigentum</a:t>
            </a:r>
          </a:p>
          <a:p>
            <a:r>
              <a:rPr lang="de-CH" b="1" dirty="0"/>
              <a:t>Anforderungen </a:t>
            </a:r>
            <a:endParaRPr lang="de-CH" dirty="0"/>
          </a:p>
          <a:p>
            <a:pPr marL="285750" indent="-285750">
              <a:buFont typeface="Arial" panose="020B0604020202020204" pitchFamily="34" charset="0"/>
              <a:buChar char="•"/>
            </a:pPr>
            <a:r>
              <a:rPr lang="de-CH" dirty="0"/>
              <a:t>Relevante Beteiligung aller Parteien bei Datenaufbereitung</a:t>
            </a:r>
          </a:p>
          <a:p>
            <a:pPr marL="285750" indent="-285750">
              <a:buFont typeface="Arial" panose="020B0604020202020204" pitchFamily="34" charset="0"/>
              <a:buChar char="•"/>
            </a:pPr>
            <a:r>
              <a:rPr lang="de-CH" dirty="0"/>
              <a:t>Flexibilität bei Veröffentlichung von Methoden und Ergebnissen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Foliennummernplatzhalter 3"/>
          <p:cNvSpPr>
            <a:spLocks noGrp="1"/>
          </p:cNvSpPr>
          <p:nvPr>
            <p:ph type="sldNum" sz="quarter" idx="5"/>
          </p:nvPr>
        </p:nvSpPr>
        <p:spPr/>
        <p:txBody>
          <a:bodyPr/>
          <a:lstStyle/>
          <a:p>
            <a:fld id="{F615DDFD-030C-4D5A-B33E-3A7E7538D2BE}" type="slidenum">
              <a:rPr lang="de-CH" smtClean="0"/>
              <a:t>5</a:t>
            </a:fld>
            <a:endParaRPr lang="de-CH" dirty="0"/>
          </a:p>
        </p:txBody>
      </p:sp>
    </p:spTree>
    <p:extLst>
      <p:ext uri="{BB962C8B-B14F-4D97-AF65-F5344CB8AC3E}">
        <p14:creationId xmlns:p14="http://schemas.microsoft.com/office/powerpoint/2010/main" val="1426142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en-US" noProof="0" dirty="0"/>
              <a:t>Click icon to add picture</a:t>
            </a:r>
            <a:endParaRPr lang="de-CH"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2772000"/>
          </a:xfrm>
          <a:solidFill>
            <a:schemeClr val="accent1"/>
          </a:solidFill>
        </p:spPr>
        <p:txBody>
          <a:bodyPr lIns="1080000" tIns="2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Bildplatzhalter 8">
            <a:extLst>
              <a:ext uri="{FF2B5EF4-FFF2-40B4-BE49-F238E27FC236}">
                <a16:creationId xmlns:a16="http://schemas.microsoft.com/office/drawing/2014/main" id="{C3C296D1-2CD0-479F-A866-6EC741D2293B}"/>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dirty="0"/>
              <a:t>Click icon to add picture</a:t>
            </a:r>
            <a:endParaRPr lang="de-CH" noProof="0" dirty="0"/>
          </a:p>
        </p:txBody>
      </p:sp>
      <p:sp>
        <p:nvSpPr>
          <p:cNvPr id="4" name="Textplatzhalter 3">
            <a:extLst>
              <a:ext uri="{FF2B5EF4-FFF2-40B4-BE49-F238E27FC236}">
                <a16:creationId xmlns:a16="http://schemas.microsoft.com/office/drawing/2014/main" id="{EE41BE31-9613-4103-99FF-7DCFF643B329}"/>
              </a:ext>
            </a:extLst>
          </p:cNvPr>
          <p:cNvSpPr>
            <a:spLocks noGrp="1"/>
          </p:cNvSpPr>
          <p:nvPr>
            <p:ph type="body" sz="quarter" idx="13"/>
          </p:nvPr>
        </p:nvSpPr>
        <p:spPr>
          <a:xfrm>
            <a:off x="1078516" y="3860495"/>
            <a:ext cx="468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Edit Master text styles</a:t>
            </a:r>
          </a:p>
        </p:txBody>
      </p:sp>
      <p:sp>
        <p:nvSpPr>
          <p:cNvPr id="6" name="Textplatzhalter 5">
            <a:extLst>
              <a:ext uri="{FF2B5EF4-FFF2-40B4-BE49-F238E27FC236}">
                <a16:creationId xmlns:a16="http://schemas.microsoft.com/office/drawing/2014/main" id="{EDEB298C-798E-4D73-9DD6-F896C06530C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4293381049"/>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640" userDrawn="1">
          <p15:clr>
            <a:srgbClr val="FBAE40"/>
          </p15:clr>
        </p15:guide>
        <p15:guide id="4" orient="horz" pos="3952" userDrawn="1">
          <p15:clr>
            <a:srgbClr val="FBAE40"/>
          </p15:clr>
        </p15:guide>
        <p15:guide id="5"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lvl1pPr>
              <a:defRPr/>
            </a:lvl1pPr>
          </a:lstStyle>
          <a:p>
            <a:r>
              <a:rPr lang="en-US" noProof="0"/>
              <a:t>Click to edit Master title style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2.12.2021</a:t>
            </a:r>
            <a:endParaRPr lang="de-CH" noProof="0"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CH" noProof="0"/>
              <a:t>2.12.2021</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1412874"/>
            <a:ext cx="10728000" cy="4860000"/>
          </a:xfrm>
        </p:spPr>
        <p:txBody>
          <a:bodyPr tIns="1620000"/>
          <a:lstStyle>
            <a:lvl1pPr marL="0" indent="0" algn="ctr">
              <a:buNone/>
              <a:defRPr/>
            </a:lvl1pPr>
          </a:lstStyle>
          <a:p>
            <a:r>
              <a:rPr lang="en-US" noProof="0" dirty="0"/>
              <a:t>Click icon to add picture</a:t>
            </a:r>
            <a:endParaRPr lang="de-CH" noProof="0" dirty="0"/>
          </a:p>
        </p:txBody>
      </p:sp>
    </p:spTree>
    <p:extLst>
      <p:ext uri="{BB962C8B-B14F-4D97-AF65-F5344CB8AC3E}">
        <p14:creationId xmlns:p14="http://schemas.microsoft.com/office/powerpoint/2010/main" val="94385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full pag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2.12.2021</a:t>
            </a:r>
            <a:endParaRPr lang="de-CH" noProof="0"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CH" noProof="0"/>
              <a:t>2.12.2021</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260350"/>
            <a:ext cx="10728000" cy="6012524"/>
          </a:xfrm>
        </p:spPr>
        <p:txBody>
          <a:bodyPr tIns="2160000"/>
          <a:lstStyle>
            <a:lvl1pPr marL="0" indent="0" algn="ctr">
              <a:buNone/>
              <a:defRPr/>
            </a:lvl1pPr>
          </a:lstStyle>
          <a:p>
            <a:r>
              <a:rPr lang="en-US" noProof="0" dirty="0"/>
              <a:t>Click icon to add picture</a:t>
            </a:r>
            <a:endParaRPr lang="de-CH" noProof="0" dirty="0"/>
          </a:p>
        </p:txBody>
      </p:sp>
    </p:spTree>
    <p:extLst>
      <p:ext uri="{BB962C8B-B14F-4D97-AF65-F5344CB8AC3E}">
        <p14:creationId xmlns:p14="http://schemas.microsoft.com/office/powerpoint/2010/main" val="284204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zwei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6204163" y="1412875"/>
            <a:ext cx="5256000" cy="486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2.12.2021</a:t>
            </a:r>
            <a:endParaRPr lang="de-CH" noProof="0"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CH" noProof="0"/>
              <a:t>2.12.2021</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040000" cy="4860000"/>
          </a:xfrm>
        </p:spPr>
        <p:txBody>
          <a:bodyPr tIns="1620000"/>
          <a:lstStyle>
            <a:lvl1pPr marL="0" indent="0" algn="ctr">
              <a:buNone/>
              <a:defRPr/>
            </a:lvl1pPr>
          </a:lstStyle>
          <a:p>
            <a:r>
              <a:rPr lang="en-US" noProof="0" dirty="0"/>
              <a:t>Click icon to add picture</a:t>
            </a:r>
            <a:endParaRPr lang="de-CH" noProof="0" dirty="0"/>
          </a:p>
        </p:txBody>
      </p:sp>
    </p:spTree>
    <p:extLst>
      <p:ext uri="{BB962C8B-B14F-4D97-AF65-F5344CB8AC3E}">
        <p14:creationId xmlns:p14="http://schemas.microsoft.com/office/powerpoint/2010/main" val="3996394784"/>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5121800"/>
            <a:ext cx="5255999" cy="1152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2.12.2021</a:t>
            </a:r>
            <a:endParaRPr lang="de-CH" noProof="0"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CH" noProof="0"/>
              <a:t>2.12.2021</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256000" cy="3420000"/>
          </a:xfrm>
        </p:spPr>
        <p:txBody>
          <a:bodyPr tIns="900000"/>
          <a:lstStyle>
            <a:lvl1pPr marL="0" indent="0" algn="ctr">
              <a:buNone/>
              <a:defRPr/>
            </a:lvl1pPr>
          </a:lstStyle>
          <a:p>
            <a:r>
              <a:rPr lang="en-US" noProof="0" dirty="0"/>
              <a:t>Click icon to add picture</a:t>
            </a:r>
            <a:endParaRPr lang="de-CH" noProof="0" dirty="0"/>
          </a:p>
        </p:txBody>
      </p:sp>
      <p:sp>
        <p:nvSpPr>
          <p:cNvPr id="9" name="Bildplatzhalter 10">
            <a:extLst>
              <a:ext uri="{FF2B5EF4-FFF2-40B4-BE49-F238E27FC236}">
                <a16:creationId xmlns:a16="http://schemas.microsoft.com/office/drawing/2014/main" id="{1AAB6914-2518-430D-BF4C-14EA51B61410}"/>
              </a:ext>
            </a:extLst>
          </p:cNvPr>
          <p:cNvSpPr>
            <a:spLocks noGrp="1"/>
          </p:cNvSpPr>
          <p:nvPr>
            <p:ph type="pic" sz="quarter" idx="14"/>
          </p:nvPr>
        </p:nvSpPr>
        <p:spPr>
          <a:xfrm>
            <a:off x="6204162" y="1412875"/>
            <a:ext cx="5256000" cy="3420000"/>
          </a:xfrm>
        </p:spPr>
        <p:txBody>
          <a:bodyPr tIns="900000"/>
          <a:lstStyle>
            <a:lvl1pPr marL="0" indent="0" algn="ctr">
              <a:buNone/>
              <a:defRPr/>
            </a:lvl1pPr>
          </a:lstStyle>
          <a:p>
            <a:r>
              <a:rPr lang="en-US" noProof="0" dirty="0"/>
              <a:t>Click icon to add picture</a:t>
            </a:r>
            <a:endParaRPr lang="de-CH" noProof="0" dirty="0"/>
          </a:p>
        </p:txBody>
      </p:sp>
      <p:sp>
        <p:nvSpPr>
          <p:cNvPr id="12" name="Inhaltsplatzhalter 2">
            <a:extLst>
              <a:ext uri="{FF2B5EF4-FFF2-40B4-BE49-F238E27FC236}">
                <a16:creationId xmlns:a16="http://schemas.microsoft.com/office/drawing/2014/main" id="{5092EEFB-079B-4C38-A665-E52B9837601B}"/>
              </a:ext>
            </a:extLst>
          </p:cNvPr>
          <p:cNvSpPr>
            <a:spLocks noGrp="1"/>
          </p:cNvSpPr>
          <p:nvPr>
            <p:ph idx="15"/>
          </p:nvPr>
        </p:nvSpPr>
        <p:spPr>
          <a:xfrm>
            <a:off x="6204162" y="5121800"/>
            <a:ext cx="5256001" cy="1152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Tree>
    <p:extLst>
      <p:ext uri="{BB962C8B-B14F-4D97-AF65-F5344CB8AC3E}">
        <p14:creationId xmlns:p14="http://schemas.microsoft.com/office/powerpoint/2010/main" val="1085750778"/>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3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4166439"/>
            <a:ext cx="10728327" cy="212440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2.12.2021</a:t>
            </a:r>
            <a:endParaRPr lang="de-CH" noProof="0"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CH" noProof="0"/>
              <a:t>2.12.2021</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3420000" cy="2484000"/>
          </a:xfrm>
        </p:spPr>
        <p:txBody>
          <a:bodyPr tIns="360000"/>
          <a:lstStyle>
            <a:lvl1pPr marL="0" indent="0" algn="ctr">
              <a:buNone/>
              <a:defRPr/>
            </a:lvl1pPr>
          </a:lstStyle>
          <a:p>
            <a:r>
              <a:rPr lang="en-US" noProof="0" dirty="0"/>
              <a:t>Click icon to add picture</a:t>
            </a:r>
            <a:endParaRPr lang="de-CH" noProof="0" dirty="0"/>
          </a:p>
        </p:txBody>
      </p:sp>
      <p:sp>
        <p:nvSpPr>
          <p:cNvPr id="13" name="Bildplatzhalter 10">
            <a:extLst>
              <a:ext uri="{FF2B5EF4-FFF2-40B4-BE49-F238E27FC236}">
                <a16:creationId xmlns:a16="http://schemas.microsoft.com/office/drawing/2014/main" id="{36793346-BF6B-42A8-ADE0-3AA3DC3B239A}"/>
              </a:ext>
            </a:extLst>
          </p:cNvPr>
          <p:cNvSpPr>
            <a:spLocks noGrp="1"/>
          </p:cNvSpPr>
          <p:nvPr>
            <p:ph type="pic" sz="quarter" idx="16"/>
          </p:nvPr>
        </p:nvSpPr>
        <p:spPr>
          <a:xfrm>
            <a:off x="8040162" y="1414800"/>
            <a:ext cx="3420000" cy="2484000"/>
          </a:xfrm>
        </p:spPr>
        <p:txBody>
          <a:bodyPr tIns="360000"/>
          <a:lstStyle>
            <a:lvl1pPr marL="0" indent="0" algn="ctr">
              <a:buNone/>
              <a:defRPr/>
            </a:lvl1pPr>
          </a:lstStyle>
          <a:p>
            <a:r>
              <a:rPr lang="en-US" noProof="0" dirty="0"/>
              <a:t>Click icon to add picture</a:t>
            </a:r>
            <a:endParaRPr lang="de-CH" noProof="0" dirty="0"/>
          </a:p>
        </p:txBody>
      </p:sp>
      <p:sp>
        <p:nvSpPr>
          <p:cNvPr id="14" name="Bildplatzhalter 10">
            <a:extLst>
              <a:ext uri="{FF2B5EF4-FFF2-40B4-BE49-F238E27FC236}">
                <a16:creationId xmlns:a16="http://schemas.microsoft.com/office/drawing/2014/main" id="{FE637F68-618E-43EB-B240-4BFA26852FC5}"/>
              </a:ext>
            </a:extLst>
          </p:cNvPr>
          <p:cNvSpPr>
            <a:spLocks noGrp="1"/>
          </p:cNvSpPr>
          <p:nvPr>
            <p:ph type="pic" sz="quarter" idx="17"/>
          </p:nvPr>
        </p:nvSpPr>
        <p:spPr>
          <a:xfrm>
            <a:off x="4385999" y="1414800"/>
            <a:ext cx="3420000" cy="2484000"/>
          </a:xfrm>
        </p:spPr>
        <p:txBody>
          <a:bodyPr tIns="360000"/>
          <a:lstStyle>
            <a:lvl1pPr marL="0" indent="0" algn="ctr">
              <a:buNone/>
              <a:defRPr/>
            </a:lvl1pPr>
          </a:lstStyle>
          <a:p>
            <a:r>
              <a:rPr lang="en-US" noProof="0" dirty="0"/>
              <a:t>Click icon to add picture</a:t>
            </a:r>
            <a:endParaRPr lang="de-CH" noProof="0" dirty="0"/>
          </a:p>
        </p:txBody>
      </p:sp>
    </p:spTree>
    <p:extLst>
      <p:ext uri="{BB962C8B-B14F-4D97-AF65-F5344CB8AC3E}">
        <p14:creationId xmlns:p14="http://schemas.microsoft.com/office/powerpoint/2010/main" val="2252988954"/>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
          </a:xfrm>
        </p:spPr>
        <p:txBody>
          <a:bodyPr/>
          <a:lstStyle>
            <a:lvl1pPr marL="0" indent="0">
              <a:buNone/>
              <a:defRPr b="1"/>
            </a:lvl1pPr>
            <a:lvl2pPr marL="266700" indent="0">
              <a:buNone/>
              <a:defRPr b="1"/>
            </a:lvl2pPr>
            <a:lvl3pPr marL="538163" indent="0">
              <a:buNone/>
              <a:defRPr b="1"/>
            </a:lvl3pPr>
            <a:lvl4pPr marL="804862" indent="0">
              <a:buNone/>
              <a:defRPr b="1"/>
            </a:lvl4pPr>
            <a:lvl5pPr marL="1076325" indent="0">
              <a:buNone/>
              <a:defRPr b="1"/>
            </a:lvl5pPr>
          </a:lstStyle>
          <a:p>
            <a:pPr lvl="0"/>
            <a:r>
              <a:rPr lang="en-US" noProof="0"/>
              <a:t>Edit Master text styles</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2.12.2021</a:t>
            </a:r>
            <a:endParaRPr lang="de-CH" noProof="0"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CH" noProof="0"/>
              <a:t>2.12.2021</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9" name="Tabellenplatzhalter 8">
            <a:extLst>
              <a:ext uri="{FF2B5EF4-FFF2-40B4-BE49-F238E27FC236}">
                <a16:creationId xmlns:a16="http://schemas.microsoft.com/office/drawing/2014/main" id="{A1D947E6-CC00-458E-BDE1-B0877E30333C}"/>
              </a:ext>
            </a:extLst>
          </p:cNvPr>
          <p:cNvSpPr>
            <a:spLocks noGrp="1"/>
          </p:cNvSpPr>
          <p:nvPr>
            <p:ph type="tbl" sz="quarter" idx="13"/>
          </p:nvPr>
        </p:nvSpPr>
        <p:spPr>
          <a:xfrm>
            <a:off x="731838" y="2061398"/>
            <a:ext cx="10728325" cy="4212401"/>
          </a:xfrm>
        </p:spPr>
        <p:txBody>
          <a:bodyPr tIns="1260000"/>
          <a:lstStyle>
            <a:lvl1pPr marL="0" indent="0" algn="ctr">
              <a:spcBef>
                <a:spcPts val="0"/>
              </a:spcBef>
              <a:buNone/>
              <a:defRPr sz="1400"/>
            </a:lvl1pPr>
          </a:lstStyle>
          <a:p>
            <a:r>
              <a:rPr lang="en-US" noProof="0" dirty="0"/>
              <a:t>Click icon to add table</a:t>
            </a:r>
            <a:endParaRPr lang="de-CH" noProof="0" dirty="0"/>
          </a:p>
        </p:txBody>
      </p:sp>
    </p:spTree>
    <p:extLst>
      <p:ext uri="{BB962C8B-B14F-4D97-AF65-F5344CB8AC3E}">
        <p14:creationId xmlns:p14="http://schemas.microsoft.com/office/powerpoint/2010/main" val="2928661315"/>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p:bg>
      <p:bgPr>
        <a:solidFill>
          <a:schemeClr val="bg1"/>
        </a:solidFill>
        <a:effectLst/>
      </p:bgPr>
    </p:bg>
    <p:spTree>
      <p:nvGrpSpPr>
        <p:cNvPr id="1" name=""/>
        <p:cNvGrpSpPr/>
        <p:nvPr/>
      </p:nvGrpSpPr>
      <p:grpSpPr>
        <a:xfrm>
          <a:off x="0" y="0"/>
          <a:ext cx="0" cy="0"/>
          <a:chOff x="0" y="0"/>
          <a:chExt cx="0" cy="0"/>
        </a:xfrm>
      </p:grpSpPr>
      <p:sp>
        <p:nvSpPr>
          <p:cNvPr id="20" name="Inhaltsplatzhalter 2">
            <a:extLst>
              <a:ext uri="{FF2B5EF4-FFF2-40B4-BE49-F238E27FC236}">
                <a16:creationId xmlns:a16="http://schemas.microsoft.com/office/drawing/2014/main" id="{394B20FF-3667-40DF-92A1-C6CF3BBCA26D}"/>
              </a:ext>
            </a:extLst>
          </p:cNvPr>
          <p:cNvSpPr>
            <a:spLocks noGrp="1"/>
          </p:cNvSpPr>
          <p:nvPr>
            <p:ph idx="1"/>
          </p:nvPr>
        </p:nvSpPr>
        <p:spPr>
          <a:xfrm>
            <a:off x="731837" y="2135492"/>
            <a:ext cx="10728325" cy="3960000"/>
          </a:xfrm>
        </p:spPr>
        <p:txBody>
          <a:bodyPr/>
          <a:lstStyle>
            <a:lvl1pPr marL="0" indent="0">
              <a:spcBef>
                <a:spcPts val="0"/>
              </a:spcBef>
              <a:buNone/>
              <a:defRPr>
                <a:solidFill>
                  <a:schemeClr val="tx1"/>
                </a:solidFill>
              </a:defRPr>
            </a:lvl1pPr>
            <a:lvl2pPr marL="266700" indent="0">
              <a:buNone/>
              <a:defRPr>
                <a:solidFill>
                  <a:schemeClr val="bg1"/>
                </a:solidFill>
              </a:defRPr>
            </a:lvl2pPr>
            <a:lvl3pPr marL="540000" indent="0">
              <a:buNone/>
              <a:defRPr>
                <a:solidFill>
                  <a:schemeClr val="bg1"/>
                </a:solidFill>
              </a:defRPr>
            </a:lvl3pPr>
            <a:lvl4pPr marL="808537" indent="0">
              <a:buNone/>
              <a:defRPr>
                <a:solidFill>
                  <a:schemeClr val="bg1"/>
                </a:solidFill>
              </a:defRPr>
            </a:lvl4pPr>
            <a:lvl5pPr marL="1080000" indent="0">
              <a:buNone/>
              <a:defRPr>
                <a:solidFill>
                  <a:schemeClr val="bg1"/>
                </a:solidFill>
              </a:defRPr>
            </a:lvl5pPr>
          </a:lstStyle>
          <a:p>
            <a:pPr lvl="0"/>
            <a:r>
              <a:rPr lang="en-US" noProof="0"/>
              <a:t>Edit Master text styles</a:t>
            </a:r>
          </a:p>
        </p:txBody>
      </p:sp>
      <p:sp>
        <p:nvSpPr>
          <p:cNvPr id="21" name="Bildplatzhalter 8">
            <a:extLst>
              <a:ext uri="{FF2B5EF4-FFF2-40B4-BE49-F238E27FC236}">
                <a16:creationId xmlns:a16="http://schemas.microsoft.com/office/drawing/2014/main" id="{794484F1-3B7F-46CE-AD0B-2310A557A990}"/>
              </a:ext>
            </a:extLst>
          </p:cNvPr>
          <p:cNvSpPr>
            <a:spLocks noGrp="1"/>
          </p:cNvSpPr>
          <p:nvPr>
            <p:ph type="pic" sz="quarter" idx="12"/>
          </p:nvPr>
        </p:nvSpPr>
        <p:spPr>
          <a:xfrm>
            <a:off x="10200163" y="6489088"/>
            <a:ext cx="1260000" cy="180000"/>
          </a:xfrm>
        </p:spPr>
        <p:txBody>
          <a:bodyPr/>
          <a:lstStyle>
            <a:lvl1pPr marL="0" indent="0" algn="l">
              <a:buNone/>
              <a:defRPr sz="700">
                <a:solidFill>
                  <a:schemeClr val="tx1"/>
                </a:solidFill>
              </a:defRPr>
            </a:lvl1pPr>
          </a:lstStyle>
          <a:p>
            <a:r>
              <a:rPr lang="en-US" noProof="0" dirty="0"/>
              <a:t>Click icon to add picture</a:t>
            </a:r>
            <a:endParaRPr lang="de-CH" noProof="0" dirty="0"/>
          </a:p>
        </p:txBody>
      </p:sp>
      <p:pic>
        <p:nvPicPr>
          <p:cNvPr id="22" name="Grafik 21">
            <a:extLst>
              <a:ext uri="{FF2B5EF4-FFF2-40B4-BE49-F238E27FC236}">
                <a16:creationId xmlns:a16="http://schemas.microsoft.com/office/drawing/2014/main" id="{F900572E-A73E-42BE-96FA-38ADC4E79F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Tree>
    <p:extLst>
      <p:ext uri="{BB962C8B-B14F-4D97-AF65-F5344CB8AC3E}">
        <p14:creationId xmlns:p14="http://schemas.microsoft.com/office/powerpoint/2010/main" val="1752670339"/>
      </p:ext>
    </p:extLst>
  </p:cSld>
  <p:clrMapOvr>
    <a:masterClrMapping/>
  </p:clrMapOvr>
  <p:extLst>
    <p:ext uri="{DCECCB84-F9BA-43D5-87BE-67443E8EF086}">
      <p15:sldGuideLst xmlns:p15="http://schemas.microsoft.com/office/powerpoint/2012/main">
        <p15:guide id="1" pos="6698">
          <p15:clr>
            <a:srgbClr val="FBAE40"/>
          </p15:clr>
        </p15:guide>
        <p15:guide id="3" orient="horz" pos="640">
          <p15:clr>
            <a:srgbClr val="FBAE40"/>
          </p15:clr>
        </p15:guide>
        <p15:guide id="4" orient="horz" pos="39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02">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8A01615F-450E-43D0-B554-DA3FBD48DF34}"/>
              </a:ext>
            </a:extLst>
          </p:cNvPr>
          <p:cNvSpPr>
            <a:spLocks noGrp="1"/>
          </p:cNvSpPr>
          <p:nvPr>
            <p:ph type="pic" sz="quarter" idx="11"/>
          </p:nvPr>
        </p:nvSpPr>
        <p:spPr>
          <a:xfrm>
            <a:off x="731838" y="1016000"/>
            <a:ext cx="10728325" cy="5256000"/>
          </a:xfrm>
        </p:spPr>
        <p:txBody>
          <a:bodyPr lIns="0" tIns="0" rIns="5580000" anchor="ctr" anchorCtr="0"/>
          <a:lstStyle>
            <a:lvl1pPr marL="0" indent="0" algn="ctr">
              <a:buNone/>
              <a:defRPr/>
            </a:lvl1pPr>
          </a:lstStyle>
          <a:p>
            <a:r>
              <a:rPr lang="en-US" noProof="0" dirty="0"/>
              <a:t>Click icon to add picture</a:t>
            </a:r>
            <a:endParaRPr lang="de-CH"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6504000" y="2957494"/>
            <a:ext cx="5688000" cy="2268000"/>
          </a:xfrm>
          <a:solidFill>
            <a:schemeClr val="accent2"/>
          </a:solidFill>
        </p:spPr>
        <p:txBody>
          <a:bodyPr lIns="324000" tIns="2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Textplatzhalter 3">
            <a:extLst>
              <a:ext uri="{FF2B5EF4-FFF2-40B4-BE49-F238E27FC236}">
                <a16:creationId xmlns:a16="http://schemas.microsoft.com/office/drawing/2014/main" id="{003A487C-8977-4264-A8A1-D6C1DB604682}"/>
              </a:ext>
            </a:extLst>
          </p:cNvPr>
          <p:cNvSpPr>
            <a:spLocks noGrp="1"/>
          </p:cNvSpPr>
          <p:nvPr>
            <p:ph type="body" sz="quarter" idx="13"/>
          </p:nvPr>
        </p:nvSpPr>
        <p:spPr>
          <a:xfrm>
            <a:off x="6845210" y="4639666"/>
            <a:ext cx="4320000" cy="46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Edit Master text styles</a:t>
            </a:r>
          </a:p>
        </p:txBody>
      </p:sp>
      <p:sp>
        <p:nvSpPr>
          <p:cNvPr id="13" name="Bildplatzhalter 8">
            <a:extLst>
              <a:ext uri="{FF2B5EF4-FFF2-40B4-BE49-F238E27FC236}">
                <a16:creationId xmlns:a16="http://schemas.microsoft.com/office/drawing/2014/main" id="{E91D3734-CD8F-4F94-A813-570EF31C4732}"/>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dirty="0"/>
              <a:t>Click icon to add picture</a:t>
            </a:r>
            <a:endParaRPr lang="de-CH" noProof="0" dirty="0"/>
          </a:p>
        </p:txBody>
      </p:sp>
      <p:sp>
        <p:nvSpPr>
          <p:cNvPr id="8" name="Textplatzhalter 5">
            <a:extLst>
              <a:ext uri="{FF2B5EF4-FFF2-40B4-BE49-F238E27FC236}">
                <a16:creationId xmlns:a16="http://schemas.microsoft.com/office/drawing/2014/main" id="{547D2927-4A99-4714-8EBA-F773EAA26308}"/>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10024114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0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2D94F76-218E-49F2-87F8-05982912ED18}"/>
              </a:ext>
            </a:extLst>
          </p:cNvPr>
          <p:cNvSpPr/>
          <p:nvPr userDrawn="1"/>
        </p:nvSpPr>
        <p:spPr>
          <a:xfrm>
            <a:off x="731838" y="1016000"/>
            <a:ext cx="10728325" cy="5257800"/>
          </a:xfrm>
          <a:prstGeom prst="rect">
            <a:avLst/>
          </a:prstGeom>
          <a:solidFill>
            <a:srgbClr val="485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1" y="1940405"/>
            <a:ext cx="10188000" cy="3420000"/>
          </a:xfrm>
          <a:solidFill>
            <a:srgbClr val="72791C"/>
          </a:solidFill>
          <a:ln>
            <a:noFill/>
          </a:ln>
        </p:spPr>
        <p:txBody>
          <a:bodyPr lIns="1080000" tIns="2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7" name="Textplatzhalter 3">
            <a:extLst>
              <a:ext uri="{FF2B5EF4-FFF2-40B4-BE49-F238E27FC236}">
                <a16:creationId xmlns:a16="http://schemas.microsoft.com/office/drawing/2014/main" id="{0503E57F-F89F-431B-8D38-7CC97B7C201A}"/>
              </a:ext>
            </a:extLst>
          </p:cNvPr>
          <p:cNvSpPr>
            <a:spLocks noGrp="1"/>
          </p:cNvSpPr>
          <p:nvPr>
            <p:ph type="body" sz="quarter" idx="13"/>
          </p:nvPr>
        </p:nvSpPr>
        <p:spPr>
          <a:xfrm>
            <a:off x="1078516" y="4217884"/>
            <a:ext cx="864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Edit Master text styles</a:t>
            </a:r>
          </a:p>
        </p:txBody>
      </p:sp>
      <p:sp>
        <p:nvSpPr>
          <p:cNvPr id="12" name="Bildplatzhalter 8">
            <a:extLst>
              <a:ext uri="{FF2B5EF4-FFF2-40B4-BE49-F238E27FC236}">
                <a16:creationId xmlns:a16="http://schemas.microsoft.com/office/drawing/2014/main" id="{1BEB6197-C509-4752-B57E-CEE955F5D926}"/>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dirty="0"/>
              <a:t>Click icon to add picture</a:t>
            </a:r>
            <a:endParaRPr lang="de-CH" noProof="0" dirty="0"/>
          </a:p>
        </p:txBody>
      </p:sp>
      <p:sp>
        <p:nvSpPr>
          <p:cNvPr id="8" name="Textplatzhalter 5">
            <a:extLst>
              <a:ext uri="{FF2B5EF4-FFF2-40B4-BE49-F238E27FC236}">
                <a16:creationId xmlns:a16="http://schemas.microsoft.com/office/drawing/2014/main" id="{4ADF7DEC-21BD-45CA-9E91-B9F58A69F62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3924069494"/>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0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731837" y="1016000"/>
            <a:ext cx="10728326" cy="5256000"/>
          </a:xfrm>
          <a:solidFill>
            <a:schemeClr val="accent2"/>
          </a:solidFill>
          <a:ln>
            <a:noFill/>
          </a:ln>
        </p:spPr>
        <p:txBody>
          <a:bodyPr lIns="324000" tIns="11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6" name="Textplatzhalter 3">
            <a:extLst>
              <a:ext uri="{FF2B5EF4-FFF2-40B4-BE49-F238E27FC236}">
                <a16:creationId xmlns:a16="http://schemas.microsoft.com/office/drawing/2014/main" id="{5FCAD79B-EF47-46A0-9575-229F3DAA72F5}"/>
              </a:ext>
            </a:extLst>
          </p:cNvPr>
          <p:cNvSpPr>
            <a:spLocks noGrp="1"/>
          </p:cNvSpPr>
          <p:nvPr>
            <p:ph type="body" sz="quarter" idx="13"/>
          </p:nvPr>
        </p:nvSpPr>
        <p:spPr>
          <a:xfrm>
            <a:off x="1078515" y="5122625"/>
            <a:ext cx="10044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Edit Master text styles</a:t>
            </a:r>
          </a:p>
        </p:txBody>
      </p:sp>
      <p:sp>
        <p:nvSpPr>
          <p:cNvPr id="8" name="Bildplatzhalter 8">
            <a:extLst>
              <a:ext uri="{FF2B5EF4-FFF2-40B4-BE49-F238E27FC236}">
                <a16:creationId xmlns:a16="http://schemas.microsoft.com/office/drawing/2014/main" id="{72236FC6-C8FF-43C1-86B9-BF112345926F}"/>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dirty="0"/>
              <a:t>Click icon to add picture</a:t>
            </a:r>
            <a:endParaRPr lang="de-CH" noProof="0" dirty="0"/>
          </a:p>
        </p:txBody>
      </p:sp>
      <p:sp>
        <p:nvSpPr>
          <p:cNvPr id="7" name="Textplatzhalter 5">
            <a:extLst>
              <a:ext uri="{FF2B5EF4-FFF2-40B4-BE49-F238E27FC236}">
                <a16:creationId xmlns:a16="http://schemas.microsoft.com/office/drawing/2014/main" id="{789A3267-E086-4EC3-A0BB-F8ECD01A5C7E}"/>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732532068"/>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04 – Uni Zürich">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en-US" noProof="0" dirty="0"/>
              <a:t>Click icon to add picture</a:t>
            </a:r>
            <a:endParaRPr lang="de-CH"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2772000"/>
          </a:xfrm>
          <a:solidFill>
            <a:srgbClr val="007A96"/>
          </a:solidFill>
        </p:spPr>
        <p:txBody>
          <a:bodyPr lIns="1080000" tIns="2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4" name="Grafik 3">
            <a:extLst>
              <a:ext uri="{FF2B5EF4-FFF2-40B4-BE49-F238E27FC236}">
                <a16:creationId xmlns:a16="http://schemas.microsoft.com/office/drawing/2014/main" id="{793E2EDD-B19F-478D-BB03-AD55EC1E8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7672" y="228020"/>
            <a:ext cx="3679200" cy="552508"/>
          </a:xfrm>
          <a:prstGeom prst="rect">
            <a:avLst/>
          </a:prstGeom>
        </p:spPr>
      </p:pic>
      <p:sp>
        <p:nvSpPr>
          <p:cNvPr id="7" name="Textplatzhalter 3">
            <a:extLst>
              <a:ext uri="{FF2B5EF4-FFF2-40B4-BE49-F238E27FC236}">
                <a16:creationId xmlns:a16="http://schemas.microsoft.com/office/drawing/2014/main" id="{D364BCB8-820F-4C3A-BA37-7048A4C8D4C3}"/>
              </a:ext>
            </a:extLst>
          </p:cNvPr>
          <p:cNvSpPr>
            <a:spLocks noGrp="1"/>
          </p:cNvSpPr>
          <p:nvPr>
            <p:ph type="body" sz="quarter" idx="13"/>
          </p:nvPr>
        </p:nvSpPr>
        <p:spPr>
          <a:xfrm>
            <a:off x="1078516" y="3860495"/>
            <a:ext cx="468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Edit Master text styles</a:t>
            </a:r>
          </a:p>
        </p:txBody>
      </p:sp>
      <p:sp>
        <p:nvSpPr>
          <p:cNvPr id="11" name="Bildplatzhalter 8">
            <a:extLst>
              <a:ext uri="{FF2B5EF4-FFF2-40B4-BE49-F238E27FC236}">
                <a16:creationId xmlns:a16="http://schemas.microsoft.com/office/drawing/2014/main" id="{A73913C2-8DFE-4F15-B2DB-2A6D5C267009}"/>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dirty="0"/>
              <a:t>Click icon to add picture</a:t>
            </a:r>
            <a:endParaRPr lang="de-CH" noProof="0" dirty="0"/>
          </a:p>
        </p:txBody>
      </p:sp>
      <p:sp>
        <p:nvSpPr>
          <p:cNvPr id="9" name="Textplatzhalter 5">
            <a:extLst>
              <a:ext uri="{FF2B5EF4-FFF2-40B4-BE49-F238E27FC236}">
                <a16:creationId xmlns:a16="http://schemas.microsoft.com/office/drawing/2014/main" id="{791A1AD7-DB7D-4C75-BEFB-EB6D34D3B2AB}"/>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278925752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lvl1pPr marL="539750" indent="-539750">
              <a:buFont typeface="+mj-lt"/>
              <a:buAutoNum type="arabicPeriod"/>
              <a:defRPr/>
            </a:lvl1pPr>
            <a:lvl2pPr marL="1079500" indent="-539750">
              <a:buFont typeface="+mj-lt"/>
              <a:buAutoNum type="arabicPeriod"/>
              <a:defRPr/>
            </a:lvl2pPr>
            <a:lvl3pPr marL="1612900" indent="-533400">
              <a:buFont typeface="+mj-lt"/>
              <a:buAutoNum type="arabicPeriod"/>
              <a:defRPr/>
            </a:lvl3pPr>
            <a:lvl4pPr marL="2152650" indent="-539750">
              <a:buFont typeface="+mj-lt"/>
              <a:buAutoNum type="arabicPeriod"/>
              <a:defRPr/>
            </a:lvl4pPr>
            <a:lvl5pPr marL="2692400" indent="-539750">
              <a:buFont typeface="+mj-lt"/>
              <a:buAutoNum type="arabicPeriod"/>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2.12.2021</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pic>
        <p:nvPicPr>
          <p:cNvPr id="8" name="Bild 35">
            <a:extLst>
              <a:ext uri="{FF2B5EF4-FFF2-40B4-BE49-F238E27FC236}">
                <a16:creationId xmlns:a16="http://schemas.microsoft.com/office/drawing/2014/main" id="{82BBE229-7B0C-1D4F-9851-D6C66B9C23C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377789" y="6061452"/>
            <a:ext cx="2700784" cy="711367"/>
          </a:xfrm>
          <a:prstGeom prst="rect">
            <a:avLst/>
          </a:prstGeom>
        </p:spPr>
      </p:pic>
      <p:pic>
        <p:nvPicPr>
          <p:cNvPr id="9" name="Picture 8">
            <a:extLst>
              <a:ext uri="{FF2B5EF4-FFF2-40B4-BE49-F238E27FC236}">
                <a16:creationId xmlns:a16="http://schemas.microsoft.com/office/drawing/2014/main" id="{D89CE528-DABF-E640-B51A-5F530B1BAC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55408" y="6340007"/>
            <a:ext cx="983272" cy="398352"/>
          </a:xfrm>
          <a:prstGeom prst="rect">
            <a:avLst/>
          </a:prstGeom>
        </p:spPr>
      </p:pic>
    </p:spTree>
    <p:extLst>
      <p:ext uri="{BB962C8B-B14F-4D97-AF65-F5344CB8AC3E}">
        <p14:creationId xmlns:p14="http://schemas.microsoft.com/office/powerpoint/2010/main" val="222159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2.12.2021</a:t>
            </a:r>
            <a:endParaRPr lang="de-CH" noProof="0"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2.12.2021</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188875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Fussno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2.12.2021</a:t>
            </a:r>
            <a:endParaRPr lang="de-CH" noProof="0"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CH" noProof="0"/>
              <a:t>2.12.2021</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Textplatzhalter 10">
            <a:extLst>
              <a:ext uri="{FF2B5EF4-FFF2-40B4-BE49-F238E27FC236}">
                <a16:creationId xmlns:a16="http://schemas.microsoft.com/office/drawing/2014/main" id="{2F6D94FA-21C6-4AE0-AA4F-3A077810ED93}"/>
              </a:ext>
            </a:extLst>
          </p:cNvPr>
          <p:cNvSpPr>
            <a:spLocks noGrp="1"/>
          </p:cNvSpPr>
          <p:nvPr>
            <p:ph type="body" sz="quarter" idx="13"/>
          </p:nvPr>
        </p:nvSpPr>
        <p:spPr>
          <a:xfrm>
            <a:off x="731836" y="5570135"/>
            <a:ext cx="5364164" cy="721233"/>
          </a:xfrm>
        </p:spPr>
        <p:txBody>
          <a:bodyPr anchor="b" anchorCtr="0"/>
          <a:lstStyle>
            <a:lvl1pPr marL="179388" indent="-179388">
              <a:spcBef>
                <a:spcPts val="0"/>
              </a:spcBef>
              <a:buFont typeface="+mj-lt"/>
              <a:buAutoNum type="arabicPeriod"/>
              <a:defRPr sz="800"/>
            </a:lvl1pPr>
            <a:lvl2pPr marL="266700" indent="0">
              <a:buNone/>
              <a:defRPr sz="800"/>
            </a:lvl2pPr>
            <a:lvl3pPr marL="538163" indent="0">
              <a:buNone/>
              <a:defRPr sz="800"/>
            </a:lvl3pPr>
            <a:lvl4pPr marL="804862" indent="0">
              <a:buNone/>
              <a:defRPr sz="800"/>
            </a:lvl4pPr>
            <a:lvl5pPr marL="1076325" indent="0">
              <a:buNone/>
              <a:defRPr sz="800"/>
            </a:lvl5pPr>
          </a:lstStyle>
          <a:p>
            <a:pPr lvl="0"/>
            <a:r>
              <a:rPr lang="en-US" noProof="0"/>
              <a:t>Edit Master text styles</a:t>
            </a:r>
          </a:p>
        </p:txBody>
      </p:sp>
    </p:spTree>
    <p:extLst>
      <p:ext uri="{BB962C8B-B14F-4D97-AF65-F5344CB8AC3E}">
        <p14:creationId xmlns:p14="http://schemas.microsoft.com/office/powerpoint/2010/main" val="42600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slid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a:xfrm>
            <a:off x="731837" y="2224781"/>
            <a:ext cx="10728325" cy="1260000"/>
          </a:xfrm>
        </p:spPr>
        <p:txBody>
          <a:bodyPr/>
          <a:lstStyle>
            <a:lvl1pPr>
              <a:lnSpc>
                <a:spcPct val="100000"/>
              </a:lnSpc>
              <a:defRPr sz="3600">
                <a:solidFill>
                  <a:schemeClr val="bg1"/>
                </a:solidFill>
              </a:defRPr>
            </a:lvl1pPr>
          </a:lstStyle>
          <a:p>
            <a:r>
              <a:rPr lang="en-US" noProof="0"/>
              <a:t>Click to edit Master title style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a:defRPr>
                <a:solidFill>
                  <a:schemeClr val="bg1"/>
                </a:solidFill>
              </a:defRPr>
            </a:lvl1pPr>
          </a:lstStyle>
          <a:p>
            <a:r>
              <a:rPr lang="en-US" noProof="0"/>
              <a:t>2.12.2021</a:t>
            </a:r>
            <a:endParaRPr lang="de-CH" noProof="0"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a:defRPr>
                <a:solidFill>
                  <a:schemeClr val="bg1"/>
                </a:solidFill>
              </a:defRPr>
            </a:lvl1pPr>
          </a:lstStyle>
          <a:p>
            <a:r>
              <a:rPr lang="de-CH" noProof="0"/>
              <a:t>2.12.2021</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a:defRPr>
                <a:solidFill>
                  <a:schemeClr val="bg1"/>
                </a:solidFill>
              </a:defRPr>
            </a:lvl1pPr>
          </a:lstStyle>
          <a:p>
            <a:fld id="{5ACA52AF-F19D-405C-AD5F-7D94B96A5CC3}" type="slidenum">
              <a:rPr lang="de-CH" noProof="0" smtClean="0"/>
              <a:pPr/>
              <a:t>‹#›</a:t>
            </a:fld>
            <a:endParaRPr lang="de-CH" noProof="0" dirty="0"/>
          </a:p>
        </p:txBody>
      </p:sp>
      <p:grpSp>
        <p:nvGrpSpPr>
          <p:cNvPr id="10" name="Grafik 6">
            <a:extLst>
              <a:ext uri="{FF2B5EF4-FFF2-40B4-BE49-F238E27FC236}">
                <a16:creationId xmlns:a16="http://schemas.microsoft.com/office/drawing/2014/main" id="{7F7C476A-2849-4D68-9FA2-3A5CFC13C833}"/>
              </a:ext>
            </a:extLst>
          </p:cNvPr>
          <p:cNvGrpSpPr/>
          <p:nvPr/>
        </p:nvGrpSpPr>
        <p:grpSpPr>
          <a:xfrm>
            <a:off x="731837" y="6507088"/>
            <a:ext cx="984462" cy="162000"/>
            <a:chOff x="731837" y="6507088"/>
            <a:chExt cx="984462" cy="162000"/>
          </a:xfrm>
          <a:solidFill>
            <a:schemeClr val="bg1"/>
          </a:solidFill>
        </p:grpSpPr>
        <p:grpSp>
          <p:nvGrpSpPr>
            <p:cNvPr id="12" name="Grafik 6">
              <a:extLst>
                <a:ext uri="{FF2B5EF4-FFF2-40B4-BE49-F238E27FC236}">
                  <a16:creationId xmlns:a16="http://schemas.microsoft.com/office/drawing/2014/main" id="{7F7C476A-2849-4D68-9FA2-3A5CFC13C833}"/>
                </a:ext>
              </a:extLst>
            </p:cNvPr>
            <p:cNvGrpSpPr/>
            <p:nvPr/>
          </p:nvGrpSpPr>
          <p:grpSpPr>
            <a:xfrm>
              <a:off x="1266489" y="6555186"/>
              <a:ext cx="197463" cy="110963"/>
              <a:chOff x="1266489" y="6555186"/>
              <a:chExt cx="197463" cy="110963"/>
            </a:xfrm>
            <a:grpFill/>
          </p:grpSpPr>
          <p:sp>
            <p:nvSpPr>
              <p:cNvPr id="13" name="Freihandform: Form 12">
                <a:extLst>
                  <a:ext uri="{FF2B5EF4-FFF2-40B4-BE49-F238E27FC236}">
                    <a16:creationId xmlns:a16="http://schemas.microsoft.com/office/drawing/2014/main" id="{18BB0752-F87C-44D9-A9A5-97AF1DEDA1AE}"/>
                  </a:ext>
                </a:extLst>
              </p:cNvPr>
              <p:cNvSpPr/>
              <p:nvPr/>
            </p:nvSpPr>
            <p:spPr>
              <a:xfrm>
                <a:off x="1266489" y="6556934"/>
                <a:ext cx="95902" cy="109216"/>
              </a:xfrm>
              <a:custGeom>
                <a:avLst/>
                <a:gdLst>
                  <a:gd name="connsiteX0" fmla="*/ 66742 w 95902"/>
                  <a:gd name="connsiteY0" fmla="*/ 65797 h 109216"/>
                  <a:gd name="connsiteX1" fmla="*/ 35339 w 95902"/>
                  <a:gd name="connsiteY1" fmla="*/ 95082 h 109216"/>
                  <a:gd name="connsiteX2" fmla="*/ 15953 w 95902"/>
                  <a:gd name="connsiteY2" fmla="*/ 79537 h 109216"/>
                  <a:gd name="connsiteX3" fmla="*/ 15899 w 95902"/>
                  <a:gd name="connsiteY3" fmla="*/ 76265 h 109216"/>
                  <a:gd name="connsiteX4" fmla="*/ 16896 w 95902"/>
                  <a:gd name="connsiteY4" fmla="*/ 66295 h 109216"/>
                  <a:gd name="connsiteX5" fmla="*/ 30230 w 95902"/>
                  <a:gd name="connsiteY5" fmla="*/ 0 h 109216"/>
                  <a:gd name="connsiteX6" fmla="*/ 30230 w 95902"/>
                  <a:gd name="connsiteY6" fmla="*/ 0 h 109216"/>
                  <a:gd name="connsiteX7" fmla="*/ 14528 w 95902"/>
                  <a:gd name="connsiteY7" fmla="*/ 0 h 109216"/>
                  <a:gd name="connsiteX8" fmla="*/ 1194 w 95902"/>
                  <a:gd name="connsiteY8" fmla="*/ 67791 h 109216"/>
                  <a:gd name="connsiteX9" fmla="*/ 1194 w 95902"/>
                  <a:gd name="connsiteY9" fmla="*/ 68788 h 109216"/>
                  <a:gd name="connsiteX10" fmla="*/ 73 w 95902"/>
                  <a:gd name="connsiteY10" fmla="*/ 78508 h 109216"/>
                  <a:gd name="connsiteX11" fmla="*/ 26638 w 95902"/>
                  <a:gd name="connsiteY11" fmla="*/ 109122 h 109216"/>
                  <a:gd name="connsiteX12" fmla="*/ 29980 w 95902"/>
                  <a:gd name="connsiteY12" fmla="*/ 109163 h 109216"/>
                  <a:gd name="connsiteX13" fmla="*/ 61384 w 95902"/>
                  <a:gd name="connsiteY13" fmla="*/ 96702 h 109216"/>
                  <a:gd name="connsiteX14" fmla="*/ 59265 w 95902"/>
                  <a:gd name="connsiteY14" fmla="*/ 107917 h 109216"/>
                  <a:gd name="connsiteX15" fmla="*/ 59265 w 95902"/>
                  <a:gd name="connsiteY15" fmla="*/ 107917 h 109216"/>
                  <a:gd name="connsiteX16" fmla="*/ 74842 w 95902"/>
                  <a:gd name="connsiteY16" fmla="*/ 107917 h 109216"/>
                  <a:gd name="connsiteX17" fmla="*/ 95902 w 95902"/>
                  <a:gd name="connsiteY17" fmla="*/ 0 h 109216"/>
                  <a:gd name="connsiteX18" fmla="*/ 95902 w 95902"/>
                  <a:gd name="connsiteY18" fmla="*/ 0 h 109216"/>
                  <a:gd name="connsiteX19" fmla="*/ 79951 w 95902"/>
                  <a:gd name="connsiteY19" fmla="*/ 0 h 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902" h="109216">
                    <a:moveTo>
                      <a:pt x="66742" y="65797"/>
                    </a:moveTo>
                    <a:cubicBezTo>
                      <a:pt x="65228" y="82115"/>
                      <a:pt x="51723" y="94709"/>
                      <a:pt x="35339" y="95082"/>
                    </a:cubicBezTo>
                    <a:cubicBezTo>
                      <a:pt x="25692" y="96142"/>
                      <a:pt x="17013" y="89183"/>
                      <a:pt x="15953" y="79537"/>
                    </a:cubicBezTo>
                    <a:cubicBezTo>
                      <a:pt x="15833" y="78450"/>
                      <a:pt x="15814" y="77355"/>
                      <a:pt x="15899" y="76265"/>
                    </a:cubicBezTo>
                    <a:cubicBezTo>
                      <a:pt x="15976" y="72921"/>
                      <a:pt x="16309" y="69588"/>
                      <a:pt x="16896" y="66295"/>
                    </a:cubicBezTo>
                    <a:lnTo>
                      <a:pt x="30230" y="0"/>
                    </a:lnTo>
                    <a:lnTo>
                      <a:pt x="30230" y="0"/>
                    </a:lnTo>
                    <a:lnTo>
                      <a:pt x="14528" y="0"/>
                    </a:lnTo>
                    <a:lnTo>
                      <a:pt x="1194" y="67791"/>
                    </a:lnTo>
                    <a:lnTo>
                      <a:pt x="1194" y="68788"/>
                    </a:lnTo>
                    <a:cubicBezTo>
                      <a:pt x="472" y="71978"/>
                      <a:pt x="95" y="75237"/>
                      <a:pt x="73" y="78508"/>
                    </a:cubicBezTo>
                    <a:cubicBezTo>
                      <a:pt x="-1045" y="94298"/>
                      <a:pt x="10848" y="108004"/>
                      <a:pt x="26638" y="109122"/>
                    </a:cubicBezTo>
                    <a:cubicBezTo>
                      <a:pt x="27751" y="109200"/>
                      <a:pt x="28866" y="109214"/>
                      <a:pt x="29980" y="109163"/>
                    </a:cubicBezTo>
                    <a:cubicBezTo>
                      <a:pt x="41760" y="109765"/>
                      <a:pt x="53221" y="105218"/>
                      <a:pt x="61384" y="96702"/>
                    </a:cubicBezTo>
                    <a:lnTo>
                      <a:pt x="59265" y="107917"/>
                    </a:lnTo>
                    <a:lnTo>
                      <a:pt x="59265" y="107917"/>
                    </a:lnTo>
                    <a:lnTo>
                      <a:pt x="74842" y="107917"/>
                    </a:lnTo>
                    <a:lnTo>
                      <a:pt x="95902" y="0"/>
                    </a:lnTo>
                    <a:lnTo>
                      <a:pt x="95902" y="0"/>
                    </a:lnTo>
                    <a:lnTo>
                      <a:pt x="79951" y="0"/>
                    </a:lnTo>
                    <a:close/>
                  </a:path>
                </a:pathLst>
              </a:custGeom>
              <a:grpFill/>
              <a:ln w="12419" cap="flat">
                <a:noFill/>
                <a:prstDash val="solid"/>
                <a:miter/>
              </a:ln>
            </p:spPr>
            <p:txBody>
              <a:bodyPr rtlCol="0" anchor="ctr"/>
              <a:lstStyle/>
              <a:p>
                <a:endParaRPr lang="de-CH" noProof="0" dirty="0"/>
              </a:p>
            </p:txBody>
          </p:sp>
          <p:sp>
            <p:nvSpPr>
              <p:cNvPr id="14" name="Freihandform: Form 13">
                <a:extLst>
                  <a:ext uri="{FF2B5EF4-FFF2-40B4-BE49-F238E27FC236}">
                    <a16:creationId xmlns:a16="http://schemas.microsoft.com/office/drawing/2014/main" id="{ED44DE23-7081-4AC9-BF06-502BEC71C004}"/>
                  </a:ext>
                </a:extLst>
              </p:cNvPr>
              <p:cNvSpPr/>
              <p:nvPr/>
            </p:nvSpPr>
            <p:spPr>
              <a:xfrm>
                <a:off x="1376472" y="6555186"/>
                <a:ext cx="87480" cy="109664"/>
              </a:xfrm>
              <a:custGeom>
                <a:avLst/>
                <a:gdLst>
                  <a:gd name="connsiteX0" fmla="*/ 64302 w 87480"/>
                  <a:gd name="connsiteY0" fmla="*/ 3 h 109664"/>
                  <a:gd name="connsiteX1" fmla="*/ 34518 w 87480"/>
                  <a:gd name="connsiteY1" fmla="*/ 14209 h 109664"/>
                  <a:gd name="connsiteX2" fmla="*/ 36886 w 87480"/>
                  <a:gd name="connsiteY2" fmla="*/ 1747 h 109664"/>
                  <a:gd name="connsiteX3" fmla="*/ 36886 w 87480"/>
                  <a:gd name="connsiteY3" fmla="*/ 1747 h 109664"/>
                  <a:gd name="connsiteX4" fmla="*/ 21434 w 87480"/>
                  <a:gd name="connsiteY4" fmla="*/ 1747 h 109664"/>
                  <a:gd name="connsiteX5" fmla="*/ 0 w 87480"/>
                  <a:gd name="connsiteY5" fmla="*/ 109664 h 109664"/>
                  <a:gd name="connsiteX6" fmla="*/ 0 w 87480"/>
                  <a:gd name="connsiteY6" fmla="*/ 109664 h 109664"/>
                  <a:gd name="connsiteX7" fmla="*/ 15826 w 87480"/>
                  <a:gd name="connsiteY7" fmla="*/ 109664 h 109664"/>
                  <a:gd name="connsiteX8" fmla="*/ 28288 w 87480"/>
                  <a:gd name="connsiteY8" fmla="*/ 43493 h 109664"/>
                  <a:gd name="connsiteX9" fmla="*/ 59940 w 87480"/>
                  <a:gd name="connsiteY9" fmla="*/ 14209 h 109664"/>
                  <a:gd name="connsiteX10" fmla="*/ 75019 w 87480"/>
                  <a:gd name="connsiteY10" fmla="*/ 21810 h 109664"/>
                  <a:gd name="connsiteX11" fmla="*/ 75019 w 87480"/>
                  <a:gd name="connsiteY11" fmla="*/ 21810 h 109664"/>
                  <a:gd name="connsiteX12" fmla="*/ 87480 w 87480"/>
                  <a:gd name="connsiteY12" fmla="*/ 10346 h 109664"/>
                  <a:gd name="connsiteX13" fmla="*/ 87480 w 87480"/>
                  <a:gd name="connsiteY13" fmla="*/ 10346 h 109664"/>
                  <a:gd name="connsiteX14" fmla="*/ 63928 w 87480"/>
                  <a:gd name="connsiteY14" fmla="*/ 252 h 10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480" h="109664">
                    <a:moveTo>
                      <a:pt x="64302" y="3"/>
                    </a:moveTo>
                    <a:cubicBezTo>
                      <a:pt x="52709" y="-136"/>
                      <a:pt x="41706" y="5111"/>
                      <a:pt x="34518" y="14209"/>
                    </a:cubicBezTo>
                    <a:lnTo>
                      <a:pt x="36886" y="1747"/>
                    </a:lnTo>
                    <a:lnTo>
                      <a:pt x="36886" y="1747"/>
                    </a:lnTo>
                    <a:lnTo>
                      <a:pt x="21434" y="1747"/>
                    </a:lnTo>
                    <a:lnTo>
                      <a:pt x="0" y="109664"/>
                    </a:lnTo>
                    <a:lnTo>
                      <a:pt x="0" y="109664"/>
                    </a:lnTo>
                    <a:lnTo>
                      <a:pt x="15826" y="109664"/>
                    </a:lnTo>
                    <a:lnTo>
                      <a:pt x="28288" y="43493"/>
                    </a:lnTo>
                    <a:cubicBezTo>
                      <a:pt x="30515" y="27438"/>
                      <a:pt x="43760" y="15183"/>
                      <a:pt x="59940" y="14209"/>
                    </a:cubicBezTo>
                    <a:cubicBezTo>
                      <a:pt x="65919" y="14072"/>
                      <a:pt x="71573" y="16922"/>
                      <a:pt x="75019" y="21810"/>
                    </a:cubicBezTo>
                    <a:lnTo>
                      <a:pt x="75019" y="21810"/>
                    </a:lnTo>
                    <a:lnTo>
                      <a:pt x="87480" y="10346"/>
                    </a:lnTo>
                    <a:lnTo>
                      <a:pt x="87480" y="10346"/>
                    </a:lnTo>
                    <a:cubicBezTo>
                      <a:pt x="81552" y="3603"/>
                      <a:pt x="72899" y="-105"/>
                      <a:pt x="63928" y="252"/>
                    </a:cubicBezTo>
                  </a:path>
                </a:pathLst>
              </a:custGeom>
              <a:grpFill/>
              <a:ln w="12419" cap="flat">
                <a:noFill/>
                <a:prstDash val="solid"/>
                <a:miter/>
              </a:ln>
            </p:spPr>
            <p:txBody>
              <a:bodyPr rtlCol="0" anchor="ctr"/>
              <a:lstStyle/>
              <a:p>
                <a:endParaRPr lang="de-CH" noProof="0" dirty="0"/>
              </a:p>
            </p:txBody>
          </p:sp>
        </p:grpSp>
        <p:sp>
          <p:nvSpPr>
            <p:cNvPr id="15" name="Freihandform: Form 14">
              <a:extLst>
                <a:ext uri="{FF2B5EF4-FFF2-40B4-BE49-F238E27FC236}">
                  <a16:creationId xmlns:a16="http://schemas.microsoft.com/office/drawing/2014/main" id="{18C24FD2-AEE2-43CA-8EB3-8E646C2E5E46}"/>
                </a:ext>
              </a:extLst>
            </p:cNvPr>
            <p:cNvSpPr/>
            <p:nvPr/>
          </p:nvSpPr>
          <p:spPr>
            <a:xfrm>
              <a:off x="1159517" y="6556560"/>
              <a:ext cx="96452" cy="108166"/>
            </a:xfrm>
            <a:custGeom>
              <a:avLst/>
              <a:gdLst>
                <a:gd name="connsiteX0" fmla="*/ 23303 w 96452"/>
                <a:gd name="connsiteY0" fmla="*/ 0 h 108166"/>
                <a:gd name="connsiteX1" fmla="*/ 20562 w 96452"/>
                <a:gd name="connsiteY1" fmla="*/ 13708 h 108166"/>
                <a:gd name="connsiteX2" fmla="*/ 20562 w 96452"/>
                <a:gd name="connsiteY2" fmla="*/ 13957 h 108166"/>
                <a:gd name="connsiteX3" fmla="*/ 74271 w 96452"/>
                <a:gd name="connsiteY3" fmla="*/ 13957 h 108166"/>
                <a:gd name="connsiteX4" fmla="*/ 2742 w 96452"/>
                <a:gd name="connsiteY4" fmla="*/ 94957 h 108166"/>
                <a:gd name="connsiteX5" fmla="*/ 2617 w 96452"/>
                <a:gd name="connsiteY5" fmla="*/ 94957 h 108166"/>
                <a:gd name="connsiteX6" fmla="*/ 0 w 96452"/>
                <a:gd name="connsiteY6" fmla="*/ 108166 h 108166"/>
                <a:gd name="connsiteX7" fmla="*/ 76265 w 96452"/>
                <a:gd name="connsiteY7" fmla="*/ 108166 h 108166"/>
                <a:gd name="connsiteX8" fmla="*/ 79006 w 96452"/>
                <a:gd name="connsiteY8" fmla="*/ 94209 h 108166"/>
                <a:gd name="connsiteX9" fmla="*/ 21932 w 96452"/>
                <a:gd name="connsiteY9" fmla="*/ 94209 h 108166"/>
                <a:gd name="connsiteX10" fmla="*/ 93835 w 96452"/>
                <a:gd name="connsiteY10" fmla="*/ 13209 h 108166"/>
                <a:gd name="connsiteX11" fmla="*/ 93835 w 96452"/>
                <a:gd name="connsiteY11" fmla="*/ 13209 h 108166"/>
                <a:gd name="connsiteX12" fmla="*/ 96452 w 96452"/>
                <a:gd name="connsiteY12" fmla="*/ 0 h 108166"/>
                <a:gd name="connsiteX13" fmla="*/ 23303 w 96452"/>
                <a:gd name="connsiteY13"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52" h="108166">
                  <a:moveTo>
                    <a:pt x="23303" y="0"/>
                  </a:moveTo>
                  <a:lnTo>
                    <a:pt x="20562" y="13708"/>
                  </a:lnTo>
                  <a:lnTo>
                    <a:pt x="20562" y="13957"/>
                  </a:lnTo>
                  <a:lnTo>
                    <a:pt x="74271" y="13957"/>
                  </a:lnTo>
                  <a:lnTo>
                    <a:pt x="2742" y="94957"/>
                  </a:lnTo>
                  <a:lnTo>
                    <a:pt x="2617" y="94957"/>
                  </a:lnTo>
                  <a:lnTo>
                    <a:pt x="0" y="108166"/>
                  </a:lnTo>
                  <a:lnTo>
                    <a:pt x="76265" y="108166"/>
                  </a:lnTo>
                  <a:lnTo>
                    <a:pt x="79006" y="94209"/>
                  </a:lnTo>
                  <a:lnTo>
                    <a:pt x="21932" y="94209"/>
                  </a:lnTo>
                  <a:lnTo>
                    <a:pt x="93835" y="13209"/>
                  </a:lnTo>
                  <a:lnTo>
                    <a:pt x="93835" y="13209"/>
                  </a:lnTo>
                  <a:lnTo>
                    <a:pt x="96452" y="0"/>
                  </a:lnTo>
                  <a:lnTo>
                    <a:pt x="23303" y="0"/>
                  </a:lnTo>
                  <a:close/>
                </a:path>
              </a:pathLst>
            </a:custGeom>
            <a:grpFill/>
            <a:ln w="12419" cap="flat">
              <a:noFill/>
              <a:prstDash val="solid"/>
              <a:miter/>
            </a:ln>
          </p:spPr>
          <p:txBody>
            <a:bodyPr rtlCol="0" anchor="ctr"/>
            <a:lstStyle/>
            <a:p>
              <a:endParaRPr lang="de-CH" noProof="0" dirty="0"/>
            </a:p>
          </p:txBody>
        </p:sp>
        <p:sp>
          <p:nvSpPr>
            <p:cNvPr id="16" name="Freihandform: Form 15">
              <a:extLst>
                <a:ext uri="{FF2B5EF4-FFF2-40B4-BE49-F238E27FC236}">
                  <a16:creationId xmlns:a16="http://schemas.microsoft.com/office/drawing/2014/main" id="{AEE7F6F4-4D2C-45B3-A061-9606B2BD36A7}"/>
                </a:ext>
              </a:extLst>
            </p:cNvPr>
            <p:cNvSpPr/>
            <p:nvPr/>
          </p:nvSpPr>
          <p:spPr>
            <a:xfrm>
              <a:off x="1466445" y="6556560"/>
              <a:ext cx="37259" cy="108166"/>
            </a:xfrm>
            <a:custGeom>
              <a:avLst/>
              <a:gdLst>
                <a:gd name="connsiteX0" fmla="*/ 21683 w 37259"/>
                <a:gd name="connsiteY0" fmla="*/ 0 h 108166"/>
                <a:gd name="connsiteX1" fmla="*/ 0 w 37259"/>
                <a:gd name="connsiteY1" fmla="*/ 107917 h 108166"/>
                <a:gd name="connsiteX2" fmla="*/ 0 w 37259"/>
                <a:gd name="connsiteY2" fmla="*/ 108166 h 108166"/>
                <a:gd name="connsiteX3" fmla="*/ 15702 w 37259"/>
                <a:gd name="connsiteY3" fmla="*/ 108166 h 108166"/>
                <a:gd name="connsiteX4" fmla="*/ 37260 w 37259"/>
                <a:gd name="connsiteY4" fmla="*/ 0 h 108166"/>
                <a:gd name="connsiteX5" fmla="*/ 21683 w 37259"/>
                <a:gd name="connsiteY5"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9" h="108166">
                  <a:moveTo>
                    <a:pt x="21683" y="0"/>
                  </a:moveTo>
                  <a:lnTo>
                    <a:pt x="0" y="107917"/>
                  </a:lnTo>
                  <a:lnTo>
                    <a:pt x="0" y="108166"/>
                  </a:lnTo>
                  <a:lnTo>
                    <a:pt x="15702" y="108166"/>
                  </a:lnTo>
                  <a:lnTo>
                    <a:pt x="37260" y="0"/>
                  </a:lnTo>
                  <a:lnTo>
                    <a:pt x="21683" y="0"/>
                  </a:lnTo>
                  <a:close/>
                </a:path>
              </a:pathLst>
            </a:custGeom>
            <a:grpFill/>
            <a:ln w="12419" cap="flat">
              <a:noFill/>
              <a:prstDash val="solid"/>
              <a:miter/>
            </a:ln>
          </p:spPr>
          <p:txBody>
            <a:bodyPr rtlCol="0" anchor="ctr"/>
            <a:lstStyle/>
            <a:p>
              <a:endParaRPr lang="de-CH" noProof="0" dirty="0"/>
            </a:p>
          </p:txBody>
        </p:sp>
        <p:grpSp>
          <p:nvGrpSpPr>
            <p:cNvPr id="17" name="Grafik 6">
              <a:extLst>
                <a:ext uri="{FF2B5EF4-FFF2-40B4-BE49-F238E27FC236}">
                  <a16:creationId xmlns:a16="http://schemas.microsoft.com/office/drawing/2014/main" id="{7F7C476A-2849-4D68-9FA2-3A5CFC13C833}"/>
                </a:ext>
              </a:extLst>
            </p:cNvPr>
            <p:cNvGrpSpPr/>
            <p:nvPr/>
          </p:nvGrpSpPr>
          <p:grpSpPr>
            <a:xfrm>
              <a:off x="1518879" y="6507337"/>
              <a:ext cx="191395" cy="158803"/>
              <a:chOff x="1518879" y="6507337"/>
              <a:chExt cx="191395" cy="158803"/>
            </a:xfrm>
            <a:grpFill/>
          </p:grpSpPr>
          <p:sp>
            <p:nvSpPr>
              <p:cNvPr id="18" name="Freihandform: Form 17">
                <a:extLst>
                  <a:ext uri="{FF2B5EF4-FFF2-40B4-BE49-F238E27FC236}">
                    <a16:creationId xmlns:a16="http://schemas.microsoft.com/office/drawing/2014/main" id="{B2186F78-5D28-4695-8B1C-5A3F1A53AAB3}"/>
                  </a:ext>
                </a:extLst>
              </p:cNvPr>
              <p:cNvSpPr/>
              <p:nvPr/>
            </p:nvSpPr>
            <p:spPr>
              <a:xfrm>
                <a:off x="1614114" y="6507337"/>
                <a:ext cx="96160" cy="157638"/>
              </a:xfrm>
              <a:custGeom>
                <a:avLst/>
                <a:gdLst>
                  <a:gd name="connsiteX0" fmla="*/ 66046 w 96160"/>
                  <a:gd name="connsiteY0" fmla="*/ 47852 h 157638"/>
                  <a:gd name="connsiteX1" fmla="*/ 35142 w 96160"/>
                  <a:gd name="connsiteY1" fmla="*/ 60314 h 157638"/>
                  <a:gd name="connsiteX2" fmla="*/ 47603 w 96160"/>
                  <a:gd name="connsiteY2" fmla="*/ 0 h 157638"/>
                  <a:gd name="connsiteX3" fmla="*/ 31652 w 96160"/>
                  <a:gd name="connsiteY3" fmla="*/ 0 h 157638"/>
                  <a:gd name="connsiteX4" fmla="*/ 0 w 96160"/>
                  <a:gd name="connsiteY4" fmla="*/ 157389 h 157638"/>
                  <a:gd name="connsiteX5" fmla="*/ 15701 w 96160"/>
                  <a:gd name="connsiteY5" fmla="*/ 157389 h 157638"/>
                  <a:gd name="connsiteX6" fmla="*/ 28911 w 96160"/>
                  <a:gd name="connsiteY6" fmla="*/ 91218 h 157638"/>
                  <a:gd name="connsiteX7" fmla="*/ 60563 w 96160"/>
                  <a:gd name="connsiteY7" fmla="*/ 62058 h 157638"/>
                  <a:gd name="connsiteX8" fmla="*/ 79837 w 96160"/>
                  <a:gd name="connsiteY8" fmla="*/ 77742 h 157638"/>
                  <a:gd name="connsiteX9" fmla="*/ 79878 w 96160"/>
                  <a:gd name="connsiteY9" fmla="*/ 80875 h 157638"/>
                  <a:gd name="connsiteX10" fmla="*/ 78757 w 96160"/>
                  <a:gd name="connsiteY10" fmla="*/ 90969 h 157638"/>
                  <a:gd name="connsiteX11" fmla="*/ 65423 w 96160"/>
                  <a:gd name="connsiteY11" fmla="*/ 157638 h 157638"/>
                  <a:gd name="connsiteX12" fmla="*/ 81125 w 96160"/>
                  <a:gd name="connsiteY12" fmla="*/ 157638 h 157638"/>
                  <a:gd name="connsiteX13" fmla="*/ 94957 w 96160"/>
                  <a:gd name="connsiteY13" fmla="*/ 89474 h 157638"/>
                  <a:gd name="connsiteX14" fmla="*/ 96078 w 96160"/>
                  <a:gd name="connsiteY14" fmla="*/ 78757 h 157638"/>
                  <a:gd name="connsiteX15" fmla="*/ 69522 w 96160"/>
                  <a:gd name="connsiteY15" fmla="*/ 47902 h 157638"/>
                  <a:gd name="connsiteX16" fmla="*/ 66046 w 96160"/>
                  <a:gd name="connsiteY16" fmla="*/ 47852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60" h="157638">
                    <a:moveTo>
                      <a:pt x="66046" y="47852"/>
                    </a:moveTo>
                    <a:cubicBezTo>
                      <a:pt x="54431" y="47363"/>
                      <a:pt x="43168" y="51904"/>
                      <a:pt x="35142" y="60314"/>
                    </a:cubicBezTo>
                    <a:lnTo>
                      <a:pt x="47603" y="0"/>
                    </a:lnTo>
                    <a:lnTo>
                      <a:pt x="31652" y="0"/>
                    </a:lnTo>
                    <a:lnTo>
                      <a:pt x="0" y="157389"/>
                    </a:lnTo>
                    <a:lnTo>
                      <a:pt x="15701" y="157389"/>
                    </a:lnTo>
                    <a:lnTo>
                      <a:pt x="28911" y="91218"/>
                    </a:lnTo>
                    <a:cubicBezTo>
                      <a:pt x="30603" y="74910"/>
                      <a:pt x="44170" y="62411"/>
                      <a:pt x="60563" y="62058"/>
                    </a:cubicBezTo>
                    <a:cubicBezTo>
                      <a:pt x="70216" y="61067"/>
                      <a:pt x="78845" y="68088"/>
                      <a:pt x="79837" y="77742"/>
                    </a:cubicBezTo>
                    <a:cubicBezTo>
                      <a:pt x="79945" y="78783"/>
                      <a:pt x="79958" y="79832"/>
                      <a:pt x="79878" y="80875"/>
                    </a:cubicBezTo>
                    <a:cubicBezTo>
                      <a:pt x="79822" y="84268"/>
                      <a:pt x="79446" y="87647"/>
                      <a:pt x="78757" y="90969"/>
                    </a:cubicBezTo>
                    <a:lnTo>
                      <a:pt x="65423" y="157638"/>
                    </a:lnTo>
                    <a:lnTo>
                      <a:pt x="81125" y="157638"/>
                    </a:lnTo>
                    <a:lnTo>
                      <a:pt x="94957" y="89474"/>
                    </a:lnTo>
                    <a:cubicBezTo>
                      <a:pt x="95657" y="85943"/>
                      <a:pt x="96034" y="82356"/>
                      <a:pt x="96078" y="78757"/>
                    </a:cubicBezTo>
                    <a:cubicBezTo>
                      <a:pt x="97265" y="62903"/>
                      <a:pt x="85375" y="49089"/>
                      <a:pt x="69522" y="47902"/>
                    </a:cubicBezTo>
                    <a:cubicBezTo>
                      <a:pt x="68365" y="47815"/>
                      <a:pt x="67205" y="47799"/>
                      <a:pt x="66046" y="47852"/>
                    </a:cubicBezTo>
                  </a:path>
                </a:pathLst>
              </a:custGeom>
              <a:grpFill/>
              <a:ln w="12419" cap="flat">
                <a:noFill/>
                <a:prstDash val="solid"/>
                <a:miter/>
              </a:ln>
            </p:spPr>
            <p:txBody>
              <a:bodyPr rtlCol="0" anchor="ctr"/>
              <a:lstStyle/>
              <a:p>
                <a:endParaRPr lang="de-CH" noProof="0" dirty="0"/>
              </a:p>
            </p:txBody>
          </p:sp>
          <p:sp>
            <p:nvSpPr>
              <p:cNvPr id="19" name="Freihandform: Form 18">
                <a:extLst>
                  <a:ext uri="{FF2B5EF4-FFF2-40B4-BE49-F238E27FC236}">
                    <a16:creationId xmlns:a16="http://schemas.microsoft.com/office/drawing/2014/main" id="{1FE5475E-83C3-4BE3-BBF1-FAE9A6986B3F}"/>
                  </a:ext>
                </a:extLst>
              </p:cNvPr>
              <p:cNvSpPr/>
              <p:nvPr/>
            </p:nvSpPr>
            <p:spPr>
              <a:xfrm>
                <a:off x="1518879" y="6555189"/>
                <a:ext cx="87882" cy="110951"/>
              </a:xfrm>
              <a:custGeom>
                <a:avLst/>
                <a:gdLst>
                  <a:gd name="connsiteX0" fmla="*/ 56853 w 87882"/>
                  <a:gd name="connsiteY0" fmla="*/ 0 h 110951"/>
                  <a:gd name="connsiteX1" fmla="*/ 1649 w 87882"/>
                  <a:gd name="connsiteY1" fmla="*/ 55329 h 110951"/>
                  <a:gd name="connsiteX2" fmla="*/ 153 w 87882"/>
                  <a:gd name="connsiteY2" fmla="*/ 71903 h 110951"/>
                  <a:gd name="connsiteX3" fmla="*/ 32484 w 87882"/>
                  <a:gd name="connsiteY3" fmla="*/ 110801 h 110951"/>
                  <a:gd name="connsiteX4" fmla="*/ 37538 w 87882"/>
                  <a:gd name="connsiteY4" fmla="*/ 110908 h 110951"/>
                  <a:gd name="connsiteX5" fmla="*/ 73552 w 87882"/>
                  <a:gd name="connsiteY5" fmla="*/ 95705 h 110951"/>
                  <a:gd name="connsiteX6" fmla="*/ 73552 w 87882"/>
                  <a:gd name="connsiteY6" fmla="*/ 95705 h 110951"/>
                  <a:gd name="connsiteX7" fmla="*/ 64455 w 87882"/>
                  <a:gd name="connsiteY7" fmla="*/ 84614 h 110951"/>
                  <a:gd name="connsiteX8" fmla="*/ 64455 w 87882"/>
                  <a:gd name="connsiteY8" fmla="*/ 84614 h 110951"/>
                  <a:gd name="connsiteX9" fmla="*/ 64455 w 87882"/>
                  <a:gd name="connsiteY9" fmla="*/ 84614 h 110951"/>
                  <a:gd name="connsiteX10" fmla="*/ 38535 w 87882"/>
                  <a:gd name="connsiteY10" fmla="*/ 97075 h 110951"/>
                  <a:gd name="connsiteX11" fmla="*/ 15233 w 87882"/>
                  <a:gd name="connsiteY11" fmla="*/ 75551 h 110951"/>
                  <a:gd name="connsiteX12" fmla="*/ 15356 w 87882"/>
                  <a:gd name="connsiteY12" fmla="*/ 72152 h 110951"/>
                  <a:gd name="connsiteX13" fmla="*/ 17101 w 87882"/>
                  <a:gd name="connsiteY13" fmla="*/ 55952 h 110951"/>
                  <a:gd name="connsiteX14" fmla="*/ 31058 w 87882"/>
                  <a:gd name="connsiteY14" fmla="*/ 25048 h 110951"/>
                  <a:gd name="connsiteX15" fmla="*/ 55233 w 87882"/>
                  <a:gd name="connsiteY15" fmla="*/ 14206 h 110951"/>
                  <a:gd name="connsiteX16" fmla="*/ 76293 w 87882"/>
                  <a:gd name="connsiteY16" fmla="*/ 26668 h 110951"/>
                  <a:gd name="connsiteX17" fmla="*/ 76293 w 87882"/>
                  <a:gd name="connsiteY17" fmla="*/ 26668 h 110951"/>
                  <a:gd name="connsiteX18" fmla="*/ 87883 w 87882"/>
                  <a:gd name="connsiteY18" fmla="*/ 16823 h 110951"/>
                  <a:gd name="connsiteX19" fmla="*/ 87883 w 87882"/>
                  <a:gd name="connsiteY19" fmla="*/ 16823 h 110951"/>
                  <a:gd name="connsiteX20" fmla="*/ 56729 w 87882"/>
                  <a:gd name="connsiteY20" fmla="*/ 748 h 11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882" h="110951">
                    <a:moveTo>
                      <a:pt x="56853" y="0"/>
                    </a:moveTo>
                    <a:cubicBezTo>
                      <a:pt x="28192" y="0"/>
                      <a:pt x="8129" y="20188"/>
                      <a:pt x="1649" y="55329"/>
                    </a:cubicBezTo>
                    <a:cubicBezTo>
                      <a:pt x="671" y="60800"/>
                      <a:pt x="170" y="66345"/>
                      <a:pt x="153" y="71903"/>
                    </a:cubicBezTo>
                    <a:cubicBezTo>
                      <a:pt x="-1660" y="91572"/>
                      <a:pt x="12814" y="108987"/>
                      <a:pt x="32484" y="110801"/>
                    </a:cubicBezTo>
                    <a:cubicBezTo>
                      <a:pt x="34163" y="110955"/>
                      <a:pt x="35853" y="110991"/>
                      <a:pt x="37538" y="110908"/>
                    </a:cubicBezTo>
                    <a:cubicBezTo>
                      <a:pt x="51112" y="110955"/>
                      <a:pt x="64118" y="105465"/>
                      <a:pt x="73552" y="95705"/>
                    </a:cubicBezTo>
                    <a:lnTo>
                      <a:pt x="73552" y="95705"/>
                    </a:lnTo>
                    <a:lnTo>
                      <a:pt x="64455" y="84614"/>
                    </a:lnTo>
                    <a:lnTo>
                      <a:pt x="64455" y="84614"/>
                    </a:lnTo>
                    <a:lnTo>
                      <a:pt x="64455" y="84614"/>
                    </a:lnTo>
                    <a:cubicBezTo>
                      <a:pt x="58138" y="92466"/>
                      <a:pt x="48613" y="97045"/>
                      <a:pt x="38535" y="97075"/>
                    </a:cubicBezTo>
                    <a:cubicBezTo>
                      <a:pt x="26157" y="97566"/>
                      <a:pt x="15724" y="87929"/>
                      <a:pt x="15233" y="75551"/>
                    </a:cubicBezTo>
                    <a:cubicBezTo>
                      <a:pt x="15188" y="74416"/>
                      <a:pt x="15229" y="73280"/>
                      <a:pt x="15356" y="72152"/>
                    </a:cubicBezTo>
                    <a:cubicBezTo>
                      <a:pt x="15424" y="66709"/>
                      <a:pt x="16008" y="61285"/>
                      <a:pt x="17101" y="55952"/>
                    </a:cubicBezTo>
                    <a:cubicBezTo>
                      <a:pt x="18838" y="44568"/>
                      <a:pt x="23666" y="33878"/>
                      <a:pt x="31058" y="25048"/>
                    </a:cubicBezTo>
                    <a:cubicBezTo>
                      <a:pt x="37213" y="18167"/>
                      <a:pt x="46002" y="14225"/>
                      <a:pt x="55233" y="14206"/>
                    </a:cubicBezTo>
                    <a:cubicBezTo>
                      <a:pt x="64085" y="13892"/>
                      <a:pt x="72308" y="18758"/>
                      <a:pt x="76293" y="26668"/>
                    </a:cubicBezTo>
                    <a:lnTo>
                      <a:pt x="76293" y="26668"/>
                    </a:lnTo>
                    <a:lnTo>
                      <a:pt x="87883" y="16823"/>
                    </a:lnTo>
                    <a:lnTo>
                      <a:pt x="87883" y="16823"/>
                    </a:lnTo>
                    <a:cubicBezTo>
                      <a:pt x="81104" y="6298"/>
                      <a:pt x="69235" y="174"/>
                      <a:pt x="56729" y="748"/>
                    </a:cubicBezTo>
                  </a:path>
                </a:pathLst>
              </a:custGeom>
              <a:grpFill/>
              <a:ln w="12419" cap="flat">
                <a:noFill/>
                <a:prstDash val="solid"/>
                <a:miter/>
              </a:ln>
            </p:spPr>
            <p:txBody>
              <a:bodyPr rtlCol="0" anchor="ctr"/>
              <a:lstStyle/>
              <a:p>
                <a:endParaRPr lang="de-CH" noProof="0" dirty="0"/>
              </a:p>
            </p:txBody>
          </p:sp>
        </p:grpSp>
        <p:sp>
          <p:nvSpPr>
            <p:cNvPr id="20" name="Freihandform: Form 19">
              <a:extLst>
                <a:ext uri="{FF2B5EF4-FFF2-40B4-BE49-F238E27FC236}">
                  <a16:creationId xmlns:a16="http://schemas.microsoft.com/office/drawing/2014/main" id="{41B77B6E-E7CB-412B-95AC-A9322C6799BB}"/>
                </a:ext>
              </a:extLst>
            </p:cNvPr>
            <p:cNvSpPr/>
            <p:nvPr/>
          </p:nvSpPr>
          <p:spPr>
            <a:xfrm>
              <a:off x="1493985"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dirty="0"/>
            </a:p>
          </p:txBody>
        </p:sp>
        <p:sp>
          <p:nvSpPr>
            <p:cNvPr id="21" name="Freihandform: Form 20">
              <a:extLst>
                <a:ext uri="{FF2B5EF4-FFF2-40B4-BE49-F238E27FC236}">
                  <a16:creationId xmlns:a16="http://schemas.microsoft.com/office/drawing/2014/main" id="{832E5C1A-13CE-49A6-B590-B6EAA5F9E1AD}"/>
                </a:ext>
              </a:extLst>
            </p:cNvPr>
            <p:cNvSpPr/>
            <p:nvPr/>
          </p:nvSpPr>
          <p:spPr>
            <a:xfrm>
              <a:off x="1340708"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dirty="0"/>
            </a:p>
          </p:txBody>
        </p:sp>
        <p:sp>
          <p:nvSpPr>
            <p:cNvPr id="22" name="Freihandform: Form 21">
              <a:extLst>
                <a:ext uri="{FF2B5EF4-FFF2-40B4-BE49-F238E27FC236}">
                  <a16:creationId xmlns:a16="http://schemas.microsoft.com/office/drawing/2014/main" id="{63AE00B0-780F-4053-8FE9-B7D321217AFF}"/>
                </a:ext>
              </a:extLst>
            </p:cNvPr>
            <p:cNvSpPr/>
            <p:nvPr/>
          </p:nvSpPr>
          <p:spPr>
            <a:xfrm>
              <a:off x="1298712" y="6507088"/>
              <a:ext cx="19689" cy="19689"/>
            </a:xfrm>
            <a:custGeom>
              <a:avLst/>
              <a:gdLst>
                <a:gd name="connsiteX0" fmla="*/ 3988 w 19689"/>
                <a:gd name="connsiteY0" fmla="*/ 0 h 19689"/>
                <a:gd name="connsiteX1" fmla="*/ 0 w 19689"/>
                <a:gd name="connsiteY1" fmla="*/ 19689 h 19689"/>
                <a:gd name="connsiteX2" fmla="*/ 15702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702" y="19689"/>
                  </a:lnTo>
                  <a:lnTo>
                    <a:pt x="19689" y="0"/>
                  </a:lnTo>
                  <a:lnTo>
                    <a:pt x="3988" y="0"/>
                  </a:lnTo>
                  <a:close/>
                </a:path>
              </a:pathLst>
            </a:custGeom>
            <a:grpFill/>
            <a:ln w="12419" cap="flat">
              <a:noFill/>
              <a:prstDash val="solid"/>
              <a:miter/>
            </a:ln>
          </p:spPr>
          <p:txBody>
            <a:bodyPr rtlCol="0" anchor="ctr"/>
            <a:lstStyle/>
            <a:p>
              <a:endParaRPr lang="de-CH" noProof="0" dirty="0"/>
            </a:p>
          </p:txBody>
        </p:sp>
        <p:sp>
          <p:nvSpPr>
            <p:cNvPr id="23" name="Freihandform: Form 22">
              <a:extLst>
                <a:ext uri="{FF2B5EF4-FFF2-40B4-BE49-F238E27FC236}">
                  <a16:creationId xmlns:a16="http://schemas.microsoft.com/office/drawing/2014/main" id="{2406CEAF-7399-4CCB-A322-03F0BA2532F5}"/>
                </a:ext>
              </a:extLst>
            </p:cNvPr>
            <p:cNvSpPr/>
            <p:nvPr/>
          </p:nvSpPr>
          <p:spPr>
            <a:xfrm>
              <a:off x="731837" y="6507088"/>
              <a:ext cx="417960" cy="157638"/>
            </a:xfrm>
            <a:custGeom>
              <a:avLst/>
              <a:gdLst>
                <a:gd name="connsiteX0" fmla="*/ 368612 w 417960"/>
                <a:gd name="connsiteY0" fmla="*/ 0 h 157638"/>
                <a:gd name="connsiteX1" fmla="*/ 356151 w 417960"/>
                <a:gd name="connsiteY1" fmla="*/ 61062 h 157638"/>
                <a:gd name="connsiteX2" fmla="*/ 320760 w 417960"/>
                <a:gd name="connsiteY2" fmla="*/ 61062 h 157638"/>
                <a:gd name="connsiteX3" fmla="*/ 333222 w 417960"/>
                <a:gd name="connsiteY3" fmla="*/ 0 h 157638"/>
                <a:gd name="connsiteX4" fmla="*/ 31652 w 417960"/>
                <a:gd name="connsiteY4" fmla="*/ 0 h 157638"/>
                <a:gd name="connsiteX5" fmla="*/ 0 w 417960"/>
                <a:gd name="connsiteY5" fmla="*/ 157638 h 157638"/>
                <a:gd name="connsiteX6" fmla="*/ 120254 w 417960"/>
                <a:gd name="connsiteY6" fmla="*/ 157638 h 157638"/>
                <a:gd name="connsiteX7" fmla="*/ 128105 w 417960"/>
                <a:gd name="connsiteY7" fmla="*/ 118260 h 157638"/>
                <a:gd name="connsiteX8" fmla="*/ 57074 w 417960"/>
                <a:gd name="connsiteY8" fmla="*/ 118260 h 157638"/>
                <a:gd name="connsiteX9" fmla="*/ 61435 w 417960"/>
                <a:gd name="connsiteY9" fmla="*/ 96577 h 157638"/>
                <a:gd name="connsiteX10" fmla="*/ 132342 w 417960"/>
                <a:gd name="connsiteY10" fmla="*/ 96577 h 157638"/>
                <a:gd name="connsiteX11" fmla="*/ 139569 w 417960"/>
                <a:gd name="connsiteY11" fmla="*/ 61062 h 157638"/>
                <a:gd name="connsiteX12" fmla="*/ 68538 w 417960"/>
                <a:gd name="connsiteY12" fmla="*/ 61062 h 157638"/>
                <a:gd name="connsiteX13" fmla="*/ 72900 w 417960"/>
                <a:gd name="connsiteY13" fmla="*/ 39378 h 157638"/>
                <a:gd name="connsiteX14" fmla="*/ 185303 w 417960"/>
                <a:gd name="connsiteY14" fmla="*/ 39378 h 157638"/>
                <a:gd name="connsiteX15" fmla="*/ 161626 w 417960"/>
                <a:gd name="connsiteY15" fmla="*/ 157638 h 157638"/>
                <a:gd name="connsiteX16" fmla="*/ 210849 w 417960"/>
                <a:gd name="connsiteY16" fmla="*/ 157638 h 157638"/>
                <a:gd name="connsiteX17" fmla="*/ 234651 w 417960"/>
                <a:gd name="connsiteY17" fmla="*/ 39378 h 157638"/>
                <a:gd name="connsiteX18" fmla="*/ 276023 w 417960"/>
                <a:gd name="connsiteY18" fmla="*/ 39378 h 157638"/>
                <a:gd name="connsiteX19" fmla="*/ 252222 w 417960"/>
                <a:gd name="connsiteY19" fmla="*/ 157638 h 157638"/>
                <a:gd name="connsiteX20" fmla="*/ 301569 w 417960"/>
                <a:gd name="connsiteY20" fmla="*/ 157638 h 157638"/>
                <a:gd name="connsiteX21" fmla="*/ 313657 w 417960"/>
                <a:gd name="connsiteY21" fmla="*/ 96577 h 157638"/>
                <a:gd name="connsiteX22" fmla="*/ 349172 w 417960"/>
                <a:gd name="connsiteY22" fmla="*/ 96577 h 157638"/>
                <a:gd name="connsiteX23" fmla="*/ 336960 w 417960"/>
                <a:gd name="connsiteY23" fmla="*/ 157638 h 157638"/>
                <a:gd name="connsiteX24" fmla="*/ 386308 w 417960"/>
                <a:gd name="connsiteY24" fmla="*/ 157638 h 157638"/>
                <a:gd name="connsiteX25" fmla="*/ 417960 w 417960"/>
                <a:gd name="connsiteY25" fmla="*/ 0 h 157638"/>
                <a:gd name="connsiteX26" fmla="*/ 368612 w 417960"/>
                <a:gd name="connsiteY26" fmla="*/ 0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7960" h="157638">
                  <a:moveTo>
                    <a:pt x="368612" y="0"/>
                  </a:moveTo>
                  <a:lnTo>
                    <a:pt x="356151" y="61062"/>
                  </a:lnTo>
                  <a:lnTo>
                    <a:pt x="320760" y="61062"/>
                  </a:lnTo>
                  <a:lnTo>
                    <a:pt x="333222" y="0"/>
                  </a:lnTo>
                  <a:lnTo>
                    <a:pt x="31652" y="0"/>
                  </a:lnTo>
                  <a:lnTo>
                    <a:pt x="0" y="157638"/>
                  </a:lnTo>
                  <a:lnTo>
                    <a:pt x="120254" y="157638"/>
                  </a:lnTo>
                  <a:lnTo>
                    <a:pt x="128105" y="118260"/>
                  </a:lnTo>
                  <a:lnTo>
                    <a:pt x="57074" y="118260"/>
                  </a:lnTo>
                  <a:lnTo>
                    <a:pt x="61435" y="96577"/>
                  </a:lnTo>
                  <a:lnTo>
                    <a:pt x="132342" y="96577"/>
                  </a:lnTo>
                  <a:lnTo>
                    <a:pt x="139569" y="61062"/>
                  </a:lnTo>
                  <a:lnTo>
                    <a:pt x="68538" y="61062"/>
                  </a:lnTo>
                  <a:lnTo>
                    <a:pt x="72900" y="39378"/>
                  </a:lnTo>
                  <a:lnTo>
                    <a:pt x="185303" y="39378"/>
                  </a:lnTo>
                  <a:lnTo>
                    <a:pt x="161626" y="157638"/>
                  </a:lnTo>
                  <a:lnTo>
                    <a:pt x="210849" y="157638"/>
                  </a:lnTo>
                  <a:lnTo>
                    <a:pt x="234651" y="39378"/>
                  </a:lnTo>
                  <a:lnTo>
                    <a:pt x="276023" y="39378"/>
                  </a:lnTo>
                  <a:lnTo>
                    <a:pt x="252222" y="157638"/>
                  </a:lnTo>
                  <a:lnTo>
                    <a:pt x="301569" y="157638"/>
                  </a:lnTo>
                  <a:lnTo>
                    <a:pt x="313657" y="96577"/>
                  </a:lnTo>
                  <a:lnTo>
                    <a:pt x="349172" y="96577"/>
                  </a:lnTo>
                  <a:lnTo>
                    <a:pt x="336960" y="157638"/>
                  </a:lnTo>
                  <a:lnTo>
                    <a:pt x="386308" y="157638"/>
                  </a:lnTo>
                  <a:lnTo>
                    <a:pt x="417960" y="0"/>
                  </a:lnTo>
                  <a:lnTo>
                    <a:pt x="368612" y="0"/>
                  </a:lnTo>
                  <a:close/>
                </a:path>
              </a:pathLst>
            </a:custGeom>
            <a:grpFill/>
            <a:ln w="12419" cap="flat">
              <a:noFill/>
              <a:prstDash val="solid"/>
              <a:miter/>
            </a:ln>
          </p:spPr>
          <p:txBody>
            <a:bodyPr rtlCol="0" anchor="ctr"/>
            <a:lstStyle/>
            <a:p>
              <a:endParaRPr lang="de-CH" noProof="0" dirty="0"/>
            </a:p>
          </p:txBody>
        </p:sp>
      </p:grpSp>
    </p:spTree>
    <p:extLst>
      <p:ext uri="{BB962C8B-B14F-4D97-AF65-F5344CB8AC3E}">
        <p14:creationId xmlns:p14="http://schemas.microsoft.com/office/powerpoint/2010/main" val="371683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731837" y="260351"/>
            <a:ext cx="10728325" cy="900000"/>
          </a:xfrm>
          <a:prstGeom prst="rect">
            <a:avLst/>
          </a:prstGeom>
        </p:spPr>
        <p:txBody>
          <a:bodyPr vert="horz" lIns="0" tIns="0" rIns="0" bIns="0" rtlCol="0" anchor="t" anchorCtr="0">
            <a:noAutofit/>
          </a:bodyPr>
          <a:lstStyle/>
          <a:p>
            <a:r>
              <a:rPr lang="de-CH"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731837" y="1412875"/>
            <a:ext cx="10728325" cy="4680000"/>
          </a:xfrm>
          <a:prstGeom prst="rect">
            <a:avLst/>
          </a:prstGeom>
        </p:spPr>
        <p:txBody>
          <a:bodyPr vert="horz" lIns="0" tIns="0" rIns="0" bIns="0" rtlCol="0">
            <a:noAutofit/>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a:extLst>
              <a:ext uri="{FF2B5EF4-FFF2-40B4-BE49-F238E27FC236}">
                <a16:creationId xmlns:a16="http://schemas.microsoft.com/office/drawing/2014/main" id="{37C96E51-36C9-4BEE-A761-33378A0DF03D}"/>
              </a:ext>
            </a:extLst>
          </p:cNvPr>
          <p:cNvSpPr>
            <a:spLocks noGrp="1"/>
          </p:cNvSpPr>
          <p:nvPr>
            <p:ph type="dt" sz="half" idx="2"/>
          </p:nvPr>
        </p:nvSpPr>
        <p:spPr>
          <a:xfrm>
            <a:off x="10473692" y="6522444"/>
            <a:ext cx="612000" cy="216000"/>
          </a:xfrm>
          <a:prstGeom prst="rect">
            <a:avLst/>
          </a:prstGeom>
        </p:spPr>
        <p:txBody>
          <a:bodyPr vert="horz" lIns="0" tIns="0" rIns="0" bIns="0" rtlCol="0" anchor="ctr"/>
          <a:lstStyle>
            <a:lvl1pPr algn="l">
              <a:defRPr sz="800">
                <a:solidFill>
                  <a:schemeClr val="tx1"/>
                </a:solidFill>
              </a:defRPr>
            </a:lvl1pPr>
          </a:lstStyle>
          <a:p>
            <a:r>
              <a:rPr lang="en-US" noProof="0"/>
              <a:t>2.12.2021</a:t>
            </a:r>
            <a:endParaRPr lang="de-CH" noProof="0" dirty="0"/>
          </a:p>
        </p:txBody>
      </p:sp>
      <p:sp>
        <p:nvSpPr>
          <p:cNvPr id="5" name="Fußzeilenplatzhalter 4">
            <a:extLst>
              <a:ext uri="{FF2B5EF4-FFF2-40B4-BE49-F238E27FC236}">
                <a16:creationId xmlns:a16="http://schemas.microsoft.com/office/drawing/2014/main" id="{411EC403-6E63-4450-AFDD-66CA49D6CCBE}"/>
              </a:ext>
            </a:extLst>
          </p:cNvPr>
          <p:cNvSpPr>
            <a:spLocks noGrp="1"/>
          </p:cNvSpPr>
          <p:nvPr>
            <p:ph type="ftr" sz="quarter" idx="3"/>
          </p:nvPr>
        </p:nvSpPr>
        <p:spPr>
          <a:xfrm>
            <a:off x="2171700" y="6522444"/>
            <a:ext cx="5400000" cy="216000"/>
          </a:xfrm>
          <a:prstGeom prst="rect">
            <a:avLst/>
          </a:prstGeom>
        </p:spPr>
        <p:txBody>
          <a:bodyPr vert="horz" lIns="0" tIns="0" rIns="0" bIns="0" rtlCol="0" anchor="ctr"/>
          <a:lstStyle>
            <a:lvl1pPr algn="l">
              <a:defRPr sz="800">
                <a:solidFill>
                  <a:schemeClr val="tx1"/>
                </a:solidFill>
              </a:defRPr>
            </a:lvl1pPr>
          </a:lstStyle>
          <a:p>
            <a:r>
              <a:rPr lang="de-CH" noProof="0"/>
              <a:t>2.12.2021</a:t>
            </a:r>
            <a:endParaRPr lang="de-CH" noProof="0" dirty="0"/>
          </a:p>
        </p:txBody>
      </p:sp>
      <p:sp>
        <p:nvSpPr>
          <p:cNvPr id="6" name="Foliennummernplatzhalter 5">
            <a:extLst>
              <a:ext uri="{FF2B5EF4-FFF2-40B4-BE49-F238E27FC236}">
                <a16:creationId xmlns:a16="http://schemas.microsoft.com/office/drawing/2014/main" id="{7FDFCC57-7DDC-4B2C-A6BE-862DAF9C9F11}"/>
              </a:ext>
            </a:extLst>
          </p:cNvPr>
          <p:cNvSpPr>
            <a:spLocks noGrp="1"/>
          </p:cNvSpPr>
          <p:nvPr>
            <p:ph type="sldNum" sz="quarter" idx="4"/>
          </p:nvPr>
        </p:nvSpPr>
        <p:spPr>
          <a:xfrm>
            <a:off x="11137585" y="6522444"/>
            <a:ext cx="322577" cy="216000"/>
          </a:xfrm>
          <a:prstGeom prst="rect">
            <a:avLst/>
          </a:prstGeom>
        </p:spPr>
        <p:txBody>
          <a:bodyPr vert="horz" lIns="0" tIns="0" rIns="0" bIns="0" rtlCol="0" anchor="ctr"/>
          <a:lstStyle>
            <a:lvl1pPr algn="r">
              <a:defRPr sz="800">
                <a:solidFill>
                  <a:schemeClr val="tx1"/>
                </a:solidFill>
              </a:defRPr>
            </a:lvl1pPr>
          </a:lstStyle>
          <a:p>
            <a:fld id="{5ACA52AF-F19D-405C-AD5F-7D94B96A5CC3}" type="slidenum">
              <a:rPr lang="de-CH" noProof="0" smtClean="0"/>
              <a:pPr/>
              <a:t>‹#›</a:t>
            </a:fld>
            <a:endParaRPr lang="de-CH" noProof="0" dirty="0"/>
          </a:p>
        </p:txBody>
      </p:sp>
    </p:spTree>
    <p:extLst>
      <p:ext uri="{BB962C8B-B14F-4D97-AF65-F5344CB8AC3E}">
        <p14:creationId xmlns:p14="http://schemas.microsoft.com/office/powerpoint/2010/main" val="40960627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0"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p:txStyles>
    <p:titleStyle>
      <a:lvl1pPr algn="l" defTabSz="9144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1" userDrawn="1">
          <p15:clr>
            <a:srgbClr val="F26B43"/>
          </p15:clr>
        </p15:guide>
        <p15:guide id="3" pos="7219" userDrawn="1">
          <p15:clr>
            <a:srgbClr val="F26B43"/>
          </p15:clr>
        </p15:guide>
        <p15:guide id="4" orient="horz" pos="164" userDrawn="1">
          <p15:clr>
            <a:srgbClr val="F26B43"/>
          </p15:clr>
        </p15:guide>
        <p15:guide id="5" orient="horz" pos="890" userDrawn="1">
          <p15:clr>
            <a:srgbClr val="F26B43"/>
          </p15:clr>
        </p15:guide>
        <p15:guide id="6" orient="horz" pos="420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mie-lab/trackinte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hyperlink" Target="gis.ethz.ch" TargetMode="External"/><Relationship Id="rId7" Type="http://schemas.openxmlformats.org/officeDocument/2006/relationships/image" Target="../media/image26.svg"/><Relationship Id="rId2" Type="http://schemas.openxmlformats.org/officeDocument/2006/relationships/hyperlink" Target="mailto:martinhe@ethz.ch" TargetMode="Externa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hyperlink" Target="iarai.ac.at" TargetMode="External"/><Relationship Id="rId4" Type="http://schemas.openxmlformats.org/officeDocument/2006/relationships/hyperlink" Target="mie-lab.ethz.ch" TargetMode="Externa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solidFill>
            <a:schemeClr val="bg1"/>
          </a:solidFill>
        </p:spPr>
        <p:txBody>
          <a:bodyPr/>
          <a:lstStyle/>
          <a:p>
            <a:r>
              <a:rPr lang="en-US" dirty="0">
                <a:solidFill>
                  <a:schemeClr val="tx1"/>
                </a:solidFill>
              </a:rPr>
              <a:t>ETH Mobility Initiative Project MI-01-19</a:t>
            </a:r>
            <a:br>
              <a:rPr lang="en-US" dirty="0">
                <a:solidFill>
                  <a:schemeClr val="tx1"/>
                </a:solidFill>
              </a:rPr>
            </a:br>
            <a:r>
              <a:rPr lang="en-US" b="1" dirty="0">
                <a:solidFill>
                  <a:schemeClr val="tx1"/>
                </a:solidFill>
              </a:rPr>
              <a:t>E</a:t>
            </a:r>
            <a:r>
              <a:rPr lang="en-US" dirty="0">
                <a:solidFill>
                  <a:schemeClr val="tx1"/>
                </a:solidFill>
              </a:rPr>
              <a:t>mpirical use and </a:t>
            </a:r>
            <a:r>
              <a:rPr lang="en-US" b="1" dirty="0">
                <a:solidFill>
                  <a:schemeClr val="tx1"/>
                </a:solidFill>
              </a:rPr>
              <a:t>I</a:t>
            </a:r>
            <a:r>
              <a:rPr lang="en-US" dirty="0">
                <a:solidFill>
                  <a:schemeClr val="tx1"/>
                </a:solidFill>
              </a:rPr>
              <a:t>mpact analysis of </a:t>
            </a:r>
            <a:r>
              <a:rPr lang="en-US" b="1" dirty="0">
                <a:solidFill>
                  <a:schemeClr val="tx1"/>
                </a:solidFill>
              </a:rPr>
              <a:t>M</a:t>
            </a:r>
            <a:r>
              <a:rPr lang="en-US" dirty="0">
                <a:solidFill>
                  <a:schemeClr val="tx1"/>
                </a:solidFill>
              </a:rPr>
              <a:t>aaS (EIM)</a:t>
            </a:r>
            <a:br>
              <a:rPr lang="en-US" dirty="0">
                <a:solidFill>
                  <a:schemeClr val="tx1"/>
                </a:solidFill>
              </a:rPr>
            </a:br>
            <a:br>
              <a:rPr lang="en-US" dirty="0">
                <a:solidFill>
                  <a:schemeClr val="tx1"/>
                </a:solidFill>
              </a:rPr>
            </a:br>
            <a:br>
              <a:rPr lang="en-US" dirty="0">
                <a:solidFill>
                  <a:schemeClr val="tx1"/>
                </a:solidFill>
              </a:rPr>
            </a:br>
            <a:r>
              <a:rPr lang="en-US" sz="1800" b="1" dirty="0">
                <a:solidFill>
                  <a:schemeClr val="tx1"/>
                </a:solidFill>
                <a:effectLst/>
                <a:latin typeface="Arial" panose="020B0604020202020204" pitchFamily="34" charset="0"/>
                <a:ea typeface="Calibri" panose="020F0502020204030204" pitchFamily="34" charset="0"/>
              </a:rPr>
              <a:t>5</a:t>
            </a:r>
            <a:r>
              <a:rPr lang="en-US" sz="1800" b="1" baseline="30000" dirty="0">
                <a:solidFill>
                  <a:schemeClr val="tx1"/>
                </a:solidFill>
                <a:effectLst/>
                <a:latin typeface="Arial" panose="020B0604020202020204" pitchFamily="34" charset="0"/>
                <a:ea typeface="Calibri" panose="020F0502020204030204" pitchFamily="34" charset="0"/>
              </a:rPr>
              <a:t>th</a:t>
            </a:r>
            <a:r>
              <a:rPr lang="en-US" sz="1800" b="1" dirty="0">
                <a:solidFill>
                  <a:schemeClr val="tx1"/>
                </a:solidFill>
                <a:effectLst/>
                <a:latin typeface="Arial" panose="020B0604020202020204" pitchFamily="34" charset="0"/>
                <a:ea typeface="Calibri" panose="020F0502020204030204" pitchFamily="34" charset="0"/>
              </a:rPr>
              <a:t> Partnership Council – ETH Mobility Initiative </a:t>
            </a:r>
            <a:endParaRPr lang="en-US" dirty="0">
              <a:solidFill>
                <a:schemeClr val="tx1"/>
              </a:solidFill>
            </a:endParaRPr>
          </a:p>
        </p:txBody>
      </p:sp>
      <p:sp>
        <p:nvSpPr>
          <p:cNvPr id="9" name="Text Placeholder 8"/>
          <p:cNvSpPr>
            <a:spLocks noGrp="1"/>
          </p:cNvSpPr>
          <p:nvPr>
            <p:ph type="body" sz="quarter" idx="13"/>
          </p:nvPr>
        </p:nvSpPr>
        <p:spPr>
          <a:xfrm>
            <a:off x="1078515" y="4751144"/>
            <a:ext cx="10852228" cy="1285432"/>
          </a:xfrm>
        </p:spPr>
        <p:txBody>
          <a:bodyPr/>
          <a:lstStyle/>
          <a:p>
            <a:r>
              <a:rPr lang="en-US" sz="1600" dirty="0">
                <a:solidFill>
                  <a:schemeClr val="tx1"/>
                </a:solidFill>
              </a:rPr>
              <a:t>December 2021</a:t>
            </a:r>
          </a:p>
          <a:p>
            <a:r>
              <a:rPr lang="en-US" sz="1600" dirty="0">
                <a:solidFill>
                  <a:schemeClr val="tx1"/>
                </a:solidFill>
              </a:rPr>
              <a:t>Henry Martin</a:t>
            </a:r>
            <a:r>
              <a:rPr lang="en-US" sz="1600" baseline="30000" dirty="0">
                <a:solidFill>
                  <a:schemeClr val="tx1"/>
                </a:solidFill>
              </a:rPr>
              <a:t>1</a:t>
            </a:r>
            <a:r>
              <a:rPr lang="en-US" sz="1600" dirty="0">
                <a:solidFill>
                  <a:schemeClr val="tx1"/>
                </a:solidFill>
              </a:rPr>
              <a:t>, Daniel Reck</a:t>
            </a:r>
            <a:r>
              <a:rPr lang="en-US" sz="1600" baseline="30000" dirty="0">
                <a:solidFill>
                  <a:schemeClr val="tx1"/>
                </a:solidFill>
              </a:rPr>
              <a:t>2</a:t>
            </a:r>
            <a:r>
              <a:rPr lang="en-US" sz="1600" dirty="0">
                <a:solidFill>
                  <a:schemeClr val="tx1"/>
                </a:solidFill>
              </a:rPr>
              <a:t>, Kay W. Axhausen</a:t>
            </a:r>
            <a:r>
              <a:rPr lang="en-US" sz="1600" baseline="30000" dirty="0">
                <a:solidFill>
                  <a:schemeClr val="tx1"/>
                </a:solidFill>
              </a:rPr>
              <a:t>2</a:t>
            </a:r>
            <a:r>
              <a:rPr lang="en-US" sz="1600" dirty="0">
                <a:solidFill>
                  <a:schemeClr val="tx1"/>
                </a:solidFill>
              </a:rPr>
              <a:t> und Martin Raubal</a:t>
            </a:r>
            <a:r>
              <a:rPr lang="en-US" sz="1600" baseline="30000" dirty="0">
                <a:solidFill>
                  <a:schemeClr val="tx1"/>
                </a:solidFill>
              </a:rPr>
              <a:t>1</a:t>
            </a:r>
            <a:r>
              <a:rPr lang="en-US" sz="1600" dirty="0">
                <a:solidFill>
                  <a:schemeClr val="tx1"/>
                </a:solidFill>
              </a:rPr>
              <a:t> </a:t>
            </a:r>
          </a:p>
          <a:p>
            <a:br>
              <a:rPr lang="en-US" sz="1600" dirty="0">
                <a:solidFill>
                  <a:schemeClr val="tx1"/>
                </a:solidFill>
              </a:rPr>
            </a:br>
            <a:r>
              <a:rPr lang="en-US" sz="1600" baseline="30000" dirty="0">
                <a:solidFill>
                  <a:schemeClr val="tx1"/>
                </a:solidFill>
              </a:rPr>
              <a:t>1</a:t>
            </a:r>
            <a:r>
              <a:rPr lang="en-US" sz="1600" dirty="0">
                <a:solidFill>
                  <a:schemeClr val="tx1"/>
                </a:solidFill>
              </a:rPr>
              <a:t>Institute of Cartography and Geoinformation, ETH Zürich</a:t>
            </a:r>
          </a:p>
          <a:p>
            <a:r>
              <a:rPr lang="en-US" sz="1600" baseline="30000" dirty="0">
                <a:solidFill>
                  <a:schemeClr val="tx1"/>
                </a:solidFill>
              </a:rPr>
              <a:t>2</a:t>
            </a:r>
            <a:r>
              <a:rPr lang="en-US" sz="1600" dirty="0">
                <a:solidFill>
                  <a:schemeClr val="tx1"/>
                </a:solidFill>
              </a:rPr>
              <a:t>Institute for Transport Planning and Systems, ETH Zürich</a:t>
            </a:r>
          </a:p>
        </p:txBody>
      </p:sp>
      <p:pic>
        <p:nvPicPr>
          <p:cNvPr id="6" name="Bild 35">
            <a:extLst>
              <a:ext uri="{FF2B5EF4-FFF2-40B4-BE49-F238E27FC236}">
                <a16:creationId xmlns:a16="http://schemas.microsoft.com/office/drawing/2014/main" id="{82BBE229-7B0C-1D4F-9851-D6C66B9C23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9390"/>
          <a:stretch/>
        </p:blipFill>
        <p:spPr>
          <a:xfrm>
            <a:off x="7325832" y="144377"/>
            <a:ext cx="4134331" cy="660020"/>
          </a:xfrm>
          <a:prstGeom prst="rect">
            <a:avLst/>
          </a:prstGeom>
        </p:spPr>
      </p:pic>
      <p:pic>
        <p:nvPicPr>
          <p:cNvPr id="8" name="Picture 7">
            <a:extLst>
              <a:ext uri="{FF2B5EF4-FFF2-40B4-BE49-F238E27FC236}">
                <a16:creationId xmlns:a16="http://schemas.microsoft.com/office/drawing/2014/main" id="{D89CE528-DABF-E640-B51A-5F530B1BAC9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03113" y="61204"/>
            <a:ext cx="1834459" cy="743193"/>
          </a:xfrm>
          <a:prstGeom prst="rect">
            <a:avLst/>
          </a:prstGeom>
        </p:spPr>
      </p:pic>
    </p:spTree>
    <p:extLst>
      <p:ext uri="{BB962C8B-B14F-4D97-AF65-F5344CB8AC3E}">
        <p14:creationId xmlns:p14="http://schemas.microsoft.com/office/powerpoint/2010/main" val="340425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451C-B826-407B-B5C8-EA9830AD13A3}"/>
              </a:ext>
            </a:extLst>
          </p:cNvPr>
          <p:cNvSpPr>
            <a:spLocks noGrp="1"/>
          </p:cNvSpPr>
          <p:nvPr>
            <p:ph type="title"/>
          </p:nvPr>
        </p:nvSpPr>
        <p:spPr/>
        <p:txBody>
          <a:bodyPr/>
          <a:lstStyle/>
          <a:p>
            <a:r>
              <a:rPr lang="en-US" b="1" dirty="0"/>
              <a:t>E</a:t>
            </a:r>
            <a:r>
              <a:rPr lang="en-US" dirty="0"/>
              <a:t>mpirical use and </a:t>
            </a:r>
            <a:r>
              <a:rPr lang="en-US" b="1" dirty="0"/>
              <a:t>I</a:t>
            </a:r>
            <a:r>
              <a:rPr lang="en-US" dirty="0"/>
              <a:t>mpact Analysis of </a:t>
            </a:r>
            <a:r>
              <a:rPr lang="en-US" b="1" dirty="0"/>
              <a:t>M</a:t>
            </a:r>
            <a:r>
              <a:rPr lang="en-US" dirty="0"/>
              <a:t>aaS</a:t>
            </a:r>
          </a:p>
        </p:txBody>
      </p:sp>
      <p:sp>
        <p:nvSpPr>
          <p:cNvPr id="3" name="Content Placeholder 2">
            <a:extLst>
              <a:ext uri="{FF2B5EF4-FFF2-40B4-BE49-F238E27FC236}">
                <a16:creationId xmlns:a16="http://schemas.microsoft.com/office/drawing/2014/main" id="{E07061E2-68F2-4939-AE72-FA8BC21615E0}"/>
              </a:ext>
            </a:extLst>
          </p:cNvPr>
          <p:cNvSpPr>
            <a:spLocks noGrp="1"/>
          </p:cNvSpPr>
          <p:nvPr>
            <p:ph idx="1"/>
          </p:nvPr>
        </p:nvSpPr>
        <p:spPr>
          <a:xfrm>
            <a:off x="6124618" y="4148123"/>
            <a:ext cx="5322041" cy="984355"/>
          </a:xfrm>
        </p:spPr>
        <p:txBody>
          <a:bodyPr/>
          <a:lstStyle/>
          <a:p>
            <a:pPr marL="0" indent="0">
              <a:buNone/>
            </a:pPr>
            <a:r>
              <a:rPr lang="en-US" dirty="0"/>
              <a:t>Goals:</a:t>
            </a:r>
          </a:p>
          <a:p>
            <a:pPr marL="285750" indent="-285750">
              <a:buFont typeface="Arial" panose="020B0604020202020204" pitchFamily="34" charset="0"/>
              <a:buChar char="•"/>
            </a:pPr>
            <a:r>
              <a:rPr lang="en-US" dirty="0"/>
              <a:t>Advance understanding of MaaS mobility bundles’ impact on human mobility behavior</a:t>
            </a:r>
          </a:p>
          <a:p>
            <a:pPr marL="285750" indent="-285750">
              <a:buFont typeface="Arial" panose="020B0604020202020204" pitchFamily="34" charset="0"/>
              <a:buChar char="•"/>
            </a:pPr>
            <a:r>
              <a:rPr lang="en-US" dirty="0"/>
              <a:t>Create application that generalizes over different datasets using an integrated representation of mobility, booking and context data and machine learning.</a:t>
            </a:r>
          </a:p>
        </p:txBody>
      </p:sp>
      <p:sp>
        <p:nvSpPr>
          <p:cNvPr id="9" name="Datumsplatzhalter 8">
            <a:extLst>
              <a:ext uri="{FF2B5EF4-FFF2-40B4-BE49-F238E27FC236}">
                <a16:creationId xmlns:a16="http://schemas.microsoft.com/office/drawing/2014/main" id="{21393632-8451-4474-8239-A970D625645C}"/>
              </a:ext>
            </a:extLst>
          </p:cNvPr>
          <p:cNvSpPr>
            <a:spLocks noGrp="1"/>
          </p:cNvSpPr>
          <p:nvPr>
            <p:ph type="dt" sz="half" idx="10"/>
          </p:nvPr>
        </p:nvSpPr>
        <p:spPr/>
        <p:txBody>
          <a:bodyPr/>
          <a:lstStyle/>
          <a:p>
            <a:r>
              <a:rPr lang="en-US" noProof="0"/>
              <a:t>2.12.2021</a:t>
            </a:r>
            <a:endParaRPr lang="de-CH" noProof="0" dirty="0"/>
          </a:p>
        </p:txBody>
      </p:sp>
      <p:sp>
        <p:nvSpPr>
          <p:cNvPr id="6" name="Slide Number Placeholder 5">
            <a:extLst>
              <a:ext uri="{FF2B5EF4-FFF2-40B4-BE49-F238E27FC236}">
                <a16:creationId xmlns:a16="http://schemas.microsoft.com/office/drawing/2014/main" id="{5972FC0F-968C-4491-923C-0ED478785078}"/>
              </a:ext>
            </a:extLst>
          </p:cNvPr>
          <p:cNvSpPr>
            <a:spLocks noGrp="1"/>
          </p:cNvSpPr>
          <p:nvPr>
            <p:ph type="sldNum" sz="quarter" idx="12"/>
          </p:nvPr>
        </p:nvSpPr>
        <p:spPr/>
        <p:txBody>
          <a:bodyPr/>
          <a:lstStyle/>
          <a:p>
            <a:fld id="{5ACA52AF-F19D-405C-AD5F-7D94B96A5CC3}" type="slidenum">
              <a:rPr lang="en-US" smtClean="0"/>
              <a:t>2</a:t>
            </a:fld>
            <a:endParaRPr lang="en-US" dirty="0"/>
          </a:p>
        </p:txBody>
      </p:sp>
      <p:pic>
        <p:nvPicPr>
          <p:cNvPr id="14" name="Picture 13" descr="A picture containing object, clock&#10;&#10;Description automatically generated">
            <a:extLst>
              <a:ext uri="{FF2B5EF4-FFF2-40B4-BE49-F238E27FC236}">
                <a16:creationId xmlns:a16="http://schemas.microsoft.com/office/drawing/2014/main" id="{BF0A6470-DB24-4B2D-A161-748C33DF70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03889" y="358010"/>
            <a:ext cx="4404008" cy="1679369"/>
          </a:xfrm>
          <a:prstGeom prst="rect">
            <a:avLst/>
          </a:prstGeom>
        </p:spPr>
      </p:pic>
      <p:pic>
        <p:nvPicPr>
          <p:cNvPr id="15" name="Picture 14">
            <a:extLst>
              <a:ext uri="{FF2B5EF4-FFF2-40B4-BE49-F238E27FC236}">
                <a16:creationId xmlns:a16="http://schemas.microsoft.com/office/drawing/2014/main" id="{504C0844-0C8D-407C-A036-A6EF6CF9BC69}"/>
              </a:ext>
            </a:extLst>
          </p:cNvPr>
          <p:cNvPicPr>
            <a:picLocks noChangeAspect="1"/>
          </p:cNvPicPr>
          <p:nvPr/>
        </p:nvPicPr>
        <p:blipFill>
          <a:blip r:embed="rId4"/>
          <a:stretch>
            <a:fillRect/>
          </a:stretch>
        </p:blipFill>
        <p:spPr>
          <a:xfrm>
            <a:off x="731838" y="1452880"/>
            <a:ext cx="2376000" cy="4554000"/>
          </a:xfrm>
          <a:prstGeom prst="roundRect">
            <a:avLst>
              <a:gd name="adj" fmla="val 11646"/>
            </a:avLst>
          </a:prstGeom>
        </p:spPr>
      </p:pic>
      <p:pic>
        <p:nvPicPr>
          <p:cNvPr id="17" name="Picture 16">
            <a:extLst>
              <a:ext uri="{FF2B5EF4-FFF2-40B4-BE49-F238E27FC236}">
                <a16:creationId xmlns:a16="http://schemas.microsoft.com/office/drawing/2014/main" id="{7019FDC8-DC0D-418E-B702-2E10280CD743}"/>
              </a:ext>
            </a:extLst>
          </p:cNvPr>
          <p:cNvPicPr>
            <a:picLocks noChangeAspect="1"/>
          </p:cNvPicPr>
          <p:nvPr/>
        </p:nvPicPr>
        <p:blipFill>
          <a:blip r:embed="rId5"/>
          <a:stretch>
            <a:fillRect/>
          </a:stretch>
        </p:blipFill>
        <p:spPr>
          <a:xfrm>
            <a:off x="3433566" y="1452880"/>
            <a:ext cx="2324769" cy="4554000"/>
          </a:xfrm>
          <a:prstGeom prst="roundRect">
            <a:avLst>
              <a:gd name="adj" fmla="val 9702"/>
            </a:avLst>
          </a:prstGeom>
        </p:spPr>
      </p:pic>
      <p:pic>
        <p:nvPicPr>
          <p:cNvPr id="18" name="Picture 17">
            <a:extLst>
              <a:ext uri="{FF2B5EF4-FFF2-40B4-BE49-F238E27FC236}">
                <a16:creationId xmlns:a16="http://schemas.microsoft.com/office/drawing/2014/main" id="{E57C651B-D91D-4DE6-BC90-A51957540124}"/>
              </a:ext>
            </a:extLst>
          </p:cNvPr>
          <p:cNvPicPr>
            <a:picLocks noChangeAspect="1"/>
          </p:cNvPicPr>
          <p:nvPr/>
        </p:nvPicPr>
        <p:blipFill>
          <a:blip r:embed="rId4"/>
          <a:stretch>
            <a:fillRect/>
          </a:stretch>
        </p:blipFill>
        <p:spPr>
          <a:xfrm>
            <a:off x="745341" y="1452880"/>
            <a:ext cx="2376000" cy="4554000"/>
          </a:xfrm>
          <a:prstGeom prst="roundRect">
            <a:avLst>
              <a:gd name="adj" fmla="val 11646"/>
            </a:avLst>
          </a:prstGeom>
        </p:spPr>
      </p:pic>
      <p:pic>
        <p:nvPicPr>
          <p:cNvPr id="19" name="Picture 18">
            <a:extLst>
              <a:ext uri="{FF2B5EF4-FFF2-40B4-BE49-F238E27FC236}">
                <a16:creationId xmlns:a16="http://schemas.microsoft.com/office/drawing/2014/main" id="{70EF2E39-7178-4B56-88A2-0D0D546B8433}"/>
              </a:ext>
            </a:extLst>
          </p:cNvPr>
          <p:cNvPicPr>
            <a:picLocks noChangeAspect="1"/>
          </p:cNvPicPr>
          <p:nvPr/>
        </p:nvPicPr>
        <p:blipFill>
          <a:blip r:embed="rId5"/>
          <a:stretch>
            <a:fillRect/>
          </a:stretch>
        </p:blipFill>
        <p:spPr>
          <a:xfrm>
            <a:off x="3447069" y="1452880"/>
            <a:ext cx="2324769" cy="4554000"/>
          </a:xfrm>
          <a:prstGeom prst="roundRect">
            <a:avLst>
              <a:gd name="adj" fmla="val 9702"/>
            </a:avLst>
          </a:prstGeom>
        </p:spPr>
      </p:pic>
      <p:sp>
        <p:nvSpPr>
          <p:cNvPr id="20" name="Inhaltsplatzhalter 2">
            <a:extLst>
              <a:ext uri="{FF2B5EF4-FFF2-40B4-BE49-F238E27FC236}">
                <a16:creationId xmlns:a16="http://schemas.microsoft.com/office/drawing/2014/main" id="{7A3E0308-B216-4AB4-BCD0-C116B8C62B41}"/>
              </a:ext>
            </a:extLst>
          </p:cNvPr>
          <p:cNvSpPr txBox="1">
            <a:spLocks/>
          </p:cNvSpPr>
          <p:nvPr/>
        </p:nvSpPr>
        <p:spPr>
          <a:xfrm>
            <a:off x="745341" y="6127974"/>
            <a:ext cx="936139" cy="256949"/>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t>Yumuv.ch</a:t>
            </a:r>
          </a:p>
        </p:txBody>
      </p:sp>
      <p:grpSp>
        <p:nvGrpSpPr>
          <p:cNvPr id="8" name="Gruppieren 7">
            <a:extLst>
              <a:ext uri="{FF2B5EF4-FFF2-40B4-BE49-F238E27FC236}">
                <a16:creationId xmlns:a16="http://schemas.microsoft.com/office/drawing/2014/main" id="{5883EAD9-059B-4923-B275-DD8E90345174}"/>
              </a:ext>
            </a:extLst>
          </p:cNvPr>
          <p:cNvGrpSpPr/>
          <p:nvPr/>
        </p:nvGrpSpPr>
        <p:grpSpPr>
          <a:xfrm>
            <a:off x="6138121" y="1732012"/>
            <a:ext cx="5335544" cy="2426101"/>
            <a:chOff x="6096000" y="1452880"/>
            <a:chExt cx="5335544" cy="2426101"/>
          </a:xfrm>
        </p:grpSpPr>
        <p:sp>
          <p:nvSpPr>
            <p:cNvPr id="7" name="Wolke 6">
              <a:extLst>
                <a:ext uri="{FF2B5EF4-FFF2-40B4-BE49-F238E27FC236}">
                  <a16:creationId xmlns:a16="http://schemas.microsoft.com/office/drawing/2014/main" id="{F0284D30-9DA2-46A3-9C8A-228D27D8F063}"/>
                </a:ext>
              </a:extLst>
            </p:cNvPr>
            <p:cNvSpPr/>
            <p:nvPr/>
          </p:nvSpPr>
          <p:spPr>
            <a:xfrm>
              <a:off x="6096000" y="1452880"/>
              <a:ext cx="5335544" cy="2426101"/>
            </a:xfrm>
            <a:prstGeom prst="cloud">
              <a:avLst/>
            </a:prstGeom>
            <a:noFill/>
            <a:ln w="57150">
              <a:solidFill>
                <a:srgbClr val="2B2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4" descr="Voi Scooters - Get Magic Wheels">
              <a:extLst>
                <a:ext uri="{FF2B5EF4-FFF2-40B4-BE49-F238E27FC236}">
                  <a16:creationId xmlns:a16="http://schemas.microsoft.com/office/drawing/2014/main" id="{758C7B0D-37D9-4E61-AEED-351E2A3AF2E2}"/>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381967" y="2668787"/>
              <a:ext cx="536622" cy="245820"/>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24">
              <a:extLst>
                <a:ext uri="{FF2B5EF4-FFF2-40B4-BE49-F238E27FC236}">
                  <a16:creationId xmlns:a16="http://schemas.microsoft.com/office/drawing/2014/main" id="{BD99222E-1E51-4CA1-89D7-7DF5AF36D7A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73647" y="2078035"/>
              <a:ext cx="955655" cy="426738"/>
            </a:xfrm>
            <a:prstGeom prst="rect">
              <a:avLst/>
            </a:prstGeom>
          </p:spPr>
        </p:pic>
        <p:pic>
          <p:nvPicPr>
            <p:cNvPr id="28" name="Picture 2" descr="Datei:Sbb-logo.svg – Wikipedia">
              <a:extLst>
                <a:ext uri="{FF2B5EF4-FFF2-40B4-BE49-F238E27FC236}">
                  <a16:creationId xmlns:a16="http://schemas.microsoft.com/office/drawing/2014/main" id="{624C2DB7-C161-4DF9-BDD2-228A51C68F61}"/>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031356" y="3027735"/>
              <a:ext cx="1715684" cy="2005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ata:image/png;base64,iVBORw0KGgoAAAANSUhEUgAAAOEAAADhCAMAAAAJbSJIAAAAwFBMVEUAhD3s+hL///8Aej8Agj0AgD4Afj4AfD/2/w3x/RD3/wwAeiTv/BEAfT4Afi/z/w7x9/Pm8OmjyK++18YAgTYAeSIAgjhdo3VzsDHZ7hg0klfS6hvf8hZoqjNyrYbo+BOr0SbA3iCYxSpHmjdgpjSNvyzN5hx9ti8vkDq52iIgizuGuy6kzChSnzav1CU4lDnS49iwz7qVv6NGl2JXoHBpqH6Ht5ZBmDjP4dUfikoAdRUAcQC41MEtj1JwrISMupsZEWQjAAAN0klEQVR4nO1daXvauhKGyLJsY6OkBQoFyhL2LU26JKenp/3//+p6x7Il2bJlIPfR+6GFYGO9mtHMaDQSjYaCgoKCgoKCgoKCgoKCgoKCgoKCgoKCgoKCwv8DNA0G0LRrN0UuXF4OQkBvbF6PCx/H110DAYR0+O6pQh0B7bG/nM4GE2y4wD68V+ZkODusHyHQ4bVbWRIadEBvPJ+NPFqmbTczsG0TG3h4GGvo/ZF02W3Wp5GFMYVZiqeJ8Wrfe1ckIdLHU5edmcsuZomN2dgdqO8CEGnrGRZgF5E0JkvNuXbrc6E5Tn9WQDPpwOahcdtyhOB1apelF3Jc3vB41J31wDAr0As4Tsbg2kyo0FBv3qwkvhjWrHF7YtTQ5oRx3EbbhenDeyVM0bRvToxos/XV0/NsbrjSHK1W2+1pOj2dtrPVoBl4fCExTm+KItptDexFJ+ZwO18fNxC4ASdyfLgvAIBPi/10ZRu4+CDFw9vRVF2bWpYxmM37G4AcHdIa5kfe4Gl9mhhFh6o52dwGRejMrdFhoYECswQvTn1dDq1iJG3z8RYowvFs/iQyN9Ag2LgkC6krPt6A999tkPAEzyX5dCgUF+CbkGIpaI6+Hxn5HM2nd0vRC/D6I5zH0J703nMKAIL1JI+jPUDXbmYlQP2Qp6r4dFOuXxxoMzT4FK3xOx6KHjSwz7Gq9rWbWBnOZsAdjebsneupJ8aDxdXTxTvXUxdgzNNUe/TuhehG75sJhyLeX0qINT4HNga8UPVCGTg0rjG+0OCQTREvLyFEDa42tT7A4VCcXCCygbtmv+aO5FDEdT/bNQWPuH63BJlj0R7W/XA0Ni4QWmiNEcuiWk/1zjHA2rLq1xNvKLAYmodap/tgadmri3hd+MiKwyd1Ph/MrSbeXWYm6qwZAZzxWF8DfILzS616gRM9DDfntampR/Ai/igEGlDHYn3W1B2DropcwsyE0HZ0IRo1PQ9548IeXDK419dUa4PrmevrY2/gG5edoIEZzfHXMxAD411/QJFCj8bQntVgC7TAARuXzgXR9bQOj6j7QdQVptiAZk+NnvznBOOh8Awb6t5aoV+rVrFYDT5S/L5xlK1KaB7oilnoi6FX37VdjUajweywH29ApYoKsM0ORekzKLgI+tE85Y9wDe2WQ8MrXbO9JXwTY2Oy7UOnvCQpTlH2RF+LwvwCygEeZ9mlXROb001p84emGSHKnl6AoV3QhOm7mUWf9JjWdle2Vb2MEM2t1NgYzcMnmNOc7wVrTv2BiZclDXFWiHId4tmY4Zx4Bmy5+eqmMdyVGz67tE+0VzIZojidgPntc1a5K4D2sZR2oW1K9aUyRAdc7GtBLkFPjP0yTYPHlBDtoTyGCYfLN2Cp6apX6UWr8bLWZdqWDmxkMgTnlBdec7QU9hNj0HWCg9nptB02jYxcrX4JRYV78nskaqm+PH815nrDcydjfFpAgPwqr9d5pszCKhVxkWoqkWEynjB27OvQKTLotnFonKM0TQf9dAmCWSKThWZEP8nzFkRMiNnuTNtEfWyOnlIPh2hKOpEyaQLYJ7pJmscn43rOzMk5hD1hrpysDoI+qWP4IC4BjWQoK2qLwzW/6zn2C8XioV6DxqQUS+TlSTXFczmRNxwn+56j+3ARXshKFqM9IcUSuRDSmnLNugAAsTjC0X09VFJ2sjiVURJPhmhPyT7Kix8LApLDhxN3o1XQFbwJMmkLxY0NmCR7SM4CLSlClyFzdIdP502QddJniyclidjUlOIsUiLk2S8UXMnNLaCkDEo4NJiIPSTV8KVjQZ6FDkylwTOR+pwUIid8oCIZfctxh5l4njf/DRhing/QNoTHEM+0aEaFm2kAs1Q8yek4FDLkumFSJ8RtTXIOIMOUprqcP3RCS5PO05I7mB0yF2FtBL1+wucbMlZI4zjszJAd04TeIpWKc45EZTZcEwNRuHxLj1skZ/0LZWev7LhUn5vZ4QHXlpUUKjySU2RRa3qOaqREpalYPuh1ZpO0IEIn+xal1vnIqMS9WpThOGqSlOVDsMrK0GCPnNCK4ESKArldTjYllTETrTfQ4toMrs0uikz+jt91UXRgLCKKwOtxi3R6qTmU6ECM2iRlgp8MIM5N4qy8Rq7AmCMHQqg73qw3XXiTipFOgm47miJK8YbExDAeOBzbEM+V8eQwPo7nfuYiVVqf0gvhfBkKbamwn6Eg6wwDcIw0Wka3eBsr/baYpAi113TSU9Dmg/A2Gb6CqqQ5tiFTgm5PyADgbAujrxMMTcO4Qsr8nmZJm/yBGFS8JS8epRYpMt1mHMW0LWRoicbsVNBr5nL0Ax0HRrjD18b4kF4TRem1XFG3FjCUUjdIc/dB9/EzSBAsTiPTsPBotm9kDCUxSfcZCiZbgi+QkqJxToxVQPOQY+ChA5Cm6bSF+4yhEbb6wG+VLWNqCEZ0gi7KB4R6JpQXrWzScZFOLoJzAjuDCvs5MkoqHED3vGZZMopbU9McAqVLLyljm5PaosGP3OUsWDjZ2oezEJcl9ZRS2iTI0J99WVL2O1PrrOJmlau3SifuSmippwWSSswhb7W65A5APTMKhS2Nl6wrt/aYhsaskfdh9EvoKZhS5ypCzXV9mCwRcgyN3/XioX1UNZZiKGaY0dC25BTpZx0XCXsknOmkbw4RLL9DprmVU/uJ0onSjBBFdQXSN/jw6wLScJ0FlhJzcyOaqGli1oa1D427CJABXFuyNnro+YU/eIUKN469XdISMlnOtCmrOoGWhMpQHBTdJgt3I9awFivWBiNZJ3/kOIsQdvNYqH3o2GSNasGU2aZEeQMdcFGgPM2FddJytQz624gYyK3lJKAdK3BKtSqdTmG20F46XI4aOPLOZBF0h/K2qzEn+JQ2NufsYzgheGLVCweQX29fEHkhDckRb8d69uwkDSLYX+UcxiJliawMhBh6OSdztn/UveO9AugOQq/7mZl39tNlt4hVYOiTNPBge1iu++N+fz/fDs0iB7EJJ/WvyNBn6Z8h6MEseGTgBbbVsxgWtzSVIFyMIY9hQX9YEVc8hkVLV5nUAzF/L5chO5coEzVtdC1G8TIMr3gaErgEwVr2uRYFoq3/yoasEthScCg7GqWjrh31hQDn9buLqypp8elTBVxVSYulMaoyvO45ndl1MNkwt9c9pzOz2086Lnz0RAbpjWLScfWjAVn1QtLAr1q5BADzmC05qOHMB0Hkrc1UxLXtTINSpi8XclaqqyF/caYCLnQYGh96nYFb3UfmFUKd1hRPrz4KPWS2k0jEDUiwkdgyKR2XPAyNC25NTQXcznHVtAofKbg2sTPqiWtu6ThucpezJODDreioB0atdxWYlz7Ojo/0NqXqsCfX5pSCs5RMEd/cz6iAldQphrUgZ4XtVgrtTuqTxMXhXzqU+9rxfeLoSSWYOl2o/XJP4OHr85922//kQ/CXr2eKrQf/L3c/O432c+q+t+cfrbIcZc6irH0qHG1/uMvipet17Lfw3T/RTLn3OfyLd99Hyn1fWo1yYJ5VXIJg2oxSGd69eRS798Gbn7HavoSfthgM757LUgRzOVK01hk/QWd499I+f/TWDq9tfT1TpjO8+1JWUcFBBkVjnJ0xMRjetRJqGgmmE773GDMYPpQVogyK9FPaIoY/Pnn48fchbOr33llNvwcDsfMllGkrwfBbcN9LeOl50IpT5JSmFUJmExvJsNHp9XqdTjs5+KLPPgRqGpH600m8+RXe1w4ZfiqfwAPVzI2xpR/sGbH4J3r/fGYY2c6Hrv9RN6GkMcNueF/rLdSF8l6xgRbCP1gcw8ZZG8Nn6Lc0Eqiver3vwZuPXIbfqiRh4Y7/K0xs4MGGVXIRMwxa1vsVDsRe8kPfX8QjtkNh2GmFAi5taXxo6MAtM2TAO8+TmZWJ2t0JQq9voSiefUFFaur7i+5DkkPE8N/gvu/hhy9t1oMKAnFLRamwrdmOUzND9xZRpBapqSup3j/By9+k2SHxsct+UkFANBf49Vfv6L3BkS1AFsO/3dSnrr9o/4xfshjef6lO0IWzOxX7ydCA3xjw50pZhvcfOr8igxipqesvIlMSksgyvH9p/ZK01oM2p+xZlhSY1mqRw48hw4cfkcEI1dQNVUKH99xmMXTx9Xs1QxNDQ7v5JOf3xE1jctjk8mNGbb+75Mda50fwIvIGjKjtRRLFRkMHi61tMBykjY3JaQH0ImntiMKn/z77+EEaxUhNf3Z/B6oYj9CQ4ecQX8L7/lTw+ClABx3nK+z/vHZINDiZ3JrMlo+AcjIkl+E3L/ryArBfofkMtTFU07d/g/8/RN4gYtgLEYVt91KMTUxSR+i1Pz/NBiOPXXM0nE2X4x0Q+T3gmGFkJNq/Q6F2iM9DX/E5vixkGH9RZIk+y15Z1vyadf93xb1/HOpvcHOQZZiMY85qGhB6iCWUYRj9oUpgWgsyDLtvBMM4lCGVNMswCvc+3SzDdsdDuxvazFgWhLH9L1bBiGEnQPtXGBDI19KqiJXyzxcPL18jMpn0E6GkMUP/rj+J+6S5C1lgZTE+xi1NqGkirmb4w4Qe3wpYDBs9yhWJFAWD4f3NEWQwvP98thdnNU2mmegMH7RbG4UMhh/ayYbGavo3ISDq3OKldXsEG+2XBwJff798b7Wpl9wn44j2M3nf2++/37q3p6IesissGTlQlmgK3aegoKCgoKCgoKCgoKCgoKCgoKCgoKCgoKCgoCCO/wG18gw3Z1fREgAAAABJRU5ErkJggg==">
              <a:extLst>
                <a:ext uri="{FF2B5EF4-FFF2-40B4-BE49-F238E27FC236}">
                  <a16:creationId xmlns:a16="http://schemas.microsoft.com/office/drawing/2014/main" id="{322D4C2B-0C43-4F2B-A05A-26481CB46A2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844683" y="2895626"/>
              <a:ext cx="382456" cy="4216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descr="A close up of a logo&#10;&#10;Description automatically generated">
              <a:extLst>
                <a:ext uri="{FF2B5EF4-FFF2-40B4-BE49-F238E27FC236}">
                  <a16:creationId xmlns:a16="http://schemas.microsoft.com/office/drawing/2014/main" id="{B46ED640-C4EA-4EC7-9C42-96236142C62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895479" y="1867960"/>
              <a:ext cx="884213" cy="470392"/>
            </a:xfrm>
            <a:prstGeom prst="rect">
              <a:avLst/>
            </a:prstGeom>
          </p:spPr>
        </p:pic>
        <p:pic>
          <p:nvPicPr>
            <p:cNvPr id="31" name="Picture 4">
              <a:extLst>
                <a:ext uri="{FF2B5EF4-FFF2-40B4-BE49-F238E27FC236}">
                  <a16:creationId xmlns:a16="http://schemas.microsoft.com/office/drawing/2014/main" id="{6C2050D4-95B3-4D9F-9BEC-5701AE5A853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97723" y="2421633"/>
              <a:ext cx="1737519" cy="239466"/>
            </a:xfrm>
            <a:prstGeom prst="rect">
              <a:avLst/>
            </a:prstGeom>
            <a:noFill/>
            <a:extLst>
              <a:ext uri="{909E8E84-426E-40DD-AFC4-6F175D3DCCD1}">
                <a14:hiddenFill xmlns:a14="http://schemas.microsoft.com/office/drawing/2010/main">
                  <a:solidFill>
                    <a:srgbClr val="FFFFFF"/>
                  </a:solidFill>
                </a14:hiddenFill>
              </a:ext>
            </a:extLst>
          </p:spPr>
        </p:pic>
        <p:pic>
          <p:nvPicPr>
            <p:cNvPr id="32" name="Grafik 31">
              <a:extLst>
                <a:ext uri="{FF2B5EF4-FFF2-40B4-BE49-F238E27FC236}">
                  <a16:creationId xmlns:a16="http://schemas.microsoft.com/office/drawing/2014/main" id="{A5D34894-624B-4D4A-A87E-BA1DA56613D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13976" y="2545675"/>
              <a:ext cx="629989" cy="239357"/>
            </a:xfrm>
            <a:prstGeom prst="rect">
              <a:avLst/>
            </a:prstGeom>
          </p:spPr>
        </p:pic>
        <p:pic>
          <p:nvPicPr>
            <p:cNvPr id="33" name="Picture 6" descr="Private customers | Mobility">
              <a:extLst>
                <a:ext uri="{FF2B5EF4-FFF2-40B4-BE49-F238E27FC236}">
                  <a16:creationId xmlns:a16="http://schemas.microsoft.com/office/drawing/2014/main" id="{2CB15B63-F304-4DA9-AE23-8DDC78CEA658}"/>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8216243" y="1859546"/>
              <a:ext cx="781666" cy="25855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TIER Mobility - Ein deutscher E Scooter Sharing Pionier | E-Scooter Blog">
              <a:extLst>
                <a:ext uri="{FF2B5EF4-FFF2-40B4-BE49-F238E27FC236}">
                  <a16:creationId xmlns:a16="http://schemas.microsoft.com/office/drawing/2014/main" id="{09DA8D32-51E3-4C4B-A18C-4A8403210DCB}"/>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7121608" y="3059001"/>
              <a:ext cx="585586" cy="3228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4442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WP1: Data elicitation – study design</a:t>
            </a:r>
          </a:p>
        </p:txBody>
      </p:sp>
      <p:sp>
        <p:nvSpPr>
          <p:cNvPr id="5" name="Slide Number Placeholder 4"/>
          <p:cNvSpPr>
            <a:spLocks noGrp="1"/>
          </p:cNvSpPr>
          <p:nvPr>
            <p:ph type="sldNum" sz="quarter" idx="12"/>
          </p:nvPr>
        </p:nvSpPr>
        <p:spPr/>
        <p:txBody>
          <a:bodyPr/>
          <a:lstStyle/>
          <a:p>
            <a:fld id="{5ACA52AF-F19D-405C-AD5F-7D94B96A5CC3}" type="slidenum">
              <a:rPr lang="en-US" smtClean="0"/>
              <a:t>3</a:t>
            </a:fld>
            <a:endParaRPr lang="en-US"/>
          </a:p>
        </p:txBody>
      </p:sp>
      <p:sp>
        <p:nvSpPr>
          <p:cNvPr id="23" name="Content Placeholder 1">
            <a:extLst>
              <a:ext uri="{FF2B5EF4-FFF2-40B4-BE49-F238E27FC236}">
                <a16:creationId xmlns:a16="http://schemas.microsoft.com/office/drawing/2014/main" id="{17271C07-E4B3-3844-95F5-28E6849F44FC}"/>
              </a:ext>
            </a:extLst>
          </p:cNvPr>
          <p:cNvSpPr txBox="1">
            <a:spLocks/>
          </p:cNvSpPr>
          <p:nvPr/>
        </p:nvSpPr>
        <p:spPr>
          <a:xfrm>
            <a:off x="2746368" y="1429108"/>
            <a:ext cx="8713795" cy="998373"/>
          </a:xfrm>
          <a:prstGeom prst="rect">
            <a:avLst/>
          </a:prstGeom>
          <a:solidFill>
            <a:schemeClr val="accent1"/>
          </a:solidFill>
        </p:spPr>
        <p:txBody>
          <a:bodyPr vert="horz" lIns="140400" tIns="0" rIns="144000" bIns="0" rtlCol="0" anchor="ctr">
            <a:noAutofit/>
          </a:bodyPr>
          <a:lstStyle>
            <a:lvl1pPr indent="0" algn="ctr">
              <a:lnSpc>
                <a:spcPct val="100000"/>
              </a:lnSpc>
              <a:spcBef>
                <a:spcPts val="500"/>
              </a:spcBef>
              <a:buClr>
                <a:schemeClr val="accent1"/>
              </a:buClr>
              <a:buFont typeface="Wingdings" pitchFamily="2" charset="2"/>
              <a:buNone/>
              <a:defRPr sz="2400">
                <a:solidFill>
                  <a:schemeClr val="bg1"/>
                </a:solidFill>
              </a:defRPr>
            </a:lvl1pPr>
            <a:lvl2pPr marL="627063" indent="-265113">
              <a:lnSpc>
                <a:spcPct val="100000"/>
              </a:lnSpc>
              <a:spcBef>
                <a:spcPts val="400"/>
              </a:spcBef>
              <a:buClr>
                <a:schemeClr val="accent1"/>
              </a:buClr>
              <a:buFont typeface="Wingdings" pitchFamily="2" charset="2"/>
              <a:buChar char="§"/>
              <a:defRPr sz="2000"/>
            </a:lvl2pPr>
            <a:lvl3pPr marL="893763" indent="-266700">
              <a:lnSpc>
                <a:spcPct val="100000"/>
              </a:lnSpc>
              <a:spcBef>
                <a:spcPts val="400"/>
              </a:spcBef>
              <a:buClr>
                <a:schemeClr val="accent1"/>
              </a:buClr>
              <a:buFont typeface="Wingdings" pitchFamily="2" charset="2"/>
              <a:buChar char="§"/>
            </a:lvl3pPr>
            <a:lvl4pPr marL="1077913" indent="-177800">
              <a:lnSpc>
                <a:spcPct val="100000"/>
              </a:lnSpc>
              <a:spcBef>
                <a:spcPts val="400"/>
              </a:spcBef>
              <a:buClr>
                <a:schemeClr val="accent1"/>
              </a:buClr>
              <a:buFont typeface="Wingdings" pitchFamily="2" charset="2"/>
              <a:buChar char="§"/>
              <a:defRPr sz="1600"/>
            </a:lvl4pPr>
            <a:lvl5pPr marL="1262063" indent="-184150">
              <a:lnSpc>
                <a:spcPct val="100000"/>
              </a:lnSpc>
              <a:spcBef>
                <a:spcPts val="400"/>
              </a:spcBef>
              <a:buClr>
                <a:schemeClr val="accent1"/>
              </a:buClr>
              <a:buFont typeface="Wingdings" pitchFamily="2" charset="2"/>
              <a:buChar char="§"/>
              <a:defRPr sz="14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ctr" defTabSz="914400" eaLnBrk="1" fontAlgn="auto" latinLnBrk="0" hangingPunct="1">
              <a:lnSpc>
                <a:spcPct val="100000"/>
              </a:lnSpc>
              <a:spcBef>
                <a:spcPts val="500"/>
              </a:spcBef>
              <a:spcAft>
                <a:spcPts val="0"/>
              </a:spcAft>
              <a:buClr>
                <a:srgbClr val="A20013"/>
              </a:buClr>
              <a:buSzTx/>
              <a:buFont typeface="Wingdings" pitchFamily="2" charset="2"/>
              <a:buNone/>
              <a:tabLst/>
              <a:defRPr/>
            </a:pPr>
            <a:endParaRPr kumimoji="0" lang="en-US" sz="1800" b="0" i="0" u="none" strike="noStrike" kern="0" cap="none" spc="0" normalizeH="0" baseline="0">
              <a:ln>
                <a:noFill/>
              </a:ln>
              <a:solidFill>
                <a:prstClr val="white"/>
              </a:solidFill>
              <a:effectLst/>
              <a:uLnTx/>
              <a:uFillTx/>
              <a:latin typeface="+mj-lt"/>
            </a:endParaRPr>
          </a:p>
        </p:txBody>
      </p:sp>
      <p:sp>
        <p:nvSpPr>
          <p:cNvPr id="24" name="Rectangle 23">
            <a:extLst>
              <a:ext uri="{FF2B5EF4-FFF2-40B4-BE49-F238E27FC236}">
                <a16:creationId xmlns:a16="http://schemas.microsoft.com/office/drawing/2014/main" id="{942281BC-0AF6-9743-B141-AE84F6A59C94}"/>
              </a:ext>
            </a:extLst>
          </p:cNvPr>
          <p:cNvSpPr/>
          <p:nvPr/>
        </p:nvSpPr>
        <p:spPr>
          <a:xfrm>
            <a:off x="4590519" y="1608080"/>
            <a:ext cx="6685055" cy="631077"/>
          </a:xfrm>
          <a:prstGeom prst="rect">
            <a:avLst/>
          </a:prstGeom>
          <a:solidFill>
            <a:srgbClr val="E5E5E5"/>
          </a:solidFill>
          <a:ln>
            <a:noFill/>
          </a:ln>
          <a:effectLst/>
        </p:spPr>
        <p:txBody>
          <a:bodyPr lIns="0" tIns="0" rIns="0" bIns="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b="0" i="0" u="none" strike="noStrike" kern="0" cap="none" spc="0" normalizeH="0" baseline="0">
              <a:ln>
                <a:noFill/>
              </a:ln>
              <a:solidFill>
                <a:prstClr val="black"/>
              </a:solidFill>
              <a:effectLst/>
              <a:uLnTx/>
              <a:uFillTx/>
              <a:latin typeface="+mj-lt"/>
              <a:ea typeface="+mn-ea"/>
              <a:cs typeface="+mn-cs"/>
            </a:endParaRPr>
          </a:p>
        </p:txBody>
      </p:sp>
      <p:sp>
        <p:nvSpPr>
          <p:cNvPr id="26" name="Content Placeholder 1">
            <a:extLst>
              <a:ext uri="{FF2B5EF4-FFF2-40B4-BE49-F238E27FC236}">
                <a16:creationId xmlns:a16="http://schemas.microsoft.com/office/drawing/2014/main" id="{8EFF3B43-2980-9543-835B-7693EC9DCC89}"/>
              </a:ext>
            </a:extLst>
          </p:cNvPr>
          <p:cNvSpPr txBox="1">
            <a:spLocks/>
          </p:cNvSpPr>
          <p:nvPr/>
        </p:nvSpPr>
        <p:spPr>
          <a:xfrm>
            <a:off x="731838" y="1429108"/>
            <a:ext cx="2532484" cy="998373"/>
          </a:xfrm>
          <a:prstGeom prst="rect">
            <a:avLst/>
          </a:prstGeom>
          <a:solidFill>
            <a:schemeClr val="accent1"/>
          </a:solidFill>
        </p:spPr>
        <p:txBody>
          <a:bodyPr vert="horz" lIns="140400" tIns="0" rIns="144000" bIns="0" rtlCol="0" anchor="ctr">
            <a:noAutofit/>
          </a:bodyPr>
          <a:lstStyle>
            <a:defPPr>
              <a:defRPr lang="de-DE"/>
            </a:defPPr>
            <a:lvl1pPr indent="0">
              <a:lnSpc>
                <a:spcPct val="100000"/>
              </a:lnSpc>
              <a:spcBef>
                <a:spcPts val="500"/>
              </a:spcBef>
              <a:buClr>
                <a:schemeClr val="accent1"/>
              </a:buClr>
              <a:buFont typeface="Wingdings" pitchFamily="2" charset="2"/>
              <a:buNone/>
              <a:defRPr sz="2000">
                <a:solidFill>
                  <a:schemeClr val="bg1"/>
                </a:solidFill>
              </a:defRPr>
            </a:lvl1pPr>
            <a:lvl2pPr marL="627063" indent="-265113">
              <a:lnSpc>
                <a:spcPct val="100000"/>
              </a:lnSpc>
              <a:spcBef>
                <a:spcPts val="400"/>
              </a:spcBef>
              <a:buClr>
                <a:schemeClr val="accent1"/>
              </a:buClr>
              <a:buFont typeface="Wingdings" pitchFamily="2" charset="2"/>
              <a:buChar char="§"/>
              <a:defRPr sz="2000"/>
            </a:lvl2pPr>
            <a:lvl3pPr marL="893763" indent="-266700">
              <a:lnSpc>
                <a:spcPct val="100000"/>
              </a:lnSpc>
              <a:spcBef>
                <a:spcPts val="400"/>
              </a:spcBef>
              <a:buClr>
                <a:schemeClr val="accent1"/>
              </a:buClr>
              <a:buFont typeface="Wingdings" pitchFamily="2" charset="2"/>
              <a:buChar char="§"/>
            </a:lvl3pPr>
            <a:lvl4pPr marL="1077913" indent="-177800">
              <a:lnSpc>
                <a:spcPct val="100000"/>
              </a:lnSpc>
              <a:spcBef>
                <a:spcPts val="400"/>
              </a:spcBef>
              <a:buClr>
                <a:schemeClr val="accent1"/>
              </a:buClr>
              <a:buFont typeface="Wingdings" pitchFamily="2" charset="2"/>
              <a:buChar char="§"/>
              <a:defRPr sz="1600"/>
            </a:lvl4pPr>
            <a:lvl5pPr marL="1262063" indent="-184150">
              <a:lnSpc>
                <a:spcPct val="100000"/>
              </a:lnSpc>
              <a:spcBef>
                <a:spcPts val="400"/>
              </a:spcBef>
              <a:buClr>
                <a:schemeClr val="accent1"/>
              </a:buClr>
              <a:buFont typeface="Wingdings" pitchFamily="2" charset="2"/>
              <a:buChar char="§"/>
              <a:defRPr sz="14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eaLnBrk="1" fontAlgn="auto" latinLnBrk="0" hangingPunct="1">
              <a:lnSpc>
                <a:spcPct val="100000"/>
              </a:lnSpc>
              <a:spcBef>
                <a:spcPts val="500"/>
              </a:spcBef>
              <a:spcAft>
                <a:spcPts val="0"/>
              </a:spcAft>
              <a:buClr>
                <a:srgbClr val="A20013"/>
              </a:buClr>
              <a:buSzTx/>
              <a:buFont typeface="Wingdings" pitchFamily="2" charset="2"/>
              <a:buNone/>
              <a:tabLst/>
              <a:defRPr/>
            </a:pPr>
            <a:r>
              <a:rPr kumimoji="0" lang="en-US" sz="1800" b="0" i="0" u="none" strike="noStrike" kern="0" cap="none" spc="0" normalizeH="0" baseline="0">
                <a:ln>
                  <a:noFill/>
                </a:ln>
                <a:solidFill>
                  <a:prstClr val="white"/>
                </a:solidFill>
                <a:effectLst/>
                <a:uLnTx/>
                <a:uFillTx/>
                <a:latin typeface="+mj-lt"/>
              </a:rPr>
              <a:t>Treatment group (TG)</a:t>
            </a:r>
          </a:p>
        </p:txBody>
      </p:sp>
      <p:sp>
        <p:nvSpPr>
          <p:cNvPr id="27" name="Content Placeholder 1">
            <a:extLst>
              <a:ext uri="{FF2B5EF4-FFF2-40B4-BE49-F238E27FC236}">
                <a16:creationId xmlns:a16="http://schemas.microsoft.com/office/drawing/2014/main" id="{9A88D580-283B-D64A-9FE3-8C5EA54B135C}"/>
              </a:ext>
            </a:extLst>
          </p:cNvPr>
          <p:cNvSpPr txBox="1">
            <a:spLocks/>
          </p:cNvSpPr>
          <p:nvPr/>
        </p:nvSpPr>
        <p:spPr>
          <a:xfrm>
            <a:off x="2921451" y="1412875"/>
            <a:ext cx="3350490" cy="1942004"/>
          </a:xfrm>
          <a:prstGeom prst="rect">
            <a:avLst/>
          </a:prstGeom>
        </p:spPr>
        <p:txBody>
          <a:bodyPr vert="horz" lIns="140400" tIns="0" rIns="144000" bIns="0" rtlCol="0">
            <a:noAutofit/>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A20013"/>
              </a:buClr>
              <a:buFont typeface="Wingdings" pitchFamily="2" charset="2"/>
              <a:buNone/>
            </a:pPr>
            <a:endParaRPr lang="en-US" sz="1800">
              <a:solidFill>
                <a:prstClr val="black"/>
              </a:solidFill>
              <a:latin typeface="+mj-lt"/>
            </a:endParaRPr>
          </a:p>
        </p:txBody>
      </p:sp>
      <p:grpSp>
        <p:nvGrpSpPr>
          <p:cNvPr id="6" name="Gruppieren 5">
            <a:extLst>
              <a:ext uri="{FF2B5EF4-FFF2-40B4-BE49-F238E27FC236}">
                <a16:creationId xmlns:a16="http://schemas.microsoft.com/office/drawing/2014/main" id="{35F275D5-3524-41BD-BBE6-06C757DB953E}"/>
              </a:ext>
            </a:extLst>
          </p:cNvPr>
          <p:cNvGrpSpPr/>
          <p:nvPr/>
        </p:nvGrpSpPr>
        <p:grpSpPr>
          <a:xfrm>
            <a:off x="3364543" y="3587121"/>
            <a:ext cx="8085950" cy="426952"/>
            <a:chOff x="3019298" y="1713125"/>
            <a:chExt cx="8269596" cy="426952"/>
          </a:xfrm>
        </p:grpSpPr>
        <p:cxnSp>
          <p:nvCxnSpPr>
            <p:cNvPr id="25" name="Straight Arrow Connector 24">
              <a:extLst>
                <a:ext uri="{FF2B5EF4-FFF2-40B4-BE49-F238E27FC236}">
                  <a16:creationId xmlns:a16="http://schemas.microsoft.com/office/drawing/2014/main" id="{C039D5D9-41A2-044A-B5FB-158314FA2401}"/>
                </a:ext>
              </a:extLst>
            </p:cNvPr>
            <p:cNvCxnSpPr>
              <a:cxnSpLocks/>
            </p:cNvCxnSpPr>
            <p:nvPr/>
          </p:nvCxnSpPr>
          <p:spPr>
            <a:xfrm>
              <a:off x="3019298" y="1886090"/>
              <a:ext cx="8269596" cy="0"/>
            </a:xfrm>
            <a:prstGeom prst="straightConnector1">
              <a:avLst/>
            </a:prstGeom>
            <a:noFill/>
            <a:ln w="19050" cap="sq" cmpd="sng" algn="ctr">
              <a:solidFill>
                <a:sysClr val="windowText" lastClr="000000"/>
              </a:solidFill>
              <a:prstDash val="solid"/>
              <a:round/>
              <a:headEnd type="none" w="med" len="med"/>
              <a:tailEnd type="triangle"/>
            </a:ln>
            <a:effectLst/>
          </p:spPr>
        </p:cxnSp>
        <p:sp>
          <p:nvSpPr>
            <p:cNvPr id="28" name="TextBox 27">
              <a:extLst>
                <a:ext uri="{FF2B5EF4-FFF2-40B4-BE49-F238E27FC236}">
                  <a16:creationId xmlns:a16="http://schemas.microsoft.com/office/drawing/2014/main" id="{63DDB021-B386-6A4F-BC43-F4E451103C31}"/>
                </a:ext>
              </a:extLst>
            </p:cNvPr>
            <p:cNvSpPr txBox="1"/>
            <p:nvPr/>
          </p:nvSpPr>
          <p:spPr>
            <a:xfrm>
              <a:off x="3782828" y="1718734"/>
              <a:ext cx="1256653" cy="421343"/>
            </a:xfrm>
            <a:prstGeom prst="rect">
              <a:avLst/>
            </a:prstGeom>
            <a:solidFill>
              <a:sysClr val="window" lastClr="FFFFFF"/>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a:ln>
                    <a:noFill/>
                  </a:ln>
                  <a:solidFill>
                    <a:prstClr val="black"/>
                  </a:solidFill>
                  <a:effectLst/>
                  <a:uLnTx/>
                  <a:uFillTx/>
                  <a:latin typeface="+mj-lt"/>
                </a:rPr>
                <a:t>Jul 2020</a:t>
              </a:r>
            </a:p>
          </p:txBody>
        </p:sp>
        <p:sp>
          <p:nvSpPr>
            <p:cNvPr id="29" name="TextBox 28">
              <a:extLst>
                <a:ext uri="{FF2B5EF4-FFF2-40B4-BE49-F238E27FC236}">
                  <a16:creationId xmlns:a16="http://schemas.microsoft.com/office/drawing/2014/main" id="{11D237E3-1FCE-9B47-B9CA-2FE79DC25EC4}"/>
                </a:ext>
              </a:extLst>
            </p:cNvPr>
            <p:cNvSpPr txBox="1"/>
            <p:nvPr/>
          </p:nvSpPr>
          <p:spPr>
            <a:xfrm>
              <a:off x="6413921" y="1718734"/>
              <a:ext cx="1256653" cy="421343"/>
            </a:xfrm>
            <a:prstGeom prst="rect">
              <a:avLst/>
            </a:prstGeom>
            <a:solidFill>
              <a:sysClr val="window" lastClr="FFFFFF"/>
            </a:solid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a:ln>
                    <a:noFill/>
                  </a:ln>
                  <a:solidFill>
                    <a:prstClr val="black"/>
                  </a:solidFill>
                  <a:effectLst/>
                  <a:uLnTx/>
                  <a:uFillTx/>
                  <a:latin typeface="+mj-lt"/>
                </a:rPr>
                <a:t>Aug 2020</a:t>
              </a:r>
            </a:p>
          </p:txBody>
        </p:sp>
        <p:sp>
          <p:nvSpPr>
            <p:cNvPr id="30" name="TextBox 29">
              <a:extLst>
                <a:ext uri="{FF2B5EF4-FFF2-40B4-BE49-F238E27FC236}">
                  <a16:creationId xmlns:a16="http://schemas.microsoft.com/office/drawing/2014/main" id="{4F6DA59F-3732-C448-8EC8-F896055B7859}"/>
                </a:ext>
              </a:extLst>
            </p:cNvPr>
            <p:cNvSpPr txBox="1"/>
            <p:nvPr/>
          </p:nvSpPr>
          <p:spPr>
            <a:xfrm>
              <a:off x="9302720" y="1713125"/>
              <a:ext cx="1256653" cy="421343"/>
            </a:xfrm>
            <a:prstGeom prst="rect">
              <a:avLst/>
            </a:prstGeom>
            <a:solidFill>
              <a:sysClr val="window" lastClr="FFFFFF"/>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a:ln>
                    <a:noFill/>
                  </a:ln>
                  <a:solidFill>
                    <a:prstClr val="black"/>
                  </a:solidFill>
                  <a:effectLst/>
                  <a:uLnTx/>
                  <a:uFillTx/>
                  <a:latin typeface="+mj-lt"/>
                </a:rPr>
                <a:t>Sep 2020</a:t>
              </a:r>
            </a:p>
          </p:txBody>
        </p:sp>
      </p:grpSp>
      <p:sp>
        <p:nvSpPr>
          <p:cNvPr id="35" name="Content Placeholder 1">
            <a:extLst>
              <a:ext uri="{FF2B5EF4-FFF2-40B4-BE49-F238E27FC236}">
                <a16:creationId xmlns:a16="http://schemas.microsoft.com/office/drawing/2014/main" id="{9E4DC536-1D2D-8244-9A68-B01E3BD57840}"/>
              </a:ext>
            </a:extLst>
          </p:cNvPr>
          <p:cNvSpPr txBox="1">
            <a:spLocks/>
          </p:cNvSpPr>
          <p:nvPr/>
        </p:nvSpPr>
        <p:spPr>
          <a:xfrm>
            <a:off x="731840" y="2490514"/>
            <a:ext cx="2454800" cy="998373"/>
          </a:xfrm>
          <a:prstGeom prst="rect">
            <a:avLst/>
          </a:prstGeom>
          <a:solidFill>
            <a:schemeClr val="accent1"/>
          </a:solidFill>
        </p:spPr>
        <p:txBody>
          <a:bodyPr vert="horz" lIns="140400" tIns="0" rIns="144000" bIns="0" rtlCol="0" anchor="ctr">
            <a:noAutofit/>
          </a:bodyPr>
          <a:lstStyle>
            <a:lvl1pPr indent="0" algn="ctr">
              <a:lnSpc>
                <a:spcPct val="100000"/>
              </a:lnSpc>
              <a:spcBef>
                <a:spcPts val="500"/>
              </a:spcBef>
              <a:buClr>
                <a:schemeClr val="accent1"/>
              </a:buClr>
              <a:buFont typeface="Wingdings" pitchFamily="2" charset="2"/>
              <a:buNone/>
              <a:defRPr sz="2400">
                <a:solidFill>
                  <a:schemeClr val="bg1"/>
                </a:solidFill>
              </a:defRPr>
            </a:lvl1pPr>
            <a:lvl2pPr marL="627063" indent="-265113">
              <a:lnSpc>
                <a:spcPct val="100000"/>
              </a:lnSpc>
              <a:spcBef>
                <a:spcPts val="400"/>
              </a:spcBef>
              <a:buClr>
                <a:schemeClr val="accent1"/>
              </a:buClr>
              <a:buFont typeface="Wingdings" pitchFamily="2" charset="2"/>
              <a:buChar char="§"/>
              <a:defRPr sz="2000"/>
            </a:lvl2pPr>
            <a:lvl3pPr marL="893763" indent="-266700">
              <a:lnSpc>
                <a:spcPct val="100000"/>
              </a:lnSpc>
              <a:spcBef>
                <a:spcPts val="400"/>
              </a:spcBef>
              <a:buClr>
                <a:schemeClr val="accent1"/>
              </a:buClr>
              <a:buFont typeface="Wingdings" pitchFamily="2" charset="2"/>
              <a:buChar char="§"/>
            </a:lvl3pPr>
            <a:lvl4pPr marL="1077913" indent="-177800">
              <a:lnSpc>
                <a:spcPct val="100000"/>
              </a:lnSpc>
              <a:spcBef>
                <a:spcPts val="400"/>
              </a:spcBef>
              <a:buClr>
                <a:schemeClr val="accent1"/>
              </a:buClr>
              <a:buFont typeface="Wingdings" pitchFamily="2" charset="2"/>
              <a:buChar char="§"/>
              <a:defRPr sz="1600"/>
            </a:lvl4pPr>
            <a:lvl5pPr marL="1262063" indent="-184150">
              <a:lnSpc>
                <a:spcPct val="100000"/>
              </a:lnSpc>
              <a:spcBef>
                <a:spcPts val="400"/>
              </a:spcBef>
              <a:buClr>
                <a:schemeClr val="accent1"/>
              </a:buClr>
              <a:buFont typeface="Wingdings" pitchFamily="2" charset="2"/>
              <a:buChar char="§"/>
              <a:defRPr sz="14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eaLnBrk="1" fontAlgn="auto" latinLnBrk="0" hangingPunct="1">
              <a:lnSpc>
                <a:spcPct val="100000"/>
              </a:lnSpc>
              <a:spcBef>
                <a:spcPts val="500"/>
              </a:spcBef>
              <a:spcAft>
                <a:spcPts val="0"/>
              </a:spcAft>
              <a:buClr>
                <a:srgbClr val="A20013"/>
              </a:buClr>
              <a:buSzTx/>
              <a:buFont typeface="Wingdings" pitchFamily="2" charset="2"/>
              <a:buNone/>
              <a:tabLst/>
              <a:defRPr/>
            </a:pPr>
            <a:r>
              <a:rPr kumimoji="0" lang="en-US" sz="1800" b="0" i="0" u="none" strike="noStrike" kern="0" cap="none" spc="0" normalizeH="0" baseline="0">
                <a:ln>
                  <a:noFill/>
                </a:ln>
                <a:solidFill>
                  <a:prstClr val="white"/>
                </a:solidFill>
                <a:effectLst/>
                <a:uLnTx/>
                <a:uFillTx/>
                <a:latin typeface="+mj-lt"/>
              </a:rPr>
              <a:t>Control group (CG)</a:t>
            </a:r>
          </a:p>
        </p:txBody>
      </p:sp>
      <p:sp>
        <p:nvSpPr>
          <p:cNvPr id="41" name="Rectangle 40"/>
          <p:cNvSpPr/>
          <p:nvPr/>
        </p:nvSpPr>
        <p:spPr>
          <a:xfrm>
            <a:off x="5791515" y="1933294"/>
            <a:ext cx="4253667" cy="310540"/>
          </a:xfrm>
          <a:prstGeom prst="rect">
            <a:avLst/>
          </a:prstGeom>
          <a:solidFill>
            <a:srgbClr val="1269B0">
              <a:alpha val="34902"/>
            </a:srgb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lnSpc>
                <a:spcPct val="150000"/>
              </a:lnSpc>
            </a:pPr>
            <a:endParaRPr lang="en-US" sz="2000">
              <a:solidFill>
                <a:schemeClr val="tx1"/>
              </a:solidFill>
            </a:endParaRPr>
          </a:p>
        </p:txBody>
      </p:sp>
      <p:sp>
        <p:nvSpPr>
          <p:cNvPr id="31" name="Rectangle 30">
            <a:extLst>
              <a:ext uri="{FF2B5EF4-FFF2-40B4-BE49-F238E27FC236}">
                <a16:creationId xmlns:a16="http://schemas.microsoft.com/office/drawing/2014/main" id="{7F249B7E-C820-A34D-97A4-A939E47111EB}"/>
              </a:ext>
            </a:extLst>
          </p:cNvPr>
          <p:cNvSpPr/>
          <p:nvPr/>
        </p:nvSpPr>
        <p:spPr>
          <a:xfrm>
            <a:off x="6610205" y="1534976"/>
            <a:ext cx="876266" cy="364202"/>
          </a:xfrm>
          <a:prstGeom prst="rect">
            <a:avLst/>
          </a:prstGeom>
        </p:spPr>
        <p:txBody>
          <a:bodyPr wrap="none" lIns="0" tIns="0" rIns="0" bIns="0" anchor="ctr">
            <a:spAutoFit/>
          </a:bodyPr>
          <a:lstStyle/>
          <a:p>
            <a:pPr algn="ctr">
              <a:lnSpc>
                <a:spcPct val="150000"/>
              </a:lnSpc>
            </a:pPr>
            <a:r>
              <a:rPr lang="en-US">
                <a:solidFill>
                  <a:prstClr val="black"/>
                </a:solidFill>
                <a:latin typeface="+mj-lt"/>
              </a:rPr>
              <a:t>Tracking</a:t>
            </a:r>
          </a:p>
        </p:txBody>
      </p:sp>
      <p:sp>
        <p:nvSpPr>
          <p:cNvPr id="45" name="Rectangle 30">
            <a:extLst>
              <a:ext uri="{FF2B5EF4-FFF2-40B4-BE49-F238E27FC236}">
                <a16:creationId xmlns:a16="http://schemas.microsoft.com/office/drawing/2014/main" id="{4A438AF4-707C-CF46-9F4E-EB74F64F6CBA}"/>
              </a:ext>
            </a:extLst>
          </p:cNvPr>
          <p:cNvSpPr/>
          <p:nvPr/>
        </p:nvSpPr>
        <p:spPr>
          <a:xfrm>
            <a:off x="5823038" y="1867275"/>
            <a:ext cx="2829942" cy="364202"/>
          </a:xfrm>
          <a:prstGeom prst="rect">
            <a:avLst/>
          </a:prstGeom>
        </p:spPr>
        <p:txBody>
          <a:bodyPr wrap="none" lIns="0" tIns="0" rIns="0" bIns="0" anchor="ctr">
            <a:spAutoFit/>
          </a:bodyPr>
          <a:lstStyle/>
          <a:p>
            <a:pPr algn="ctr">
              <a:lnSpc>
                <a:spcPct val="150000"/>
              </a:lnSpc>
            </a:pPr>
            <a:r>
              <a:rPr lang="en-US">
                <a:solidFill>
                  <a:prstClr val="black"/>
                </a:solidFill>
                <a:latin typeface="+mj-lt"/>
              </a:rPr>
              <a:t>Access to YUMUV bundles</a:t>
            </a:r>
          </a:p>
        </p:txBody>
      </p:sp>
      <p:sp>
        <p:nvSpPr>
          <p:cNvPr id="32" name="Content Placeholder 1">
            <a:extLst>
              <a:ext uri="{FF2B5EF4-FFF2-40B4-BE49-F238E27FC236}">
                <a16:creationId xmlns:a16="http://schemas.microsoft.com/office/drawing/2014/main" id="{AD372BB1-1ED4-EC40-B3EC-E7A251629452}"/>
              </a:ext>
            </a:extLst>
          </p:cNvPr>
          <p:cNvSpPr txBox="1">
            <a:spLocks/>
          </p:cNvSpPr>
          <p:nvPr/>
        </p:nvSpPr>
        <p:spPr>
          <a:xfrm>
            <a:off x="2847111" y="2490513"/>
            <a:ext cx="8613054" cy="998373"/>
          </a:xfrm>
          <a:prstGeom prst="rect">
            <a:avLst/>
          </a:prstGeom>
          <a:solidFill>
            <a:schemeClr val="accent1"/>
          </a:solidFill>
        </p:spPr>
        <p:txBody>
          <a:bodyPr vert="horz" lIns="140400" tIns="0" rIns="144000" bIns="0" rtlCol="0" anchor="ctr">
            <a:noAutofit/>
          </a:bodyPr>
          <a:lstStyle>
            <a:lvl1pPr indent="0" algn="ctr">
              <a:lnSpc>
                <a:spcPct val="100000"/>
              </a:lnSpc>
              <a:spcBef>
                <a:spcPts val="500"/>
              </a:spcBef>
              <a:buClr>
                <a:schemeClr val="accent1"/>
              </a:buClr>
              <a:buFont typeface="Wingdings" pitchFamily="2" charset="2"/>
              <a:buNone/>
              <a:defRPr sz="2400">
                <a:solidFill>
                  <a:schemeClr val="bg1"/>
                </a:solidFill>
              </a:defRPr>
            </a:lvl1pPr>
            <a:lvl2pPr marL="627063" indent="-265113">
              <a:lnSpc>
                <a:spcPct val="100000"/>
              </a:lnSpc>
              <a:spcBef>
                <a:spcPts val="400"/>
              </a:spcBef>
              <a:buClr>
                <a:schemeClr val="accent1"/>
              </a:buClr>
              <a:buFont typeface="Wingdings" pitchFamily="2" charset="2"/>
              <a:buChar char="§"/>
              <a:defRPr sz="2000"/>
            </a:lvl2pPr>
            <a:lvl3pPr marL="893763" indent="-266700">
              <a:lnSpc>
                <a:spcPct val="100000"/>
              </a:lnSpc>
              <a:spcBef>
                <a:spcPts val="400"/>
              </a:spcBef>
              <a:buClr>
                <a:schemeClr val="accent1"/>
              </a:buClr>
              <a:buFont typeface="Wingdings" pitchFamily="2" charset="2"/>
              <a:buChar char="§"/>
            </a:lvl3pPr>
            <a:lvl4pPr marL="1077913" indent="-177800">
              <a:lnSpc>
                <a:spcPct val="100000"/>
              </a:lnSpc>
              <a:spcBef>
                <a:spcPts val="400"/>
              </a:spcBef>
              <a:buClr>
                <a:schemeClr val="accent1"/>
              </a:buClr>
              <a:buFont typeface="Wingdings" pitchFamily="2" charset="2"/>
              <a:buChar char="§"/>
              <a:defRPr sz="1600"/>
            </a:lvl4pPr>
            <a:lvl5pPr marL="1262063" indent="-184150">
              <a:lnSpc>
                <a:spcPct val="100000"/>
              </a:lnSpc>
              <a:spcBef>
                <a:spcPts val="400"/>
              </a:spcBef>
              <a:buClr>
                <a:schemeClr val="accent1"/>
              </a:buClr>
              <a:buFont typeface="Wingdings" pitchFamily="2" charset="2"/>
              <a:buChar char="§"/>
              <a:defRPr sz="14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ctr" defTabSz="914400" eaLnBrk="1" fontAlgn="auto" latinLnBrk="0" hangingPunct="1">
              <a:lnSpc>
                <a:spcPct val="100000"/>
              </a:lnSpc>
              <a:spcBef>
                <a:spcPts val="500"/>
              </a:spcBef>
              <a:spcAft>
                <a:spcPts val="0"/>
              </a:spcAft>
              <a:buClr>
                <a:srgbClr val="A20013"/>
              </a:buClr>
              <a:buSzTx/>
              <a:buFont typeface="Wingdings" pitchFamily="2" charset="2"/>
              <a:buNone/>
              <a:tabLst/>
              <a:defRPr/>
            </a:pPr>
            <a:endParaRPr kumimoji="0" lang="en-US" sz="1800" b="0" i="0" u="none" strike="noStrike" kern="0" cap="none" spc="0" normalizeH="0" baseline="0">
              <a:ln>
                <a:noFill/>
              </a:ln>
              <a:solidFill>
                <a:prstClr val="white"/>
              </a:solidFill>
              <a:effectLst/>
              <a:uLnTx/>
              <a:uFillTx/>
              <a:latin typeface="+mj-lt"/>
            </a:endParaRPr>
          </a:p>
        </p:txBody>
      </p:sp>
      <p:sp>
        <p:nvSpPr>
          <p:cNvPr id="33" name="Rectangle 32">
            <a:extLst>
              <a:ext uri="{FF2B5EF4-FFF2-40B4-BE49-F238E27FC236}">
                <a16:creationId xmlns:a16="http://schemas.microsoft.com/office/drawing/2014/main" id="{AE8F7AE4-19A9-274C-A57A-DDD30056318C}"/>
              </a:ext>
            </a:extLst>
          </p:cNvPr>
          <p:cNvSpPr/>
          <p:nvPr/>
        </p:nvSpPr>
        <p:spPr>
          <a:xfrm>
            <a:off x="4578635" y="2674161"/>
            <a:ext cx="6685057" cy="631077"/>
          </a:xfrm>
          <a:prstGeom prst="rect">
            <a:avLst/>
          </a:prstGeom>
          <a:solidFill>
            <a:srgbClr val="E5E5E5"/>
          </a:solidFill>
          <a:ln>
            <a:noFill/>
          </a:ln>
          <a:effectLst/>
        </p:spPr>
        <p:txBody>
          <a:bodyPr lIns="0" tIns="0" rIns="0" bIns="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b="0" i="0" u="none" strike="noStrike" kern="0" cap="none" spc="0" normalizeH="0" baseline="0">
              <a:ln>
                <a:noFill/>
              </a:ln>
              <a:solidFill>
                <a:prstClr val="black"/>
              </a:solidFill>
              <a:effectLst/>
              <a:uLnTx/>
              <a:uFillTx/>
              <a:latin typeface="+mj-lt"/>
              <a:ea typeface="+mn-ea"/>
              <a:cs typeface="+mn-cs"/>
            </a:endParaRPr>
          </a:p>
        </p:txBody>
      </p:sp>
      <p:sp>
        <p:nvSpPr>
          <p:cNvPr id="34" name="Rectangle 33">
            <a:extLst>
              <a:ext uri="{FF2B5EF4-FFF2-40B4-BE49-F238E27FC236}">
                <a16:creationId xmlns:a16="http://schemas.microsoft.com/office/drawing/2014/main" id="{8DDCF3CE-7412-7442-B772-5EE10A91BADE}"/>
              </a:ext>
            </a:extLst>
          </p:cNvPr>
          <p:cNvSpPr/>
          <p:nvPr/>
        </p:nvSpPr>
        <p:spPr>
          <a:xfrm>
            <a:off x="6610205" y="2760496"/>
            <a:ext cx="876266" cy="364202"/>
          </a:xfrm>
          <a:prstGeom prst="rect">
            <a:avLst/>
          </a:prstGeom>
        </p:spPr>
        <p:txBody>
          <a:bodyPr wrap="none" lIns="0" tIns="0" rIns="0" bIns="0" anchor="ctr">
            <a:spAutoFit/>
          </a:bodyPr>
          <a:lstStyle/>
          <a:p>
            <a:pPr algn="ctr">
              <a:lnSpc>
                <a:spcPct val="150000"/>
              </a:lnSpc>
            </a:pPr>
            <a:r>
              <a:rPr lang="en-US">
                <a:solidFill>
                  <a:prstClr val="black"/>
                </a:solidFill>
                <a:latin typeface="+mj-lt"/>
              </a:rPr>
              <a:t>Tracking</a:t>
            </a:r>
          </a:p>
        </p:txBody>
      </p:sp>
      <p:sp>
        <p:nvSpPr>
          <p:cNvPr id="36" name="Rectangle 35">
            <a:extLst>
              <a:ext uri="{FF2B5EF4-FFF2-40B4-BE49-F238E27FC236}">
                <a16:creationId xmlns:a16="http://schemas.microsoft.com/office/drawing/2014/main" id="{9E0FBF8F-96D4-CE48-A0CC-4990859618A1}"/>
              </a:ext>
            </a:extLst>
          </p:cNvPr>
          <p:cNvSpPr/>
          <p:nvPr/>
        </p:nvSpPr>
        <p:spPr>
          <a:xfrm>
            <a:off x="3362329" y="1608080"/>
            <a:ext cx="1230388" cy="1697159"/>
          </a:xfrm>
          <a:prstGeom prst="rect">
            <a:avLst/>
          </a:prstGeom>
          <a:solidFill>
            <a:srgbClr val="BDBDBD"/>
          </a:solidFill>
          <a:ln w="12700" cap="flat" cmpd="sng" algn="ctr">
            <a:noFill/>
            <a:prstDash val="solid"/>
            <a:miter lim="800000"/>
          </a:ln>
          <a:effectLst/>
        </p:spPr>
        <p:txBody>
          <a:bodyPr tIns="0" bIns="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a:ln>
                  <a:noFill/>
                </a:ln>
                <a:solidFill>
                  <a:prstClr val="black"/>
                </a:solidFill>
                <a:effectLst/>
                <a:uLnTx/>
                <a:uFillTx/>
                <a:latin typeface="+mj-lt"/>
                <a:ea typeface="+mn-ea"/>
                <a:cs typeface="+mn-cs"/>
              </a:rPr>
              <a:t>Survey 1</a:t>
            </a:r>
          </a:p>
        </p:txBody>
      </p:sp>
      <p:sp>
        <p:nvSpPr>
          <p:cNvPr id="68" name="Rectangle 35">
            <a:extLst>
              <a:ext uri="{FF2B5EF4-FFF2-40B4-BE49-F238E27FC236}">
                <a16:creationId xmlns:a16="http://schemas.microsoft.com/office/drawing/2014/main" id="{EB2AE201-0893-4566-856E-95E143B50F94}"/>
              </a:ext>
            </a:extLst>
          </p:cNvPr>
          <p:cNvSpPr/>
          <p:nvPr/>
        </p:nvSpPr>
        <p:spPr>
          <a:xfrm>
            <a:off x="10045187" y="1608081"/>
            <a:ext cx="1230388" cy="1697158"/>
          </a:xfrm>
          <a:prstGeom prst="rect">
            <a:avLst/>
          </a:prstGeom>
          <a:solidFill>
            <a:srgbClr val="BDBDBD"/>
          </a:solidFill>
          <a:ln w="12700" cap="flat" cmpd="sng" algn="ctr">
            <a:noFill/>
            <a:prstDash val="solid"/>
            <a:miter lim="800000"/>
          </a:ln>
          <a:effectLst/>
        </p:spPr>
        <p:txBody>
          <a:bodyPr tIns="0" bIns="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a:ln>
                  <a:noFill/>
                </a:ln>
                <a:solidFill>
                  <a:prstClr val="black"/>
                </a:solidFill>
                <a:effectLst/>
                <a:uLnTx/>
                <a:uFillTx/>
                <a:latin typeface="+mj-lt"/>
                <a:ea typeface="+mn-ea"/>
                <a:cs typeface="+mn-cs"/>
              </a:rPr>
              <a:t>Survey 2</a:t>
            </a:r>
          </a:p>
        </p:txBody>
      </p:sp>
      <p:sp>
        <p:nvSpPr>
          <p:cNvPr id="7" name="Datumsplatzhalter 6">
            <a:extLst>
              <a:ext uri="{FF2B5EF4-FFF2-40B4-BE49-F238E27FC236}">
                <a16:creationId xmlns:a16="http://schemas.microsoft.com/office/drawing/2014/main" id="{190389BF-A2E1-4498-9D16-7BCC11136ADD}"/>
              </a:ext>
            </a:extLst>
          </p:cNvPr>
          <p:cNvSpPr>
            <a:spLocks noGrp="1"/>
          </p:cNvSpPr>
          <p:nvPr>
            <p:ph type="dt" sz="half" idx="10"/>
          </p:nvPr>
        </p:nvSpPr>
        <p:spPr/>
        <p:txBody>
          <a:bodyPr/>
          <a:lstStyle/>
          <a:p>
            <a:r>
              <a:rPr lang="en-US"/>
              <a:t>2.12.2021</a:t>
            </a:r>
          </a:p>
        </p:txBody>
      </p:sp>
      <p:graphicFrame>
        <p:nvGraphicFramePr>
          <p:cNvPr id="46" name="Tabelle 5">
            <a:extLst>
              <a:ext uri="{FF2B5EF4-FFF2-40B4-BE49-F238E27FC236}">
                <a16:creationId xmlns:a16="http://schemas.microsoft.com/office/drawing/2014/main" id="{D4BB4AD2-22F6-4600-98A4-4F36474EF321}"/>
              </a:ext>
            </a:extLst>
          </p:cNvPr>
          <p:cNvGraphicFramePr>
            <a:graphicFrameLocks noGrp="1"/>
          </p:cNvGraphicFramePr>
          <p:nvPr>
            <p:extLst>
              <p:ext uri="{D42A27DB-BD31-4B8C-83A1-F6EECF244321}">
                <p14:modId xmlns:p14="http://schemas.microsoft.com/office/powerpoint/2010/main" val="2262597428"/>
              </p:ext>
            </p:extLst>
          </p:nvPr>
        </p:nvGraphicFramePr>
        <p:xfrm>
          <a:off x="731838" y="4104694"/>
          <a:ext cx="4845462" cy="2133600"/>
        </p:xfrm>
        <a:graphic>
          <a:graphicData uri="http://schemas.openxmlformats.org/drawingml/2006/table">
            <a:tbl>
              <a:tblPr firstRow="1" bandRow="1">
                <a:tableStyleId>{5C22544A-7EE6-4342-B048-85BDC9FD1C3A}</a:tableStyleId>
              </a:tblPr>
              <a:tblGrid>
                <a:gridCol w="1613718">
                  <a:extLst>
                    <a:ext uri="{9D8B030D-6E8A-4147-A177-3AD203B41FA5}">
                      <a16:colId xmlns:a16="http://schemas.microsoft.com/office/drawing/2014/main" val="2814968067"/>
                    </a:ext>
                  </a:extLst>
                </a:gridCol>
                <a:gridCol w="1616590">
                  <a:extLst>
                    <a:ext uri="{9D8B030D-6E8A-4147-A177-3AD203B41FA5}">
                      <a16:colId xmlns:a16="http://schemas.microsoft.com/office/drawing/2014/main" val="3281394835"/>
                    </a:ext>
                  </a:extLst>
                </a:gridCol>
                <a:gridCol w="1615154">
                  <a:extLst>
                    <a:ext uri="{9D8B030D-6E8A-4147-A177-3AD203B41FA5}">
                      <a16:colId xmlns:a16="http://schemas.microsoft.com/office/drawing/2014/main" val="380398402"/>
                    </a:ext>
                  </a:extLst>
                </a:gridCol>
              </a:tblGrid>
              <a:tr h="277885">
                <a:tc>
                  <a:txBody>
                    <a:bodyPr/>
                    <a:lstStyle/>
                    <a:p>
                      <a:r>
                        <a:rPr lang="en-US" sz="1400" u="sng" noProof="0" dirty="0">
                          <a:solidFill>
                            <a:schemeClr val="bg1"/>
                          </a:solidFill>
                        </a:rPr>
                        <a:t>Tracking data</a:t>
                      </a:r>
                    </a:p>
                  </a:txBody>
                  <a:tcPr/>
                </a:tc>
                <a:tc>
                  <a:txBody>
                    <a:bodyPr/>
                    <a:lstStyle/>
                    <a:p>
                      <a:r>
                        <a:rPr lang="en-US" sz="1400" noProof="0" dirty="0"/>
                        <a:t>Control group</a:t>
                      </a:r>
                    </a:p>
                  </a:txBody>
                  <a:tcPr/>
                </a:tc>
                <a:tc>
                  <a:txBody>
                    <a:bodyPr/>
                    <a:lstStyle/>
                    <a:p>
                      <a:r>
                        <a:rPr lang="en-US" sz="1400" noProof="0"/>
                        <a:t>Treatment group</a:t>
                      </a:r>
                    </a:p>
                  </a:txBody>
                  <a:tcPr/>
                </a:tc>
                <a:extLst>
                  <a:ext uri="{0D108BD9-81ED-4DB2-BD59-A6C34878D82A}">
                    <a16:rowId xmlns:a16="http://schemas.microsoft.com/office/drawing/2014/main" val="1667737786"/>
                  </a:ext>
                </a:extLst>
              </a:tr>
              <a:tr h="227989">
                <a:tc>
                  <a:txBody>
                    <a:bodyPr/>
                    <a:lstStyle/>
                    <a:p>
                      <a:r>
                        <a:rPr lang="en-US" sz="1400" noProof="0" dirty="0" err="1"/>
                        <a:t>Nb</a:t>
                      </a:r>
                      <a:r>
                        <a:rPr lang="en-US" sz="1400" noProof="0" dirty="0"/>
                        <a:t> of users</a:t>
                      </a:r>
                    </a:p>
                  </a:txBody>
                  <a:tcPr/>
                </a:tc>
                <a:tc>
                  <a:txBody>
                    <a:bodyPr/>
                    <a:lstStyle/>
                    <a:p>
                      <a:r>
                        <a:rPr lang="en-US" sz="1400" noProof="0" dirty="0"/>
                        <a:t>672 (</a:t>
                      </a:r>
                      <a:r>
                        <a:rPr lang="en-US" sz="1400" b="1" dirty="0"/>
                        <a:t>427</a:t>
                      </a:r>
                      <a:r>
                        <a:rPr lang="en-US" sz="1400" noProof="0" dirty="0"/>
                        <a:t>)</a:t>
                      </a:r>
                    </a:p>
                  </a:txBody>
                  <a:tcPr/>
                </a:tc>
                <a:tc>
                  <a:txBody>
                    <a:bodyPr/>
                    <a:lstStyle/>
                    <a:p>
                      <a:r>
                        <a:rPr lang="en-US" sz="1400" noProof="0" dirty="0"/>
                        <a:t>148 </a:t>
                      </a:r>
                      <a:r>
                        <a:rPr lang="en-US" sz="1400" b="0" noProof="0" dirty="0"/>
                        <a:t>(</a:t>
                      </a:r>
                      <a:r>
                        <a:rPr lang="en-US" sz="1400" b="1" dirty="0"/>
                        <a:t>71</a:t>
                      </a:r>
                      <a:r>
                        <a:rPr lang="en-US" sz="1400" b="0" dirty="0"/>
                        <a:t>)</a:t>
                      </a:r>
                      <a:endParaRPr lang="en-US" sz="1400" b="0" noProof="0" dirty="0"/>
                    </a:p>
                  </a:txBody>
                  <a:tcPr/>
                </a:tc>
                <a:extLst>
                  <a:ext uri="{0D108BD9-81ED-4DB2-BD59-A6C34878D82A}">
                    <a16:rowId xmlns:a16="http://schemas.microsoft.com/office/drawing/2014/main" val="1462088109"/>
                  </a:ext>
                </a:extLst>
              </a:tr>
              <a:tr h="227989">
                <a:tc>
                  <a:txBody>
                    <a:bodyPr/>
                    <a:lstStyle/>
                    <a:p>
                      <a:r>
                        <a:rPr lang="en-US" sz="1400" noProof="0" dirty="0" err="1"/>
                        <a:t>Triplegs</a:t>
                      </a:r>
                      <a:endParaRPr lang="en-US" sz="1400" noProof="0" dirty="0"/>
                    </a:p>
                  </a:txBody>
                  <a:tcPr/>
                </a:tc>
                <a:tc>
                  <a:txBody>
                    <a:bodyPr/>
                    <a:lstStyle/>
                    <a:p>
                      <a:r>
                        <a:rPr lang="en-US" sz="1400" noProof="0" dirty="0"/>
                        <a:t>371’000</a:t>
                      </a:r>
                    </a:p>
                  </a:txBody>
                  <a:tcPr/>
                </a:tc>
                <a:tc>
                  <a:txBody>
                    <a:bodyPr/>
                    <a:lstStyle/>
                    <a:p>
                      <a:r>
                        <a:rPr lang="en-US" sz="1400" noProof="0" dirty="0"/>
                        <a:t>112’000</a:t>
                      </a:r>
                    </a:p>
                  </a:txBody>
                  <a:tcPr/>
                </a:tc>
                <a:extLst>
                  <a:ext uri="{0D108BD9-81ED-4DB2-BD59-A6C34878D82A}">
                    <a16:rowId xmlns:a16="http://schemas.microsoft.com/office/drawing/2014/main" val="1184264928"/>
                  </a:ext>
                </a:extLst>
              </a:tr>
              <a:tr h="227989">
                <a:tc>
                  <a:txBody>
                    <a:bodyPr/>
                    <a:lstStyle/>
                    <a:p>
                      <a:r>
                        <a:rPr lang="en-US" sz="1400" noProof="0"/>
                        <a:t>Staypoints</a:t>
                      </a:r>
                    </a:p>
                  </a:txBody>
                  <a:tcPr/>
                </a:tc>
                <a:tc>
                  <a:txBody>
                    <a:bodyPr/>
                    <a:lstStyle/>
                    <a:p>
                      <a:r>
                        <a:rPr lang="en-US" sz="1400" noProof="0" dirty="0"/>
                        <a:t>248’000</a:t>
                      </a:r>
                    </a:p>
                  </a:txBody>
                  <a:tcPr/>
                </a:tc>
                <a:tc>
                  <a:txBody>
                    <a:bodyPr/>
                    <a:lstStyle/>
                    <a:p>
                      <a:r>
                        <a:rPr lang="en-US" sz="1400" noProof="0" dirty="0"/>
                        <a:t>65’000</a:t>
                      </a:r>
                    </a:p>
                  </a:txBody>
                  <a:tcPr/>
                </a:tc>
                <a:extLst>
                  <a:ext uri="{0D108BD9-81ED-4DB2-BD59-A6C34878D82A}">
                    <a16:rowId xmlns:a16="http://schemas.microsoft.com/office/drawing/2014/main" val="4236238984"/>
                  </a:ext>
                </a:extLst>
              </a:tr>
              <a:tr h="227989">
                <a:tc>
                  <a:txBody>
                    <a:bodyPr/>
                    <a:lstStyle/>
                    <a:p>
                      <a:r>
                        <a:rPr lang="en-US" sz="1400" noProof="0" dirty="0"/>
                        <a:t>Labels</a:t>
                      </a:r>
                    </a:p>
                  </a:txBody>
                  <a:tcPr/>
                </a:tc>
                <a:tc gridSpan="2">
                  <a:txBody>
                    <a:bodyPr/>
                    <a:lstStyle/>
                    <a:p>
                      <a:r>
                        <a:rPr lang="de-CH" sz="1400" noProof="0" dirty="0"/>
                        <a:t>Mode </a:t>
                      </a:r>
                      <a:r>
                        <a:rPr lang="de-CH" sz="1400" noProof="0" dirty="0" err="1"/>
                        <a:t>of</a:t>
                      </a:r>
                      <a:r>
                        <a:rPr lang="de-CH" sz="1400" noProof="0" dirty="0"/>
                        <a:t> </a:t>
                      </a:r>
                      <a:r>
                        <a:rPr lang="de-CH" sz="1400" noProof="0" dirty="0" err="1"/>
                        <a:t>transport</a:t>
                      </a:r>
                      <a:r>
                        <a:rPr lang="de-CH" sz="1400" noProof="0" dirty="0"/>
                        <a:t> + </a:t>
                      </a:r>
                      <a:r>
                        <a:rPr lang="de-CH" sz="1400" noProof="0" dirty="0" err="1"/>
                        <a:t>activity</a:t>
                      </a:r>
                      <a:r>
                        <a:rPr lang="de-CH" sz="1400" noProof="0" dirty="0"/>
                        <a:t> </a:t>
                      </a:r>
                      <a:r>
                        <a:rPr lang="de-CH" sz="1400" noProof="0" dirty="0" err="1"/>
                        <a:t>label</a:t>
                      </a:r>
                      <a:endParaRPr lang="en-US" sz="1400" noProof="0" dirty="0"/>
                    </a:p>
                  </a:txBody>
                  <a:tcPr/>
                </a:tc>
                <a:tc hMerge="1">
                  <a:txBody>
                    <a:bodyPr/>
                    <a:lstStyle/>
                    <a:p>
                      <a:endParaRPr lang="en-US" sz="1400" noProof="0" dirty="0"/>
                    </a:p>
                  </a:txBody>
                  <a:tcPr/>
                </a:tc>
                <a:extLst>
                  <a:ext uri="{0D108BD9-81ED-4DB2-BD59-A6C34878D82A}">
                    <a16:rowId xmlns:a16="http://schemas.microsoft.com/office/drawing/2014/main" val="2780843433"/>
                  </a:ext>
                </a:extLst>
              </a:tr>
              <a:tr h="227989">
                <a:tc>
                  <a:txBody>
                    <a:bodyPr/>
                    <a:lstStyle/>
                    <a:p>
                      <a:r>
                        <a:rPr lang="en-US" sz="1400" noProof="0" dirty="0"/>
                        <a:t>Tracking time</a:t>
                      </a:r>
                    </a:p>
                  </a:txBody>
                  <a:tcPr/>
                </a:tc>
                <a:tc gridSpan="2">
                  <a:txBody>
                    <a:bodyPr/>
                    <a:lstStyle/>
                    <a:p>
                      <a:pPr algn="ctr"/>
                      <a:r>
                        <a:rPr lang="en-US" sz="1400" noProof="0" dirty="0"/>
                        <a:t>3 - 4 months</a:t>
                      </a:r>
                    </a:p>
                  </a:txBody>
                  <a:tcPr/>
                </a:tc>
                <a:tc hMerge="1">
                  <a:txBody>
                    <a:bodyPr/>
                    <a:lstStyle/>
                    <a:p>
                      <a:endParaRPr lang="en-US" sz="1400" noProof="0" dirty="0"/>
                    </a:p>
                  </a:txBody>
                  <a:tcPr/>
                </a:tc>
                <a:extLst>
                  <a:ext uri="{0D108BD9-81ED-4DB2-BD59-A6C34878D82A}">
                    <a16:rowId xmlns:a16="http://schemas.microsoft.com/office/drawing/2014/main" val="3507944002"/>
                  </a:ext>
                </a:extLst>
              </a:tr>
              <a:tr h="227989">
                <a:tc>
                  <a:txBody>
                    <a:bodyPr/>
                    <a:lstStyle/>
                    <a:p>
                      <a:r>
                        <a:rPr lang="de-CH" sz="1400" noProof="0" dirty="0"/>
                        <a:t>Total km </a:t>
                      </a:r>
                      <a:r>
                        <a:rPr lang="de-CH" sz="1400" noProof="0" dirty="0" err="1"/>
                        <a:t>tracked</a:t>
                      </a:r>
                      <a:endParaRPr lang="en-US"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3.9 M km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1.5 M km</a:t>
                      </a:r>
                    </a:p>
                  </a:txBody>
                  <a:tcPr/>
                </a:tc>
                <a:extLst>
                  <a:ext uri="{0D108BD9-81ED-4DB2-BD59-A6C34878D82A}">
                    <a16:rowId xmlns:a16="http://schemas.microsoft.com/office/drawing/2014/main" val="2760492430"/>
                  </a:ext>
                </a:extLst>
              </a:tr>
            </a:tbl>
          </a:graphicData>
        </a:graphic>
      </p:graphicFrame>
      <p:grpSp>
        <p:nvGrpSpPr>
          <p:cNvPr id="51" name="Gruppieren 50">
            <a:extLst>
              <a:ext uri="{FF2B5EF4-FFF2-40B4-BE49-F238E27FC236}">
                <a16:creationId xmlns:a16="http://schemas.microsoft.com/office/drawing/2014/main" id="{13BF7277-7C2E-475D-8E5F-347A8056275D}"/>
              </a:ext>
            </a:extLst>
          </p:cNvPr>
          <p:cNvGrpSpPr/>
          <p:nvPr/>
        </p:nvGrpSpPr>
        <p:grpSpPr>
          <a:xfrm>
            <a:off x="6957957" y="4096402"/>
            <a:ext cx="4035902" cy="1743323"/>
            <a:chOff x="6526647" y="4589207"/>
            <a:chExt cx="4181993" cy="1835516"/>
          </a:xfrm>
        </p:grpSpPr>
        <p:sp>
          <p:nvSpPr>
            <p:cNvPr id="52" name="Wolke 51">
              <a:extLst>
                <a:ext uri="{FF2B5EF4-FFF2-40B4-BE49-F238E27FC236}">
                  <a16:creationId xmlns:a16="http://schemas.microsoft.com/office/drawing/2014/main" id="{7953C2BF-6C53-4540-8CA0-3AA14274B07E}"/>
                </a:ext>
              </a:extLst>
            </p:cNvPr>
            <p:cNvSpPr/>
            <p:nvPr/>
          </p:nvSpPr>
          <p:spPr>
            <a:xfrm>
              <a:off x="6526647" y="5003147"/>
              <a:ext cx="4181993" cy="1421576"/>
            </a:xfrm>
            <a:prstGeom prst="cloud">
              <a:avLst/>
            </a:prstGeom>
            <a:noFill/>
            <a:ln w="57150">
              <a:solidFill>
                <a:srgbClr val="2B2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feld 60">
              <a:extLst>
                <a:ext uri="{FF2B5EF4-FFF2-40B4-BE49-F238E27FC236}">
                  <a16:creationId xmlns:a16="http://schemas.microsoft.com/office/drawing/2014/main" id="{9F446FCA-3361-4532-8342-8BF66425299D}"/>
                </a:ext>
              </a:extLst>
            </p:cNvPr>
            <p:cNvSpPr txBox="1"/>
            <p:nvPr/>
          </p:nvSpPr>
          <p:spPr>
            <a:xfrm rot="945552">
              <a:off x="8863868" y="5255853"/>
              <a:ext cx="1634784" cy="324053"/>
            </a:xfrm>
            <a:prstGeom prst="rect">
              <a:avLst/>
            </a:prstGeom>
            <a:noFill/>
          </p:spPr>
          <p:txBody>
            <a:bodyPr wrap="none" rtlCol="0">
              <a:spAutoFit/>
            </a:bodyPr>
            <a:lstStyle/>
            <a:p>
              <a:r>
                <a:rPr lang="en-US" sz="1400"/>
                <a:t>App booking data</a:t>
              </a:r>
            </a:p>
          </p:txBody>
        </p:sp>
        <p:sp>
          <p:nvSpPr>
            <p:cNvPr id="62" name="Textfeld 61">
              <a:extLst>
                <a:ext uri="{FF2B5EF4-FFF2-40B4-BE49-F238E27FC236}">
                  <a16:creationId xmlns:a16="http://schemas.microsoft.com/office/drawing/2014/main" id="{3DF24AB1-0FBF-4CFB-8A4F-93F264FEFC45}"/>
                </a:ext>
              </a:extLst>
            </p:cNvPr>
            <p:cNvSpPr txBox="1"/>
            <p:nvPr/>
          </p:nvSpPr>
          <p:spPr>
            <a:xfrm>
              <a:off x="6968860" y="5808958"/>
              <a:ext cx="888917" cy="324053"/>
            </a:xfrm>
            <a:prstGeom prst="rect">
              <a:avLst/>
            </a:prstGeom>
            <a:noFill/>
          </p:spPr>
          <p:txBody>
            <a:bodyPr wrap="none" rtlCol="0">
              <a:spAutoFit/>
            </a:bodyPr>
            <a:lstStyle/>
            <a:p>
              <a:r>
                <a:rPr lang="en-US" sz="1400"/>
                <a:t>Weather</a:t>
              </a:r>
            </a:p>
          </p:txBody>
        </p:sp>
        <p:sp>
          <p:nvSpPr>
            <p:cNvPr id="63" name="Textfeld 62">
              <a:extLst>
                <a:ext uri="{FF2B5EF4-FFF2-40B4-BE49-F238E27FC236}">
                  <a16:creationId xmlns:a16="http://schemas.microsoft.com/office/drawing/2014/main" id="{9C9F2661-38B5-4FF7-AB1C-43B802309C2F}"/>
                </a:ext>
              </a:extLst>
            </p:cNvPr>
            <p:cNvSpPr txBox="1"/>
            <p:nvPr/>
          </p:nvSpPr>
          <p:spPr>
            <a:xfrm>
              <a:off x="7616707" y="4589207"/>
              <a:ext cx="2001871" cy="356458"/>
            </a:xfrm>
            <a:prstGeom prst="rect">
              <a:avLst/>
            </a:prstGeom>
            <a:noFill/>
          </p:spPr>
          <p:txBody>
            <a:bodyPr wrap="none" rtlCol="0">
              <a:spAutoFit/>
            </a:bodyPr>
            <a:lstStyle/>
            <a:p>
              <a:r>
                <a:rPr lang="en-US" sz="1600"/>
                <a:t>Other data sources</a:t>
              </a:r>
            </a:p>
          </p:txBody>
        </p:sp>
        <p:sp>
          <p:nvSpPr>
            <p:cNvPr id="64" name="Textfeld 63">
              <a:extLst>
                <a:ext uri="{FF2B5EF4-FFF2-40B4-BE49-F238E27FC236}">
                  <a16:creationId xmlns:a16="http://schemas.microsoft.com/office/drawing/2014/main" id="{097254BB-D4CD-4414-A3CF-8985EB3D60AD}"/>
                </a:ext>
              </a:extLst>
            </p:cNvPr>
            <p:cNvSpPr txBox="1"/>
            <p:nvPr/>
          </p:nvSpPr>
          <p:spPr>
            <a:xfrm rot="21158748">
              <a:off x="6984164" y="5252782"/>
              <a:ext cx="1500175" cy="324053"/>
            </a:xfrm>
            <a:prstGeom prst="rect">
              <a:avLst/>
            </a:prstGeom>
            <a:noFill/>
          </p:spPr>
          <p:txBody>
            <a:bodyPr wrap="none" rtlCol="0">
              <a:spAutoFit/>
            </a:bodyPr>
            <a:lstStyle/>
            <a:p>
              <a:r>
                <a:rPr lang="en-US" sz="1400"/>
                <a:t>MSP availability</a:t>
              </a:r>
            </a:p>
          </p:txBody>
        </p:sp>
      </p:grpSp>
      <p:sp>
        <p:nvSpPr>
          <p:cNvPr id="65" name="Textfeld 64">
            <a:extLst>
              <a:ext uri="{FF2B5EF4-FFF2-40B4-BE49-F238E27FC236}">
                <a16:creationId xmlns:a16="http://schemas.microsoft.com/office/drawing/2014/main" id="{3E0EA856-EF60-4DFA-A663-7E7C6C0E1F41}"/>
              </a:ext>
            </a:extLst>
          </p:cNvPr>
          <p:cNvSpPr txBox="1"/>
          <p:nvPr/>
        </p:nvSpPr>
        <p:spPr>
          <a:xfrm>
            <a:off x="7219071" y="5985426"/>
            <a:ext cx="3760018" cy="523220"/>
          </a:xfrm>
          <a:prstGeom prst="rect">
            <a:avLst/>
          </a:prstGeom>
          <a:noFill/>
        </p:spPr>
        <p:txBody>
          <a:bodyPr wrap="square" rtlCol="0">
            <a:spAutoFit/>
          </a:bodyPr>
          <a:lstStyle/>
          <a:p>
            <a:r>
              <a:rPr lang="en-US" sz="1400"/>
              <a:t>Preprocessing methods are open source:</a:t>
            </a:r>
            <a:br>
              <a:rPr lang="en-US" sz="1400"/>
            </a:br>
            <a:r>
              <a:rPr lang="en-US" sz="1400">
                <a:hlinkClick r:id="rId3"/>
              </a:rPr>
              <a:t>https://github.com/mie-lab/trackintel</a:t>
            </a:r>
            <a:endParaRPr lang="en-US" sz="1400"/>
          </a:p>
        </p:txBody>
      </p:sp>
      <p:sp>
        <p:nvSpPr>
          <p:cNvPr id="66" name="Textfeld 65">
            <a:extLst>
              <a:ext uri="{FF2B5EF4-FFF2-40B4-BE49-F238E27FC236}">
                <a16:creationId xmlns:a16="http://schemas.microsoft.com/office/drawing/2014/main" id="{4BC58C24-1A4A-4EA1-9CE6-20159B5A1890}"/>
              </a:ext>
            </a:extLst>
          </p:cNvPr>
          <p:cNvSpPr txBox="1"/>
          <p:nvPr/>
        </p:nvSpPr>
        <p:spPr>
          <a:xfrm>
            <a:off x="8607330" y="5167121"/>
            <a:ext cx="1140056" cy="307777"/>
          </a:xfrm>
          <a:prstGeom prst="rect">
            <a:avLst/>
          </a:prstGeom>
          <a:noFill/>
        </p:spPr>
        <p:txBody>
          <a:bodyPr wrap="none" rtlCol="0">
            <a:spAutoFit/>
          </a:bodyPr>
          <a:lstStyle/>
          <a:p>
            <a:r>
              <a:rPr lang="en-US" sz="1400"/>
              <a:t>Survey data</a:t>
            </a:r>
          </a:p>
        </p:txBody>
      </p:sp>
    </p:spTree>
    <p:extLst>
      <p:ext uri="{BB962C8B-B14F-4D97-AF65-F5344CB8AC3E}">
        <p14:creationId xmlns:p14="http://schemas.microsoft.com/office/powerpoint/2010/main" val="342866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177B57-877E-4ADF-A992-5B94BCCC1AAC}"/>
              </a:ext>
            </a:extLst>
          </p:cNvPr>
          <p:cNvSpPr>
            <a:spLocks noGrp="1"/>
          </p:cNvSpPr>
          <p:nvPr>
            <p:ph type="title"/>
          </p:nvPr>
        </p:nvSpPr>
        <p:spPr/>
        <p:txBody>
          <a:bodyPr/>
          <a:lstStyle/>
          <a:p>
            <a:r>
              <a:rPr lang="en-US" dirty="0"/>
              <a:t>Current project results by work package</a:t>
            </a:r>
          </a:p>
        </p:txBody>
      </p:sp>
      <p:sp>
        <p:nvSpPr>
          <p:cNvPr id="5" name="Foliennummernplatzhalter 4">
            <a:extLst>
              <a:ext uri="{FF2B5EF4-FFF2-40B4-BE49-F238E27FC236}">
                <a16:creationId xmlns:a16="http://schemas.microsoft.com/office/drawing/2014/main" id="{5F80B686-B006-4394-93EB-77866DC0EF07}"/>
              </a:ext>
            </a:extLst>
          </p:cNvPr>
          <p:cNvSpPr>
            <a:spLocks noGrp="1"/>
          </p:cNvSpPr>
          <p:nvPr>
            <p:ph type="sldNum" sz="quarter" idx="12"/>
          </p:nvPr>
        </p:nvSpPr>
        <p:spPr/>
        <p:txBody>
          <a:bodyPr/>
          <a:lstStyle/>
          <a:p>
            <a:fld id="{5ACA52AF-F19D-405C-AD5F-7D94B96A5CC3}" type="slidenum">
              <a:rPr lang="en-US" smtClean="0"/>
              <a:t>4</a:t>
            </a:fld>
            <a:endParaRPr lang="en-US"/>
          </a:p>
        </p:txBody>
      </p:sp>
      <p:grpSp>
        <p:nvGrpSpPr>
          <p:cNvPr id="58" name="Gruppieren 57">
            <a:extLst>
              <a:ext uri="{FF2B5EF4-FFF2-40B4-BE49-F238E27FC236}">
                <a16:creationId xmlns:a16="http://schemas.microsoft.com/office/drawing/2014/main" id="{0F1C608D-CB80-439D-B13F-2A4C6B1DBDA3}"/>
              </a:ext>
            </a:extLst>
          </p:cNvPr>
          <p:cNvGrpSpPr/>
          <p:nvPr/>
        </p:nvGrpSpPr>
        <p:grpSpPr>
          <a:xfrm>
            <a:off x="4834728" y="1881155"/>
            <a:ext cx="2520000" cy="2520000"/>
            <a:chOff x="4835999" y="2124804"/>
            <a:chExt cx="2520000" cy="2520000"/>
          </a:xfrm>
        </p:grpSpPr>
        <p:sp>
          <p:nvSpPr>
            <p:cNvPr id="45" name="Freihandform: Form 44">
              <a:extLst>
                <a:ext uri="{FF2B5EF4-FFF2-40B4-BE49-F238E27FC236}">
                  <a16:creationId xmlns:a16="http://schemas.microsoft.com/office/drawing/2014/main" id="{C9227905-F467-4285-8013-2745B9470BAD}"/>
                </a:ext>
              </a:extLst>
            </p:cNvPr>
            <p:cNvSpPr/>
            <p:nvPr/>
          </p:nvSpPr>
          <p:spPr>
            <a:xfrm>
              <a:off x="4835999" y="2129453"/>
              <a:ext cx="2515718" cy="2515351"/>
            </a:xfrm>
            <a:custGeom>
              <a:avLst/>
              <a:gdLst>
                <a:gd name="connsiteX0" fmla="*/ 1965579 w 3931158"/>
                <a:gd name="connsiteY0" fmla="*/ 0 h 3931158"/>
                <a:gd name="connsiteX1" fmla="*/ 3667820 w 3931158"/>
                <a:gd name="connsiteY1" fmla="*/ 982789 h 3931158"/>
                <a:gd name="connsiteX2" fmla="*/ 3667820 w 3931158"/>
                <a:gd name="connsiteY2" fmla="*/ 2948368 h 3931158"/>
                <a:gd name="connsiteX3" fmla="*/ 1965579 w 3931158"/>
                <a:gd name="connsiteY3" fmla="*/ 1965579 h 3931158"/>
                <a:gd name="connsiteX4" fmla="*/ 1965579 w 3931158"/>
                <a:gd name="connsiteY4" fmla="*/ 0 h 39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158" h="3931158">
                  <a:moveTo>
                    <a:pt x="1965579" y="0"/>
                  </a:moveTo>
                  <a:cubicBezTo>
                    <a:pt x="2667813" y="0"/>
                    <a:pt x="3316703" y="374637"/>
                    <a:pt x="3667820" y="982789"/>
                  </a:cubicBezTo>
                  <a:cubicBezTo>
                    <a:pt x="4018937" y="1590941"/>
                    <a:pt x="4018937" y="2340216"/>
                    <a:pt x="3667820" y="2948368"/>
                  </a:cubicBezTo>
                  <a:lnTo>
                    <a:pt x="1965579" y="1965579"/>
                  </a:lnTo>
                  <a:lnTo>
                    <a:pt x="1965579"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4483" tIns="782542" rIns="517190" bIns="1952530" numCol="1" spcCol="1270" anchor="ctr" anchorCtr="0">
              <a:noAutofit/>
            </a:bodyPr>
            <a:lstStyle/>
            <a:p>
              <a:pPr marL="0" lvl="0" indent="0" algn="ctr" defTabSz="2000250">
                <a:lnSpc>
                  <a:spcPct val="90000"/>
                </a:lnSpc>
                <a:spcBef>
                  <a:spcPct val="0"/>
                </a:spcBef>
                <a:spcAft>
                  <a:spcPct val="35000"/>
                </a:spcAft>
                <a:buNone/>
              </a:pPr>
              <a:endParaRPr lang="en-US" kern="1200"/>
            </a:p>
          </p:txBody>
        </p:sp>
        <p:sp>
          <p:nvSpPr>
            <p:cNvPr id="46" name="Freihandform: Form 45">
              <a:extLst>
                <a:ext uri="{FF2B5EF4-FFF2-40B4-BE49-F238E27FC236}">
                  <a16:creationId xmlns:a16="http://schemas.microsoft.com/office/drawing/2014/main" id="{FADB8946-E4B9-4A75-BE0C-2B04C8516C21}"/>
                </a:ext>
              </a:extLst>
            </p:cNvPr>
            <p:cNvSpPr/>
            <p:nvPr/>
          </p:nvSpPr>
          <p:spPr>
            <a:xfrm>
              <a:off x="4837564" y="2124804"/>
              <a:ext cx="2515718" cy="2515351"/>
            </a:xfrm>
            <a:custGeom>
              <a:avLst/>
              <a:gdLst>
                <a:gd name="connsiteX0" fmla="*/ 3667820 w 3931158"/>
                <a:gd name="connsiteY0" fmla="*/ 2948369 h 3931158"/>
                <a:gd name="connsiteX1" fmla="*/ 1965579 w 3931158"/>
                <a:gd name="connsiteY1" fmla="*/ 3931159 h 3931158"/>
                <a:gd name="connsiteX2" fmla="*/ 263338 w 3931158"/>
                <a:gd name="connsiteY2" fmla="*/ 2948370 h 3931158"/>
                <a:gd name="connsiteX3" fmla="*/ 1965579 w 3931158"/>
                <a:gd name="connsiteY3" fmla="*/ 1965579 h 3931158"/>
                <a:gd name="connsiteX4" fmla="*/ 3667820 w 3931158"/>
                <a:gd name="connsiteY4" fmla="*/ 2948369 h 39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158" h="3931158">
                  <a:moveTo>
                    <a:pt x="3667820" y="2948369"/>
                  </a:moveTo>
                  <a:cubicBezTo>
                    <a:pt x="3316703" y="3556521"/>
                    <a:pt x="2667812" y="3931159"/>
                    <a:pt x="1965579" y="3931159"/>
                  </a:cubicBezTo>
                  <a:cubicBezTo>
                    <a:pt x="1263345" y="3931159"/>
                    <a:pt x="614455" y="3556522"/>
                    <a:pt x="263338" y="2948370"/>
                  </a:cubicBezTo>
                  <a:lnTo>
                    <a:pt x="1965579" y="1965579"/>
                  </a:lnTo>
                  <a:lnTo>
                    <a:pt x="3667820" y="29483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539" tIns="2537523" rIns="1133538" bIns="291149" numCol="1" spcCol="1270" anchor="ctr" anchorCtr="0">
              <a:noAutofit/>
            </a:bodyPr>
            <a:lstStyle/>
            <a:p>
              <a:pPr marL="0" lvl="0" indent="0" algn="ctr" defTabSz="2000250">
                <a:lnSpc>
                  <a:spcPct val="90000"/>
                </a:lnSpc>
                <a:spcBef>
                  <a:spcPct val="0"/>
                </a:spcBef>
                <a:spcAft>
                  <a:spcPct val="35000"/>
                </a:spcAft>
                <a:buNone/>
              </a:pPr>
              <a:endParaRPr lang="en-US" kern="1200"/>
            </a:p>
          </p:txBody>
        </p:sp>
        <p:sp>
          <p:nvSpPr>
            <p:cNvPr id="47" name="Freihandform: Form 46">
              <a:extLst>
                <a:ext uri="{FF2B5EF4-FFF2-40B4-BE49-F238E27FC236}">
                  <a16:creationId xmlns:a16="http://schemas.microsoft.com/office/drawing/2014/main" id="{F099CE38-C88A-4BA5-8BE0-45765DA59A28}"/>
                </a:ext>
              </a:extLst>
            </p:cNvPr>
            <p:cNvSpPr/>
            <p:nvPr/>
          </p:nvSpPr>
          <p:spPr>
            <a:xfrm>
              <a:off x="4840281" y="2128879"/>
              <a:ext cx="2515718" cy="2515351"/>
            </a:xfrm>
            <a:custGeom>
              <a:avLst/>
              <a:gdLst>
                <a:gd name="connsiteX0" fmla="*/ 263338 w 3931158"/>
                <a:gd name="connsiteY0" fmla="*/ 2948369 h 3931158"/>
                <a:gd name="connsiteX1" fmla="*/ 263338 w 3931158"/>
                <a:gd name="connsiteY1" fmla="*/ 982790 h 3931158"/>
                <a:gd name="connsiteX2" fmla="*/ 1965579 w 3931158"/>
                <a:gd name="connsiteY2" fmla="*/ 0 h 3931158"/>
                <a:gd name="connsiteX3" fmla="*/ 1965579 w 3931158"/>
                <a:gd name="connsiteY3" fmla="*/ 1965579 h 3931158"/>
                <a:gd name="connsiteX4" fmla="*/ 263338 w 3931158"/>
                <a:gd name="connsiteY4" fmla="*/ 2948369 h 39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158" h="3931158">
                  <a:moveTo>
                    <a:pt x="263338" y="2948369"/>
                  </a:moveTo>
                  <a:cubicBezTo>
                    <a:pt x="-87779" y="2340217"/>
                    <a:pt x="-87779" y="1590942"/>
                    <a:pt x="263338" y="982790"/>
                  </a:cubicBezTo>
                  <a:cubicBezTo>
                    <a:pt x="614455" y="374638"/>
                    <a:pt x="1263346" y="0"/>
                    <a:pt x="1965579" y="0"/>
                  </a:cubicBezTo>
                  <a:lnTo>
                    <a:pt x="1965579" y="1965579"/>
                  </a:lnTo>
                  <a:lnTo>
                    <a:pt x="263338" y="29483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8346" tIns="829342" rIns="2233327" bIns="1905730" numCol="1" spcCol="1270" anchor="ctr" anchorCtr="0">
              <a:noAutofit/>
            </a:bodyPr>
            <a:lstStyle/>
            <a:p>
              <a:pPr marL="0" lvl="0" indent="0" algn="ctr" defTabSz="2000250">
                <a:lnSpc>
                  <a:spcPct val="90000"/>
                </a:lnSpc>
                <a:spcBef>
                  <a:spcPct val="0"/>
                </a:spcBef>
                <a:spcAft>
                  <a:spcPct val="35000"/>
                </a:spcAft>
                <a:buNone/>
              </a:pPr>
              <a:endParaRPr lang="en-US" kern="1200"/>
            </a:p>
          </p:txBody>
        </p:sp>
        <p:sp>
          <p:nvSpPr>
            <p:cNvPr id="50" name="Textfeld 49">
              <a:extLst>
                <a:ext uri="{FF2B5EF4-FFF2-40B4-BE49-F238E27FC236}">
                  <a16:creationId xmlns:a16="http://schemas.microsoft.com/office/drawing/2014/main" id="{249110B5-DEB3-4839-9043-ECEEF1DA078D}"/>
                </a:ext>
              </a:extLst>
            </p:cNvPr>
            <p:cNvSpPr txBox="1"/>
            <p:nvPr/>
          </p:nvSpPr>
          <p:spPr>
            <a:xfrm>
              <a:off x="6298401" y="2875668"/>
              <a:ext cx="914400" cy="400110"/>
            </a:xfrm>
            <a:prstGeom prst="rect">
              <a:avLst/>
            </a:prstGeom>
            <a:noFill/>
          </p:spPr>
          <p:txBody>
            <a:bodyPr wrap="square" rtlCol="0">
              <a:spAutoFit/>
            </a:bodyPr>
            <a:lstStyle/>
            <a:p>
              <a:r>
                <a:rPr lang="en-US" sz="2000">
                  <a:solidFill>
                    <a:schemeClr val="bg1"/>
                  </a:solidFill>
                </a:rPr>
                <a:t>WP 3</a:t>
              </a:r>
            </a:p>
          </p:txBody>
        </p:sp>
        <p:sp>
          <p:nvSpPr>
            <p:cNvPr id="51" name="Textfeld 50">
              <a:extLst>
                <a:ext uri="{FF2B5EF4-FFF2-40B4-BE49-F238E27FC236}">
                  <a16:creationId xmlns:a16="http://schemas.microsoft.com/office/drawing/2014/main" id="{BB495430-2CD3-4333-B29E-020DEEB35B4E}"/>
                </a:ext>
              </a:extLst>
            </p:cNvPr>
            <p:cNvSpPr txBox="1"/>
            <p:nvPr/>
          </p:nvSpPr>
          <p:spPr>
            <a:xfrm>
              <a:off x="5131591" y="2875668"/>
              <a:ext cx="914400" cy="400110"/>
            </a:xfrm>
            <a:prstGeom prst="rect">
              <a:avLst/>
            </a:prstGeom>
            <a:noFill/>
          </p:spPr>
          <p:txBody>
            <a:bodyPr wrap="square" rtlCol="0">
              <a:spAutoFit/>
            </a:bodyPr>
            <a:lstStyle/>
            <a:p>
              <a:r>
                <a:rPr lang="en-US" sz="2000">
                  <a:solidFill>
                    <a:schemeClr val="bg1"/>
                  </a:solidFill>
                </a:rPr>
                <a:t>WP 2</a:t>
              </a:r>
            </a:p>
          </p:txBody>
        </p:sp>
        <p:sp>
          <p:nvSpPr>
            <p:cNvPr id="52" name="Textfeld 51">
              <a:extLst>
                <a:ext uri="{FF2B5EF4-FFF2-40B4-BE49-F238E27FC236}">
                  <a16:creationId xmlns:a16="http://schemas.microsoft.com/office/drawing/2014/main" id="{7EE6041B-A420-4557-9D35-FD8599A2B06A}"/>
                </a:ext>
              </a:extLst>
            </p:cNvPr>
            <p:cNvSpPr txBox="1"/>
            <p:nvPr/>
          </p:nvSpPr>
          <p:spPr>
            <a:xfrm>
              <a:off x="5727123" y="3795414"/>
              <a:ext cx="914400" cy="400110"/>
            </a:xfrm>
            <a:prstGeom prst="rect">
              <a:avLst/>
            </a:prstGeom>
            <a:noFill/>
          </p:spPr>
          <p:txBody>
            <a:bodyPr wrap="square" rtlCol="0">
              <a:spAutoFit/>
            </a:bodyPr>
            <a:lstStyle/>
            <a:p>
              <a:r>
                <a:rPr lang="en-US" sz="2000">
                  <a:solidFill>
                    <a:schemeClr val="bg1"/>
                  </a:solidFill>
                </a:rPr>
                <a:t>WP 4</a:t>
              </a:r>
            </a:p>
          </p:txBody>
        </p:sp>
      </p:grpSp>
      <p:pic>
        <p:nvPicPr>
          <p:cNvPr id="53" name="Inhaltsplatzhalter 6">
            <a:extLst>
              <a:ext uri="{FF2B5EF4-FFF2-40B4-BE49-F238E27FC236}">
                <a16:creationId xmlns:a16="http://schemas.microsoft.com/office/drawing/2014/main" id="{B22F624E-CD21-433E-A70A-BCEF9D0CE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32" y="2078871"/>
            <a:ext cx="2028679" cy="1521509"/>
          </a:xfrm>
          <a:prstGeom prst="rect">
            <a:avLst/>
          </a:prstGeom>
          <a:ln w="19050">
            <a:solidFill>
              <a:schemeClr val="tx1"/>
            </a:solidFill>
          </a:ln>
        </p:spPr>
      </p:pic>
      <p:sp>
        <p:nvSpPr>
          <p:cNvPr id="60" name="Textfeld 59">
            <a:extLst>
              <a:ext uri="{FF2B5EF4-FFF2-40B4-BE49-F238E27FC236}">
                <a16:creationId xmlns:a16="http://schemas.microsoft.com/office/drawing/2014/main" id="{502FE73C-9B3D-47AE-8103-C2D9EE7F38EC}"/>
              </a:ext>
            </a:extLst>
          </p:cNvPr>
          <p:cNvSpPr txBox="1"/>
          <p:nvPr/>
        </p:nvSpPr>
        <p:spPr>
          <a:xfrm>
            <a:off x="711163" y="1335744"/>
            <a:ext cx="4153066" cy="646331"/>
          </a:xfrm>
          <a:prstGeom prst="rect">
            <a:avLst/>
          </a:prstGeom>
          <a:noFill/>
        </p:spPr>
        <p:txBody>
          <a:bodyPr wrap="square">
            <a:spAutoFit/>
          </a:bodyPr>
          <a:lstStyle/>
          <a:p>
            <a:r>
              <a:rPr lang="en-US"/>
              <a:t>Development of a graph representation of individual mobility</a:t>
            </a:r>
          </a:p>
        </p:txBody>
      </p:sp>
      <p:sp>
        <p:nvSpPr>
          <p:cNvPr id="62" name="Textfeld 61">
            <a:extLst>
              <a:ext uri="{FF2B5EF4-FFF2-40B4-BE49-F238E27FC236}">
                <a16:creationId xmlns:a16="http://schemas.microsoft.com/office/drawing/2014/main" id="{8E96D0B7-D461-4A07-A619-958B77296843}"/>
              </a:ext>
            </a:extLst>
          </p:cNvPr>
          <p:cNvSpPr txBox="1"/>
          <p:nvPr/>
        </p:nvSpPr>
        <p:spPr>
          <a:xfrm>
            <a:off x="2346374" y="2054416"/>
            <a:ext cx="2653986" cy="1477328"/>
          </a:xfrm>
          <a:prstGeom prst="rect">
            <a:avLst/>
          </a:prstGeom>
          <a:noFill/>
        </p:spPr>
        <p:txBody>
          <a:bodyPr wrap="square">
            <a:spAutoFit/>
          </a:bodyPr>
          <a:lstStyle/>
          <a:p>
            <a:pPr marL="825500" lvl="1" indent="-285750">
              <a:buFont typeface="Arial" panose="020B0604020202020204" pitchFamily="34" charset="0"/>
              <a:buChar char="+"/>
            </a:pPr>
            <a:r>
              <a:rPr lang="en-US" dirty="0"/>
              <a:t>Efficient</a:t>
            </a:r>
          </a:p>
          <a:p>
            <a:pPr marL="825500" lvl="1" indent="-285750">
              <a:buFont typeface="Arial" panose="020B0604020202020204" pitchFamily="34" charset="0"/>
              <a:buChar char="+"/>
            </a:pPr>
            <a:r>
              <a:rPr lang="en-US" dirty="0"/>
              <a:t>Privacy friendly</a:t>
            </a:r>
          </a:p>
          <a:p>
            <a:pPr marL="825500" lvl="1" indent="-285750">
              <a:buFont typeface="Arial" panose="020B0604020202020204" pitchFamily="34" charset="0"/>
              <a:buChar char="+"/>
            </a:pPr>
            <a:r>
              <a:rPr lang="en-US" dirty="0"/>
              <a:t>Little dataset specific assumptions</a:t>
            </a:r>
          </a:p>
        </p:txBody>
      </p:sp>
      <p:sp>
        <p:nvSpPr>
          <p:cNvPr id="66" name="Textfeld 65">
            <a:extLst>
              <a:ext uri="{FF2B5EF4-FFF2-40B4-BE49-F238E27FC236}">
                <a16:creationId xmlns:a16="http://schemas.microsoft.com/office/drawing/2014/main" id="{A8CDEEE3-B96C-49A9-B89A-BCB628A4191F}"/>
              </a:ext>
            </a:extLst>
          </p:cNvPr>
          <p:cNvSpPr txBox="1"/>
          <p:nvPr/>
        </p:nvSpPr>
        <p:spPr>
          <a:xfrm>
            <a:off x="7181569" y="1409257"/>
            <a:ext cx="4352583" cy="2031325"/>
          </a:xfrm>
          <a:prstGeom prst="rect">
            <a:avLst/>
          </a:prstGeom>
          <a:noFill/>
        </p:spPr>
        <p:txBody>
          <a:bodyPr wrap="square">
            <a:spAutoFit/>
          </a:bodyPr>
          <a:lstStyle/>
          <a:p>
            <a:r>
              <a:rPr lang="en-US" dirty="0"/>
              <a:t>Effect of yumuv bundles on transport mode choice: </a:t>
            </a:r>
          </a:p>
          <a:p>
            <a:pPr marL="553913" lvl="1" indent="-285750">
              <a:buFont typeface="Arial" panose="020B0604020202020204" pitchFamily="34" charset="0"/>
              <a:buChar char="•"/>
            </a:pPr>
            <a:r>
              <a:rPr lang="en-US" dirty="0"/>
              <a:t>e-scooters (++); public transport (+)</a:t>
            </a:r>
          </a:p>
          <a:p>
            <a:pPr marL="553913" lvl="1" indent="-285750">
              <a:buFont typeface="Arial" panose="020B0604020202020204" pitchFamily="34" charset="0"/>
              <a:buChar char="•"/>
            </a:pPr>
            <a:r>
              <a:rPr lang="en-US" dirty="0"/>
              <a:t>own e-bike (--); Own bicycle (-)</a:t>
            </a:r>
          </a:p>
          <a:p>
            <a:pPr marL="553913" lvl="1" indent="-285750">
              <a:buFont typeface="Arial" panose="020B0604020202020204" pitchFamily="34" charset="0"/>
              <a:buChar char="•"/>
            </a:pPr>
            <a:r>
              <a:rPr lang="en-US" dirty="0"/>
              <a:t>No significant effect: </a:t>
            </a:r>
            <a:br>
              <a:rPr lang="en-US" dirty="0"/>
            </a:br>
            <a:r>
              <a:rPr lang="en-US" dirty="0"/>
              <a:t>Private vehicle; shared e-bikes; own e-scooter</a:t>
            </a:r>
          </a:p>
        </p:txBody>
      </p:sp>
      <p:sp>
        <p:nvSpPr>
          <p:cNvPr id="82" name="Textfeld 81">
            <a:extLst>
              <a:ext uri="{FF2B5EF4-FFF2-40B4-BE49-F238E27FC236}">
                <a16:creationId xmlns:a16="http://schemas.microsoft.com/office/drawing/2014/main" id="{CABB0E64-EC0B-4995-A824-A15CC4F979B8}"/>
              </a:ext>
            </a:extLst>
          </p:cNvPr>
          <p:cNvSpPr txBox="1"/>
          <p:nvPr/>
        </p:nvSpPr>
        <p:spPr>
          <a:xfrm>
            <a:off x="2144064" y="4761693"/>
            <a:ext cx="3672536" cy="646331"/>
          </a:xfrm>
          <a:prstGeom prst="rect">
            <a:avLst/>
          </a:prstGeom>
          <a:noFill/>
        </p:spPr>
        <p:txBody>
          <a:bodyPr wrap="square">
            <a:spAutoFit/>
          </a:bodyPr>
          <a:lstStyle/>
          <a:p>
            <a:r>
              <a:rPr lang="en-US" dirty="0"/>
              <a:t>Method to identify user groups with similar mobility behavior</a:t>
            </a:r>
          </a:p>
        </p:txBody>
      </p:sp>
      <p:pic>
        <p:nvPicPr>
          <p:cNvPr id="89" name="Grafik 88">
            <a:extLst>
              <a:ext uri="{FF2B5EF4-FFF2-40B4-BE49-F238E27FC236}">
                <a16:creationId xmlns:a16="http://schemas.microsoft.com/office/drawing/2014/main" id="{5A9874CB-5F30-4A3A-BC4E-288DF6C628FC}"/>
              </a:ext>
            </a:extLst>
          </p:cNvPr>
          <p:cNvPicPr>
            <a:picLocks noChangeAspect="1"/>
          </p:cNvPicPr>
          <p:nvPr/>
        </p:nvPicPr>
        <p:blipFill>
          <a:blip r:embed="rId4"/>
          <a:stretch>
            <a:fillRect/>
          </a:stretch>
        </p:blipFill>
        <p:spPr>
          <a:xfrm>
            <a:off x="782432" y="4864721"/>
            <a:ext cx="1294287" cy="1335376"/>
          </a:xfrm>
          <a:prstGeom prst="rect">
            <a:avLst/>
          </a:prstGeom>
          <a:ln>
            <a:solidFill>
              <a:schemeClr val="tx1"/>
            </a:solidFill>
          </a:ln>
        </p:spPr>
      </p:pic>
      <p:grpSp>
        <p:nvGrpSpPr>
          <p:cNvPr id="93" name="Gruppieren 92">
            <a:extLst>
              <a:ext uri="{FF2B5EF4-FFF2-40B4-BE49-F238E27FC236}">
                <a16:creationId xmlns:a16="http://schemas.microsoft.com/office/drawing/2014/main" id="{BF2952D4-F9D6-4CCF-ADB1-A07A926532F7}"/>
              </a:ext>
            </a:extLst>
          </p:cNvPr>
          <p:cNvGrpSpPr/>
          <p:nvPr/>
        </p:nvGrpSpPr>
        <p:grpSpPr>
          <a:xfrm>
            <a:off x="6640252" y="5285155"/>
            <a:ext cx="1749908" cy="995555"/>
            <a:chOff x="6798784" y="4769927"/>
            <a:chExt cx="1749908" cy="995555"/>
          </a:xfrm>
        </p:grpSpPr>
        <p:pic>
          <p:nvPicPr>
            <p:cNvPr id="91" name="Grafik 90">
              <a:extLst>
                <a:ext uri="{FF2B5EF4-FFF2-40B4-BE49-F238E27FC236}">
                  <a16:creationId xmlns:a16="http://schemas.microsoft.com/office/drawing/2014/main" id="{0EDC5F95-8320-4FDA-AF96-BBD8471FBB6F}"/>
                </a:ext>
              </a:extLst>
            </p:cNvPr>
            <p:cNvPicPr>
              <a:picLocks noChangeAspect="1"/>
            </p:cNvPicPr>
            <p:nvPr/>
          </p:nvPicPr>
          <p:blipFill rotWithShape="1">
            <a:blip r:embed="rId5">
              <a:clrChange>
                <a:clrFrom>
                  <a:srgbClr val="FFFFFF"/>
                </a:clrFrom>
                <a:clrTo>
                  <a:srgbClr val="FFFFFF">
                    <a:alpha val="0"/>
                  </a:srgbClr>
                </a:clrTo>
              </a:clrChange>
            </a:blip>
            <a:srcRect l="36145" t="4112" r="45140" b="8647"/>
            <a:stretch/>
          </p:blipFill>
          <p:spPr>
            <a:xfrm>
              <a:off x="6798784" y="4769927"/>
              <a:ext cx="1749908" cy="995555"/>
            </a:xfrm>
            <a:prstGeom prst="rect">
              <a:avLst/>
            </a:prstGeom>
            <a:ln>
              <a:solidFill>
                <a:schemeClr val="tx1"/>
              </a:solidFill>
            </a:ln>
            <a:effectLst>
              <a:softEdge rad="25400"/>
            </a:effectLst>
          </p:spPr>
        </p:pic>
        <p:sp>
          <p:nvSpPr>
            <p:cNvPr id="92" name="Rechteck 91">
              <a:extLst>
                <a:ext uri="{FF2B5EF4-FFF2-40B4-BE49-F238E27FC236}">
                  <a16:creationId xmlns:a16="http://schemas.microsoft.com/office/drawing/2014/main" id="{C4085E32-0E8F-4A81-8948-8ACE48499382}"/>
                </a:ext>
              </a:extLst>
            </p:cNvPr>
            <p:cNvSpPr/>
            <p:nvPr/>
          </p:nvSpPr>
          <p:spPr>
            <a:xfrm>
              <a:off x="6798784" y="4883150"/>
              <a:ext cx="1749908" cy="848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feld 93">
            <a:extLst>
              <a:ext uri="{FF2B5EF4-FFF2-40B4-BE49-F238E27FC236}">
                <a16:creationId xmlns:a16="http://schemas.microsoft.com/office/drawing/2014/main" id="{2FBF62FE-02ED-4947-921B-62085D381560}"/>
              </a:ext>
            </a:extLst>
          </p:cNvPr>
          <p:cNvSpPr txBox="1"/>
          <p:nvPr/>
        </p:nvSpPr>
        <p:spPr>
          <a:xfrm>
            <a:off x="6535099" y="4761693"/>
            <a:ext cx="3216751" cy="646331"/>
          </a:xfrm>
          <a:prstGeom prst="rect">
            <a:avLst/>
          </a:prstGeom>
          <a:noFill/>
        </p:spPr>
        <p:txBody>
          <a:bodyPr wrap="square">
            <a:spAutoFit/>
          </a:bodyPr>
          <a:lstStyle/>
          <a:p>
            <a:r>
              <a:rPr lang="en-US" dirty="0"/>
              <a:t>Graph based mobility prediction is planned for 2022</a:t>
            </a:r>
          </a:p>
        </p:txBody>
      </p:sp>
      <p:cxnSp>
        <p:nvCxnSpPr>
          <p:cNvPr id="6" name="Gerader Verbinder 5">
            <a:extLst>
              <a:ext uri="{FF2B5EF4-FFF2-40B4-BE49-F238E27FC236}">
                <a16:creationId xmlns:a16="http://schemas.microsoft.com/office/drawing/2014/main" id="{C0225432-EFDE-46FE-8C98-621B5F4F480F}"/>
              </a:ext>
            </a:extLst>
          </p:cNvPr>
          <p:cNvCxnSpPr>
            <a:cxnSpLocks/>
          </p:cNvCxnSpPr>
          <p:nvPr/>
        </p:nvCxnSpPr>
        <p:spPr>
          <a:xfrm flipH="1" flipV="1">
            <a:off x="6096000" y="1412875"/>
            <a:ext cx="0" cy="47235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79FFA916-1803-4F44-8EA1-ADD183F2584F}"/>
              </a:ext>
            </a:extLst>
          </p:cNvPr>
          <p:cNvCxnSpPr>
            <a:cxnSpLocks/>
            <a:endCxn id="46" idx="0"/>
          </p:cNvCxnSpPr>
          <p:nvPr/>
        </p:nvCxnSpPr>
        <p:spPr>
          <a:xfrm flipH="1" flipV="1">
            <a:off x="7183490" y="3767669"/>
            <a:ext cx="1846210" cy="959999"/>
          </a:xfrm>
          <a:prstGeom prst="line">
            <a:avLst/>
          </a:prstGeom>
          <a:ln w="12700" cap="rnd">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3" name="Datumsplatzhalter 2">
            <a:extLst>
              <a:ext uri="{FF2B5EF4-FFF2-40B4-BE49-F238E27FC236}">
                <a16:creationId xmlns:a16="http://schemas.microsoft.com/office/drawing/2014/main" id="{0743D713-4694-4441-A5C1-98FCD810B452}"/>
              </a:ext>
            </a:extLst>
          </p:cNvPr>
          <p:cNvSpPr>
            <a:spLocks noGrp="1"/>
          </p:cNvSpPr>
          <p:nvPr>
            <p:ph type="dt" sz="half" idx="10"/>
          </p:nvPr>
        </p:nvSpPr>
        <p:spPr/>
        <p:txBody>
          <a:bodyPr/>
          <a:lstStyle/>
          <a:p>
            <a:r>
              <a:rPr lang="en-US"/>
              <a:t>2.12.2021</a:t>
            </a:r>
          </a:p>
        </p:txBody>
      </p:sp>
      <p:cxnSp>
        <p:nvCxnSpPr>
          <p:cNvPr id="26" name="Gerader Verbinder 25">
            <a:extLst>
              <a:ext uri="{FF2B5EF4-FFF2-40B4-BE49-F238E27FC236}">
                <a16:creationId xmlns:a16="http://schemas.microsoft.com/office/drawing/2014/main" id="{3B0F1A8D-D672-4FD2-B33F-85CEF950E90F}"/>
              </a:ext>
            </a:extLst>
          </p:cNvPr>
          <p:cNvCxnSpPr>
            <a:cxnSpLocks/>
          </p:cNvCxnSpPr>
          <p:nvPr/>
        </p:nvCxnSpPr>
        <p:spPr>
          <a:xfrm flipH="1">
            <a:off x="9034464" y="4726202"/>
            <a:ext cx="2425699" cy="0"/>
          </a:xfrm>
          <a:prstGeom prst="line">
            <a:avLst/>
          </a:prstGeom>
          <a:ln w="12700"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E56CC743-B902-4627-AB98-99584DCF2F4C}"/>
              </a:ext>
            </a:extLst>
          </p:cNvPr>
          <p:cNvCxnSpPr>
            <a:cxnSpLocks/>
          </p:cNvCxnSpPr>
          <p:nvPr/>
        </p:nvCxnSpPr>
        <p:spPr>
          <a:xfrm flipV="1">
            <a:off x="3190875" y="3767672"/>
            <a:ext cx="1817636" cy="955921"/>
          </a:xfrm>
          <a:prstGeom prst="line">
            <a:avLst/>
          </a:prstGeom>
          <a:ln w="12700" cap="rnd">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66C80936-7D51-46C3-BF17-CD9ED36706E5}"/>
              </a:ext>
            </a:extLst>
          </p:cNvPr>
          <p:cNvCxnSpPr>
            <a:cxnSpLocks/>
          </p:cNvCxnSpPr>
          <p:nvPr/>
        </p:nvCxnSpPr>
        <p:spPr>
          <a:xfrm flipH="1">
            <a:off x="724166" y="4726202"/>
            <a:ext cx="2461945" cy="0"/>
          </a:xfrm>
          <a:prstGeom prst="line">
            <a:avLst/>
          </a:prstGeom>
          <a:ln w="12700"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a16="http://schemas.microsoft.com/office/drawing/2014/main" id="{7A971E38-F70A-4E8E-AD52-52C0A0F27844}"/>
              </a:ext>
            </a:extLst>
          </p:cNvPr>
          <p:cNvSpPr txBox="1"/>
          <p:nvPr/>
        </p:nvSpPr>
        <p:spPr>
          <a:xfrm>
            <a:off x="711163" y="3805691"/>
            <a:ext cx="3168687" cy="600164"/>
          </a:xfrm>
          <a:prstGeom prst="rect">
            <a:avLst/>
          </a:prstGeom>
          <a:noFill/>
        </p:spPr>
        <p:txBody>
          <a:bodyPr wrap="square">
            <a:spAutoFit/>
          </a:bodyPr>
          <a:lstStyle/>
          <a:p>
            <a:r>
              <a:rPr lang="en-US" sz="1100" dirty="0"/>
              <a:t>Martin, H., Perez-Cruz, F. Raubal, M., 2021. A graph-based representation for human mobility data. (in preparation)</a:t>
            </a:r>
          </a:p>
        </p:txBody>
      </p:sp>
      <p:sp>
        <p:nvSpPr>
          <p:cNvPr id="49" name="Textfeld 48">
            <a:extLst>
              <a:ext uri="{FF2B5EF4-FFF2-40B4-BE49-F238E27FC236}">
                <a16:creationId xmlns:a16="http://schemas.microsoft.com/office/drawing/2014/main" id="{AFE78093-BD63-4A55-94F4-4A669AC4B723}"/>
              </a:ext>
            </a:extLst>
          </p:cNvPr>
          <p:cNvSpPr txBox="1"/>
          <p:nvPr/>
        </p:nvSpPr>
        <p:spPr>
          <a:xfrm>
            <a:off x="8240300" y="3470184"/>
            <a:ext cx="3377464" cy="830997"/>
          </a:xfrm>
          <a:prstGeom prst="rect">
            <a:avLst/>
          </a:prstGeom>
          <a:noFill/>
        </p:spPr>
        <p:txBody>
          <a:bodyPr wrap="square">
            <a:spAutoFit/>
          </a:bodyPr>
          <a:lstStyle/>
          <a:p>
            <a:r>
              <a:rPr lang="en-US" sz="1200" dirty="0"/>
              <a:t>Reck, D.J., Martin, H., Raubal, M., Axhausen, K.W., 2021. How do MaaS bundles influence travel behavior? Empirical evidence from the yumuv trial. (in preparation)</a:t>
            </a:r>
          </a:p>
        </p:txBody>
      </p:sp>
      <p:sp>
        <p:nvSpPr>
          <p:cNvPr id="54" name="Textfeld 53">
            <a:extLst>
              <a:ext uri="{FF2B5EF4-FFF2-40B4-BE49-F238E27FC236}">
                <a16:creationId xmlns:a16="http://schemas.microsoft.com/office/drawing/2014/main" id="{A6C603B2-F6DF-4628-8DA7-53FFBC582862}"/>
              </a:ext>
            </a:extLst>
          </p:cNvPr>
          <p:cNvSpPr txBox="1"/>
          <p:nvPr/>
        </p:nvSpPr>
        <p:spPr>
          <a:xfrm>
            <a:off x="2148213" y="5662357"/>
            <a:ext cx="3896508" cy="553998"/>
          </a:xfrm>
          <a:prstGeom prst="rect">
            <a:avLst/>
          </a:prstGeom>
          <a:noFill/>
        </p:spPr>
        <p:txBody>
          <a:bodyPr wrap="square">
            <a:spAutoFit/>
          </a:bodyPr>
          <a:lstStyle/>
          <a:p>
            <a:r>
              <a:rPr lang="en-US" sz="1000" dirty="0"/>
              <a:t>Martin, H., Wiedemann, N. Reck, D.J., Raubal, M., 2021. Graph based mobility profiling for longitudinal and cross-sectional tracking studies. (in preparation)</a:t>
            </a:r>
          </a:p>
        </p:txBody>
      </p:sp>
    </p:spTree>
    <p:extLst>
      <p:ext uri="{BB962C8B-B14F-4D97-AF65-F5344CB8AC3E}">
        <p14:creationId xmlns:p14="http://schemas.microsoft.com/office/powerpoint/2010/main" val="165368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39A78315-804F-4434-9812-C65774960328}"/>
              </a:ext>
            </a:extLst>
          </p:cNvPr>
          <p:cNvSpPr>
            <a:spLocks noGrp="1"/>
          </p:cNvSpPr>
          <p:nvPr>
            <p:ph type="title"/>
          </p:nvPr>
        </p:nvSpPr>
        <p:spPr/>
        <p:txBody>
          <a:bodyPr/>
          <a:lstStyle/>
          <a:p>
            <a:r>
              <a:rPr lang="en-US" sz="2600" dirty="0"/>
              <a:t>Summary</a:t>
            </a:r>
            <a:br>
              <a:rPr lang="en-US" sz="2600" dirty="0"/>
            </a:br>
            <a:endParaRPr lang="en-US" dirty="0"/>
          </a:p>
        </p:txBody>
      </p:sp>
      <p:sp>
        <p:nvSpPr>
          <p:cNvPr id="3" name="Inhaltsplatzhalter 2">
            <a:extLst>
              <a:ext uri="{FF2B5EF4-FFF2-40B4-BE49-F238E27FC236}">
                <a16:creationId xmlns:a16="http://schemas.microsoft.com/office/drawing/2014/main" id="{2FD8D476-908A-4C52-8FA6-EED8EB489D18}"/>
              </a:ext>
            </a:extLst>
          </p:cNvPr>
          <p:cNvSpPr>
            <a:spLocks noGrp="1"/>
          </p:cNvSpPr>
          <p:nvPr>
            <p:ph idx="1"/>
          </p:nvPr>
        </p:nvSpPr>
        <p:spPr/>
        <p:txBody>
          <a:bodyPr/>
          <a:lstStyle/>
          <a:p>
            <a:pPr marL="285750" indent="-285750">
              <a:buFont typeface="Arial" panose="020B0604020202020204" pitchFamily="34" charset="0"/>
              <a:buChar char="•"/>
            </a:pPr>
            <a:r>
              <a:rPr lang="en-US" dirty="0"/>
              <a:t>Collection of the most comprehensive empirical MaaS dataset that currently exists.</a:t>
            </a:r>
          </a:p>
          <a:p>
            <a:pPr marL="285750" indent="-285750">
              <a:buFont typeface="Arial" panose="020B0604020202020204" pitchFamily="34" charset="0"/>
              <a:buChar char="•"/>
            </a:pPr>
            <a:r>
              <a:rPr lang="en-US" dirty="0"/>
              <a:t>Collected data was used to address several research questions:</a:t>
            </a:r>
          </a:p>
          <a:p>
            <a:pPr marL="825500" lvl="1" indent="-285750">
              <a:buFont typeface="Arial" panose="020B0604020202020204" pitchFamily="34" charset="0"/>
              <a:buChar char="•"/>
            </a:pPr>
            <a:r>
              <a:rPr lang="en-US" dirty="0"/>
              <a:t>How does MaaS impact mobility behavior?</a:t>
            </a:r>
          </a:p>
          <a:p>
            <a:pPr marL="825500" lvl="1" indent="-285750">
              <a:buFont typeface="Arial" panose="020B0604020202020204" pitchFamily="34" charset="0"/>
              <a:buChar char="•"/>
            </a:pPr>
            <a:r>
              <a:rPr lang="en-US" dirty="0"/>
              <a:t>How can we represent individual mobility independent of specific datasets?</a:t>
            </a:r>
          </a:p>
          <a:p>
            <a:pPr marL="825500" lvl="1" indent="-285750">
              <a:buFont typeface="Arial" panose="020B0604020202020204" pitchFamily="34" charset="0"/>
              <a:buChar char="•"/>
            </a:pPr>
            <a:r>
              <a:rPr lang="en-US" dirty="0"/>
              <a:t>How can we perform dataset independent analyses? (continues in 2022)</a:t>
            </a:r>
          </a:p>
          <a:p>
            <a:pPr marL="82550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Novel modes of collaboration with industry partner:</a:t>
            </a:r>
          </a:p>
          <a:p>
            <a:pPr marL="825500" lvl="1" indent="-285750">
              <a:buFont typeface="Arial" panose="020B0604020202020204" pitchFamily="34" charset="0"/>
              <a:buChar char="•"/>
            </a:pPr>
            <a:r>
              <a:rPr lang="en-US" dirty="0"/>
              <a:t>Close collaboration during organization of the user study.</a:t>
            </a:r>
          </a:p>
          <a:p>
            <a:pPr marL="825500" lvl="1" indent="-285750">
              <a:buFont typeface="Arial" panose="020B0604020202020204" pitchFamily="34" charset="0"/>
              <a:buChar char="•"/>
            </a:pPr>
            <a:r>
              <a:rPr lang="en-US" dirty="0"/>
              <a:t>Data preprocessing performed in joint team directly on infrastructure of industry partner.</a:t>
            </a:r>
          </a:p>
        </p:txBody>
      </p:sp>
      <p:sp>
        <p:nvSpPr>
          <p:cNvPr id="5" name="Foliennummernplatzhalter 4">
            <a:extLst>
              <a:ext uri="{FF2B5EF4-FFF2-40B4-BE49-F238E27FC236}">
                <a16:creationId xmlns:a16="http://schemas.microsoft.com/office/drawing/2014/main" id="{673A0581-779A-4F5E-9431-66A3760AA326}"/>
              </a:ext>
            </a:extLst>
          </p:cNvPr>
          <p:cNvSpPr>
            <a:spLocks noGrp="1"/>
          </p:cNvSpPr>
          <p:nvPr>
            <p:ph type="sldNum" sz="quarter" idx="12"/>
          </p:nvPr>
        </p:nvSpPr>
        <p:spPr/>
        <p:txBody>
          <a:bodyPr/>
          <a:lstStyle/>
          <a:p>
            <a:fld id="{5ACA52AF-F19D-405C-AD5F-7D94B96A5CC3}" type="slidenum">
              <a:rPr lang="en-US" smtClean="0"/>
              <a:t>5</a:t>
            </a:fld>
            <a:endParaRPr lang="en-US" dirty="0"/>
          </a:p>
        </p:txBody>
      </p:sp>
      <p:sp>
        <p:nvSpPr>
          <p:cNvPr id="6" name="Datumsplatzhalter 5">
            <a:extLst>
              <a:ext uri="{FF2B5EF4-FFF2-40B4-BE49-F238E27FC236}">
                <a16:creationId xmlns:a16="http://schemas.microsoft.com/office/drawing/2014/main" id="{37FF65BE-9D2A-4EA4-A073-EB763200372C}"/>
              </a:ext>
            </a:extLst>
          </p:cNvPr>
          <p:cNvSpPr>
            <a:spLocks noGrp="1"/>
          </p:cNvSpPr>
          <p:nvPr>
            <p:ph type="dt" sz="half" idx="10"/>
          </p:nvPr>
        </p:nvSpPr>
        <p:spPr/>
        <p:txBody>
          <a:bodyPr/>
          <a:lstStyle/>
          <a:p>
            <a:r>
              <a:rPr lang="en-US" noProof="0"/>
              <a:t>2.12.2021</a:t>
            </a:r>
            <a:endParaRPr lang="de-CH" noProof="0" dirty="0"/>
          </a:p>
        </p:txBody>
      </p:sp>
    </p:spTree>
    <p:extLst>
      <p:ext uri="{BB962C8B-B14F-4D97-AF65-F5344CB8AC3E}">
        <p14:creationId xmlns:p14="http://schemas.microsoft.com/office/powerpoint/2010/main" val="211526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ACA52AF-F19D-405C-AD5F-7D94B96A5CC3}" type="slidenum">
              <a:rPr lang="en-US" smtClean="0"/>
              <a:t>6</a:t>
            </a:fld>
            <a:endParaRPr lang="en-US" dirty="0"/>
          </a:p>
        </p:txBody>
      </p:sp>
      <p:sp>
        <p:nvSpPr>
          <p:cNvPr id="8" name="Content Placeholder 2"/>
          <p:cNvSpPr>
            <a:spLocks noGrp="1"/>
          </p:cNvSpPr>
          <p:nvPr>
            <p:ph idx="1"/>
          </p:nvPr>
        </p:nvSpPr>
        <p:spPr>
          <a:xfrm>
            <a:off x="731837" y="1412875"/>
            <a:ext cx="10728325" cy="4680000"/>
          </a:xfrm>
        </p:spPr>
        <p:txBody>
          <a:bodyPr anchor="t"/>
          <a:lstStyle/>
          <a:p>
            <a:pPr marL="0" indent="0">
              <a:spcBef>
                <a:spcPts val="600"/>
              </a:spcBef>
              <a:buNone/>
            </a:pPr>
            <a:endParaRPr lang="en-US" dirty="0"/>
          </a:p>
          <a:p>
            <a:pPr marL="0" indent="0">
              <a:spcBef>
                <a:spcPts val="600"/>
              </a:spcBef>
              <a:buNone/>
            </a:pPr>
            <a:endParaRPr lang="en-US" dirty="0"/>
          </a:p>
          <a:p>
            <a:pPr marL="0" indent="0">
              <a:spcBef>
                <a:spcPts val="600"/>
              </a:spcBef>
              <a:buNone/>
            </a:pPr>
            <a:r>
              <a:rPr lang="en-US" sz="2400" dirty="0"/>
              <a:t>Henry Martin</a:t>
            </a:r>
          </a:p>
          <a:p>
            <a:pPr marL="0" indent="0">
              <a:spcBef>
                <a:spcPts val="600"/>
              </a:spcBef>
              <a:buNone/>
            </a:pPr>
            <a:r>
              <a:rPr lang="en-US" dirty="0">
                <a:hlinkClick r:id="rId2"/>
              </a:rPr>
              <a:t>martinhe@ethz.ch</a:t>
            </a:r>
            <a:endParaRPr lang="en-US" dirty="0"/>
          </a:p>
          <a:p>
            <a:pPr marL="0" indent="0">
              <a:spcBef>
                <a:spcPts val="600"/>
              </a:spcBef>
              <a:buNone/>
            </a:pPr>
            <a:endParaRPr lang="en-US" dirty="0"/>
          </a:p>
          <a:p>
            <a:pPr marL="0" indent="0">
              <a:spcBef>
                <a:spcPts val="600"/>
              </a:spcBef>
              <a:buNone/>
            </a:pPr>
            <a:endParaRPr lang="en-US" dirty="0"/>
          </a:p>
          <a:p>
            <a:pPr marL="0" indent="0">
              <a:spcBef>
                <a:spcPts val="600"/>
              </a:spcBef>
              <a:buNone/>
            </a:pPr>
            <a:endParaRPr lang="en-US" dirty="0"/>
          </a:p>
          <a:p>
            <a:pPr marL="0" indent="0">
              <a:spcBef>
                <a:spcPts val="600"/>
              </a:spcBef>
              <a:buNone/>
            </a:pPr>
            <a:endParaRPr lang="en-US" dirty="0"/>
          </a:p>
          <a:p>
            <a:pPr marL="0" indent="0">
              <a:spcBef>
                <a:spcPts val="600"/>
              </a:spcBef>
              <a:buNone/>
            </a:pPr>
            <a:r>
              <a:rPr lang="en-US" dirty="0"/>
              <a:t>Institute of Cartography and Geoinformation, ETH Zürich</a:t>
            </a:r>
          </a:p>
          <a:p>
            <a:pPr marL="0" indent="0">
              <a:spcBef>
                <a:spcPts val="600"/>
              </a:spcBef>
              <a:buNone/>
            </a:pPr>
            <a:r>
              <a:rPr lang="en-US" dirty="0"/>
              <a:t>Mobility Information Engineering (MIE) Lab, ETH Zürich</a:t>
            </a:r>
          </a:p>
          <a:p>
            <a:pPr marL="0" indent="0">
              <a:spcBef>
                <a:spcPts val="600"/>
              </a:spcBef>
              <a:buNone/>
            </a:pPr>
            <a:r>
              <a:rPr lang="en-US" dirty="0"/>
              <a:t>Institute for Advanced Research in Artificial Intelligence (IARAI)</a:t>
            </a:r>
          </a:p>
          <a:p>
            <a:pPr marL="0" indent="0">
              <a:spcBef>
                <a:spcPts val="600"/>
              </a:spcBef>
              <a:buNone/>
            </a:pPr>
            <a:endParaRPr lang="en-US" dirty="0"/>
          </a:p>
          <a:p>
            <a:pPr marL="0" indent="0">
              <a:spcBef>
                <a:spcPts val="600"/>
              </a:spcBef>
              <a:buNone/>
            </a:pPr>
            <a:r>
              <a:rPr lang="en-US" dirty="0">
                <a:hlinkClick r:id="rId3"/>
              </a:rPr>
              <a:t>gis.ethz.ch</a:t>
            </a:r>
            <a:r>
              <a:rPr lang="en-US" dirty="0"/>
              <a:t>; </a:t>
            </a:r>
            <a:r>
              <a:rPr lang="en-US" dirty="0">
                <a:hlinkClick r:id="rId4"/>
              </a:rPr>
              <a:t>mie-lab.ethz.ch</a:t>
            </a:r>
            <a:r>
              <a:rPr lang="en-US" dirty="0"/>
              <a:t>; </a:t>
            </a:r>
            <a:r>
              <a:rPr lang="en-US" dirty="0">
                <a:hlinkClick r:id="rId5"/>
              </a:rPr>
              <a:t>iarai.ac.at</a:t>
            </a:r>
            <a:endParaRPr lang="en-US" dirty="0"/>
          </a:p>
        </p:txBody>
      </p:sp>
      <p:sp>
        <p:nvSpPr>
          <p:cNvPr id="2" name="Datumsplatzhalter 1">
            <a:extLst>
              <a:ext uri="{FF2B5EF4-FFF2-40B4-BE49-F238E27FC236}">
                <a16:creationId xmlns:a16="http://schemas.microsoft.com/office/drawing/2014/main" id="{435207D5-2B77-4410-A4CB-3C09B1F40455}"/>
              </a:ext>
            </a:extLst>
          </p:cNvPr>
          <p:cNvSpPr>
            <a:spLocks noGrp="1"/>
          </p:cNvSpPr>
          <p:nvPr>
            <p:ph type="dt" sz="half" idx="10"/>
          </p:nvPr>
        </p:nvSpPr>
        <p:spPr/>
        <p:txBody>
          <a:bodyPr/>
          <a:lstStyle/>
          <a:p>
            <a:r>
              <a:rPr lang="en-US" noProof="0"/>
              <a:t>2.12.2021</a:t>
            </a:r>
            <a:endParaRPr lang="de-CH" noProof="0" dirty="0"/>
          </a:p>
        </p:txBody>
      </p:sp>
      <p:pic>
        <p:nvPicPr>
          <p:cNvPr id="9" name="Graphic 6">
            <a:extLst>
              <a:ext uri="{FF2B5EF4-FFF2-40B4-BE49-F238E27FC236}">
                <a16:creationId xmlns:a16="http://schemas.microsoft.com/office/drawing/2014/main" id="{50B0B41A-AB4D-4EF0-85DA-188747B61D8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9303" r="39521" b="57428"/>
          <a:stretch/>
        </p:blipFill>
        <p:spPr>
          <a:xfrm>
            <a:off x="8218913" y="3977778"/>
            <a:ext cx="3125788" cy="701140"/>
          </a:xfrm>
          <a:prstGeom prst="rect">
            <a:avLst/>
          </a:prstGeom>
        </p:spPr>
      </p:pic>
      <p:pic>
        <p:nvPicPr>
          <p:cNvPr id="10" name="Picture 12" descr="A picture containing clock&#10;&#10;Description automatically generated">
            <a:extLst>
              <a:ext uri="{FF2B5EF4-FFF2-40B4-BE49-F238E27FC236}">
                <a16:creationId xmlns:a16="http://schemas.microsoft.com/office/drawing/2014/main" id="{BF0288F2-1A3E-4007-9B68-B9A96658DF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3135" y="4872436"/>
            <a:ext cx="3125788" cy="651052"/>
          </a:xfrm>
          <a:prstGeom prst="rect">
            <a:avLst/>
          </a:prstGeom>
        </p:spPr>
      </p:pic>
      <p:pic>
        <p:nvPicPr>
          <p:cNvPr id="11" name="Grafik 10">
            <a:extLst>
              <a:ext uri="{FF2B5EF4-FFF2-40B4-BE49-F238E27FC236}">
                <a16:creationId xmlns:a16="http://schemas.microsoft.com/office/drawing/2014/main" id="{CC2F5EC0-6C0E-47FA-BF8A-DA376B554E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46807" y="2566987"/>
            <a:ext cx="3069321" cy="1245137"/>
          </a:xfrm>
          <a:prstGeom prst="rect">
            <a:avLst/>
          </a:prstGeom>
        </p:spPr>
      </p:pic>
    </p:spTree>
    <p:extLst>
      <p:ext uri="{BB962C8B-B14F-4D97-AF65-F5344CB8AC3E}">
        <p14:creationId xmlns:p14="http://schemas.microsoft.com/office/powerpoint/2010/main" val="226883055"/>
      </p:ext>
    </p:extLst>
  </p:cSld>
  <p:clrMapOvr>
    <a:masterClrMapping/>
  </p:clrMapOvr>
</p:sld>
</file>

<file path=ppt/theme/theme1.xml><?xml version="1.0" encoding="utf-8"?>
<a:theme xmlns:a="http://schemas.openxmlformats.org/drawingml/2006/main" name="ETH Zürich">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H 1">
      <a:srgbClr val="1F407A"/>
    </a:custClr>
    <a:custClr name="ETH 2">
      <a:srgbClr val="485A2C"/>
    </a:custClr>
    <a:custClr name="ETH 3">
      <a:srgbClr val="1269B0"/>
    </a:custClr>
    <a:custClr name="ETH 4">
      <a:srgbClr val="72791C"/>
    </a:custClr>
    <a:custClr name="ETH 5">
      <a:srgbClr val="91056A"/>
    </a:custClr>
    <a:custClr name="ETH 6">
      <a:srgbClr val="6F6F6F"/>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Präsentation1" id="{1FB99271-452E-48CD-845E-0D90CFBF7F79}" vid="{F81E789F-9506-4311-B5E1-6F1B690D5174}"/>
    </a:ext>
  </a:extLst>
</a:theme>
</file>

<file path=ppt/theme/theme2.xml><?xml version="1.0" encoding="utf-8"?>
<a:theme xmlns:a="http://schemas.openxmlformats.org/drawingml/2006/main" name="Office">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H 1">
      <a:srgbClr val="1F407A"/>
    </a:custClr>
    <a:custClr name="ETH 2">
      <a:srgbClr val="485A2C"/>
    </a:custClr>
    <a:custClr name="ETH 3">
      <a:srgbClr val="1269B0"/>
    </a:custClr>
    <a:custClr name="ETH 4">
      <a:srgbClr val="72791C"/>
    </a:custClr>
    <a:custClr name="ETH 5">
      <a:srgbClr val="91056A"/>
    </a:custClr>
    <a:custClr name="ETH 6">
      <a:srgbClr val="6F6F6F"/>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ETH_PP_Template_Praesentation_de</Template>
  <TotalTime>5</TotalTime>
  <Words>1106</Words>
  <Application>Microsoft Office PowerPoint</Application>
  <PresentationFormat>Widescreen</PresentationFormat>
  <Paragraphs>130</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Arial,Sans-Serif</vt:lpstr>
      <vt:lpstr>Symbol</vt:lpstr>
      <vt:lpstr>Wingdings</vt:lpstr>
      <vt:lpstr>ETH Zürich</vt:lpstr>
      <vt:lpstr>ETH Mobility Initiative Project MI-01-19 Empirical use and Impact analysis of MaaS (EIM)   5th Partnership Council – ETH Mobility Initiative </vt:lpstr>
      <vt:lpstr>Empirical use and Impact Analysis of MaaS</vt:lpstr>
      <vt:lpstr>WP1: Data elicitation – study design</vt:lpstr>
      <vt:lpstr>Current project results by work package</vt:lpstr>
      <vt:lpstr>Summary </vt:lpstr>
      <vt:lpstr>PowerPoint Presentation</vt:lpstr>
    </vt:vector>
  </TitlesOfParts>
  <Company>ETH Zuerich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der Titel der Präsentation</dc:title>
  <dc:creator>martinhe@ethz.ch</dc:creator>
  <cp:lastModifiedBy>Henry Martin</cp:lastModifiedBy>
  <cp:revision>242</cp:revision>
  <dcterms:created xsi:type="dcterms:W3CDTF">2021-08-23T14:27:48Z</dcterms:created>
  <dcterms:modified xsi:type="dcterms:W3CDTF">2021-11-30T13:13:02Z</dcterms:modified>
</cp:coreProperties>
</file>