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db95ed240_17_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8db95ed240_17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82b5d176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b82b5d1764_0_3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b82b5d176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b82b5d1764_0_5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82b5d176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b82b5d1764_0_1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82b5d1764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b82b5d1764_0_13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4608311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4608311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2da25f6e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2da25f6e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db95ed240_17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8db95ed240_17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01">
  <p:cSld name="Titelfolie 0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>
            <p:ph idx="2" type="pic"/>
          </p:nvPr>
        </p:nvSpPr>
        <p:spPr>
          <a:xfrm>
            <a:off x="548878" y="762000"/>
            <a:ext cx="8046243" cy="3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18500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0" y="1675154"/>
            <a:ext cx="4428000" cy="20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810000" spcFirstLastPara="1" rIns="0" wrap="square" tIns="1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270403"/>
            <a:ext cx="1324174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idx="1" type="body"/>
          </p:nvPr>
        </p:nvSpPr>
        <p:spPr>
          <a:xfrm>
            <a:off x="808887" y="2895371"/>
            <a:ext cx="35100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3195" y="224527"/>
            <a:ext cx="1893853" cy="30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</a:defRPr>
            </a:lvl1pPr>
            <a:lvl2pPr lvl="1">
              <a:buNone/>
              <a:defRPr sz="1300">
                <a:solidFill>
                  <a:schemeClr val="lt1"/>
                </a:solidFill>
              </a:defRPr>
            </a:lvl2pPr>
            <a:lvl3pPr lvl="2">
              <a:buNone/>
              <a:defRPr sz="1300">
                <a:solidFill>
                  <a:schemeClr val="lt1"/>
                </a:solidFill>
              </a:defRPr>
            </a:lvl3pPr>
            <a:lvl4pPr lvl="3">
              <a:buNone/>
              <a:defRPr sz="1300">
                <a:solidFill>
                  <a:schemeClr val="lt1"/>
                </a:solidFill>
              </a:defRPr>
            </a:lvl4pPr>
            <a:lvl5pPr lvl="4">
              <a:buNone/>
              <a:defRPr sz="1300">
                <a:solidFill>
                  <a:schemeClr val="lt1"/>
                </a:solidFill>
              </a:defRPr>
            </a:lvl5pPr>
            <a:lvl6pPr lvl="5">
              <a:buNone/>
              <a:defRPr sz="1300">
                <a:solidFill>
                  <a:schemeClr val="lt1"/>
                </a:solidFill>
              </a:defRPr>
            </a:lvl6pPr>
            <a:lvl7pPr lvl="6">
              <a:buNone/>
              <a:defRPr sz="1300">
                <a:solidFill>
                  <a:schemeClr val="lt1"/>
                </a:solidFill>
              </a:defRPr>
            </a:lvl7pPr>
            <a:lvl8pPr lvl="7">
              <a:buNone/>
              <a:defRPr sz="1300">
                <a:solidFill>
                  <a:schemeClr val="lt1"/>
                </a:solidFill>
              </a:defRPr>
            </a:lvl8pPr>
            <a:lvl9pPr lvl="8">
              <a:buNone/>
              <a:defRPr sz="13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2"/>
          <p:cNvSpPr txBox="1"/>
          <p:nvPr>
            <p:ph idx="3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orient="horz" pos="2964">
          <p15:clr>
            <a:srgbClr val="FBAE40"/>
          </p15:clr>
        </p15:guide>
        <p15:guide id="4" pos="458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full page">
  <p:cSld name="Bild full pag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/>
          <p:nvPr>
            <p:ph idx="2" type="pic"/>
          </p:nvPr>
        </p:nvSpPr>
        <p:spPr>
          <a:xfrm>
            <a:off x="548878" y="195263"/>
            <a:ext cx="8046000" cy="45093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2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zwei Spalten">
  <p:cSld name="Inhalt zwei Spalte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4653122" y="1059656"/>
            <a:ext cx="3942000" cy="3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zwei Spalten 1">
  <p:cSld name="Inhalt zwei Spalten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4653122" y="1059656"/>
            <a:ext cx="3942000" cy="3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7" cy="1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>
            <p:ph idx="2" type="pic"/>
          </p:nvPr>
        </p:nvSpPr>
        <p:spPr>
          <a:xfrm>
            <a:off x="548878" y="1059656"/>
            <a:ext cx="3780000" cy="3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1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A">
  <p:cSld name="Titelfolie A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idx="1" type="subTitle"/>
          </p:nvPr>
        </p:nvSpPr>
        <p:spPr>
          <a:xfrm>
            <a:off x="242983" y="3422907"/>
            <a:ext cx="8656800" cy="12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108025" spcFirstLastPara="1" rIns="108025" wrap="square" tIns="81025">
            <a:noAutofit/>
          </a:bodyPr>
          <a:lstStyle>
            <a:lvl1pPr lv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0" type="dt"/>
          </p:nvPr>
        </p:nvSpPr>
        <p:spPr>
          <a:xfrm>
            <a:off x="8190591" y="4731545"/>
            <a:ext cx="4593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722095" y="4731545"/>
            <a:ext cx="2667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4"/>
          <p:cNvSpPr txBox="1"/>
          <p:nvPr>
            <p:ph type="ctrTitle"/>
          </p:nvPr>
        </p:nvSpPr>
        <p:spPr>
          <a:xfrm>
            <a:off x="242983" y="2571750"/>
            <a:ext cx="86568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108025" spcFirstLastPara="1" rIns="108025" wrap="square" tIns="540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1" type="ftr"/>
          </p:nvPr>
        </p:nvSpPr>
        <p:spPr>
          <a:xfrm>
            <a:off x="4572601" y="4731545"/>
            <a:ext cx="3475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6" name="Google Shape;96;p14"/>
          <p:cNvSpPr/>
          <p:nvPr>
            <p:ph idx="2" type="pic"/>
          </p:nvPr>
        </p:nvSpPr>
        <p:spPr>
          <a:xfrm>
            <a:off x="242983" y="464400"/>
            <a:ext cx="8656800" cy="21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5325" spcFirstLastPara="1" rIns="1080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C">
  <p:cSld name="Titelfolie C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ctrTitle"/>
          </p:nvPr>
        </p:nvSpPr>
        <p:spPr>
          <a:xfrm>
            <a:off x="242983" y="3617479"/>
            <a:ext cx="86568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8025" spcFirstLastPara="1" rIns="108025" wrap="square" tIns="810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" type="subTitle"/>
          </p:nvPr>
        </p:nvSpPr>
        <p:spPr>
          <a:xfrm>
            <a:off x="242983" y="4357315"/>
            <a:ext cx="86568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b" bIns="81025" lIns="108025" spcFirstLastPara="1" rIns="10802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10" type="dt"/>
          </p:nvPr>
        </p:nvSpPr>
        <p:spPr>
          <a:xfrm>
            <a:off x="8190591" y="4731545"/>
            <a:ext cx="4593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1" name="Google Shape;101;p15"/>
          <p:cNvSpPr txBox="1"/>
          <p:nvPr>
            <p:ph idx="11" type="ftr"/>
          </p:nvPr>
        </p:nvSpPr>
        <p:spPr>
          <a:xfrm>
            <a:off x="4572601" y="4731545"/>
            <a:ext cx="3475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8722095" y="4731545"/>
            <a:ext cx="2667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5"/>
          <p:cNvSpPr/>
          <p:nvPr>
            <p:ph idx="2" type="pic"/>
          </p:nvPr>
        </p:nvSpPr>
        <p:spPr>
          <a:xfrm>
            <a:off x="242983" y="465536"/>
            <a:ext cx="8656800" cy="31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5325" spcFirstLastPara="1" rIns="1080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1-spaltig">
  <p:cSld name="Inhalt 1-spaltig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242983" y="1518048"/>
            <a:ext cx="8656800" cy="31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5325" spcFirstLastPara="1" rIns="108025" wrap="square" tIns="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−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−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−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−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0" type="dt"/>
          </p:nvPr>
        </p:nvSpPr>
        <p:spPr>
          <a:xfrm>
            <a:off x="8190591" y="4731545"/>
            <a:ext cx="4593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7" name="Google Shape;107;p16"/>
          <p:cNvSpPr txBox="1"/>
          <p:nvPr>
            <p:ph idx="11" type="ftr"/>
          </p:nvPr>
        </p:nvSpPr>
        <p:spPr>
          <a:xfrm>
            <a:off x="4572601" y="4731545"/>
            <a:ext cx="3475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8" name="Google Shape;108;p16"/>
          <p:cNvSpPr txBox="1"/>
          <p:nvPr>
            <p:ph idx="12" type="sldNum"/>
          </p:nvPr>
        </p:nvSpPr>
        <p:spPr>
          <a:xfrm>
            <a:off x="8722095" y="4731545"/>
            <a:ext cx="2667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6"/>
          <p:cNvSpPr txBox="1"/>
          <p:nvPr>
            <p:ph type="title"/>
          </p:nvPr>
        </p:nvSpPr>
        <p:spPr>
          <a:xfrm>
            <a:off x="242983" y="465536"/>
            <a:ext cx="8656800" cy="7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108025" spcFirstLastPara="1" rIns="108025" wrap="square" tIns="405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left">
  <p:cSld name="TITLE_AND_BODY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299150" y="491135"/>
            <a:ext cx="8559000" cy="46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299150" y="1053700"/>
            <a:ext cx="4281900" cy="36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Clr>
                <a:srgbClr val="1F407A"/>
              </a:buClr>
              <a:buSzPts val="1600"/>
              <a:buChar char="▪"/>
              <a:defRPr sz="16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480"/>
              </a:spcBef>
              <a:spcAft>
                <a:spcPts val="0"/>
              </a:spcAft>
              <a:buClr>
                <a:srgbClr val="1F407A"/>
              </a:buClr>
              <a:buSzPts val="1200"/>
              <a:buChar char="▪"/>
              <a:defRPr sz="1200"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480"/>
              </a:spcBef>
              <a:spcAft>
                <a:spcPts val="0"/>
              </a:spcAft>
              <a:buClr>
                <a:srgbClr val="1F407A"/>
              </a:buClr>
              <a:buSzPts val="1000"/>
              <a:buChar char="▪"/>
              <a:defRPr sz="10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360"/>
              </a:spcBef>
              <a:spcAft>
                <a:spcPts val="0"/>
              </a:spcAft>
              <a:buClr>
                <a:srgbClr val="1F407A"/>
              </a:buClr>
              <a:buSzPts val="800"/>
              <a:buChar char="▪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360"/>
              </a:spcBef>
              <a:spcAft>
                <a:spcPts val="0"/>
              </a:spcAft>
              <a:buClr>
                <a:srgbClr val="1F407A"/>
              </a:buClr>
              <a:buSzPts val="800"/>
              <a:buChar char="▪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360"/>
              </a:spcBef>
              <a:spcAft>
                <a:spcPts val="0"/>
              </a:spcAft>
              <a:buClr>
                <a:srgbClr val="1F407A"/>
              </a:buClr>
              <a:buSzPts val="800"/>
              <a:buChar char="▪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360"/>
              </a:spcBef>
              <a:spcAft>
                <a:spcPts val="0"/>
              </a:spcAft>
              <a:buClr>
                <a:srgbClr val="1F407A"/>
              </a:buClr>
              <a:buSzPts val="800"/>
              <a:buChar char="▪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360"/>
              </a:spcBef>
              <a:spcAft>
                <a:spcPts val="0"/>
              </a:spcAft>
              <a:buClr>
                <a:srgbClr val="1F407A"/>
              </a:buClr>
              <a:buSzPts val="800"/>
              <a:buChar char="▪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360"/>
              </a:spcBef>
              <a:spcAft>
                <a:spcPts val="0"/>
              </a:spcAft>
              <a:buClr>
                <a:srgbClr val="1F407A"/>
              </a:buClr>
              <a:buSzPts val="800"/>
              <a:buChar char="▪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548878" y="1059656"/>
            <a:ext cx="8046243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Fussnote">
  <p:cSld name="Inhalt mit Fussnot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548878" y="1059656"/>
            <a:ext cx="8046243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2" type="body"/>
          </p:nvPr>
        </p:nvSpPr>
        <p:spPr>
          <a:xfrm>
            <a:off x="548877" y="4177601"/>
            <a:ext cx="4023123" cy="5409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AutoNum type="arabicPeriod"/>
              <a:defRPr sz="6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Bild">
  <p:cSld name="Inhalt Bild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>
            <p:ph idx="2" type="pic"/>
          </p:nvPr>
        </p:nvSpPr>
        <p:spPr>
          <a:xfrm>
            <a:off x="548878" y="1059656"/>
            <a:ext cx="8046000" cy="3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1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2 Bilder">
  <p:cSld name="Inhalt 2 Bil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48877" y="3841350"/>
            <a:ext cx="3941999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1628775" y="4891833"/>
            <a:ext cx="4050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>
            <p:ph idx="2" type="pic"/>
          </p:nvPr>
        </p:nvSpPr>
        <p:spPr>
          <a:xfrm>
            <a:off x="548878" y="1059656"/>
            <a:ext cx="3942000" cy="25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6"/>
          <p:cNvSpPr/>
          <p:nvPr>
            <p:ph idx="3" type="pic"/>
          </p:nvPr>
        </p:nvSpPr>
        <p:spPr>
          <a:xfrm>
            <a:off x="4653122" y="1059656"/>
            <a:ext cx="3942000" cy="25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5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53122" y="3841350"/>
            <a:ext cx="3942001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3 Bilder">
  <p:cSld name="Inhalt 3 Bil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48877" y="3124829"/>
            <a:ext cx="8046245" cy="1593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>
            <p:ph idx="2" type="pic"/>
          </p:nvPr>
        </p:nvSpPr>
        <p:spPr>
          <a:xfrm>
            <a:off x="548878" y="1059656"/>
            <a:ext cx="2565000" cy="1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7"/>
          <p:cNvSpPr/>
          <p:nvPr>
            <p:ph idx="3" type="pic"/>
          </p:nvPr>
        </p:nvSpPr>
        <p:spPr>
          <a:xfrm>
            <a:off x="6030121" y="1061100"/>
            <a:ext cx="2565000" cy="1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7"/>
          <p:cNvSpPr/>
          <p:nvPr>
            <p:ph idx="4" type="pic"/>
          </p:nvPr>
        </p:nvSpPr>
        <p:spPr>
          <a:xfrm>
            <a:off x="3289499" y="1061100"/>
            <a:ext cx="2565000" cy="1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Tabelle">
  <p:cSld name="Inhalt Tabel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548878" y="1059656"/>
            <a:ext cx="8046243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lussfolie">
  <p:cSld name="Schlussfolie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idx="1" type="body"/>
          </p:nvPr>
        </p:nvSpPr>
        <p:spPr>
          <a:xfrm>
            <a:off x="548878" y="1601619"/>
            <a:ext cx="8046243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270403"/>
            <a:ext cx="1324174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5896" y="4757195"/>
            <a:ext cx="1549226" cy="2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5023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orient="horz" pos="29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548878" y="1059656"/>
            <a:ext cx="8046243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195" y="4826642"/>
            <a:ext cx="1198665" cy="194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8878" y="195263"/>
            <a:ext cx="8046243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8878" y="1059656"/>
            <a:ext cx="8046243" cy="3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7732800" y="4869350"/>
            <a:ext cx="7872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2.12.2021</a:t>
            </a:r>
            <a:endParaRPr sz="6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46">
          <p15:clr>
            <a:srgbClr val="F26B43"/>
          </p15:clr>
        </p15:guide>
        <p15:guide id="2" pos="5414">
          <p15:clr>
            <a:srgbClr val="F26B43"/>
          </p15:clr>
        </p15:guide>
        <p15:guide id="3" orient="horz" pos="123">
          <p15:clr>
            <a:srgbClr val="F26B43"/>
          </p15:clr>
        </p15:guide>
        <p15:guide id="4" orient="horz" pos="667">
          <p15:clr>
            <a:srgbClr val="F26B43"/>
          </p15:clr>
        </p15:guide>
        <p15:guide id="5" orient="horz" pos="3151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9" l="0" r="0" t="59"/>
          <a:stretch/>
        </p:blipFill>
        <p:spPr>
          <a:xfrm>
            <a:off x="548878" y="762000"/>
            <a:ext cx="8046300" cy="39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>
            <p:ph type="ctrTitle"/>
          </p:nvPr>
        </p:nvSpPr>
        <p:spPr>
          <a:xfrm>
            <a:off x="0" y="1675154"/>
            <a:ext cx="4428000" cy="20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810000" spcFirstLastPara="1" rIns="0" wrap="square" tIns="189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/>
              <a:t>Long-Range Obstacle Detection for ADAS</a:t>
            </a:r>
            <a:endParaRPr/>
          </a:p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808887" y="2895371"/>
            <a:ext cx="35100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Cornelius von Einem, </a:t>
            </a:r>
            <a:r>
              <a:rPr b="1" lang="en" sz="1100">
                <a:solidFill>
                  <a:srgbClr val="FFFFFF"/>
                </a:solidFill>
              </a:rPr>
              <a:t>Florian Tschopp, Andrei Cramariuc, Cesar Cadena, Prof. Roland Siegwart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</a:rPr>
              <a:t>Autonomous Systems Lab, ETH Zurich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b="1" sz="1100"/>
          </a:p>
        </p:txBody>
      </p:sp>
      <p:sp>
        <p:nvSpPr>
          <p:cNvPr id="120" name="Google Shape;12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18"/>
          <p:cNvSpPr txBox="1"/>
          <p:nvPr>
            <p:ph idx="3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000"/>
              <a:t>Motivation</a:t>
            </a:r>
            <a:endParaRPr sz="2000"/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4653122" y="1059656"/>
            <a:ext cx="3942000" cy="3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Increasing railway traffic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Rising vehicle speeds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Development of autonomous vehicles</a:t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New and more advanced safety systems could help for accident prevention </a:t>
            </a:r>
            <a:r>
              <a:rPr lang="en"/>
              <a:t>(People, infrastructure, trees, other objects)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Ein Bild, das draußen, Zug, Spur, Brücke enthält.&#10;&#10;Automatisch generierte Beschreibung"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15424" r="15425" t="0"/>
          <a:stretch/>
        </p:blipFill>
        <p:spPr>
          <a:xfrm>
            <a:off x="548878" y="1059657"/>
            <a:ext cx="3780000" cy="36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000"/>
              <a:t>Related work</a:t>
            </a:r>
            <a:endParaRPr sz="2000"/>
          </a:p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6" name="Google Shape;136;p20"/>
          <p:cNvGrpSpPr/>
          <p:nvPr/>
        </p:nvGrpSpPr>
        <p:grpSpPr>
          <a:xfrm>
            <a:off x="-5632850" y="-3729471"/>
            <a:ext cx="15000426" cy="11661000"/>
            <a:chOff x="-5632850" y="-3372855"/>
            <a:chExt cx="15000426" cy="11661000"/>
          </a:xfrm>
        </p:grpSpPr>
        <p:pic>
          <p:nvPicPr>
            <p:cNvPr id="137" name="Google Shape;137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9150" y="2293375"/>
              <a:ext cx="2972975" cy="35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38850" y="2019475"/>
              <a:ext cx="4621600" cy="75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5815" y="2293375"/>
              <a:ext cx="2972975" cy="35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71025" y="2293375"/>
              <a:ext cx="2972975" cy="3548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1" name="Google Shape;141;p20"/>
            <p:cNvCxnSpPr/>
            <p:nvPr/>
          </p:nvCxnSpPr>
          <p:spPr>
            <a:xfrm rot="10800000">
              <a:off x="1499650" y="1631175"/>
              <a:ext cx="0" cy="526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2" name="Google Shape;142;p20"/>
            <p:cNvCxnSpPr/>
            <p:nvPr/>
          </p:nvCxnSpPr>
          <p:spPr>
            <a:xfrm>
              <a:off x="1499650" y="1644350"/>
              <a:ext cx="7392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143" name="Google Shape;143;p20"/>
            <p:cNvCxnSpPr/>
            <p:nvPr/>
          </p:nvCxnSpPr>
          <p:spPr>
            <a:xfrm>
              <a:off x="2038975" y="1552250"/>
              <a:ext cx="0" cy="210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4" name="Google Shape;144;p20"/>
            <p:cNvCxnSpPr/>
            <p:nvPr/>
          </p:nvCxnSpPr>
          <p:spPr>
            <a:xfrm>
              <a:off x="5086975" y="1552250"/>
              <a:ext cx="0" cy="210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" name="Google Shape;145;p20"/>
            <p:cNvCxnSpPr/>
            <p:nvPr/>
          </p:nvCxnSpPr>
          <p:spPr>
            <a:xfrm>
              <a:off x="6668125" y="1552250"/>
              <a:ext cx="0" cy="210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6" name="Google Shape;146;p20"/>
            <p:cNvSpPr txBox="1"/>
            <p:nvPr/>
          </p:nvSpPr>
          <p:spPr>
            <a:xfrm>
              <a:off x="1686168" y="1698275"/>
              <a:ext cx="6930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&lt; 20m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0"/>
            <p:cNvSpPr txBox="1"/>
            <p:nvPr/>
          </p:nvSpPr>
          <p:spPr>
            <a:xfrm>
              <a:off x="4641042" y="1698275"/>
              <a:ext cx="8967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&lt; 300m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0"/>
            <p:cNvSpPr txBox="1"/>
            <p:nvPr/>
          </p:nvSpPr>
          <p:spPr>
            <a:xfrm>
              <a:off x="6133856" y="1716825"/>
              <a:ext cx="10719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&gt; 500m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0"/>
            <p:cNvSpPr/>
            <p:nvPr/>
          </p:nvSpPr>
          <p:spPr>
            <a:xfrm rot="10800000">
              <a:off x="1078600" y="2059575"/>
              <a:ext cx="957000" cy="776100"/>
            </a:xfrm>
            <a:prstGeom prst="pie">
              <a:avLst>
                <a:gd fmla="val 8044729" name="adj1"/>
                <a:gd fmla="val 13828810" name="adj2"/>
              </a:avLst>
            </a:prstGeom>
            <a:solidFill>
              <a:srgbClr val="43FF00">
                <a:alpha val="42745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0"/>
            <p:cNvSpPr txBox="1"/>
            <p:nvPr/>
          </p:nvSpPr>
          <p:spPr>
            <a:xfrm>
              <a:off x="1182825" y="1004888"/>
              <a:ext cx="1726800" cy="4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Ultra-sonic</a:t>
              </a:r>
              <a:b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sensors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0"/>
            <p:cNvSpPr/>
            <p:nvPr/>
          </p:nvSpPr>
          <p:spPr>
            <a:xfrm rot="10800000">
              <a:off x="-1861250" y="-314355"/>
              <a:ext cx="6836700" cy="5544000"/>
            </a:xfrm>
            <a:prstGeom prst="pie">
              <a:avLst>
                <a:gd fmla="val 10222765" name="adj1"/>
                <a:gd fmla="val 11482743" name="adj2"/>
              </a:avLst>
            </a:prstGeom>
            <a:solidFill>
              <a:srgbClr val="43FF00">
                <a:alpha val="42745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0"/>
            <p:cNvSpPr/>
            <p:nvPr/>
          </p:nvSpPr>
          <p:spPr>
            <a:xfrm rot="10800000">
              <a:off x="-5632850" y="-3372855"/>
              <a:ext cx="14379900" cy="11661000"/>
            </a:xfrm>
            <a:prstGeom prst="pie">
              <a:avLst>
                <a:gd fmla="val 10449749" name="adj1"/>
                <a:gd fmla="val 11185876" name="adj2"/>
              </a:avLst>
            </a:prstGeom>
            <a:solidFill>
              <a:srgbClr val="FFE700">
                <a:alpha val="45490"/>
              </a:srgbClr>
            </a:solidFill>
            <a:ln cap="flat" cmpd="sng" w="952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0"/>
            <p:cNvSpPr txBox="1"/>
            <p:nvPr/>
          </p:nvSpPr>
          <p:spPr>
            <a:xfrm>
              <a:off x="4230825" y="1014413"/>
              <a:ext cx="1726800" cy="4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Standard </a:t>
              </a:r>
              <a:b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LiDARs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0"/>
            <p:cNvSpPr txBox="1"/>
            <p:nvPr/>
          </p:nvSpPr>
          <p:spPr>
            <a:xfrm>
              <a:off x="5811975" y="1004875"/>
              <a:ext cx="1726800" cy="4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Braking distance @ &gt; 100 km/h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5" name="Google Shape;155;p20"/>
            <p:cNvCxnSpPr/>
            <p:nvPr/>
          </p:nvCxnSpPr>
          <p:spPr>
            <a:xfrm>
              <a:off x="8496925" y="1552250"/>
              <a:ext cx="0" cy="210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6" name="Google Shape;156;p20"/>
            <p:cNvSpPr txBox="1"/>
            <p:nvPr/>
          </p:nvSpPr>
          <p:spPr>
            <a:xfrm>
              <a:off x="7962656" y="1716825"/>
              <a:ext cx="10719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&lt; 1000m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0"/>
            <p:cNvSpPr txBox="1"/>
            <p:nvPr/>
          </p:nvSpPr>
          <p:spPr>
            <a:xfrm>
              <a:off x="7640775" y="771725"/>
              <a:ext cx="1726800" cy="7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Sparse </a:t>
              </a:r>
              <a:b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long-range</a:t>
              </a:r>
              <a:b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LiDARs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8" name="Google Shape;158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112850" y="1991800"/>
              <a:ext cx="526200" cy="526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20"/>
          <p:cNvSpPr txBox="1"/>
          <p:nvPr>
            <p:ph idx="1" type="body"/>
          </p:nvPr>
        </p:nvSpPr>
        <p:spPr>
          <a:xfrm>
            <a:off x="588510" y="4209344"/>
            <a:ext cx="2026827" cy="5169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397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"/>
              <a:t>Stereo Vision and dense Lidar (&lt;100m)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Ein Bild, das Text, draußen, Weg, Autobahn enthält.&#10;&#10;Automatisch generierte Beschreibung" id="160" name="Google Shape;160;p20"/>
          <p:cNvPicPr preferRelativeResize="0"/>
          <p:nvPr/>
        </p:nvPicPr>
        <p:blipFill rotWithShape="1">
          <a:blip r:embed="rId6">
            <a:alphaModFix/>
          </a:blip>
          <a:srcRect b="10118" l="0" r="0" t="10119"/>
          <a:stretch/>
        </p:blipFill>
        <p:spPr>
          <a:xfrm>
            <a:off x="654302" y="3016484"/>
            <a:ext cx="1805593" cy="117487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2952546" y="4201059"/>
            <a:ext cx="21291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RGB and Radar (&lt;300m)</a:t>
            </a:r>
            <a:endParaRPr/>
          </a:p>
        </p:txBody>
      </p:sp>
      <p:pic>
        <p:nvPicPr>
          <p:cNvPr descr="Ein Bild, das Text enthält.&#10;&#10;Automatisch generierte Beschreibung" id="162" name="Google Shape;162;p20"/>
          <p:cNvPicPr preferRelativeResize="0"/>
          <p:nvPr/>
        </p:nvPicPr>
        <p:blipFill rotWithShape="1">
          <a:blip r:embed="rId7">
            <a:alphaModFix/>
          </a:blip>
          <a:srcRect b="-10279" l="-1" r="-1233" t="-11514"/>
          <a:stretch/>
        </p:blipFill>
        <p:spPr>
          <a:xfrm>
            <a:off x="3065497" y="3027015"/>
            <a:ext cx="1819334" cy="118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/>
        </p:nvSpPr>
        <p:spPr>
          <a:xfrm>
            <a:off x="5811975" y="4209204"/>
            <a:ext cx="2454201" cy="5857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Monocular RGB and thermal camera (&lt;500m)</a:t>
            </a:r>
            <a:endParaRPr/>
          </a:p>
        </p:txBody>
      </p:sp>
      <p:pic>
        <p:nvPicPr>
          <p:cNvPr descr="Ein Bild, das Text, Gras, draußen, Weg enthält.&#10;&#10;Automatisch generierte Beschreibung" id="164" name="Google Shape;164;p20"/>
          <p:cNvPicPr preferRelativeResize="0"/>
          <p:nvPr/>
        </p:nvPicPr>
        <p:blipFill rotWithShape="1">
          <a:blip r:embed="rId8">
            <a:alphaModFix/>
          </a:blip>
          <a:srcRect b="6799" l="0" r="0" t="6800"/>
          <a:stretch/>
        </p:blipFill>
        <p:spPr>
          <a:xfrm>
            <a:off x="5094226" y="3027014"/>
            <a:ext cx="1819334" cy="1183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Weg, Szene, Straße enthält.&#10;&#10;Automatisch generierte Beschreibung" id="165" name="Google Shape;165;p20"/>
          <p:cNvPicPr preferRelativeResize="0"/>
          <p:nvPr/>
        </p:nvPicPr>
        <p:blipFill rotWithShape="1">
          <a:blip r:embed="rId9">
            <a:alphaModFix/>
          </a:blip>
          <a:srcRect b="9368" l="0" r="0" t="9368"/>
          <a:stretch/>
        </p:blipFill>
        <p:spPr>
          <a:xfrm>
            <a:off x="7085245" y="3016484"/>
            <a:ext cx="1835517" cy="11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0"/>
          <p:cNvCxnSpPr/>
          <p:nvPr/>
        </p:nvCxnSpPr>
        <p:spPr>
          <a:xfrm flipH="1">
            <a:off x="1755648" y="2112264"/>
            <a:ext cx="1090747" cy="850392"/>
          </a:xfrm>
          <a:prstGeom prst="straightConnector1">
            <a:avLst/>
          </a:prstGeom>
          <a:noFill/>
          <a:ln cap="flat" cmpd="sng" w="34925">
            <a:solidFill>
              <a:srgbClr val="0D66AE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67" name="Google Shape;167;p20"/>
          <p:cNvCxnSpPr>
            <a:endCxn id="162" idx="0"/>
          </p:cNvCxnSpPr>
          <p:nvPr/>
        </p:nvCxnSpPr>
        <p:spPr>
          <a:xfrm flipH="1">
            <a:off x="3975164" y="2112315"/>
            <a:ext cx="909600" cy="914700"/>
          </a:xfrm>
          <a:prstGeom prst="straightConnector1">
            <a:avLst/>
          </a:prstGeom>
          <a:noFill/>
          <a:ln cap="flat" cmpd="sng" w="34925">
            <a:solidFill>
              <a:srgbClr val="0D66AE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68" name="Google Shape;168;p20"/>
          <p:cNvCxnSpPr/>
          <p:nvPr/>
        </p:nvCxnSpPr>
        <p:spPr>
          <a:xfrm>
            <a:off x="6668126" y="2108529"/>
            <a:ext cx="299224" cy="797318"/>
          </a:xfrm>
          <a:prstGeom prst="straightConnector1">
            <a:avLst/>
          </a:prstGeom>
          <a:noFill/>
          <a:ln cap="flat" cmpd="sng" w="34925">
            <a:solidFill>
              <a:srgbClr val="0D66AE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69" name="Google Shape;169;p20"/>
          <p:cNvSpPr txBox="1"/>
          <p:nvPr/>
        </p:nvSpPr>
        <p:spPr>
          <a:xfrm>
            <a:off x="2846400" y="4654950"/>
            <a:ext cx="4588500" cy="48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solidFill>
                  <a:srgbClr val="999999"/>
                </a:solidFill>
              </a:rPr>
              <a:t>Durrant, D. R., Haseeb, M. A., Emami, D., &amp; Gräser, A. (2018). Multimodal Sensor Fusion for Reliable Detection of Obstacles on Railway Tracks. 3(2), </a:t>
            </a:r>
            <a:endParaRPr sz="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solidFill>
                  <a:srgbClr val="999999"/>
                </a:solidFill>
              </a:rPr>
              <a:t>Smart Automation of Rail Transport Obstacle Detection System Requirements and Specification. (2019).</a:t>
            </a:r>
            <a:endParaRPr sz="5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999999"/>
                </a:solidFill>
              </a:rPr>
              <a:t>Haseeb, M. A., &amp; Gräser, A. (n.d.). Long-range obstacle detection from a monocular camera.</a:t>
            </a:r>
            <a:endParaRPr sz="6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000"/>
              <a:t>Approach</a:t>
            </a:r>
            <a:br>
              <a:rPr lang="en"/>
            </a:b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8353189" y="45731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550" y="650704"/>
            <a:ext cx="6444552" cy="402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550" y="650713"/>
            <a:ext cx="6444552" cy="402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593627" y="1628653"/>
            <a:ext cx="4042301" cy="20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 rotWithShape="1">
          <a:blip r:embed="rId6">
            <a:alphaModFix/>
          </a:blip>
          <a:srcRect b="0" l="51601" r="0" t="0"/>
          <a:stretch/>
        </p:blipFill>
        <p:spPr>
          <a:xfrm rot="-5400000">
            <a:off x="6724970" y="4275954"/>
            <a:ext cx="591178" cy="21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000"/>
              <a:t>Approach</a:t>
            </a:r>
            <a:br>
              <a:rPr lang="en"/>
            </a:br>
            <a:endParaRPr/>
          </a:p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325" y="2171151"/>
            <a:ext cx="2625024" cy="164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 rotWithShape="1">
          <a:blip r:embed="rId4">
            <a:alphaModFix/>
          </a:blip>
          <a:srcRect b="56813" l="67991" r="25866" t="36727"/>
          <a:stretch/>
        </p:blipFill>
        <p:spPr>
          <a:xfrm>
            <a:off x="2971718" y="2171150"/>
            <a:ext cx="2495549" cy="16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/>
          <p:nvPr/>
        </p:nvSpPr>
        <p:spPr>
          <a:xfrm>
            <a:off x="1971675" y="2695575"/>
            <a:ext cx="295200" cy="2667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" name="Google Shape;189;p22"/>
          <p:cNvCxnSpPr>
            <a:stCxn id="188" idx="0"/>
          </p:cNvCxnSpPr>
          <p:nvPr/>
        </p:nvCxnSpPr>
        <p:spPr>
          <a:xfrm flipH="1" rot="10800000">
            <a:off x="2119275" y="2200275"/>
            <a:ext cx="966900" cy="495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22"/>
          <p:cNvCxnSpPr>
            <a:stCxn id="188" idx="2"/>
          </p:cNvCxnSpPr>
          <p:nvPr/>
        </p:nvCxnSpPr>
        <p:spPr>
          <a:xfrm>
            <a:off x="2119275" y="2962275"/>
            <a:ext cx="1014600" cy="838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p22"/>
          <p:cNvSpPr/>
          <p:nvPr/>
        </p:nvSpPr>
        <p:spPr>
          <a:xfrm>
            <a:off x="4562393" y="3028950"/>
            <a:ext cx="371400" cy="3690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4705193" y="3122925"/>
            <a:ext cx="85800" cy="85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4733768" y="3227700"/>
            <a:ext cx="85800" cy="85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/>
          <p:nvPr/>
        </p:nvSpPr>
        <p:spPr>
          <a:xfrm>
            <a:off x="4648043" y="3199125"/>
            <a:ext cx="85800" cy="85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5">
            <a:alphaModFix/>
          </a:blip>
          <a:srcRect b="0" l="59544" r="0" t="0"/>
          <a:stretch/>
        </p:blipFill>
        <p:spPr>
          <a:xfrm rot="-5236872">
            <a:off x="6507269" y="4410173"/>
            <a:ext cx="666670" cy="26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 rotWithShape="1">
          <a:blip r:embed="rId6">
            <a:alphaModFix/>
          </a:blip>
          <a:srcRect b="0" l="6728" r="14419" t="16509"/>
          <a:stretch/>
        </p:blipFill>
        <p:spPr>
          <a:xfrm rot="5400000">
            <a:off x="5155205" y="1326437"/>
            <a:ext cx="4007644" cy="309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/>
          <p:nvPr/>
        </p:nvSpPr>
        <p:spPr>
          <a:xfrm>
            <a:off x="5220909" y="2771223"/>
            <a:ext cx="3321600" cy="3266700"/>
          </a:xfrm>
          <a:prstGeom prst="pie">
            <a:avLst>
              <a:gd fmla="val 13480564" name="adj1"/>
              <a:gd fmla="val 18944265" name="adj2"/>
            </a:avLst>
          </a:prstGeom>
          <a:solidFill>
            <a:srgbClr val="C9F8D5">
              <a:alpha val="7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 rot="1699399">
            <a:off x="4413345" y="1974748"/>
            <a:ext cx="4954195" cy="4816882"/>
          </a:xfrm>
          <a:prstGeom prst="pie">
            <a:avLst>
              <a:gd fmla="val 15782548" name="adj1"/>
              <a:gd fmla="val 16665318" name="adj2"/>
            </a:avLst>
          </a:prstGeom>
          <a:solidFill>
            <a:srgbClr val="C9DAF8">
              <a:alpha val="6627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638175" y="3811775"/>
            <a:ext cx="1524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Overview image</a:t>
            </a:r>
            <a:endParaRPr b="0" i="0" sz="1400" u="none" cap="none" strike="noStrike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677985">
            <a:off x="4146817" y="1960488"/>
            <a:ext cx="5414603" cy="5015074"/>
          </a:xfrm>
          <a:prstGeom prst="pie">
            <a:avLst>
              <a:gd fmla="val 16125247" name="adj1"/>
              <a:gd fmla="val 16304013" name="adj2"/>
            </a:avLst>
          </a:prstGeom>
          <a:solidFill>
            <a:srgbClr val="FFFF00">
              <a:alpha val="5137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3609855" y="3811775"/>
            <a:ext cx="1524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Detail image</a:t>
            </a:r>
            <a:endParaRPr b="0" i="0" sz="1400" u="none" cap="none" strike="noStrike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4014668" y="1527191"/>
            <a:ext cx="1524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Sparse distance measurements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2"/>
          <p:cNvSpPr/>
          <p:nvPr/>
        </p:nvSpPr>
        <p:spPr>
          <a:xfrm>
            <a:off x="7965750" y="2171150"/>
            <a:ext cx="142800" cy="142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3062218" y="1505625"/>
            <a:ext cx="1524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EFB800"/>
                </a:solidFill>
                <a:latin typeface="Arial"/>
                <a:ea typeface="Arial"/>
                <a:cs typeface="Arial"/>
                <a:sym typeface="Arial"/>
              </a:rPr>
              <a:t>Obstacle detection</a:t>
            </a:r>
            <a:endParaRPr b="0" i="0" sz="1400" u="none" cap="none" strike="noStrike">
              <a:solidFill>
                <a:srgbClr val="EFB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22"/>
          <p:cNvPicPr preferRelativeResize="0"/>
          <p:nvPr/>
        </p:nvPicPr>
        <p:blipFill rotWithShape="1">
          <a:blip r:embed="rId5">
            <a:alphaModFix/>
          </a:blip>
          <a:srcRect b="0" l="51601" r="0" t="0"/>
          <a:stretch/>
        </p:blipFill>
        <p:spPr>
          <a:xfrm rot="-5400000">
            <a:off x="6572570" y="4428354"/>
            <a:ext cx="591178" cy="21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Selection and development</a:t>
            </a:r>
            <a:endParaRPr/>
          </a:p>
        </p:txBody>
      </p:sp>
      <p:sp>
        <p:nvSpPr>
          <p:cNvPr id="211" name="Google Shape;211;p23"/>
          <p:cNvSpPr txBox="1"/>
          <p:nvPr>
            <p:ph idx="1" type="body"/>
          </p:nvPr>
        </p:nvSpPr>
        <p:spPr>
          <a:xfrm>
            <a:off x="548877" y="3124829"/>
            <a:ext cx="8046300" cy="159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Optics: FLIR cameras commonly used in robotics; Various lenses and use of active vision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Depth perception: 1D Laser range finder; needs to be eye-safe and have a range of &gt;1000m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Pointing mechanism: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−"/>
            </a:pPr>
            <a:r>
              <a:rPr lang="en"/>
              <a:t>Tested commercial </a:t>
            </a:r>
            <a:r>
              <a:rPr lang="en"/>
              <a:t>solutions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−"/>
            </a:pPr>
            <a:r>
              <a:rPr lang="en"/>
              <a:t>Development of our own system</a:t>
            </a:r>
            <a:endParaRPr/>
          </a:p>
        </p:txBody>
      </p:sp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/>
          <p:nvPr>
            <p:ph idx="3" type="pic"/>
          </p:nvPr>
        </p:nvSpPr>
        <p:spPr>
          <a:xfrm>
            <a:off x="6030121" y="1061100"/>
            <a:ext cx="2565000" cy="1863000"/>
          </a:xfrm>
          <a:prstGeom prst="rect">
            <a:avLst/>
          </a:prstGeom>
        </p:spPr>
        <p:txBody>
          <a:bodyPr anchorCtr="0" anchor="t" bIns="0" lIns="0" spcFirstLastPara="1" rIns="0" wrap="square" tIns="27000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200" y="919900"/>
            <a:ext cx="2155275" cy="21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0175" y="1059645"/>
            <a:ext cx="2565002" cy="192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5">
            <a:alphaModFix/>
          </a:blip>
          <a:srcRect b="0" l="0" r="20394" t="0"/>
          <a:stretch/>
        </p:blipFill>
        <p:spPr>
          <a:xfrm>
            <a:off x="2485173" y="1218125"/>
            <a:ext cx="1564150" cy="15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012" y="1218136"/>
            <a:ext cx="1964911" cy="1593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23"/>
          <p:cNvCxnSpPr/>
          <p:nvPr/>
        </p:nvCxnSpPr>
        <p:spPr>
          <a:xfrm>
            <a:off x="380550" y="1434156"/>
            <a:ext cx="1197900" cy="5934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Perception</a:t>
            </a:r>
            <a:endParaRPr/>
          </a:p>
        </p:txBody>
      </p:sp>
      <p:sp>
        <p:nvSpPr>
          <p:cNvPr id="224" name="Google Shape;224;p24"/>
          <p:cNvSpPr txBox="1"/>
          <p:nvPr>
            <p:ph idx="1" type="body"/>
          </p:nvPr>
        </p:nvSpPr>
        <p:spPr>
          <a:xfrm>
            <a:off x="548877" y="3841350"/>
            <a:ext cx="3942000" cy="8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Recognizing the known: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Trained algorithms for detecting humans, cars, etc. </a:t>
            </a:r>
            <a:endParaRPr/>
          </a:p>
        </p:txBody>
      </p:sp>
      <p:sp>
        <p:nvSpPr>
          <p:cNvPr id="225" name="Google Shape;225;p24"/>
          <p:cNvSpPr txBox="1"/>
          <p:nvPr>
            <p:ph idx="12" type="sldNum"/>
          </p:nvPr>
        </p:nvSpPr>
        <p:spPr>
          <a:xfrm>
            <a:off x="8353189" y="4877908"/>
            <a:ext cx="2418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24"/>
          <p:cNvSpPr/>
          <p:nvPr>
            <p:ph idx="2" type="pic"/>
          </p:nvPr>
        </p:nvSpPr>
        <p:spPr>
          <a:xfrm>
            <a:off x="548878" y="1059656"/>
            <a:ext cx="3942000" cy="2565000"/>
          </a:xfrm>
          <a:prstGeom prst="rect">
            <a:avLst/>
          </a:prstGeom>
        </p:spPr>
        <p:txBody>
          <a:bodyPr anchorCtr="0" anchor="t" bIns="0" lIns="0" spcFirstLastPara="1" rIns="0" wrap="square" tIns="67500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4"/>
          <p:cNvSpPr txBox="1"/>
          <p:nvPr>
            <p:ph idx="4" type="body"/>
          </p:nvPr>
        </p:nvSpPr>
        <p:spPr>
          <a:xfrm>
            <a:off x="4653122" y="3841350"/>
            <a:ext cx="3942000" cy="86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Detecting the unknown: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Anomaly detection for everything out of the ordinary</a:t>
            </a:r>
            <a:endParaRPr/>
          </a:p>
        </p:txBody>
      </p:sp>
      <p:pic>
        <p:nvPicPr>
          <p:cNvPr id="228" name="Google Shape;2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850" y="900100"/>
            <a:ext cx="4179024" cy="2634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4"/>
          <p:cNvGrpSpPr/>
          <p:nvPr/>
        </p:nvGrpSpPr>
        <p:grpSpPr>
          <a:xfrm>
            <a:off x="4673301" y="971218"/>
            <a:ext cx="2087094" cy="1191291"/>
            <a:chOff x="4673301" y="971041"/>
            <a:chExt cx="1796896" cy="1039612"/>
          </a:xfrm>
        </p:grpSpPr>
        <p:pic>
          <p:nvPicPr>
            <p:cNvPr id="230" name="Google Shape;230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73301" y="971041"/>
              <a:ext cx="1796896" cy="1039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24"/>
            <p:cNvSpPr/>
            <p:nvPr/>
          </p:nvSpPr>
          <p:spPr>
            <a:xfrm>
              <a:off x="5231827" y="1516176"/>
              <a:ext cx="160581" cy="301525"/>
            </a:xfrm>
            <a:prstGeom prst="rect">
              <a:avLst/>
            </a:prstGeom>
            <a:noFill/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232" name="Google Shape;232;p24"/>
            <p:cNvSpPr/>
            <p:nvPr/>
          </p:nvSpPr>
          <p:spPr>
            <a:xfrm>
              <a:off x="5783902" y="1591836"/>
              <a:ext cx="215149" cy="225866"/>
            </a:xfrm>
            <a:prstGeom prst="rect">
              <a:avLst/>
            </a:prstGeom>
            <a:noFill/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grpSp>
        <p:nvGrpSpPr>
          <p:cNvPr id="233" name="Google Shape;233;p24"/>
          <p:cNvGrpSpPr/>
          <p:nvPr/>
        </p:nvGrpSpPr>
        <p:grpSpPr>
          <a:xfrm>
            <a:off x="6480052" y="2162505"/>
            <a:ext cx="2114938" cy="1209886"/>
            <a:chOff x="6778064" y="971060"/>
            <a:chExt cx="1796888" cy="1039600"/>
          </a:xfrm>
        </p:grpSpPr>
        <p:pic>
          <p:nvPicPr>
            <p:cNvPr id="234" name="Google Shape;234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78064" y="971060"/>
              <a:ext cx="1796888" cy="103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24"/>
            <p:cNvSpPr/>
            <p:nvPr/>
          </p:nvSpPr>
          <p:spPr>
            <a:xfrm>
              <a:off x="7368233" y="1516176"/>
              <a:ext cx="160581" cy="301525"/>
            </a:xfrm>
            <a:prstGeom prst="rect">
              <a:avLst/>
            </a:prstGeom>
            <a:noFill/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7920308" y="1591836"/>
              <a:ext cx="215149" cy="225866"/>
            </a:xfrm>
            <a:prstGeom prst="rect">
              <a:avLst/>
            </a:prstGeom>
            <a:noFill/>
            <a:ln cap="flat" cmpd="sng" w="1905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25"/>
          <p:cNvSpPr txBox="1"/>
          <p:nvPr/>
        </p:nvSpPr>
        <p:spPr>
          <a:xfrm>
            <a:off x="548878" y="1601619"/>
            <a:ext cx="80463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Cornelius von Einem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PhD Student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cornelius.voneinem</a:t>
            </a:r>
            <a:r>
              <a:rPr lang="en">
                <a:solidFill>
                  <a:srgbClr val="000000"/>
                </a:solidFill>
              </a:rPr>
              <a:t>@mavt.ethz.ch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ETH Zurich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Autonomous Systems Lab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LEE </a:t>
            </a:r>
            <a:r>
              <a:rPr lang="en"/>
              <a:t>J301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Leonhardstrasse 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8092 Zürich, Switzerland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www.asl.ethz.ch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TH Zürich">
  <a:themeElements>
    <a:clrScheme name="ETH Züric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