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81" r:id="rId3"/>
    <p:sldMasterId id="2147483693" r:id="rId4"/>
    <p:sldMasterId id="2147483705" r:id="rId5"/>
    <p:sldMasterId id="2147483717" r:id="rId6"/>
    <p:sldMasterId id="2147483729" r:id="rId7"/>
    <p:sldMasterId id="2147483741" r:id="rId8"/>
    <p:sldMasterId id="2147483753" r:id="rId9"/>
  </p:sldMasterIdLst>
  <p:notesMasterIdLst>
    <p:notesMasterId r:id="rId16"/>
  </p:notesMasterIdLst>
  <p:handoutMasterIdLst>
    <p:handoutMasterId r:id="rId17"/>
  </p:handoutMasterIdLst>
  <p:sldIdLst>
    <p:sldId id="399" r:id="rId10"/>
    <p:sldId id="380" r:id="rId11"/>
    <p:sldId id="394" r:id="rId12"/>
    <p:sldId id="395" r:id="rId13"/>
    <p:sldId id="398" r:id="rId14"/>
    <p:sldId id="397" r:id="rId15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74">
          <p15:clr>
            <a:srgbClr val="A4A3A4"/>
          </p15:clr>
        </p15:guide>
        <p15:guide id="8" pos="2880">
          <p15:clr>
            <a:srgbClr val="A4A3A4"/>
          </p15:clr>
        </p15:guide>
        <p15:guide id="9" orient="horz" pos="1275" userDrawn="1">
          <p15:clr>
            <a:srgbClr val="A4A3A4"/>
          </p15:clr>
        </p15:guide>
        <p15:guide id="10" orient="horz" pos="391" userDrawn="1">
          <p15:clr>
            <a:srgbClr val="A4A3A4"/>
          </p15:clr>
        </p15:guide>
        <p15:guide id="11" pos="204" userDrawn="1">
          <p15:clr>
            <a:srgbClr val="A4A3A4"/>
          </p15:clr>
        </p15:guide>
        <p15:guide id="12" pos="5556" userDrawn="1">
          <p15:clr>
            <a:srgbClr val="A4A3A4"/>
          </p15:clr>
        </p15:guide>
        <p15:guide id="13" orient="horz" pos="482">
          <p15:clr>
            <a:srgbClr val="A4A3A4"/>
          </p15:clr>
        </p15:guide>
        <p15:guide id="14" pos="90">
          <p15:clr>
            <a:srgbClr val="A4A3A4"/>
          </p15:clr>
        </p15:guide>
        <p15:guide id="15" pos="567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ld  Michael" initials="NM" lastIdx="1" clrIdx="0">
    <p:extLst>
      <p:ext uri="{19B8F6BF-5375-455C-9EA6-DF929625EA0E}">
        <p15:presenceInfo xmlns:p15="http://schemas.microsoft.com/office/powerpoint/2012/main" userId="S-1-5-21-2025429265-764733703-1417001333-531205" providerId="AD"/>
      </p:ext>
    </p:extLst>
  </p:cmAuthor>
  <p:cmAuthor id="2" name="Corman  Francesco" initials="CF" lastIdx="2" clrIdx="1">
    <p:extLst>
      <p:ext uri="{19B8F6BF-5375-455C-9EA6-DF929625EA0E}">
        <p15:presenceInfo xmlns:p15="http://schemas.microsoft.com/office/powerpoint/2012/main" userId="S-1-5-21-2025429265-764733703-1417001333-4254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DAF13"/>
    <a:srgbClr val="FF0066"/>
    <a:srgbClr val="FFCCCC"/>
    <a:srgbClr val="CCFFCC"/>
    <a:srgbClr val="FF9999"/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95374" autoAdjust="0"/>
  </p:normalViewPr>
  <p:slideViewPr>
    <p:cSldViewPr snapToGrid="0" snapToObjects="1">
      <p:cViewPr varScale="1">
        <p:scale>
          <a:sx n="109" d="100"/>
          <a:sy n="109" d="100"/>
        </p:scale>
        <p:origin x="1272" y="114"/>
      </p:cViewPr>
      <p:guideLst>
        <p:guide orient="horz" pos="3929"/>
        <p:guide orient="horz" pos="2160"/>
        <p:guide orient="horz" pos="3045"/>
        <p:guide orient="horz" pos="4269"/>
        <p:guide orient="horz" pos="3974"/>
        <p:guide pos="2880"/>
        <p:guide orient="horz" pos="1275"/>
        <p:guide orient="horz" pos="391"/>
        <p:guide pos="204"/>
        <p:guide pos="5556"/>
        <p:guide orient="horz" pos="482"/>
        <p:guide pos="90"/>
        <p:guide pos="5670"/>
      </p:guideLst>
    </p:cSldViewPr>
  </p:slideViewPr>
  <p:outlineViewPr>
    <p:cViewPr>
      <p:scale>
        <a:sx n="33" d="100"/>
        <a:sy n="33" d="100"/>
      </p:scale>
      <p:origin x="0" y="-541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10DF1-1269-6D4A-9621-A3B8154A2E18}" type="datetimeFigureOut">
              <a:rPr lang="de-DE" smtClean="0">
                <a:latin typeface="Arial" panose="020B0604020202020204" pitchFamily="34" charset="0"/>
              </a:rPr>
              <a:t>28.11.2021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C67F9-0121-424E-BBD0-5352DCCD13D6}" type="slidenum">
              <a:rPr lang="de-DE" smtClean="0">
                <a:latin typeface="Arial" panose="020B0604020202020204" pitchFamily="34" charset="0"/>
              </a:rPr>
              <a:t>‹#›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260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BCDB334D-D17F-49C4-91DD-37BB7E818209}" type="datetimeFigureOut">
              <a:rPr lang="de-CH" smtClean="0"/>
              <a:pPr/>
              <a:t>28.11.2021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A51C0C35-A9A2-4EFD-9BAF-1E52E29E03D1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8496300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</a:t>
            </a:r>
            <a:r>
              <a:rPr lang="de-CH" noProof="0" dirty="0" err="1"/>
              <a:t>subtitle</a:t>
            </a:r>
            <a:r>
              <a:rPr lang="de-CH" noProof="0" dirty="0"/>
              <a:t> style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17.11.2020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Michael Nold</a:t>
            </a:r>
            <a:endParaRPr lang="de-CH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noProof="0" smtClean="0"/>
              <a:t>‹#›</a:t>
            </a:fld>
            <a:endParaRPr lang="de-CH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title style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3850" y="619200"/>
            <a:ext cx="8496300" cy="2809800"/>
          </a:xfrm>
        </p:spPr>
        <p:txBody>
          <a:bodyPr/>
          <a:lstStyle/>
          <a:p>
            <a:r>
              <a:rPr lang="de-CH" noProof="0" dirty="0"/>
              <a:t>Click </a:t>
            </a:r>
            <a:r>
              <a:rPr lang="de-CH" noProof="0" dirty="0" err="1"/>
              <a:t>icon</a:t>
            </a:r>
            <a:r>
              <a:rPr lang="de-CH" noProof="0" dirty="0"/>
              <a:t>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add</a:t>
            </a:r>
            <a:r>
              <a:rPr lang="de-CH" noProof="0" dirty="0"/>
              <a:t> </a:t>
            </a:r>
            <a:r>
              <a:rPr lang="de-CH" noProof="0" dirty="0" err="1"/>
              <a:t>picture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8496300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4000" y="619200"/>
            <a:ext cx="8496000" cy="28080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21733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1994166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1165030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1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4"/>
            <a:ext cx="8496299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42810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849630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824548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4429360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7580105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9920738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pic>
        <p:nvPicPr>
          <p:cNvPr id="5" name="Bild 4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8240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8496300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4000" y="619200"/>
            <a:ext cx="8496000" cy="28080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7167073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17.11.2020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5519608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071895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1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4"/>
            <a:ext cx="8496299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4415093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849630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218379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4177067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4861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5950146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pic>
        <p:nvPicPr>
          <p:cNvPr id="5" name="Bild 4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1499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8496300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4000" y="619200"/>
            <a:ext cx="8496000" cy="28080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952964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16104071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17.11.2020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2201961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1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4"/>
            <a:ext cx="8496299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7604177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849630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565533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0016072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554994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4051347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pic>
        <p:nvPicPr>
          <p:cNvPr id="5" name="Bild 4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5062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8496300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4000" y="619200"/>
            <a:ext cx="8496000" cy="28080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9977459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2352733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0927257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 userDrawn="1"/>
        </p:nvGrpSpPr>
        <p:grpSpPr>
          <a:xfrm>
            <a:off x="-377675" y="-385093"/>
            <a:ext cx="9379990" cy="7159750"/>
            <a:chOff x="-377675" y="-385093"/>
            <a:chExt cx="9379990" cy="7159750"/>
          </a:xfrm>
        </p:grpSpPr>
        <p:cxnSp>
          <p:nvCxnSpPr>
            <p:cNvPr id="13" name="Gerade Verbindung 12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durch Klicken auf das Symbol hinzufügen und in den Hintergrund stellen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1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43999"/>
            <a:ext cx="8496299" cy="980063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dirty="0">
                <a:solidFill>
                  <a:schemeClr val="tx1"/>
                </a:solidFill>
              </a:rPr>
              <a:t>Bild</a:t>
            </a:r>
            <a:r>
              <a:rPr lang="de-CH" sz="1400" baseline="0" dirty="0">
                <a:solidFill>
                  <a:schemeClr val="tx1"/>
                </a:solidFill>
              </a:rPr>
              <a:t> ersetzen: Bild markieren – rechte Maustaste – Bild ändern</a:t>
            </a:r>
            <a:endParaRPr lang="de-CH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1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4"/>
            <a:ext cx="8496299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9573189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849630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090643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5786949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3126282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7713193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pic>
        <p:nvPicPr>
          <p:cNvPr id="5" name="Bild 4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5552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8496300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4000" y="619200"/>
            <a:ext cx="8496000" cy="28080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64614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5468549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8531789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1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4"/>
            <a:ext cx="8496299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1323782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849630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17.11.2020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849630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5213466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5750164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385981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1821720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pic>
        <p:nvPicPr>
          <p:cNvPr id="5" name="Bild 4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0534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8496300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4000" y="619200"/>
            <a:ext cx="8496000" cy="28080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5766916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4408319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946796467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1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4"/>
            <a:ext cx="8496299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0278699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849630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968026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17.11.2020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159406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2961966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03204392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pic>
        <p:nvPicPr>
          <p:cNvPr id="5" name="Bild 4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1865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8496300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4000" y="619200"/>
            <a:ext cx="8496000" cy="28080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3504456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2583215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891867191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1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4"/>
            <a:ext cx="8496299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13536330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849630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3151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4132396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17.11.2020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698504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86844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pic>
        <p:nvPicPr>
          <p:cNvPr id="5" name="Bild 4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27162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8496300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4000" y="619200"/>
            <a:ext cx="8496000" cy="28080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155933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98557852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99572941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1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4"/>
            <a:ext cx="8496299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9707010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849630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2592757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61046681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769592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17.11.2020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5300486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pic>
        <p:nvPicPr>
          <p:cNvPr id="5" name="Bild 4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600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17.11.2020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pic>
        <p:nvPicPr>
          <p:cNvPr id="5" name="Bild 4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59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-377675" y="-385093"/>
            <a:ext cx="9379990" cy="7159750"/>
            <a:chOff x="-377675" y="-385093"/>
            <a:chExt cx="9379990" cy="7159750"/>
          </a:xfrm>
        </p:grpSpPr>
        <p:cxnSp>
          <p:nvCxnSpPr>
            <p:cNvPr id="17" name="Gerade Verbindung 16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/>
          <p:cNvGrpSpPr/>
          <p:nvPr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1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noProof="0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noProof="0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noProof="0" dirty="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17.11.2020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 noProof="0"/>
              <a:t>Michael Nold</a:t>
            </a:r>
            <a:endParaRPr lang="de-CH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CH" noProof="0" dirty="0"/>
              <a:t>Erste Ebene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noProof="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noProof="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de-CH" noProof="0" dirty="0"/>
              <a:t>Titelmasterformat durch Klicken bearbeiten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1" t="12863" r="23960" b="28951"/>
          <a:stretch/>
        </p:blipFill>
        <p:spPr>
          <a:xfrm>
            <a:off x="323528" y="6301824"/>
            <a:ext cx="895672" cy="4841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13"/>
          <a:srcRect l="4088" t="38851" r="1070" b="28915"/>
          <a:stretch/>
        </p:blipFill>
        <p:spPr>
          <a:xfrm>
            <a:off x="1273095" y="6438289"/>
            <a:ext cx="1213161" cy="3477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pos="5556">
          <p15:clr>
            <a:srgbClr val="F26B43"/>
          </p15:clr>
        </p15:guide>
        <p15:guide id="3" pos="2880">
          <p15:clr>
            <a:srgbClr val="F26B43"/>
          </p15:clr>
        </p15:guide>
        <p15:guide id="4" orient="horz" pos="39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045">
          <p15:clr>
            <a:srgbClr val="F26B43"/>
          </p15:clr>
        </p15:guide>
        <p15:guide id="8" orient="horz" pos="3929">
          <p15:clr>
            <a:srgbClr val="F26B43"/>
          </p15:clr>
        </p15:guide>
        <p15:guide id="9" orient="horz" pos="1275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1" orient="horz" pos="42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1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54000" rIns="14400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4000" y="6308725"/>
            <a:ext cx="4248000" cy="4597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de-CH" sz="800" b="1" dirty="0"/>
              <a:t>Platzhalter</a:t>
            </a:r>
            <a:r>
              <a:rPr lang="de-CH" sz="800" b="1" baseline="0" dirty="0"/>
              <a:t> Logo/Schriftzug</a:t>
            </a:r>
            <a:br>
              <a:rPr lang="de-CH" sz="800" baseline="0" dirty="0"/>
            </a:br>
            <a:r>
              <a:rPr lang="de-CH" sz="800" baseline="0" dirty="0"/>
              <a:t>(Anpassung im Folienmaster über «Ansicht» </a:t>
            </a:r>
            <a:r>
              <a:rPr lang="de-CH" sz="800" baseline="0" dirty="0">
                <a:sym typeface="Wingdings" pitchFamily="2" charset="2"/>
              </a:rPr>
              <a:t>&gt; «Folienmaster») 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32530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8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204" userDrawn="1">
          <p15:clr>
            <a:srgbClr val="F26B43"/>
          </p15:clr>
        </p15:guide>
        <p15:guide id="3" pos="5556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127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3045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3974" userDrawn="1">
          <p15:clr>
            <a:srgbClr val="F26B43"/>
          </p15:clr>
        </p15:guide>
        <p15:guide id="10" orient="horz" pos="426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1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54000" rIns="14400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4000" y="6308725"/>
            <a:ext cx="4248000" cy="4597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de-CH" sz="800" b="1" dirty="0"/>
              <a:t>Platzhalter</a:t>
            </a:r>
            <a:r>
              <a:rPr lang="de-CH" sz="800" b="1" baseline="0" dirty="0"/>
              <a:t> Logo/Schriftzug</a:t>
            </a:r>
            <a:br>
              <a:rPr lang="de-CH" sz="800" baseline="0" dirty="0"/>
            </a:br>
            <a:r>
              <a:rPr lang="de-CH" sz="800" baseline="0" dirty="0"/>
              <a:t>(Anpassung im Folienmaster über «Ansicht» </a:t>
            </a:r>
            <a:r>
              <a:rPr lang="de-CH" sz="800" baseline="0" dirty="0">
                <a:sym typeface="Wingdings" pitchFamily="2" charset="2"/>
              </a:rPr>
              <a:t>&gt; «Folienmaster») 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27666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2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91">
          <p15:clr>
            <a:srgbClr val="F26B43"/>
          </p15:clr>
        </p15:guide>
        <p15:guide id="5" orient="horz" pos="1275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045">
          <p15:clr>
            <a:srgbClr val="F26B43"/>
          </p15:clr>
        </p15:guide>
        <p15:guide id="8" orient="horz" pos="3929">
          <p15:clr>
            <a:srgbClr val="F26B43"/>
          </p15:clr>
        </p15:guide>
        <p15:guide id="9" orient="horz" pos="3974">
          <p15:clr>
            <a:srgbClr val="F26B43"/>
          </p15:clr>
        </p15:guide>
        <p15:guide id="10" orient="horz" pos="426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1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54000" rIns="14400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4000" y="6308725"/>
            <a:ext cx="4248000" cy="4597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de-CH" sz="800" b="1" dirty="0"/>
              <a:t>Platzhalter</a:t>
            </a:r>
            <a:r>
              <a:rPr lang="de-CH" sz="800" b="1" baseline="0" dirty="0"/>
              <a:t> Logo/Schriftzug</a:t>
            </a:r>
            <a:br>
              <a:rPr lang="de-CH" sz="800" baseline="0" dirty="0"/>
            </a:br>
            <a:r>
              <a:rPr lang="de-CH" sz="800" baseline="0" dirty="0"/>
              <a:t>(Anpassung im Folienmaster über «Ansicht» </a:t>
            </a:r>
            <a:r>
              <a:rPr lang="de-CH" sz="800" baseline="0" dirty="0">
                <a:sym typeface="Wingdings" pitchFamily="2" charset="2"/>
              </a:rPr>
              <a:t>&gt; «Folienmaster») 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131037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4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91">
          <p15:clr>
            <a:srgbClr val="F26B43"/>
          </p15:clr>
        </p15:guide>
        <p15:guide id="5" orient="horz" pos="1275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045">
          <p15:clr>
            <a:srgbClr val="F26B43"/>
          </p15:clr>
        </p15:guide>
        <p15:guide id="8" orient="horz" pos="3929">
          <p15:clr>
            <a:srgbClr val="F26B43"/>
          </p15:clr>
        </p15:guide>
        <p15:guide id="9" orient="horz" pos="3974">
          <p15:clr>
            <a:srgbClr val="F26B43"/>
          </p15:clr>
        </p15:guide>
        <p15:guide id="10" orient="horz" pos="426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1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4000" y="6308725"/>
            <a:ext cx="4248000" cy="4597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de-CH" sz="800" b="1" dirty="0"/>
              <a:t>Platzhalter</a:t>
            </a:r>
            <a:r>
              <a:rPr lang="de-CH" sz="800" b="1" baseline="0" dirty="0"/>
              <a:t> Logo/Schriftzug</a:t>
            </a:r>
            <a:br>
              <a:rPr lang="de-CH" sz="800" baseline="0" dirty="0"/>
            </a:br>
            <a:r>
              <a:rPr lang="de-CH" sz="800" baseline="0" dirty="0"/>
              <a:t>(Anpassung im Folienmaster über «Ansicht» </a:t>
            </a:r>
            <a:r>
              <a:rPr lang="de-CH" sz="800" baseline="0" dirty="0">
                <a:sym typeface="Wingdings" pitchFamily="2" charset="2"/>
              </a:rPr>
              <a:t>&gt; «Folienmaster») 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268968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91">
          <p15:clr>
            <a:srgbClr val="F26B43"/>
          </p15:clr>
        </p15:guide>
        <p15:guide id="5" orient="horz" pos="1275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045">
          <p15:clr>
            <a:srgbClr val="F26B43"/>
          </p15:clr>
        </p15:guide>
        <p15:guide id="8" orient="horz" pos="3929">
          <p15:clr>
            <a:srgbClr val="F26B43"/>
          </p15:clr>
        </p15:guide>
        <p15:guide id="9" orient="horz" pos="3974">
          <p15:clr>
            <a:srgbClr val="F26B43"/>
          </p15:clr>
        </p15:guide>
        <p15:guide id="10" orient="horz" pos="426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1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54000" rIns="14400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4000" y="6308725"/>
            <a:ext cx="4248000" cy="4597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de-CH" sz="800" b="1" dirty="0"/>
              <a:t>Platzhalter</a:t>
            </a:r>
            <a:r>
              <a:rPr lang="de-CH" sz="800" b="1" baseline="0" dirty="0"/>
              <a:t> Logo/Schriftzug</a:t>
            </a:r>
            <a:br>
              <a:rPr lang="de-CH" sz="800" baseline="0" dirty="0"/>
            </a:br>
            <a:r>
              <a:rPr lang="de-CH" sz="800" baseline="0" dirty="0"/>
              <a:t>(Anpassung im Folienmaster über «Ansicht» </a:t>
            </a:r>
            <a:r>
              <a:rPr lang="de-CH" sz="800" baseline="0" dirty="0">
                <a:sym typeface="Wingdings" pitchFamily="2" charset="2"/>
              </a:rPr>
              <a:t>&gt; «Folienmaster») 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341693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91">
          <p15:clr>
            <a:srgbClr val="F26B43"/>
          </p15:clr>
        </p15:guide>
        <p15:guide id="5" orient="horz" pos="1275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045">
          <p15:clr>
            <a:srgbClr val="F26B43"/>
          </p15:clr>
        </p15:guide>
        <p15:guide id="8" orient="horz" pos="3929">
          <p15:clr>
            <a:srgbClr val="F26B43"/>
          </p15:clr>
        </p15:guide>
        <p15:guide id="9" orient="horz" pos="3974">
          <p15:clr>
            <a:srgbClr val="F26B43"/>
          </p15:clr>
        </p15:guide>
        <p15:guide id="10" orient="horz" pos="426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1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54000" rIns="14400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4000" y="6308725"/>
            <a:ext cx="4248000" cy="4597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de-CH" sz="800" b="1" dirty="0"/>
              <a:t>Platzhalter</a:t>
            </a:r>
            <a:r>
              <a:rPr lang="de-CH" sz="800" b="1" baseline="0" dirty="0"/>
              <a:t> Logo/Schriftzug</a:t>
            </a:r>
            <a:br>
              <a:rPr lang="de-CH" sz="800" baseline="0" dirty="0"/>
            </a:br>
            <a:r>
              <a:rPr lang="de-CH" sz="800" baseline="0" dirty="0"/>
              <a:t>(Anpassung im Folienmaster über «Ansicht» </a:t>
            </a:r>
            <a:r>
              <a:rPr lang="de-CH" sz="800" baseline="0" dirty="0">
                <a:sym typeface="Wingdings" pitchFamily="2" charset="2"/>
              </a:rPr>
              <a:t>&gt; «Folienmaster») 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72124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4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91">
          <p15:clr>
            <a:srgbClr val="F26B43"/>
          </p15:clr>
        </p15:guide>
        <p15:guide id="5" orient="horz" pos="1275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045">
          <p15:clr>
            <a:srgbClr val="F26B43"/>
          </p15:clr>
        </p15:guide>
        <p15:guide id="8" orient="horz" pos="3929">
          <p15:clr>
            <a:srgbClr val="F26B43"/>
          </p15:clr>
        </p15:guide>
        <p15:guide id="9" orient="horz" pos="3974">
          <p15:clr>
            <a:srgbClr val="F26B43"/>
          </p15:clr>
        </p15:guide>
        <p15:guide id="10" orient="horz" pos="426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1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54000" rIns="14400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4000" y="6308725"/>
            <a:ext cx="4248000" cy="4597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de-CH" sz="800" b="1" dirty="0"/>
              <a:t>Platzhalter</a:t>
            </a:r>
            <a:r>
              <a:rPr lang="de-CH" sz="800" b="1" baseline="0" dirty="0"/>
              <a:t> Logo/Schriftzug</a:t>
            </a:r>
            <a:br>
              <a:rPr lang="de-CH" sz="800" baseline="0" dirty="0"/>
            </a:br>
            <a:r>
              <a:rPr lang="de-CH" sz="800" baseline="0" dirty="0"/>
              <a:t>(Anpassung im Folienmaster über «Ansicht» </a:t>
            </a:r>
            <a:r>
              <a:rPr lang="de-CH" sz="800" baseline="0" dirty="0">
                <a:sym typeface="Wingdings" pitchFamily="2" charset="2"/>
              </a:rPr>
              <a:t>&gt; «Folienmaster») 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144471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2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91">
          <p15:clr>
            <a:srgbClr val="F26B43"/>
          </p15:clr>
        </p15:guide>
        <p15:guide id="5" orient="horz" pos="1275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045">
          <p15:clr>
            <a:srgbClr val="F26B43"/>
          </p15:clr>
        </p15:guide>
        <p15:guide id="8" orient="horz" pos="3929">
          <p15:clr>
            <a:srgbClr val="F26B43"/>
          </p15:clr>
        </p15:guide>
        <p15:guide id="9" orient="horz" pos="3974">
          <p15:clr>
            <a:srgbClr val="F26B43"/>
          </p15:clr>
        </p15:guide>
        <p15:guide id="10" orient="horz" pos="426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1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04.02.2020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54000" rIns="14400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4000" y="6308725"/>
            <a:ext cx="4248000" cy="4597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de-CH" sz="800" b="1" dirty="0"/>
              <a:t>Platzhalter</a:t>
            </a:r>
            <a:r>
              <a:rPr lang="de-CH" sz="800" b="1" baseline="0" dirty="0"/>
              <a:t> Logo/Schriftzug</a:t>
            </a:r>
            <a:br>
              <a:rPr lang="de-CH" sz="800" baseline="0" dirty="0"/>
            </a:br>
            <a:r>
              <a:rPr lang="de-CH" sz="800" baseline="0" dirty="0"/>
              <a:t>(Anpassung im Folienmaster über «Ansicht» </a:t>
            </a:r>
            <a:r>
              <a:rPr lang="de-CH" sz="800" baseline="0" dirty="0">
                <a:sym typeface="Wingdings" pitchFamily="2" charset="2"/>
              </a:rPr>
              <a:t>&gt; «Folienmaster») 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37056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4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91">
          <p15:clr>
            <a:srgbClr val="F26B43"/>
          </p15:clr>
        </p15:guide>
        <p15:guide id="5" orient="horz" pos="1275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045">
          <p15:clr>
            <a:srgbClr val="F26B43"/>
          </p15:clr>
        </p15:guide>
        <p15:guide id="8" orient="horz" pos="3929">
          <p15:clr>
            <a:srgbClr val="F26B43"/>
          </p15:clr>
        </p15:guide>
        <p15:guide id="9" orient="horz" pos="3974">
          <p15:clr>
            <a:srgbClr val="F26B43"/>
          </p15:clr>
        </p15:guide>
        <p15:guide id="10" orient="horz" pos="42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E37A2AA5-F342-4273-8C8B-F0F8FB81FB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/>
              <a:t>ETH Mobility Initiative - 5</a:t>
            </a:r>
            <a:r>
              <a:rPr lang="en-US" sz="1800" baseline="30000"/>
              <a:t>th</a:t>
            </a:r>
            <a:r>
              <a:rPr lang="en-US" sz="1800"/>
              <a:t> Partnership Council</a:t>
            </a:r>
            <a:endParaRPr lang="en-CA"/>
          </a:p>
          <a:p>
            <a:r>
              <a:rPr lang="en-CA" dirty="0"/>
              <a:t>02.12.2021</a:t>
            </a:r>
          </a:p>
          <a:p>
            <a:r>
              <a:rPr lang="en-CA" dirty="0"/>
              <a:t>Michael Nold</a:t>
            </a:r>
          </a:p>
          <a:p>
            <a:r>
              <a:rPr lang="en-CA" dirty="0"/>
              <a:t>Georgia Pierrou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417B9-5865-4892-BCA3-FE1CF1C1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1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628C59-7EA2-4663-BEBA-1DA08CA2DA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err="1"/>
              <a:t>RailPower</a:t>
            </a:r>
            <a:r>
              <a:rPr lang="en-US" sz="2400" dirty="0"/>
              <a:t>: Power and Energy for the future railways </a:t>
            </a:r>
            <a:br>
              <a:rPr lang="en-US" sz="2400" dirty="0"/>
            </a:br>
            <a:r>
              <a:rPr lang="en-US" sz="2400" dirty="0"/>
              <a:t>Prof. Francesco Corman, Prof. Gabriela Hug</a:t>
            </a:r>
            <a:br>
              <a:rPr lang="en-CA" sz="2400" dirty="0"/>
            </a:br>
            <a:endParaRPr lang="de-CH" sz="2400" dirty="0"/>
          </a:p>
        </p:txBody>
      </p:sp>
      <p:pic>
        <p:nvPicPr>
          <p:cNvPr id="14" name="Picture Placeholder 13" descr="A picture containing building, outdoor, government building, city&#10;&#10;Description automatically generated">
            <a:extLst>
              <a:ext uri="{FF2B5EF4-FFF2-40B4-BE49-F238E27FC236}">
                <a16:creationId xmlns:a16="http://schemas.microsoft.com/office/drawing/2014/main" id="{AB8E854D-BECE-4E56-AA85-1506FCB1A6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r="3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82749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WP1 - Results</a:t>
            </a:r>
            <a:endParaRPr lang="de-CH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242" y="1000080"/>
            <a:ext cx="3608986" cy="4942339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Power consumption of a series of different trains inside a feeding-section of a railway-network, which are operating according a timetable.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02.12.2021</a:t>
            </a: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2</a:t>
            </a:fld>
            <a:endParaRPr lang="de-CH" dirty="0"/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28" y="1401125"/>
            <a:ext cx="4861922" cy="3782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Gerader Verbinder 8"/>
          <p:cNvCxnSpPr/>
          <p:nvPr/>
        </p:nvCxnSpPr>
        <p:spPr>
          <a:xfrm>
            <a:off x="723626" y="4796607"/>
            <a:ext cx="279582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H="1">
            <a:off x="723626" y="4796607"/>
            <a:ext cx="802567" cy="1085439"/>
          </a:xfrm>
          <a:prstGeom prst="line">
            <a:avLst/>
          </a:prstGeom>
          <a:ln w="28575" cap="sq">
            <a:solidFill>
              <a:schemeClr val="tx1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/>
          <p:cNvGrpSpPr/>
          <p:nvPr/>
        </p:nvGrpSpPr>
        <p:grpSpPr>
          <a:xfrm rot="171724">
            <a:off x="736879" y="4579860"/>
            <a:ext cx="761985" cy="231225"/>
            <a:chOff x="6659354" y="1721524"/>
            <a:chExt cx="761985" cy="231225"/>
          </a:xfrm>
        </p:grpSpPr>
        <p:sp>
          <p:nvSpPr>
            <p:cNvPr id="15" name="Eine Ecke des Rechtecks schneiden 14"/>
            <p:cNvSpPr/>
            <p:nvPr/>
          </p:nvSpPr>
          <p:spPr>
            <a:xfrm rot="21415123">
              <a:off x="7047479" y="1756889"/>
              <a:ext cx="373860" cy="110258"/>
            </a:xfrm>
            <a:prstGeom prst="snip1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" name="Ellipse 15"/>
            <p:cNvSpPr/>
            <p:nvPr/>
          </p:nvSpPr>
          <p:spPr>
            <a:xfrm>
              <a:off x="7065633" y="1877114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7" name="Ellipse 16"/>
            <p:cNvSpPr/>
            <p:nvPr/>
          </p:nvSpPr>
          <p:spPr>
            <a:xfrm>
              <a:off x="7125151" y="1869633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8" name="Gerader Verbinder 17"/>
            <p:cNvCxnSpPr/>
            <p:nvPr/>
          </p:nvCxnSpPr>
          <p:spPr>
            <a:xfrm flipV="1">
              <a:off x="6808972" y="1721524"/>
              <a:ext cx="39636" cy="28735"/>
            </a:xfrm>
            <a:prstGeom prst="line">
              <a:avLst/>
            </a:prstGeom>
            <a:ln w="12700" cap="sq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 flipH="1" flipV="1">
              <a:off x="6808972" y="1749552"/>
              <a:ext cx="39636" cy="25979"/>
            </a:xfrm>
            <a:prstGeom prst="line">
              <a:avLst/>
            </a:prstGeom>
            <a:ln w="12700" cap="sq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9"/>
            <p:cNvSpPr/>
            <p:nvPr/>
          </p:nvSpPr>
          <p:spPr>
            <a:xfrm>
              <a:off x="7362228" y="1858700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1" name="Ellipse 20"/>
            <p:cNvSpPr/>
            <p:nvPr/>
          </p:nvSpPr>
          <p:spPr>
            <a:xfrm>
              <a:off x="7295839" y="1860940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2" name="Gerader Verbinder 21"/>
            <p:cNvCxnSpPr/>
            <p:nvPr/>
          </p:nvCxnSpPr>
          <p:spPr>
            <a:xfrm flipV="1">
              <a:off x="7091957" y="1792937"/>
              <a:ext cx="270271" cy="15522"/>
            </a:xfrm>
            <a:prstGeom prst="line">
              <a:avLst/>
            </a:prstGeom>
            <a:ln w="38100" cap="sq">
              <a:solidFill>
                <a:srgbClr val="1269B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ine Ecke des Rechtecks schneiden 22"/>
            <p:cNvSpPr/>
            <p:nvPr/>
          </p:nvSpPr>
          <p:spPr>
            <a:xfrm rot="21415123" flipH="1">
              <a:off x="6659354" y="1779751"/>
              <a:ext cx="378508" cy="110258"/>
            </a:xfrm>
            <a:prstGeom prst="snip1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Ellipse 23"/>
            <p:cNvSpPr/>
            <p:nvPr/>
          </p:nvSpPr>
          <p:spPr>
            <a:xfrm>
              <a:off x="6675106" y="1900101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" name="Ellipse 24"/>
            <p:cNvSpPr/>
            <p:nvPr/>
          </p:nvSpPr>
          <p:spPr>
            <a:xfrm>
              <a:off x="6734624" y="1892620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" name="Ellipse 25"/>
            <p:cNvSpPr/>
            <p:nvPr/>
          </p:nvSpPr>
          <p:spPr>
            <a:xfrm>
              <a:off x="6971701" y="1881687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7" name="Ellipse 26"/>
            <p:cNvSpPr/>
            <p:nvPr/>
          </p:nvSpPr>
          <p:spPr>
            <a:xfrm>
              <a:off x="6905312" y="1883927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8" name="Gerader Verbinder 27"/>
            <p:cNvCxnSpPr/>
            <p:nvPr/>
          </p:nvCxnSpPr>
          <p:spPr>
            <a:xfrm flipV="1">
              <a:off x="6733152" y="1815924"/>
              <a:ext cx="264272" cy="15522"/>
            </a:xfrm>
            <a:prstGeom prst="line">
              <a:avLst/>
            </a:prstGeom>
            <a:ln w="38100" cap="sq">
              <a:solidFill>
                <a:srgbClr val="1269B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/>
          <p:cNvGrpSpPr/>
          <p:nvPr/>
        </p:nvGrpSpPr>
        <p:grpSpPr>
          <a:xfrm rot="18608707">
            <a:off x="613536" y="5230903"/>
            <a:ext cx="761985" cy="231225"/>
            <a:chOff x="6659354" y="1721524"/>
            <a:chExt cx="761985" cy="231225"/>
          </a:xfrm>
        </p:grpSpPr>
        <p:sp>
          <p:nvSpPr>
            <p:cNvPr id="30" name="Eine Ecke des Rechtecks schneiden 29"/>
            <p:cNvSpPr/>
            <p:nvPr/>
          </p:nvSpPr>
          <p:spPr>
            <a:xfrm rot="21415123">
              <a:off x="7047479" y="1756889"/>
              <a:ext cx="373860" cy="110258"/>
            </a:xfrm>
            <a:prstGeom prst="snip1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1" name="Ellipse 30"/>
            <p:cNvSpPr/>
            <p:nvPr/>
          </p:nvSpPr>
          <p:spPr>
            <a:xfrm>
              <a:off x="7065633" y="1877114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2" name="Ellipse 31"/>
            <p:cNvSpPr/>
            <p:nvPr/>
          </p:nvSpPr>
          <p:spPr>
            <a:xfrm>
              <a:off x="7125151" y="1869633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33" name="Gerader Verbinder 32"/>
            <p:cNvCxnSpPr/>
            <p:nvPr/>
          </p:nvCxnSpPr>
          <p:spPr>
            <a:xfrm flipV="1">
              <a:off x="6808972" y="1721524"/>
              <a:ext cx="39636" cy="28735"/>
            </a:xfrm>
            <a:prstGeom prst="line">
              <a:avLst/>
            </a:prstGeom>
            <a:ln w="12700" cap="sq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H="1" flipV="1">
              <a:off x="6808972" y="1749552"/>
              <a:ext cx="39636" cy="25979"/>
            </a:xfrm>
            <a:prstGeom prst="line">
              <a:avLst/>
            </a:prstGeom>
            <a:ln w="12700" cap="sq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lipse 34"/>
            <p:cNvSpPr/>
            <p:nvPr/>
          </p:nvSpPr>
          <p:spPr>
            <a:xfrm>
              <a:off x="7362228" y="1858700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6" name="Ellipse 35"/>
            <p:cNvSpPr/>
            <p:nvPr/>
          </p:nvSpPr>
          <p:spPr>
            <a:xfrm>
              <a:off x="7295839" y="1860940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37" name="Gerader Verbinder 36"/>
            <p:cNvCxnSpPr/>
            <p:nvPr/>
          </p:nvCxnSpPr>
          <p:spPr>
            <a:xfrm flipV="1">
              <a:off x="7091957" y="1792937"/>
              <a:ext cx="270271" cy="15522"/>
            </a:xfrm>
            <a:prstGeom prst="line">
              <a:avLst/>
            </a:prstGeom>
            <a:ln w="38100" cap="sq">
              <a:solidFill>
                <a:srgbClr val="1269B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ine Ecke des Rechtecks schneiden 37"/>
            <p:cNvSpPr/>
            <p:nvPr/>
          </p:nvSpPr>
          <p:spPr>
            <a:xfrm rot="21415123" flipH="1">
              <a:off x="6659354" y="1779751"/>
              <a:ext cx="378508" cy="110258"/>
            </a:xfrm>
            <a:prstGeom prst="snip1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9" name="Ellipse 38"/>
            <p:cNvSpPr/>
            <p:nvPr/>
          </p:nvSpPr>
          <p:spPr>
            <a:xfrm>
              <a:off x="6675106" y="1900101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0" name="Ellipse 39"/>
            <p:cNvSpPr/>
            <p:nvPr/>
          </p:nvSpPr>
          <p:spPr>
            <a:xfrm>
              <a:off x="6734624" y="1892620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1" name="Ellipse 40"/>
            <p:cNvSpPr/>
            <p:nvPr/>
          </p:nvSpPr>
          <p:spPr>
            <a:xfrm>
              <a:off x="6971701" y="1881687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2" name="Ellipse 41"/>
            <p:cNvSpPr/>
            <p:nvPr/>
          </p:nvSpPr>
          <p:spPr>
            <a:xfrm>
              <a:off x="6905312" y="1883927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43" name="Gerader Verbinder 42"/>
            <p:cNvCxnSpPr/>
            <p:nvPr/>
          </p:nvCxnSpPr>
          <p:spPr>
            <a:xfrm flipV="1">
              <a:off x="6733152" y="1815924"/>
              <a:ext cx="264272" cy="15522"/>
            </a:xfrm>
            <a:prstGeom prst="line">
              <a:avLst/>
            </a:prstGeom>
            <a:ln w="38100" cap="sq">
              <a:solidFill>
                <a:srgbClr val="1269B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ieren 43"/>
          <p:cNvGrpSpPr/>
          <p:nvPr/>
        </p:nvGrpSpPr>
        <p:grpSpPr>
          <a:xfrm rot="186592">
            <a:off x="2710817" y="4586165"/>
            <a:ext cx="761985" cy="231225"/>
            <a:chOff x="6659354" y="1721524"/>
            <a:chExt cx="761985" cy="231225"/>
          </a:xfrm>
        </p:grpSpPr>
        <p:sp>
          <p:nvSpPr>
            <p:cNvPr id="45" name="Eine Ecke des Rechtecks schneiden 44"/>
            <p:cNvSpPr/>
            <p:nvPr/>
          </p:nvSpPr>
          <p:spPr>
            <a:xfrm rot="21415123">
              <a:off x="7047479" y="1756889"/>
              <a:ext cx="373860" cy="110258"/>
            </a:xfrm>
            <a:prstGeom prst="snip1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6" name="Ellipse 45"/>
            <p:cNvSpPr/>
            <p:nvPr/>
          </p:nvSpPr>
          <p:spPr>
            <a:xfrm>
              <a:off x="7065633" y="1877114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7" name="Ellipse 46"/>
            <p:cNvSpPr/>
            <p:nvPr/>
          </p:nvSpPr>
          <p:spPr>
            <a:xfrm>
              <a:off x="7125151" y="1869633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48" name="Gerader Verbinder 47"/>
            <p:cNvCxnSpPr/>
            <p:nvPr/>
          </p:nvCxnSpPr>
          <p:spPr>
            <a:xfrm flipV="1">
              <a:off x="6808972" y="1721524"/>
              <a:ext cx="39636" cy="28735"/>
            </a:xfrm>
            <a:prstGeom prst="line">
              <a:avLst/>
            </a:prstGeom>
            <a:ln w="12700" cap="sq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/>
            <p:nvPr/>
          </p:nvCxnSpPr>
          <p:spPr>
            <a:xfrm flipH="1" flipV="1">
              <a:off x="6808972" y="1749552"/>
              <a:ext cx="39636" cy="25979"/>
            </a:xfrm>
            <a:prstGeom prst="line">
              <a:avLst/>
            </a:prstGeom>
            <a:ln w="12700" cap="sq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/>
            <p:cNvSpPr/>
            <p:nvPr/>
          </p:nvSpPr>
          <p:spPr>
            <a:xfrm>
              <a:off x="7362228" y="1858700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1" name="Ellipse 50"/>
            <p:cNvSpPr/>
            <p:nvPr/>
          </p:nvSpPr>
          <p:spPr>
            <a:xfrm>
              <a:off x="7295839" y="1860940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52" name="Gerader Verbinder 51"/>
            <p:cNvCxnSpPr/>
            <p:nvPr/>
          </p:nvCxnSpPr>
          <p:spPr>
            <a:xfrm flipV="1">
              <a:off x="7091957" y="1792937"/>
              <a:ext cx="270271" cy="15522"/>
            </a:xfrm>
            <a:prstGeom prst="line">
              <a:avLst/>
            </a:prstGeom>
            <a:ln w="38100" cap="sq">
              <a:solidFill>
                <a:srgbClr val="1269B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ine Ecke des Rechtecks schneiden 52"/>
            <p:cNvSpPr/>
            <p:nvPr/>
          </p:nvSpPr>
          <p:spPr>
            <a:xfrm rot="21415123" flipH="1">
              <a:off x="6659354" y="1779751"/>
              <a:ext cx="378508" cy="110258"/>
            </a:xfrm>
            <a:prstGeom prst="snip1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4" name="Ellipse 53"/>
            <p:cNvSpPr/>
            <p:nvPr/>
          </p:nvSpPr>
          <p:spPr>
            <a:xfrm>
              <a:off x="6675106" y="1900101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5" name="Ellipse 54"/>
            <p:cNvSpPr/>
            <p:nvPr/>
          </p:nvSpPr>
          <p:spPr>
            <a:xfrm>
              <a:off x="6734624" y="1892620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6" name="Ellipse 55"/>
            <p:cNvSpPr/>
            <p:nvPr/>
          </p:nvSpPr>
          <p:spPr>
            <a:xfrm>
              <a:off x="6971701" y="1881687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7" name="Ellipse 56"/>
            <p:cNvSpPr/>
            <p:nvPr/>
          </p:nvSpPr>
          <p:spPr>
            <a:xfrm>
              <a:off x="6905312" y="1883927"/>
              <a:ext cx="52648" cy="52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58" name="Gerader Verbinder 57"/>
            <p:cNvCxnSpPr/>
            <p:nvPr/>
          </p:nvCxnSpPr>
          <p:spPr>
            <a:xfrm flipV="1">
              <a:off x="6733152" y="1815924"/>
              <a:ext cx="264272" cy="15522"/>
            </a:xfrm>
            <a:prstGeom prst="line">
              <a:avLst/>
            </a:prstGeom>
            <a:ln w="38100" cap="sq">
              <a:solidFill>
                <a:srgbClr val="1269B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hteck 58"/>
          <p:cNvSpPr/>
          <p:nvPr/>
        </p:nvSpPr>
        <p:spPr>
          <a:xfrm>
            <a:off x="427597" y="4450517"/>
            <a:ext cx="2137986" cy="164861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323850" y="4086138"/>
            <a:ext cx="3346907" cy="216539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217304" y="3763768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railway-network</a:t>
            </a:r>
          </a:p>
        </p:txBody>
      </p:sp>
      <p:sp>
        <p:nvSpPr>
          <p:cNvPr id="62" name="Rechteck 61"/>
          <p:cNvSpPr/>
          <p:nvPr/>
        </p:nvSpPr>
        <p:spPr>
          <a:xfrm>
            <a:off x="319114" y="4081186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feeding-section</a:t>
            </a:r>
          </a:p>
        </p:txBody>
      </p:sp>
    </p:spTree>
    <p:extLst>
      <p:ext uri="{BB962C8B-B14F-4D97-AF65-F5344CB8AC3E}">
        <p14:creationId xmlns:p14="http://schemas.microsoft.com/office/powerpoint/2010/main" val="28404493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1 / 2 Results and ongoing work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291771"/>
            <a:ext cx="5060016" cy="494233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Tasks</a:t>
            </a:r>
          </a:p>
          <a:p>
            <a:r>
              <a:rPr lang="en-US" sz="2000" dirty="0"/>
              <a:t>Considering the operation influences and seek out connection between delays </a:t>
            </a:r>
          </a:p>
          <a:p>
            <a:pPr marL="0" indent="0">
              <a:buNone/>
            </a:pPr>
            <a:r>
              <a:rPr lang="en-US" sz="2000" b="1" dirty="0"/>
              <a:t>Approaches</a:t>
            </a:r>
          </a:p>
          <a:p>
            <a:r>
              <a:rPr lang="en-US" sz="2000" dirty="0"/>
              <a:t>Monte Carlo Simulation</a:t>
            </a:r>
          </a:p>
          <a:p>
            <a:r>
              <a:rPr lang="en-US" sz="2000" dirty="0"/>
              <a:t>Seek out connection with big data analyses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1500" b="1" dirty="0"/>
              <a:t>         No delay 				      Delays </a:t>
            </a:r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02.12.2021</a:t>
            </a: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3</a:t>
            </a:fld>
            <a:endParaRPr lang="de-CH" dirty="0"/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25"/>
          <a:stretch/>
        </p:blipFill>
        <p:spPr>
          <a:xfrm>
            <a:off x="5687999" y="3656583"/>
            <a:ext cx="2811316" cy="2378408"/>
          </a:xfrm>
          <a:prstGeom prst="rect">
            <a:avLst/>
          </a:prstGeom>
        </p:spPr>
      </p:pic>
      <p:pic>
        <p:nvPicPr>
          <p:cNvPr id="8" name="Grafik 7" descr="Bildschirmausschnit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8"/>
          <a:stretch/>
        </p:blipFill>
        <p:spPr>
          <a:xfrm>
            <a:off x="5750749" y="1217155"/>
            <a:ext cx="2702518" cy="22959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442" y="3813256"/>
            <a:ext cx="3009640" cy="2257230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 flipH="1" flipV="1">
            <a:off x="6974840" y="1910080"/>
            <a:ext cx="805773" cy="279075"/>
          </a:xfrm>
          <a:prstGeom prst="straightConnector1">
            <a:avLst/>
          </a:prstGeom>
          <a:ln w="12700" cap="sq">
            <a:solidFill>
              <a:schemeClr val="tx1"/>
            </a:solidFill>
            <a:round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841221" y="2009894"/>
            <a:ext cx="12240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punctually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887269" y="4572539"/>
            <a:ext cx="12240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delayed</a:t>
            </a:r>
            <a:endParaRPr lang="de-DE" dirty="0"/>
          </a:p>
        </p:txBody>
      </p:sp>
      <p:cxnSp>
        <p:nvCxnSpPr>
          <p:cNvPr id="17" name="Gerade Verbindung mit Pfeil 16"/>
          <p:cNvCxnSpPr/>
          <p:nvPr/>
        </p:nvCxnSpPr>
        <p:spPr>
          <a:xfrm flipH="1" flipV="1">
            <a:off x="7102008" y="4395693"/>
            <a:ext cx="774045" cy="265852"/>
          </a:xfrm>
          <a:prstGeom prst="straightConnector1">
            <a:avLst/>
          </a:prstGeom>
          <a:ln w="12700" cap="sq">
            <a:solidFill>
              <a:schemeClr val="tx1"/>
            </a:solidFill>
            <a:round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 flipV="1">
            <a:off x="8050518" y="3903245"/>
            <a:ext cx="274332" cy="669294"/>
          </a:xfrm>
          <a:prstGeom prst="straightConnector1">
            <a:avLst/>
          </a:prstGeom>
          <a:ln w="12700" cap="sq">
            <a:solidFill>
              <a:schemeClr val="tx1"/>
            </a:solidFill>
            <a:round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7780613" y="1329794"/>
            <a:ext cx="274332" cy="669294"/>
          </a:xfrm>
          <a:prstGeom prst="straightConnector1">
            <a:avLst/>
          </a:prstGeom>
          <a:ln w="12700" cap="sq">
            <a:solidFill>
              <a:schemeClr val="tx1"/>
            </a:solidFill>
            <a:round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1924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02.12.2021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Michael Nold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4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Prix LITRA 2021</a:t>
            </a:r>
            <a:br>
              <a:rPr lang="en-US" dirty="0"/>
            </a:br>
            <a:r>
              <a:rPr lang="en-US" sz="2000" dirty="0"/>
              <a:t>Quantification and reduction of power peaks in railway networks</a:t>
            </a:r>
            <a:endParaRPr lang="de-DE" sz="2000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5" t="5273" r="12205"/>
          <a:stretch/>
        </p:blipFill>
        <p:spPr>
          <a:xfrm>
            <a:off x="5746009" y="1499876"/>
            <a:ext cx="3074141" cy="2675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323850" y="1789329"/>
            <a:ext cx="5109923" cy="4444781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/>
              <a:t>Working steps</a:t>
            </a:r>
          </a:p>
          <a:p>
            <a:pPr algn="just"/>
            <a:r>
              <a:rPr lang="en-US" sz="2000" dirty="0"/>
              <a:t>Simulation of rail operation in a network, on a signal level and track occupation level</a:t>
            </a:r>
          </a:p>
          <a:p>
            <a:pPr algn="just"/>
            <a:r>
              <a:rPr lang="en-US" sz="2000" dirty="0"/>
              <a:t>Expansion with energy data and simulation of the power consumption in a feeding section</a:t>
            </a:r>
          </a:p>
          <a:p>
            <a:pPr algn="just"/>
            <a:r>
              <a:rPr lang="en-US" sz="2000" dirty="0"/>
              <a:t>Including of stochastic delays and Monte Carlo Simulation of the power consumption</a:t>
            </a:r>
          </a:p>
          <a:p>
            <a:pPr algn="just"/>
            <a:r>
              <a:rPr lang="en-US" sz="2000" dirty="0"/>
              <a:t>Deduction of peak and comparison of two approach's to reduce the peaks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Font typeface="Wingdings" pitchFamily="2" charset="2"/>
              <a:buNone/>
            </a:pPr>
            <a:r>
              <a:rPr lang="en-US" sz="1500" b="1" dirty="0"/>
              <a:t>         No delay 				      Delays </a:t>
            </a:r>
          </a:p>
          <a:p>
            <a:pPr marL="0" indent="0">
              <a:buFont typeface="Wingdings" pitchFamily="2" charset="2"/>
              <a:buNone/>
            </a:pPr>
            <a:endParaRPr lang="en-US" sz="1500" b="1" dirty="0"/>
          </a:p>
          <a:p>
            <a:pPr marL="0" indent="0">
              <a:buFont typeface="Wingdings" pitchFamily="2" charset="2"/>
              <a:buNone/>
            </a:pPr>
            <a:endParaRPr lang="en-US" sz="2000" dirty="0"/>
          </a:p>
          <a:p>
            <a:pPr marL="0" indent="0"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13" name="Grafik 12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03" y="4394382"/>
            <a:ext cx="3077146" cy="191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5399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D7AFC-9660-4C7B-BB52-8327D7A7B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02.12.2021</a:t>
            </a:r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D46AA-B724-4EF3-B1CF-3EA1F692E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Georgia Pierrou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26953-345C-43C3-981A-8C43FF7F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5</a:t>
            </a:fld>
            <a:endParaRPr lang="de-CH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50C391A-8751-447B-9643-7ED116D7993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endParaRPr lang="de-CH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01A7479-E38B-4029-92E2-17DA9FDE2FDB}"/>
              </a:ext>
            </a:extLst>
          </p:cNvPr>
          <p:cNvSpPr txBox="1">
            <a:spLocks/>
          </p:cNvSpPr>
          <p:nvPr/>
        </p:nvSpPr>
        <p:spPr bwMode="gray">
          <a:xfrm>
            <a:off x="323850" y="620714"/>
            <a:ext cx="8496300" cy="579436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WP4/WP5: Design of Electric Infrastructure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3BA4EB2-E7BB-47B7-AE54-CA7DAB1391EC}"/>
              </a:ext>
            </a:extLst>
          </p:cNvPr>
          <p:cNvGrpSpPr/>
          <p:nvPr/>
        </p:nvGrpSpPr>
        <p:grpSpPr>
          <a:xfrm>
            <a:off x="1727419" y="1342565"/>
            <a:ext cx="5103649" cy="1472618"/>
            <a:chOff x="1246909" y="1575577"/>
            <a:chExt cx="6465323" cy="17952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AA15C5-2A64-4BD7-A206-0BFCCF2C01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66" r="321" b="49113"/>
            <a:stretch/>
          </p:blipFill>
          <p:spPr>
            <a:xfrm>
              <a:off x="1340428" y="1575577"/>
              <a:ext cx="6371804" cy="93353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7B2446-2FA4-4F45-8CAF-801D150FA3B6}"/>
                </a:ext>
              </a:extLst>
            </p:cNvPr>
            <p:cNvSpPr/>
            <p:nvPr/>
          </p:nvSpPr>
          <p:spPr>
            <a:xfrm>
              <a:off x="1246909" y="2568413"/>
              <a:ext cx="6392587" cy="8007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CE3AB3-02C0-419D-96B3-BEEFE8555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975" t="63760" r="70618"/>
            <a:stretch/>
          </p:blipFill>
          <p:spPr>
            <a:xfrm>
              <a:off x="1431769" y="2493887"/>
              <a:ext cx="795522" cy="44867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1CA566B-5E85-41ED-B5AC-763651A19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522" t="66314" r="63919" b="1"/>
            <a:stretch/>
          </p:blipFill>
          <p:spPr>
            <a:xfrm>
              <a:off x="1670761" y="2931335"/>
              <a:ext cx="338675" cy="4170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989D44-4A19-4D80-B45D-9C82A65C6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975" t="63760" r="70618"/>
            <a:stretch/>
          </p:blipFill>
          <p:spPr>
            <a:xfrm>
              <a:off x="2466283" y="2500126"/>
              <a:ext cx="795522" cy="44867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C2BE82-0B44-497B-AE58-F21D86C895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522" t="66314" r="63919" b="1"/>
            <a:stretch/>
          </p:blipFill>
          <p:spPr>
            <a:xfrm>
              <a:off x="2705275" y="2937574"/>
              <a:ext cx="338675" cy="41703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8EB3E5D-F096-473A-9B82-3A4720613E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975" t="63760" r="70618"/>
            <a:stretch/>
          </p:blipFill>
          <p:spPr>
            <a:xfrm>
              <a:off x="3739789" y="2509110"/>
              <a:ext cx="795522" cy="44867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6C3A3D-D5E4-4455-8002-D27971FC6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522" t="66314" r="63919" b="1"/>
            <a:stretch/>
          </p:blipFill>
          <p:spPr>
            <a:xfrm>
              <a:off x="3978781" y="2946558"/>
              <a:ext cx="338675" cy="41703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598F66-1F1C-45DE-ADD4-F95D0E24E2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975" t="63760" r="70618"/>
            <a:stretch/>
          </p:blipFill>
          <p:spPr>
            <a:xfrm>
              <a:off x="5450650" y="2511348"/>
              <a:ext cx="795522" cy="44867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AC9FCBB-8918-41C0-BE2C-6E2F48B03E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522" t="66314" r="63919" b="1"/>
            <a:stretch/>
          </p:blipFill>
          <p:spPr>
            <a:xfrm>
              <a:off x="5689642" y="2948796"/>
              <a:ext cx="338675" cy="41703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66F670D-969B-4982-9566-5D27BF7B27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975" t="63760" r="70618"/>
            <a:stretch/>
          </p:blipFill>
          <p:spPr>
            <a:xfrm>
              <a:off x="6712384" y="2516354"/>
              <a:ext cx="795522" cy="44867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970EE16-F3F4-4B04-B907-17C53A96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522" t="66314" r="63919" b="1"/>
            <a:stretch/>
          </p:blipFill>
          <p:spPr>
            <a:xfrm>
              <a:off x="6951376" y="2953802"/>
              <a:ext cx="338675" cy="41703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324DFA5-8E22-4BBA-850F-01B443A7137F}"/>
              </a:ext>
            </a:extLst>
          </p:cNvPr>
          <p:cNvSpPr txBox="1"/>
          <p:nvPr/>
        </p:nvSpPr>
        <p:spPr>
          <a:xfrm>
            <a:off x="2118473" y="283035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200" b="1" dirty="0"/>
              <a:t>Potential connection alternatives</a:t>
            </a:r>
            <a:endParaRPr lang="en-US" sz="1800" b="1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410620-9EDC-436E-AA89-2D9C90EF8199}"/>
              </a:ext>
            </a:extLst>
          </p:cNvPr>
          <p:cNvGrpSpPr/>
          <p:nvPr/>
        </p:nvGrpSpPr>
        <p:grpSpPr>
          <a:xfrm>
            <a:off x="2268130" y="3530311"/>
            <a:ext cx="4405843" cy="1660311"/>
            <a:chOff x="1935575" y="2826838"/>
            <a:chExt cx="5470458" cy="2188041"/>
          </a:xfrm>
        </p:grpSpPr>
        <p:pic>
          <p:nvPicPr>
            <p:cNvPr id="23" name="Content Placeholder 6">
              <a:extLst>
                <a:ext uri="{FF2B5EF4-FFF2-40B4-BE49-F238E27FC236}">
                  <a16:creationId xmlns:a16="http://schemas.microsoft.com/office/drawing/2014/main" id="{03ABE6C3-D12B-48FC-ADAF-B05BC984B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5575" y="2880858"/>
              <a:ext cx="2420813" cy="208000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9FDDBE6-FBC9-4741-B7B3-1E5032DB1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82447" y="2826838"/>
              <a:ext cx="2523586" cy="218804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99097F-07A6-4841-A5A3-7EB2A43A0984}"/>
              </a:ext>
            </a:extLst>
          </p:cNvPr>
          <p:cNvGrpSpPr/>
          <p:nvPr/>
        </p:nvGrpSpPr>
        <p:grpSpPr>
          <a:xfrm>
            <a:off x="1394282" y="5215967"/>
            <a:ext cx="6085284" cy="960834"/>
            <a:chOff x="1394282" y="5023020"/>
            <a:chExt cx="6085284" cy="96083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AF76344-1354-4B46-AAD5-9A76F237BF84}"/>
                </a:ext>
              </a:extLst>
            </p:cNvPr>
            <p:cNvSpPr/>
            <p:nvPr/>
          </p:nvSpPr>
          <p:spPr>
            <a:xfrm>
              <a:off x="1394282" y="5023020"/>
              <a:ext cx="1601390" cy="960834"/>
            </a:xfrm>
            <a:custGeom>
              <a:avLst/>
              <a:gdLst>
                <a:gd name="connsiteX0" fmla="*/ 0 w 1601390"/>
                <a:gd name="connsiteY0" fmla="*/ 96083 h 960834"/>
                <a:gd name="connsiteX1" fmla="*/ 96083 w 1601390"/>
                <a:gd name="connsiteY1" fmla="*/ 0 h 960834"/>
                <a:gd name="connsiteX2" fmla="*/ 1505307 w 1601390"/>
                <a:gd name="connsiteY2" fmla="*/ 0 h 960834"/>
                <a:gd name="connsiteX3" fmla="*/ 1601390 w 1601390"/>
                <a:gd name="connsiteY3" fmla="*/ 96083 h 960834"/>
                <a:gd name="connsiteX4" fmla="*/ 1601390 w 1601390"/>
                <a:gd name="connsiteY4" fmla="*/ 864751 h 960834"/>
                <a:gd name="connsiteX5" fmla="*/ 1505307 w 1601390"/>
                <a:gd name="connsiteY5" fmla="*/ 960834 h 960834"/>
                <a:gd name="connsiteX6" fmla="*/ 96083 w 1601390"/>
                <a:gd name="connsiteY6" fmla="*/ 960834 h 960834"/>
                <a:gd name="connsiteX7" fmla="*/ 0 w 1601390"/>
                <a:gd name="connsiteY7" fmla="*/ 864751 h 960834"/>
                <a:gd name="connsiteX8" fmla="*/ 0 w 1601390"/>
                <a:gd name="connsiteY8" fmla="*/ 96083 h 96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390" h="960834">
                  <a:moveTo>
                    <a:pt x="0" y="96083"/>
                  </a:moveTo>
                  <a:cubicBezTo>
                    <a:pt x="0" y="43018"/>
                    <a:pt x="43018" y="0"/>
                    <a:pt x="96083" y="0"/>
                  </a:cubicBezTo>
                  <a:lnTo>
                    <a:pt x="1505307" y="0"/>
                  </a:lnTo>
                  <a:cubicBezTo>
                    <a:pt x="1558372" y="0"/>
                    <a:pt x="1601390" y="43018"/>
                    <a:pt x="1601390" y="96083"/>
                  </a:cubicBezTo>
                  <a:lnTo>
                    <a:pt x="1601390" y="864751"/>
                  </a:lnTo>
                  <a:cubicBezTo>
                    <a:pt x="1601390" y="917816"/>
                    <a:pt x="1558372" y="960834"/>
                    <a:pt x="1505307" y="960834"/>
                  </a:cubicBezTo>
                  <a:lnTo>
                    <a:pt x="96083" y="960834"/>
                  </a:lnTo>
                  <a:cubicBezTo>
                    <a:pt x="43018" y="960834"/>
                    <a:pt x="0" y="917816"/>
                    <a:pt x="0" y="864751"/>
                  </a:cubicBezTo>
                  <a:lnTo>
                    <a:pt x="0" y="96083"/>
                  </a:lnTo>
                  <a:close/>
                </a:path>
              </a:pathLst>
            </a:custGeom>
            <a:noFill/>
            <a:ln>
              <a:solidFill>
                <a:srgbClr val="1F407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862" tIns="73862" rIns="73862" bIns="73862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solidFill>
                    <a:schemeClr val="tx1"/>
                  </a:solidFill>
                </a:rPr>
                <a:t>Daily Data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500" b="1" kern="1200" dirty="0">
                <a:solidFill>
                  <a:schemeClr val="tx1"/>
                </a:solidFill>
              </a:endParaRPr>
            </a:p>
            <a:p>
              <a:pPr marL="57150" lvl="1" indent="-5715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00" kern="1200" dirty="0">
                  <a:solidFill>
                    <a:schemeClr val="tx1"/>
                  </a:solidFill>
                </a:rPr>
                <a:t>Train demand</a:t>
              </a:r>
            </a:p>
            <a:p>
              <a:pPr marL="57150" lvl="1" indent="-5715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00" kern="1200" dirty="0">
                  <a:solidFill>
                    <a:schemeClr val="tx1"/>
                  </a:solidFill>
                </a:rPr>
                <a:t>Solar radiation</a:t>
              </a:r>
            </a:p>
            <a:p>
              <a:pPr marL="57150" lvl="1" indent="-5715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00" kern="1200" dirty="0">
                  <a:solidFill>
                    <a:schemeClr val="tx1"/>
                  </a:solidFill>
                </a:rPr>
                <a:t>EV charging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916B69E-425D-4EC4-B985-8AD02EFE9629}"/>
                </a:ext>
              </a:extLst>
            </p:cNvPr>
            <p:cNvSpPr/>
            <p:nvPr/>
          </p:nvSpPr>
          <p:spPr>
            <a:xfrm>
              <a:off x="3155812" y="5304865"/>
              <a:ext cx="339494" cy="397144"/>
            </a:xfrm>
            <a:custGeom>
              <a:avLst/>
              <a:gdLst>
                <a:gd name="connsiteX0" fmla="*/ 0 w 339494"/>
                <a:gd name="connsiteY0" fmla="*/ 79429 h 397144"/>
                <a:gd name="connsiteX1" fmla="*/ 169747 w 339494"/>
                <a:gd name="connsiteY1" fmla="*/ 79429 h 397144"/>
                <a:gd name="connsiteX2" fmla="*/ 169747 w 339494"/>
                <a:gd name="connsiteY2" fmla="*/ 0 h 397144"/>
                <a:gd name="connsiteX3" fmla="*/ 339494 w 339494"/>
                <a:gd name="connsiteY3" fmla="*/ 198572 h 397144"/>
                <a:gd name="connsiteX4" fmla="*/ 169747 w 339494"/>
                <a:gd name="connsiteY4" fmla="*/ 397144 h 397144"/>
                <a:gd name="connsiteX5" fmla="*/ 169747 w 339494"/>
                <a:gd name="connsiteY5" fmla="*/ 317715 h 397144"/>
                <a:gd name="connsiteX6" fmla="*/ 0 w 339494"/>
                <a:gd name="connsiteY6" fmla="*/ 317715 h 397144"/>
                <a:gd name="connsiteX7" fmla="*/ 0 w 339494"/>
                <a:gd name="connsiteY7" fmla="*/ 79429 h 39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494" h="397144">
                  <a:moveTo>
                    <a:pt x="0" y="79429"/>
                  </a:moveTo>
                  <a:lnTo>
                    <a:pt x="169747" y="79429"/>
                  </a:lnTo>
                  <a:lnTo>
                    <a:pt x="169747" y="0"/>
                  </a:lnTo>
                  <a:lnTo>
                    <a:pt x="339494" y="198572"/>
                  </a:lnTo>
                  <a:lnTo>
                    <a:pt x="169747" y="397144"/>
                  </a:lnTo>
                  <a:lnTo>
                    <a:pt x="169747" y="317715"/>
                  </a:lnTo>
                  <a:lnTo>
                    <a:pt x="0" y="317715"/>
                  </a:lnTo>
                  <a:lnTo>
                    <a:pt x="0" y="79429"/>
                  </a:lnTo>
                  <a:close/>
                </a:path>
              </a:pathLst>
            </a:custGeom>
            <a:solidFill>
              <a:srgbClr val="1F407A"/>
            </a:solidFill>
            <a:ln>
              <a:solidFill>
                <a:srgbClr val="1F407A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429" rIns="101848" bIns="7942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1000" kern="12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499BFA-E619-41F4-98B2-FFB17A25CCE2}"/>
                </a:ext>
              </a:extLst>
            </p:cNvPr>
            <p:cNvSpPr/>
            <p:nvPr/>
          </p:nvSpPr>
          <p:spPr>
            <a:xfrm>
              <a:off x="3636229" y="5023020"/>
              <a:ext cx="1601390" cy="960834"/>
            </a:xfrm>
            <a:custGeom>
              <a:avLst/>
              <a:gdLst>
                <a:gd name="connsiteX0" fmla="*/ 0 w 1601390"/>
                <a:gd name="connsiteY0" fmla="*/ 96083 h 960834"/>
                <a:gd name="connsiteX1" fmla="*/ 96083 w 1601390"/>
                <a:gd name="connsiteY1" fmla="*/ 0 h 960834"/>
                <a:gd name="connsiteX2" fmla="*/ 1505307 w 1601390"/>
                <a:gd name="connsiteY2" fmla="*/ 0 h 960834"/>
                <a:gd name="connsiteX3" fmla="*/ 1601390 w 1601390"/>
                <a:gd name="connsiteY3" fmla="*/ 96083 h 960834"/>
                <a:gd name="connsiteX4" fmla="*/ 1601390 w 1601390"/>
                <a:gd name="connsiteY4" fmla="*/ 864751 h 960834"/>
                <a:gd name="connsiteX5" fmla="*/ 1505307 w 1601390"/>
                <a:gd name="connsiteY5" fmla="*/ 960834 h 960834"/>
                <a:gd name="connsiteX6" fmla="*/ 96083 w 1601390"/>
                <a:gd name="connsiteY6" fmla="*/ 960834 h 960834"/>
                <a:gd name="connsiteX7" fmla="*/ 0 w 1601390"/>
                <a:gd name="connsiteY7" fmla="*/ 864751 h 960834"/>
                <a:gd name="connsiteX8" fmla="*/ 0 w 1601390"/>
                <a:gd name="connsiteY8" fmla="*/ 96083 h 96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390" h="960834">
                  <a:moveTo>
                    <a:pt x="0" y="96083"/>
                  </a:moveTo>
                  <a:cubicBezTo>
                    <a:pt x="0" y="43018"/>
                    <a:pt x="43018" y="0"/>
                    <a:pt x="96083" y="0"/>
                  </a:cubicBezTo>
                  <a:lnTo>
                    <a:pt x="1505307" y="0"/>
                  </a:lnTo>
                  <a:cubicBezTo>
                    <a:pt x="1558372" y="0"/>
                    <a:pt x="1601390" y="43018"/>
                    <a:pt x="1601390" y="96083"/>
                  </a:cubicBezTo>
                  <a:lnTo>
                    <a:pt x="1601390" y="864751"/>
                  </a:lnTo>
                  <a:cubicBezTo>
                    <a:pt x="1601390" y="917816"/>
                    <a:pt x="1558372" y="960834"/>
                    <a:pt x="1505307" y="960834"/>
                  </a:cubicBezTo>
                  <a:lnTo>
                    <a:pt x="96083" y="960834"/>
                  </a:lnTo>
                  <a:cubicBezTo>
                    <a:pt x="43018" y="960834"/>
                    <a:pt x="0" y="917816"/>
                    <a:pt x="0" y="864751"/>
                  </a:cubicBezTo>
                  <a:lnTo>
                    <a:pt x="0" y="96083"/>
                  </a:lnTo>
                  <a:close/>
                </a:path>
              </a:pathLst>
            </a:custGeom>
            <a:noFill/>
            <a:ln>
              <a:solidFill>
                <a:srgbClr val="1F407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862" tIns="73862" rIns="73862" bIns="73862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200" b="1" kern="1200" dirty="0">
                  <a:solidFill>
                    <a:schemeClr val="tx1"/>
                  </a:solidFill>
                </a:rPr>
                <a:t>Optimization model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500" b="1" kern="1200" dirty="0">
                <a:solidFill>
                  <a:schemeClr val="tx1"/>
                </a:solidFill>
              </a:endParaRPr>
            </a:p>
            <a:p>
              <a:pPr marL="0" lvl="1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900" kern="1200" dirty="0">
                  <a:solidFill>
                    <a:schemeClr val="tx1"/>
                  </a:solidFill>
                </a:rPr>
                <a:t>Minimize total investment</a:t>
              </a:r>
            </a:p>
            <a:p>
              <a:pPr marL="0" lvl="1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900" dirty="0">
                  <a:solidFill>
                    <a:schemeClr val="tx1"/>
                  </a:solidFill>
                </a:rPr>
                <a:t>and operating</a:t>
              </a:r>
              <a:r>
                <a:rPr lang="en-US" sz="900" kern="1200" dirty="0">
                  <a:solidFill>
                    <a:schemeClr val="tx1"/>
                  </a:solidFill>
                </a:rPr>
                <a:t> cost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8283641-47D7-4D6D-8CD4-578167B2C769}"/>
                </a:ext>
              </a:extLst>
            </p:cNvPr>
            <p:cNvSpPr/>
            <p:nvPr/>
          </p:nvSpPr>
          <p:spPr>
            <a:xfrm>
              <a:off x="5397759" y="5304865"/>
              <a:ext cx="339494" cy="397144"/>
            </a:xfrm>
            <a:custGeom>
              <a:avLst/>
              <a:gdLst>
                <a:gd name="connsiteX0" fmla="*/ 0 w 339494"/>
                <a:gd name="connsiteY0" fmla="*/ 79429 h 397144"/>
                <a:gd name="connsiteX1" fmla="*/ 169747 w 339494"/>
                <a:gd name="connsiteY1" fmla="*/ 79429 h 397144"/>
                <a:gd name="connsiteX2" fmla="*/ 169747 w 339494"/>
                <a:gd name="connsiteY2" fmla="*/ 0 h 397144"/>
                <a:gd name="connsiteX3" fmla="*/ 339494 w 339494"/>
                <a:gd name="connsiteY3" fmla="*/ 198572 h 397144"/>
                <a:gd name="connsiteX4" fmla="*/ 169747 w 339494"/>
                <a:gd name="connsiteY4" fmla="*/ 397144 h 397144"/>
                <a:gd name="connsiteX5" fmla="*/ 169747 w 339494"/>
                <a:gd name="connsiteY5" fmla="*/ 317715 h 397144"/>
                <a:gd name="connsiteX6" fmla="*/ 0 w 339494"/>
                <a:gd name="connsiteY6" fmla="*/ 317715 h 397144"/>
                <a:gd name="connsiteX7" fmla="*/ 0 w 339494"/>
                <a:gd name="connsiteY7" fmla="*/ 79429 h 39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494" h="397144">
                  <a:moveTo>
                    <a:pt x="0" y="79429"/>
                  </a:moveTo>
                  <a:lnTo>
                    <a:pt x="169747" y="79429"/>
                  </a:lnTo>
                  <a:lnTo>
                    <a:pt x="169747" y="0"/>
                  </a:lnTo>
                  <a:lnTo>
                    <a:pt x="339494" y="198572"/>
                  </a:lnTo>
                  <a:lnTo>
                    <a:pt x="169747" y="397144"/>
                  </a:lnTo>
                  <a:lnTo>
                    <a:pt x="169747" y="317715"/>
                  </a:lnTo>
                  <a:lnTo>
                    <a:pt x="0" y="317715"/>
                  </a:lnTo>
                  <a:lnTo>
                    <a:pt x="0" y="79429"/>
                  </a:lnTo>
                  <a:close/>
                </a:path>
              </a:pathLst>
            </a:custGeom>
            <a:solidFill>
              <a:srgbClr val="1F407A"/>
            </a:solidFill>
            <a:ln>
              <a:solidFill>
                <a:srgbClr val="1F407A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429" rIns="101848" bIns="7942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1000" kern="12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1EC5029-2F5C-422C-BF24-9C459FE016C9}"/>
                </a:ext>
              </a:extLst>
            </p:cNvPr>
            <p:cNvSpPr/>
            <p:nvPr/>
          </p:nvSpPr>
          <p:spPr>
            <a:xfrm>
              <a:off x="5878176" y="5023020"/>
              <a:ext cx="1601390" cy="960834"/>
            </a:xfrm>
            <a:custGeom>
              <a:avLst/>
              <a:gdLst>
                <a:gd name="connsiteX0" fmla="*/ 0 w 1601390"/>
                <a:gd name="connsiteY0" fmla="*/ 96083 h 960834"/>
                <a:gd name="connsiteX1" fmla="*/ 96083 w 1601390"/>
                <a:gd name="connsiteY1" fmla="*/ 0 h 960834"/>
                <a:gd name="connsiteX2" fmla="*/ 1505307 w 1601390"/>
                <a:gd name="connsiteY2" fmla="*/ 0 h 960834"/>
                <a:gd name="connsiteX3" fmla="*/ 1601390 w 1601390"/>
                <a:gd name="connsiteY3" fmla="*/ 96083 h 960834"/>
                <a:gd name="connsiteX4" fmla="*/ 1601390 w 1601390"/>
                <a:gd name="connsiteY4" fmla="*/ 864751 h 960834"/>
                <a:gd name="connsiteX5" fmla="*/ 1505307 w 1601390"/>
                <a:gd name="connsiteY5" fmla="*/ 960834 h 960834"/>
                <a:gd name="connsiteX6" fmla="*/ 96083 w 1601390"/>
                <a:gd name="connsiteY6" fmla="*/ 960834 h 960834"/>
                <a:gd name="connsiteX7" fmla="*/ 0 w 1601390"/>
                <a:gd name="connsiteY7" fmla="*/ 864751 h 960834"/>
                <a:gd name="connsiteX8" fmla="*/ 0 w 1601390"/>
                <a:gd name="connsiteY8" fmla="*/ 96083 h 96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390" h="960834">
                  <a:moveTo>
                    <a:pt x="0" y="96083"/>
                  </a:moveTo>
                  <a:cubicBezTo>
                    <a:pt x="0" y="43018"/>
                    <a:pt x="43018" y="0"/>
                    <a:pt x="96083" y="0"/>
                  </a:cubicBezTo>
                  <a:lnTo>
                    <a:pt x="1505307" y="0"/>
                  </a:lnTo>
                  <a:cubicBezTo>
                    <a:pt x="1558372" y="0"/>
                    <a:pt x="1601390" y="43018"/>
                    <a:pt x="1601390" y="96083"/>
                  </a:cubicBezTo>
                  <a:lnTo>
                    <a:pt x="1601390" y="864751"/>
                  </a:lnTo>
                  <a:cubicBezTo>
                    <a:pt x="1601390" y="917816"/>
                    <a:pt x="1558372" y="960834"/>
                    <a:pt x="1505307" y="960834"/>
                  </a:cubicBezTo>
                  <a:lnTo>
                    <a:pt x="96083" y="960834"/>
                  </a:lnTo>
                  <a:cubicBezTo>
                    <a:pt x="43018" y="960834"/>
                    <a:pt x="0" y="917816"/>
                    <a:pt x="0" y="864751"/>
                  </a:cubicBezTo>
                  <a:lnTo>
                    <a:pt x="0" y="96083"/>
                  </a:lnTo>
                  <a:close/>
                </a:path>
              </a:pathLst>
            </a:custGeom>
            <a:noFill/>
            <a:ln>
              <a:solidFill>
                <a:srgbClr val="1F407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862" tIns="73862" rIns="73862" bIns="73862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solidFill>
                    <a:schemeClr val="tx1"/>
                  </a:solidFill>
                </a:rPr>
                <a:t>Number, size, type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500" b="1" kern="1200" dirty="0">
                <a:solidFill>
                  <a:schemeClr val="tx1"/>
                </a:solidFill>
              </a:endParaRP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00" kern="1200" dirty="0">
                  <a:solidFill>
                    <a:schemeClr val="tx1"/>
                  </a:solidFill>
                </a:rPr>
                <a:t>AC/DC, DC/DC converters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00" kern="1200" dirty="0">
                  <a:solidFill>
                    <a:schemeClr val="tx1"/>
                  </a:solidFill>
                </a:rPr>
                <a:t>Storage systems (batteries/ultracapacitors)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10374C6-0EA5-4D6B-89B2-591810D73AD3}"/>
              </a:ext>
            </a:extLst>
          </p:cNvPr>
          <p:cNvSpPr txBox="1"/>
          <p:nvPr/>
        </p:nvSpPr>
        <p:spPr>
          <a:xfrm>
            <a:off x="1814225" y="3186500"/>
            <a:ext cx="2436310" cy="45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>
                <a:solidFill>
                  <a:schemeClr val="tx1"/>
                </a:solidFill>
              </a:rPr>
              <a:t>AC Railway Microgrid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dirty="0"/>
              <a:t>(ARMG)</a:t>
            </a:r>
            <a:r>
              <a:rPr lang="en-US" sz="1100" kern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DB1234-0490-4F59-9893-F57D17AAC893}"/>
              </a:ext>
            </a:extLst>
          </p:cNvPr>
          <p:cNvSpPr txBox="1"/>
          <p:nvPr/>
        </p:nvSpPr>
        <p:spPr>
          <a:xfrm>
            <a:off x="4605809" y="3172651"/>
            <a:ext cx="169779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>
                <a:solidFill>
                  <a:schemeClr val="tx1"/>
                </a:solidFill>
              </a:rPr>
              <a:t>Hybrid ARMG</a:t>
            </a:r>
          </a:p>
        </p:txBody>
      </p:sp>
    </p:spTree>
    <p:extLst>
      <p:ext uri="{BB962C8B-B14F-4D97-AF65-F5344CB8AC3E}">
        <p14:creationId xmlns:p14="http://schemas.microsoft.com/office/powerpoint/2010/main" val="386303957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D7AFC-9660-4C7B-BB52-8327D7A7B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02.12.2021</a:t>
            </a:r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D46AA-B724-4EF3-B1CF-3EA1F692E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Georgia Pierrou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26953-345C-43C3-981A-8C43FF7F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6</a:t>
            </a:fld>
            <a:endParaRPr lang="de-CH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50C391A-8751-447B-9643-7ED116D7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  <a:endParaRPr lang="de-CH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69DBE84-8054-4407-9273-DDC97A148DDD}"/>
              </a:ext>
            </a:extLst>
          </p:cNvPr>
          <p:cNvSpPr txBox="1">
            <a:spLocks/>
          </p:cNvSpPr>
          <p:nvPr/>
        </p:nvSpPr>
        <p:spPr bwMode="gray">
          <a:xfrm>
            <a:off x="323850" y="620714"/>
            <a:ext cx="8496300" cy="579436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WP4/WP5: Design of Electric Infrastructure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767A9C-6A58-43E2-87CA-1808AB0C2C51}"/>
                  </a:ext>
                </a:extLst>
              </p:cNvPr>
              <p:cNvSpPr txBox="1"/>
              <p:nvPr/>
            </p:nvSpPr>
            <p:spPr>
              <a:xfrm>
                <a:off x="323850" y="1328708"/>
                <a:ext cx="8496300" cy="212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algn="ctr"/>
                <a:r>
                  <a:rPr lang="en-US" sz="1800" dirty="0"/>
                  <a:t>Minimize total </a:t>
                </a:r>
                <a:r>
                  <a:rPr lang="en-US" sz="1800" b="1" dirty="0"/>
                  <a:t>investment</a:t>
                </a:r>
                <a:r>
                  <a:rPr lang="en-US" sz="1800" dirty="0"/>
                  <a:t> and </a:t>
                </a:r>
                <a:r>
                  <a:rPr lang="en-US" sz="1800" b="1" dirty="0"/>
                  <a:t>operating costs</a:t>
                </a:r>
                <a:r>
                  <a:rPr lang="en-US" altLang="en-US" sz="1800" dirty="0">
                    <a:ea typeface="Times New Roman" charset="0"/>
                    <a:cs typeface="Times New Roman" panose="02020603050405020304" pitchFamily="18" charset="0"/>
                  </a:rPr>
                  <a:t>		           </a:t>
                </a:r>
              </a:p>
              <a:p>
                <a:pPr algn="just"/>
                <a:r>
                  <a:rPr lang="en-US" altLang="en-US" sz="1800" dirty="0">
                    <a:ea typeface="Times New Roman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endParaRPr lang="en-US" altLang="en-US" dirty="0">
                  <a:ea typeface="Times New Roman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altLang="en-US" sz="1100" dirty="0">
                  <a:ea typeface="Times New Roman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en-US" sz="1200" dirty="0">
                    <a:ea typeface="Times New Roman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1200" b="0" dirty="0">
                    <a:ea typeface="Times New Roman" charset="0"/>
                    <a:cs typeface="Times New Roman" panose="02020603050405020304" pitchFamily="18" charset="0"/>
                  </a:rPr>
                  <a:t>inimize</a:t>
                </a:r>
                <a:r>
                  <a:rPr lang="en-US" altLang="en-US" sz="1100" b="0" dirty="0">
                    <a:ea typeface="Times New Roman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CH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  <m:e>
                        <m:sSubSup>
                          <m:sSubSupPr>
                            <m:ctrlPr>
                              <a:rPr lang="de-CH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1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CA" sz="14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el-GR" sz="1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CA" sz="140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CA" sz="14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CA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CA" sz="1400" i="1">
                                <a:latin typeface="Cambria Math" panose="02040503050406030204" pitchFamily="18" charset="0"/>
                              </a:rPr>
                              <m:t>𝑔𝑒𝑛</m:t>
                            </m:r>
                          </m:sub>
                          <m:sup>
                            <m:r>
                              <a:rPr lang="en-CA" sz="1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bSup>
                      </m:e>
                    </m:nary>
                    <m:r>
                      <a:rPr lang="en-CA" sz="14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de-CH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Sup>
                          <m:sSubSupPr>
                            <m:ctrlPr>
                              <a:rPr lang="en-CA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1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CA" sz="1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CA" sz="1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p>
                        </m:sSub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∙</m:t>
                        </m:r>
                      </m:e>
                    </m:nary>
                    <m:sSubSup>
                      <m:sSubSupPr>
                        <m:ctrlPr>
                          <a:rPr lang="en-CA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r>
                      <a:rPr lang="en-CA" sz="140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de-CH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bSup>
                          <m:sSubSupPr>
                            <m:ctrlPr>
                              <a:rPr lang="en-CA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1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CA" sz="14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sub>
                          <m:sup>
                            <m:r>
                              <a:rPr lang="en-CA" sz="1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∙</m:t>
                        </m:r>
                      </m:e>
                    </m:nary>
                    <m:sSubSup>
                      <m:sSubSupPr>
                        <m:ctrlPr>
                          <a:rPr lang="en-CA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𝐴𝐷</m:t>
                        </m:r>
                      </m:sub>
                      <m: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CA" sz="14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de-CH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sSubSup>
                          <m:sSubSupPr>
                            <m:ctrlPr>
                              <a:rPr lang="en-CA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1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CA" sz="1400" i="1">
                                <a:latin typeface="Cambria Math" panose="02040503050406030204" pitchFamily="18" charset="0"/>
                              </a:rPr>
                              <m:t>𝐷𝐷</m:t>
                            </m:r>
                          </m:sub>
                          <m:sup>
                            <m:r>
                              <a:rPr lang="en-CA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∙</m:t>
                        </m:r>
                      </m:e>
                    </m:nary>
                    <m:sSubSup>
                      <m:sSubSupPr>
                        <m:ctrlPr>
                          <a:rPr lang="en-CA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𝐷𝐷</m:t>
                        </m:r>
                      </m:sub>
                      <m: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de-CH" sz="1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de-CH" sz="1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1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CH" sz="1400" i="1">
                        <a:latin typeface="Cambria Math" panose="02040503050406030204" pitchFamily="18" charset="0"/>
                      </a:rPr>
                      <m:t> ∈</m:t>
                    </m:r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1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1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CH" sz="140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 sz="14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CA" sz="1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14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140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140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l-GR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de-CH" sz="1100" dirty="0"/>
              </a:p>
              <a:p>
                <a:pPr marL="0" indent="0" eaLnBrk="1" hangingPunct="1">
                  <a:buNone/>
                </a:pPr>
                <a:endParaRPr lang="en-US" altLang="en-US" sz="1200" dirty="0">
                  <a:ea typeface="Times New Roman" charset="0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1200" dirty="0">
                    <a:ea typeface="Times New Roman" charset="0"/>
                    <a:cs typeface="Times New Roman" panose="02020603050405020304" pitchFamily="18" charset="0"/>
                  </a:rPr>
                  <a:t>subject to constraints regarding </a:t>
                </a:r>
                <a:r>
                  <a:rPr lang="en-US" altLang="en-US" sz="1200" b="1" dirty="0">
                    <a:ea typeface="Times New Roman" charset="0"/>
                    <a:cs typeface="Times New Roman" panose="02020603050405020304" pitchFamily="18" charset="0"/>
                  </a:rPr>
                  <a:t>Power Balance, Energy Storage </a:t>
                </a:r>
                <a:r>
                  <a:rPr lang="en-US" altLang="en-US" sz="1200" dirty="0">
                    <a:ea typeface="Times New Roman" charset="0"/>
                    <a:cs typeface="Times New Roman" panose="02020603050405020304" pitchFamily="18" charset="0"/>
                  </a:rPr>
                  <a:t>(Min/Max Power, Energy Levels, Max Battery Cycles)</a:t>
                </a:r>
                <a:r>
                  <a:rPr lang="en-US" altLang="en-US" sz="1800" dirty="0">
                    <a:ea typeface="Times New Roman" charset="0"/>
                    <a:cs typeface="Times New Roman" panose="02020603050405020304" pitchFamily="18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767A9C-6A58-43E2-87CA-1808AB0C2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1328708"/>
                <a:ext cx="8496300" cy="2121671"/>
              </a:xfrm>
              <a:prstGeom prst="rect">
                <a:avLst/>
              </a:prstGeom>
              <a:blipFill>
                <a:blip r:embed="rId2"/>
                <a:stretch>
                  <a:fillRect t="-172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6E7B02B-7922-44E2-983A-8E052AAE2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620" y="2014454"/>
            <a:ext cx="398219" cy="3346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E0B886-9A29-40A3-A4F5-A4562C29A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726" y="2039598"/>
            <a:ext cx="201662" cy="3346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573B96-5EEC-4634-AEF1-D45139604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388" y="1696015"/>
            <a:ext cx="409575" cy="485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049CA3-6997-4A9E-B619-B4A9AA50E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0151" y="1792197"/>
            <a:ext cx="361380" cy="4130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0CE55D-8462-4E07-A86D-D7DA0D254D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3862" y="1855637"/>
            <a:ext cx="338138" cy="3000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4621F8-921B-4F47-B0F7-61069DF95E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087"/>
          <a:stretch/>
        </p:blipFill>
        <p:spPr>
          <a:xfrm>
            <a:off x="3911985" y="2013362"/>
            <a:ext cx="338138" cy="3346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510DA0-D6CA-4BD3-AA0B-C4BC05ACC2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087"/>
          <a:stretch/>
        </p:blipFill>
        <p:spPr>
          <a:xfrm>
            <a:off x="5093675" y="2039599"/>
            <a:ext cx="338138" cy="3346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F26EFC-2DD9-48A2-B9BC-F7B63F131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3705" y="1835156"/>
            <a:ext cx="361950" cy="333375"/>
          </a:xfrm>
          <a:prstGeom prst="rect">
            <a:avLst/>
          </a:prstGeom>
        </p:spPr>
      </p:pic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F0C4358A-6C10-4F4C-8152-0391D06C6AF9}"/>
              </a:ext>
            </a:extLst>
          </p:cNvPr>
          <p:cNvSpPr txBox="1">
            <a:spLocks/>
          </p:cNvSpPr>
          <p:nvPr/>
        </p:nvSpPr>
        <p:spPr>
          <a:xfrm>
            <a:off x="323850" y="4906471"/>
            <a:ext cx="8496300" cy="1386103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sz="2000"/>
          </a:p>
          <a:p>
            <a:r>
              <a:rPr lang="en-US" sz="1400" b="1"/>
              <a:t>Feasibility Study</a:t>
            </a:r>
            <a:r>
              <a:rPr lang="en-US" sz="140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sz="1400" b="1"/>
              <a:t>   (economic + technical)</a:t>
            </a:r>
            <a:endParaRPr lang="en-US" sz="1400" b="1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E0759D8-7DFA-4515-B88E-8424EDCFD9CA}"/>
              </a:ext>
            </a:extLst>
          </p:cNvPr>
          <p:cNvSpPr/>
          <p:nvPr/>
        </p:nvSpPr>
        <p:spPr>
          <a:xfrm>
            <a:off x="3440450" y="5198183"/>
            <a:ext cx="497149" cy="159798"/>
          </a:xfrm>
          <a:prstGeom prst="rightArrow">
            <a:avLst/>
          </a:prstGeom>
          <a:solidFill>
            <a:srgbClr val="1F407A"/>
          </a:solidFill>
          <a:ln>
            <a:solidFill>
              <a:srgbClr val="1F4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5584DDE-004D-4540-AADA-1348158A8C86}"/>
              </a:ext>
            </a:extLst>
          </p:cNvPr>
          <p:cNvSpPr/>
          <p:nvPr/>
        </p:nvSpPr>
        <p:spPr>
          <a:xfrm>
            <a:off x="3440449" y="5825371"/>
            <a:ext cx="497149" cy="159798"/>
          </a:xfrm>
          <a:prstGeom prst="rightArrow">
            <a:avLst/>
          </a:prstGeom>
          <a:solidFill>
            <a:srgbClr val="1F407A"/>
          </a:solidFill>
          <a:ln>
            <a:solidFill>
              <a:srgbClr val="1F4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A6C7B9-9F6C-4E53-BFDA-F65FDF02078C}"/>
              </a:ext>
            </a:extLst>
          </p:cNvPr>
          <p:cNvSpPr txBox="1"/>
          <p:nvPr/>
        </p:nvSpPr>
        <p:spPr>
          <a:xfrm>
            <a:off x="3937599" y="512781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Optimal converter and energy storage sizing</a:t>
            </a:r>
            <a:endParaRPr lang="de-CH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0BB796-6EE8-4361-9454-FF7139C310A6}"/>
              </a:ext>
            </a:extLst>
          </p:cNvPr>
          <p:cNvSpPr txBox="1"/>
          <p:nvPr/>
        </p:nvSpPr>
        <p:spPr>
          <a:xfrm>
            <a:off x="3947989" y="5578063"/>
            <a:ext cx="3662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en-US" sz="1200" dirty="0"/>
              <a:t>Coordination of EVs, PV and train demand </a:t>
            </a:r>
          </a:p>
          <a:p>
            <a:r>
              <a:rPr lang="en-US" sz="1200" dirty="0"/>
              <a:t>for optimal operation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AB49C60-FE2E-4AD7-A649-E2CB8B940A87}"/>
              </a:ext>
            </a:extLst>
          </p:cNvPr>
          <p:cNvSpPr/>
          <p:nvPr/>
        </p:nvSpPr>
        <p:spPr>
          <a:xfrm>
            <a:off x="3440450" y="5520301"/>
            <a:ext cx="497149" cy="159798"/>
          </a:xfrm>
          <a:prstGeom prst="rightArrow">
            <a:avLst/>
          </a:prstGeom>
          <a:solidFill>
            <a:srgbClr val="1F407A"/>
          </a:solidFill>
          <a:ln>
            <a:solidFill>
              <a:srgbClr val="1F4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32399D-9505-4901-9386-255625E4B239}"/>
              </a:ext>
            </a:extLst>
          </p:cNvPr>
          <p:cNvSpPr txBox="1"/>
          <p:nvPr/>
        </p:nvSpPr>
        <p:spPr>
          <a:xfrm>
            <a:off x="3940753" y="5449482"/>
            <a:ext cx="42992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Accurate modeling for studying power flow/voltages</a:t>
            </a:r>
          </a:p>
        </p:txBody>
      </p:sp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2DDC8DE4-C186-4B24-AF97-867A6120C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27963"/>
              </p:ext>
            </p:extLst>
          </p:nvPr>
        </p:nvGraphicFramePr>
        <p:xfrm>
          <a:off x="849574" y="3331288"/>
          <a:ext cx="7306993" cy="159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5759">
                  <a:extLst>
                    <a:ext uri="{9D8B030D-6E8A-4147-A177-3AD203B41FA5}">
                      <a16:colId xmlns:a16="http://schemas.microsoft.com/office/drawing/2014/main" val="170168666"/>
                    </a:ext>
                  </a:extLst>
                </a:gridCol>
                <a:gridCol w="1945352">
                  <a:extLst>
                    <a:ext uri="{9D8B030D-6E8A-4147-A177-3AD203B41FA5}">
                      <a16:colId xmlns:a16="http://schemas.microsoft.com/office/drawing/2014/main" val="2141143068"/>
                    </a:ext>
                  </a:extLst>
                </a:gridCol>
                <a:gridCol w="1203548">
                  <a:extLst>
                    <a:ext uri="{9D8B030D-6E8A-4147-A177-3AD203B41FA5}">
                      <a16:colId xmlns:a16="http://schemas.microsoft.com/office/drawing/2014/main" val="981473768"/>
                    </a:ext>
                  </a:extLst>
                </a:gridCol>
                <a:gridCol w="1922334">
                  <a:extLst>
                    <a:ext uri="{9D8B030D-6E8A-4147-A177-3AD203B41FA5}">
                      <a16:colId xmlns:a16="http://schemas.microsoft.com/office/drawing/2014/main" val="3654300086"/>
                    </a:ext>
                  </a:extLst>
                </a:gridCol>
              </a:tblGrid>
              <a:tr h="410180">
                <a:tc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chemeClr val="tx1"/>
                          </a:solidFill>
                        </a:rPr>
                        <a:t>Original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sz="1200" b="1" dirty="0" err="1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 AC/DC, DC/DC)</a:t>
                      </a:r>
                      <a:endParaRPr lang="de-CH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ARMG</a:t>
                      </a:r>
                    </a:p>
                    <a:p>
                      <a:pPr algn="ctr"/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(AC/DC)</a:t>
                      </a:r>
                      <a:endParaRPr lang="de-CH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Hybrid ARMG</a:t>
                      </a:r>
                    </a:p>
                    <a:p>
                      <a:pPr algn="ctr"/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(AC/DC, DC/DC)</a:t>
                      </a:r>
                      <a:endParaRPr lang="de-CH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6275178"/>
                  </a:ext>
                </a:extLst>
              </a:tr>
              <a:tr h="293560">
                <a:tc>
                  <a:txBody>
                    <a:bodyPr/>
                    <a:lstStyle/>
                    <a:p>
                      <a:pPr algn="l"/>
                      <a:r>
                        <a:rPr lang="en-CA" sz="1200" b="1" dirty="0"/>
                        <a:t>Total Cost € </a:t>
                      </a:r>
                      <a:endParaRPr lang="de-CH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5765.18</a:t>
                      </a:r>
                      <a:endParaRPr lang="de-CH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/>
                        <a:t>5556.56</a:t>
                      </a:r>
                    </a:p>
                  </a:txBody>
                  <a:tcPr>
                    <a:lnL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5558.63</a:t>
                      </a:r>
                      <a:endParaRPr lang="de-CH" sz="1200" dirty="0"/>
                    </a:p>
                  </a:txBody>
                  <a:tcPr>
                    <a:lnL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8856837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l"/>
                      <a:r>
                        <a:rPr lang="en-CA" sz="1200" b="1" dirty="0"/>
                        <a:t>Investment Cost (€/day) </a:t>
                      </a:r>
                      <a:endParaRPr lang="de-CH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0</a:t>
                      </a:r>
                      <a:endParaRPr lang="de-CH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/>
                        <a:t> 20.03</a:t>
                      </a:r>
                    </a:p>
                  </a:txBody>
                  <a:tcPr>
                    <a:lnL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/>
                        <a:t>21.49</a:t>
                      </a:r>
                    </a:p>
                  </a:txBody>
                  <a:tcPr>
                    <a:lnL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2415055"/>
                  </a:ext>
                </a:extLst>
              </a:tr>
              <a:tr h="293560">
                <a:tc>
                  <a:txBody>
                    <a:bodyPr/>
                    <a:lstStyle/>
                    <a:p>
                      <a:pPr algn="l"/>
                      <a:r>
                        <a:rPr lang="en-CA" sz="1200" b="1" dirty="0"/>
                        <a:t>Operating Cost (€/day)</a:t>
                      </a:r>
                      <a:endParaRPr lang="de-CH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5765.20</a:t>
                      </a:r>
                      <a:endParaRPr lang="de-CH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5536.53</a:t>
                      </a:r>
                      <a:endParaRPr lang="de-CH" sz="1200" dirty="0"/>
                    </a:p>
                  </a:txBody>
                  <a:tcPr>
                    <a:lnL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5537.14</a:t>
                      </a:r>
                      <a:endParaRPr lang="de-CH" sz="1200" dirty="0"/>
                    </a:p>
                  </a:txBody>
                  <a:tcPr>
                    <a:lnL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7158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CA" sz="1200" b="1" dirty="0"/>
                        <a:t>Cost Savings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</a:t>
                      </a:r>
                      <a:endParaRPr lang="de-CH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3.62</a:t>
                      </a:r>
                      <a:endParaRPr lang="de-CH" sz="1200" dirty="0"/>
                    </a:p>
                  </a:txBody>
                  <a:tcPr>
                    <a:lnL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highlight>
                            <a:srgbClr val="FFFF00"/>
                          </a:highlight>
                        </a:rPr>
                        <a:t>3.58</a:t>
                      </a:r>
                      <a:endParaRPr lang="de-CH" sz="12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F407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0299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73435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th_praesentation_4zu3_de">
  <a:themeElements>
    <a:clrScheme name="ETH 1 - Ex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1 - Ex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F407A"/>
        </a:accent1>
        <a:accent2>
          <a:srgbClr val="435F8F"/>
        </a:accent2>
        <a:accent3>
          <a:srgbClr val="677DA5"/>
        </a:accent3>
        <a:accent4>
          <a:srgbClr val="8B9CBA"/>
        </a:accent4>
        <a:accent5>
          <a:srgbClr val="AEBACF"/>
        </a:accent5>
        <a:accent6>
          <a:srgbClr val="D2D9E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4zu3_ETH1_d" id="{13D4407A-1790-4B2E-BB8C-EB574A67D067}" vid="{4BFD40ED-96EC-464F-AA58-D037423ACDB5}"/>
    </a:ext>
  </a:extLst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th_praesentation_4zu3_ETH2">
  <a:themeElements>
    <a:clrScheme name="ETH 2 - In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85A2C"/>
      </a:accent1>
      <a:accent2>
        <a:srgbClr val="65744E"/>
      </a:accent2>
      <a:accent3>
        <a:srgbClr val="838F70"/>
      </a:accent3>
      <a:accent4>
        <a:srgbClr val="A0A991"/>
      </a:accent4>
      <a:accent5>
        <a:srgbClr val="BDC4B3"/>
      </a:accent5>
      <a:accent6>
        <a:srgbClr val="DADED5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2 - In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485A2C"/>
        </a:accent1>
        <a:accent2>
          <a:srgbClr val="65744E"/>
        </a:accent2>
        <a:accent3>
          <a:srgbClr val="838F70"/>
        </a:accent3>
        <a:accent4>
          <a:srgbClr val="A0A991"/>
        </a:accent4>
        <a:accent5>
          <a:srgbClr val="BDC4B3"/>
        </a:accent5>
        <a:accent6>
          <a:srgbClr val="DADE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4zu3_ETH1_d" id="{13D4407A-1790-4B2E-BB8C-EB574A67D067}" vid="{6E9CDBEF-B916-4993-B0F0-981447E24872}"/>
    </a:ext>
  </a:extLst>
</a:theme>
</file>

<file path=ppt/theme/theme3.xml><?xml version="1.0" encoding="utf-8"?>
<a:theme xmlns:a="http://schemas.openxmlformats.org/drawingml/2006/main" name="eth_praesentation_4zu3_ETH3">
  <a:themeElements>
    <a:clrScheme name="ETH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3881BD"/>
      </a:accent2>
      <a:accent3>
        <a:srgbClr val="5E99C9"/>
      </a:accent3>
      <a:accent4>
        <a:srgbClr val="84B1D6"/>
      </a:accent4>
      <a:accent5>
        <a:srgbClr val="AAC9E3"/>
      </a:accent5>
      <a:accent6>
        <a:srgbClr val="D0E1EF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3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269B0"/>
        </a:accent1>
        <a:accent2>
          <a:srgbClr val="3881BD"/>
        </a:accent2>
        <a:accent3>
          <a:srgbClr val="5E99C9"/>
        </a:accent3>
        <a:accent4>
          <a:srgbClr val="84B1D6"/>
        </a:accent4>
        <a:accent5>
          <a:srgbClr val="AAC9E3"/>
        </a:accent5>
        <a:accent6>
          <a:srgbClr val="D0E1EF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4zu3_ETH1_d" id="{13D4407A-1790-4B2E-BB8C-EB574A67D067}" vid="{9FD51FFE-361C-4F9E-BFC1-A98B71154A09}"/>
    </a:ext>
  </a:extLst>
</a:theme>
</file>

<file path=ppt/theme/theme4.xml><?xml version="1.0" encoding="utf-8"?>
<a:theme xmlns:a="http://schemas.openxmlformats.org/drawingml/2006/main" name="eth_praesentation_4zu3_ETH4">
  <a:themeElements>
    <a:clrScheme name="ETH 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791C"/>
      </a:accent1>
      <a:accent2>
        <a:srgbClr val="898E40"/>
      </a:accent2>
      <a:accent3>
        <a:srgbClr val="9FA465"/>
      </a:accent3>
      <a:accent4>
        <a:srgbClr val="B6B989"/>
      </a:accent4>
      <a:accent5>
        <a:srgbClr val="CCCFAD"/>
      </a:accent5>
      <a:accent6>
        <a:srgbClr val="E3E4D2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4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72791C"/>
        </a:accent1>
        <a:accent2>
          <a:srgbClr val="898E40"/>
        </a:accent2>
        <a:accent3>
          <a:srgbClr val="9FA465"/>
        </a:accent3>
        <a:accent4>
          <a:srgbClr val="B6B989"/>
        </a:accent4>
        <a:accent5>
          <a:srgbClr val="CCCFAD"/>
        </a:accent5>
        <a:accent6>
          <a:srgbClr val="E3E4D2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4zu3_ETH1_d" id="{13D4407A-1790-4B2E-BB8C-EB574A67D067}" vid="{E73B40AB-2FF5-40C1-B73D-F4C5FA965A4D}"/>
    </a:ext>
  </a:extLst>
</a:theme>
</file>

<file path=ppt/theme/theme5.xml><?xml version="1.0" encoding="utf-8"?>
<a:theme xmlns:a="http://schemas.openxmlformats.org/drawingml/2006/main" name="eth_praesentation_4zu3_ETH5">
  <a:themeElements>
    <a:clrScheme name="ETH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056A"/>
      </a:accent1>
      <a:accent2>
        <a:srgbClr val="A32D82"/>
      </a:accent2>
      <a:accent3>
        <a:srgbClr val="B4559A"/>
      </a:accent3>
      <a:accent4>
        <a:srgbClr val="C67DB2"/>
      </a:accent4>
      <a:accent5>
        <a:srgbClr val="D7A5C9"/>
      </a:accent5>
      <a:accent6>
        <a:srgbClr val="DFCDE1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5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1056A"/>
        </a:accent1>
        <a:accent2>
          <a:srgbClr val="A32D82"/>
        </a:accent2>
        <a:accent3>
          <a:srgbClr val="B4559A"/>
        </a:accent3>
        <a:accent4>
          <a:srgbClr val="C67DB2"/>
        </a:accent4>
        <a:accent5>
          <a:srgbClr val="D7A5C9"/>
        </a:accent5>
        <a:accent6>
          <a:srgbClr val="DFCDE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4zu3_ETH1_d" id="{13D4407A-1790-4B2E-BB8C-EB574A67D067}" vid="{09FDADB7-87A8-4594-8E80-8B3ACF29A6F8}"/>
    </a:ext>
  </a:extLst>
</a:theme>
</file>

<file path=ppt/theme/theme6.xml><?xml version="1.0" encoding="utf-8"?>
<a:theme xmlns:a="http://schemas.openxmlformats.org/drawingml/2006/main" name="eth_praesentation_4zu3_ETH6">
  <a:themeElements>
    <a:clrScheme name="ETH 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F6F64"/>
      </a:accent1>
      <a:accent2>
        <a:srgbClr val="86867D"/>
      </a:accent2>
      <a:accent3>
        <a:srgbClr val="9D9D96"/>
      </a:accent3>
      <a:accent4>
        <a:srgbClr val="B4B4AE"/>
      </a:accent4>
      <a:accent5>
        <a:srgbClr val="CBCBC7"/>
      </a:accent5>
      <a:accent6>
        <a:srgbClr val="E2E2E0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6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6F6F64"/>
        </a:accent1>
        <a:accent2>
          <a:srgbClr val="86867D"/>
        </a:accent2>
        <a:accent3>
          <a:srgbClr val="9D9D96"/>
        </a:accent3>
        <a:accent4>
          <a:srgbClr val="B4B4AE"/>
        </a:accent4>
        <a:accent5>
          <a:srgbClr val="CBCBC7"/>
        </a:accent5>
        <a:accent6>
          <a:srgbClr val="E2E2E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4zu3_ETH1_d" id="{13D4407A-1790-4B2E-BB8C-EB574A67D067}" vid="{CD87C4A7-662A-4073-B26A-B07F61798336}"/>
    </a:ext>
  </a:extLst>
</a:theme>
</file>

<file path=ppt/theme/theme7.xml><?xml version="1.0" encoding="utf-8"?>
<a:theme xmlns:a="http://schemas.openxmlformats.org/drawingml/2006/main" name="eth_praesentation_4zu3_ETH7">
  <a:themeElements>
    <a:clrScheme name="ETH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8322D"/>
      </a:accent1>
      <a:accent2>
        <a:srgbClr val="B6534F"/>
      </a:accent2>
      <a:accent3>
        <a:srgbClr val="C47470"/>
      </a:accent3>
      <a:accent4>
        <a:srgbClr val="D29492"/>
      </a:accent4>
      <a:accent5>
        <a:srgbClr val="E0B5B3"/>
      </a:accent5>
      <a:accent6>
        <a:srgbClr val="EED6D5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7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A8322D"/>
        </a:accent1>
        <a:accent2>
          <a:srgbClr val="B6534F"/>
        </a:accent2>
        <a:accent3>
          <a:srgbClr val="C47470"/>
        </a:accent3>
        <a:accent4>
          <a:srgbClr val="D29492"/>
        </a:accent4>
        <a:accent5>
          <a:srgbClr val="E0B5B3"/>
        </a:accent5>
        <a:accent6>
          <a:srgbClr val="EED6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4zu3_ETH1_d" id="{13D4407A-1790-4B2E-BB8C-EB574A67D067}" vid="{FB51817C-D8D3-4935-97AC-724F571A6B89}"/>
    </a:ext>
  </a:extLst>
</a:theme>
</file>

<file path=ppt/theme/theme8.xml><?xml version="1.0" encoding="utf-8"?>
<a:theme xmlns:a="http://schemas.openxmlformats.org/drawingml/2006/main" name="eth_praesentation_4zu3_ETH8">
  <a:themeElements>
    <a:clrScheme name="ETH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A96"/>
      </a:accent1>
      <a:accent2>
        <a:srgbClr val="298FA7"/>
      </a:accent2>
      <a:accent3>
        <a:srgbClr val="52A5B8"/>
      </a:accent3>
      <a:accent4>
        <a:srgbClr val="7ABAC8"/>
      </a:accent4>
      <a:accent5>
        <a:srgbClr val="A3CFD9"/>
      </a:accent5>
      <a:accent6>
        <a:srgbClr val="CCE4EA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8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007A96"/>
        </a:accent1>
        <a:accent2>
          <a:srgbClr val="298FA7"/>
        </a:accent2>
        <a:accent3>
          <a:srgbClr val="52A5B8"/>
        </a:accent3>
        <a:accent4>
          <a:srgbClr val="7ABAC8"/>
        </a:accent4>
        <a:accent5>
          <a:srgbClr val="A3CFD9"/>
        </a:accent5>
        <a:accent6>
          <a:srgbClr val="CCE4E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4zu3_ETH1_d" id="{13D4407A-1790-4B2E-BB8C-EB574A67D067}" vid="{2171CA6B-E14E-45B2-9A43-E070D764590A}"/>
    </a:ext>
  </a:extLst>
</a:theme>
</file>

<file path=ppt/theme/theme9.xml><?xml version="1.0" encoding="utf-8"?>
<a:theme xmlns:a="http://schemas.openxmlformats.org/drawingml/2006/main" name="eth_praesentation_4zu3_ETH9">
  <a:themeElements>
    <a:clrScheme name="ETH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56013"/>
      </a:accent1>
      <a:accent2>
        <a:srgbClr val="A67939"/>
      </a:accent2>
      <a:accent3>
        <a:srgbClr val="B7935F"/>
      </a:accent3>
      <a:accent4>
        <a:srgbClr val="C8AC84"/>
      </a:accent4>
      <a:accent5>
        <a:srgbClr val="D9C6AA"/>
      </a:accent5>
      <a:accent6>
        <a:srgbClr val="EADFD0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9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56013"/>
        </a:accent1>
        <a:accent2>
          <a:srgbClr val="A67939"/>
        </a:accent2>
        <a:accent3>
          <a:srgbClr val="B7935F"/>
        </a:accent3>
        <a:accent4>
          <a:srgbClr val="C8AC84"/>
        </a:accent4>
        <a:accent5>
          <a:srgbClr val="D9C6AA"/>
        </a:accent5>
        <a:accent6>
          <a:srgbClr val="EADFD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4zu3_ETH1_d" id="{13D4407A-1790-4B2E-BB8C-EB574A67D067}" vid="{82B516A0-3DA0-4E7A-BE7D-9C1D80D7AF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eth_praesentation_4zu3_de</Template>
  <TotalTime>0</TotalTime>
  <Words>414</Words>
  <Application>Microsoft Office PowerPoint</Application>
  <PresentationFormat>On-screen Show (4:3)</PresentationFormat>
  <Paragraphs>115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Cambria Math</vt:lpstr>
      <vt:lpstr>Wingdings</vt:lpstr>
      <vt:lpstr>eth_praesentation_4zu3_de</vt:lpstr>
      <vt:lpstr>eth_praesentation_4zu3_ETH2</vt:lpstr>
      <vt:lpstr>eth_praesentation_4zu3_ETH3</vt:lpstr>
      <vt:lpstr>eth_praesentation_4zu3_ETH4</vt:lpstr>
      <vt:lpstr>eth_praesentation_4zu3_ETH5</vt:lpstr>
      <vt:lpstr>eth_praesentation_4zu3_ETH6</vt:lpstr>
      <vt:lpstr>eth_praesentation_4zu3_ETH7</vt:lpstr>
      <vt:lpstr>eth_praesentation_4zu3_ETH8</vt:lpstr>
      <vt:lpstr>eth_praesentation_4zu3_ETH9</vt:lpstr>
      <vt:lpstr>RailPower: Power and Energy for the future railways  Prof. Francesco Corman, Prof. Gabriela Hug </vt:lpstr>
      <vt:lpstr>WP1 - Results</vt:lpstr>
      <vt:lpstr>WP 1 / 2 Results and ongoing work</vt:lpstr>
      <vt:lpstr>Prix LITRA 2021 Quantification and reduction of power peaks in railway networks</vt:lpstr>
      <vt:lpstr>PowerPoint Presentation</vt:lpstr>
      <vt:lpstr> </vt:lpstr>
    </vt:vector>
  </TitlesOfParts>
  <Company>ETH Zuerich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Nold  Michael</dc:creator>
  <cp:lastModifiedBy>Pierrou  Georgia</cp:lastModifiedBy>
  <cp:revision>347</cp:revision>
  <cp:lastPrinted>2013-06-08T11:22:51Z</cp:lastPrinted>
  <dcterms:created xsi:type="dcterms:W3CDTF">2020-01-06T09:27:58Z</dcterms:created>
  <dcterms:modified xsi:type="dcterms:W3CDTF">2021-11-28T19:43:39Z</dcterms:modified>
</cp:coreProperties>
</file>