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  <p:sldMasterId id="2147483681" r:id="rId3"/>
    <p:sldMasterId id="2147483693" r:id="rId4"/>
    <p:sldMasterId id="2147483705" r:id="rId5"/>
    <p:sldMasterId id="2147483729" r:id="rId6"/>
    <p:sldMasterId id="2147483741" r:id="rId7"/>
    <p:sldMasterId id="2147483753" r:id="rId8"/>
  </p:sldMasterIdLst>
  <p:notesMasterIdLst>
    <p:notesMasterId r:id="rId13"/>
  </p:notesMasterIdLst>
  <p:handoutMasterIdLst>
    <p:handoutMasterId r:id="rId14"/>
  </p:handoutMasterIdLst>
  <p:sldIdLst>
    <p:sldId id="413" r:id="rId9"/>
    <p:sldId id="539" r:id="rId10"/>
    <p:sldId id="514" r:id="rId11"/>
    <p:sldId id="540" r:id="rId12"/>
  </p:sldIdLst>
  <p:sldSz cx="12187238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orient="horz" pos="1275" userDrawn="1">
          <p15:clr>
            <a:srgbClr val="A4A3A4"/>
          </p15:clr>
        </p15:guide>
        <p15:guide id="3" orient="horz" pos="3929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3045" userDrawn="1">
          <p15:clr>
            <a:srgbClr val="A4A3A4"/>
          </p15:clr>
        </p15:guide>
        <p15:guide id="6" orient="horz" pos="4269" userDrawn="1">
          <p15:clr>
            <a:srgbClr val="A4A3A4"/>
          </p15:clr>
        </p15:guide>
        <p15:guide id="7" orient="horz" pos="3997" userDrawn="1">
          <p15:clr>
            <a:srgbClr val="A4A3A4"/>
          </p15:clr>
        </p15:guide>
        <p15:guide id="8" pos="91" userDrawn="1">
          <p15:clr>
            <a:srgbClr val="A4A3A4"/>
          </p15:clr>
        </p15:guide>
        <p15:guide id="9" pos="7585" userDrawn="1">
          <p15:clr>
            <a:srgbClr val="A4A3A4"/>
          </p15:clr>
        </p15:guide>
        <p15:guide id="10" pos="3839" userDrawn="1">
          <p15:clr>
            <a:srgbClr val="A4A3A4"/>
          </p15:clr>
        </p15:guide>
        <p15:guide id="12" pos="7472" userDrawn="1">
          <p15:clr>
            <a:srgbClr val="A4A3A4"/>
          </p15:clr>
        </p15:guide>
        <p15:guide id="13" orient="horz" pos="4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o Steinfeld" initials="AS" lastIdx="0" clrIdx="0">
    <p:extLst>
      <p:ext uri="{19B8F6BF-5375-455C-9EA6-DF929625EA0E}">
        <p15:presenceInfo xmlns:p15="http://schemas.microsoft.com/office/powerpoint/2012/main" userId="Aldo Steinfe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CC99"/>
    <a:srgbClr val="FFFF99"/>
    <a:srgbClr val="FFFFCC"/>
    <a:srgbClr val="DDDDDD"/>
    <a:srgbClr val="003399"/>
    <a:srgbClr val="FEFB90"/>
    <a:srgbClr val="93FFC4"/>
    <a:srgbClr val="FF66FF"/>
    <a:srgbClr val="FCF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29" autoAdjust="0"/>
    <p:restoredTop sz="94467" autoAdjust="0"/>
  </p:normalViewPr>
  <p:slideViewPr>
    <p:cSldViewPr snapToObjects="1">
      <p:cViewPr varScale="1">
        <p:scale>
          <a:sx n="59" d="100"/>
          <a:sy n="59" d="100"/>
        </p:scale>
        <p:origin x="978" y="48"/>
      </p:cViewPr>
      <p:guideLst>
        <p:guide orient="horz" pos="391"/>
        <p:guide orient="horz" pos="1275"/>
        <p:guide orient="horz" pos="3929"/>
        <p:guide orient="horz" pos="2160"/>
        <p:guide orient="horz" pos="3045"/>
        <p:guide orient="horz" pos="4269"/>
        <p:guide orient="horz" pos="3997"/>
        <p:guide pos="91"/>
        <p:guide pos="7585"/>
        <p:guide pos="3839"/>
        <p:guide pos="7472"/>
        <p:guide orient="horz" pos="4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7" cy="511177"/>
          </a:xfrm>
          <a:prstGeom prst="rect">
            <a:avLst/>
          </a:prstGeom>
        </p:spPr>
        <p:txBody>
          <a:bodyPr vert="horz" lIns="91393" tIns="45698" rIns="91393" bIns="45698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7" cy="511177"/>
          </a:xfrm>
          <a:prstGeom prst="rect">
            <a:avLst/>
          </a:prstGeom>
        </p:spPr>
        <p:txBody>
          <a:bodyPr vert="horz" lIns="91393" tIns="45698" rIns="91393" bIns="45698" rtlCol="0"/>
          <a:lstStyle>
            <a:lvl1pPr algn="r">
              <a:defRPr sz="1200"/>
            </a:lvl1pPr>
          </a:lstStyle>
          <a:p>
            <a:fld id="{986A4B46-F6A6-DA4E-8415-64807F0B23D2}" type="datetimeFigureOut">
              <a:rPr lang="de-DE" smtClean="0">
                <a:latin typeface="Arial" panose="020B0604020202020204" pitchFamily="34" charset="0"/>
              </a:rPr>
              <a:t>28.11.2021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3"/>
            <a:ext cx="3076577" cy="511177"/>
          </a:xfrm>
          <a:prstGeom prst="rect">
            <a:avLst/>
          </a:prstGeom>
        </p:spPr>
        <p:txBody>
          <a:bodyPr vert="horz" lIns="91393" tIns="45698" rIns="91393" bIns="45698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9" y="9721853"/>
            <a:ext cx="3076577" cy="511177"/>
          </a:xfrm>
          <a:prstGeom prst="rect">
            <a:avLst/>
          </a:prstGeom>
        </p:spPr>
        <p:txBody>
          <a:bodyPr vert="horz" lIns="91393" tIns="45698" rIns="91393" bIns="45698" rtlCol="0" anchor="b"/>
          <a:lstStyle>
            <a:lvl1pPr algn="r">
              <a:defRPr sz="1200"/>
            </a:lvl1pPr>
          </a:lstStyle>
          <a:p>
            <a:fld id="{2B048993-9816-0246-B1D2-4028350D98C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02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8988" tIns="49496" rIns="98988" bIns="49496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3" cy="511731"/>
          </a:xfrm>
          <a:prstGeom prst="rect">
            <a:avLst/>
          </a:prstGeom>
        </p:spPr>
        <p:txBody>
          <a:bodyPr vert="horz" lIns="98988" tIns="49496" rIns="98988" bIns="49496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28.11.2021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9938"/>
            <a:ext cx="681355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8" tIns="49496" rIns="98988" bIns="49496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2" y="4861443"/>
            <a:ext cx="5679440" cy="4605576"/>
          </a:xfrm>
          <a:prstGeom prst="rect">
            <a:avLst/>
          </a:prstGeom>
        </p:spPr>
        <p:txBody>
          <a:bodyPr vert="horz" lIns="98988" tIns="49496" rIns="98988" bIns="49496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1"/>
          </a:xfrm>
          <a:prstGeom prst="rect">
            <a:avLst/>
          </a:prstGeom>
        </p:spPr>
        <p:txBody>
          <a:bodyPr vert="horz" lIns="98988" tIns="49496" rIns="98988" bIns="49496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7" y="9721108"/>
            <a:ext cx="3076363" cy="511731"/>
          </a:xfrm>
          <a:prstGeom prst="rect">
            <a:avLst/>
          </a:prstGeom>
        </p:spPr>
        <p:txBody>
          <a:bodyPr vert="horz" lIns="98988" tIns="49496" rIns="98988" bIns="49496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996F5-DBF4-0D45-BCE6-8D5D529600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85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1" y="4563876"/>
            <a:ext cx="11537949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1" y="3429000"/>
            <a:ext cx="11537949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3850" y="619200"/>
            <a:ext cx="11537950" cy="28098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373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043" y="2130426"/>
            <a:ext cx="10359152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086" y="3886200"/>
            <a:ext cx="853106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05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11528921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11528921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4001" y="619200"/>
            <a:ext cx="11538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80269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2636218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6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50753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7238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7"/>
            <a:ext cx="11537950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0393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809709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6"/>
            <a:ext cx="557764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6" y="2024066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798055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9463948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295263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482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11528921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11528921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4001" y="619200"/>
            <a:ext cx="11538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427747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4965100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6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7410358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7238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7"/>
            <a:ext cx="11537950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9839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2180471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6"/>
            <a:ext cx="557764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6" y="2024066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183195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994750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0503925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951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6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11528921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11528921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4001" y="619200"/>
            <a:ext cx="11538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315942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9712886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6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0671401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7238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7"/>
            <a:ext cx="11537950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6566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885867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6"/>
            <a:ext cx="557764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6" y="2024066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239377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139963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812286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976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11528921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11528921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4001" y="619200"/>
            <a:ext cx="11538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86456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8723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durch Klicken auf das Symbol hinzufügen und in den Hintergrund stellen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44001"/>
            <a:ext cx="11537950" cy="980062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3851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dirty="0">
                <a:solidFill>
                  <a:schemeClr val="tx1"/>
                </a:solidFill>
              </a:rPr>
              <a:t>Bild</a:t>
            </a:r>
            <a:r>
              <a:rPr lang="de-CH" sz="1400" baseline="0" dirty="0">
                <a:solidFill>
                  <a:schemeClr val="tx1"/>
                </a:solidFill>
              </a:rPr>
              <a:t> ersetzen: Bild markieren – rechte Maustaste – Bild ändern</a:t>
            </a:r>
            <a:endParaRPr lang="de-CH" sz="1400" dirty="0">
              <a:solidFill>
                <a:schemeClr val="tx1"/>
              </a:solidFill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77674" y="-385093"/>
            <a:ext cx="12418863" cy="7159750"/>
            <a:chOff x="-377675" y="-385093"/>
            <a:chExt cx="12418863" cy="7159750"/>
          </a:xfrm>
        </p:grpSpPr>
        <p:cxnSp>
          <p:nvCxnSpPr>
            <p:cNvPr id="16" name="Gerade Verbindung 15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5151383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6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1480925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7238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7"/>
            <a:ext cx="11537950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421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4046121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6"/>
            <a:ext cx="557764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6" y="2024066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507362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5390604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8910442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1878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11528921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11528921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4001" y="619200"/>
            <a:ext cx="11538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662074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630820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6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6582154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7238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7"/>
            <a:ext cx="11537950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5380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791684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6"/>
            <a:ext cx="557764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6" y="2024066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013002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58940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6071689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0528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11528921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11528921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4001" y="619200"/>
            <a:ext cx="11538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989355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9473334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6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8881332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6"/>
            <a:ext cx="557764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6" y="2024066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7238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7"/>
            <a:ext cx="11537950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0896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237893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6"/>
            <a:ext cx="557764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6" y="2024066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83597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4828560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2956298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051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11528921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11528921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4001" y="619200"/>
            <a:ext cx="11538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3425111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08975036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6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930265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7238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7"/>
            <a:ext cx="11537950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100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556031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6"/>
            <a:ext cx="557764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6" y="2024066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5315638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154831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2024421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6117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4563876"/>
            <a:ext cx="11528921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3429000"/>
            <a:ext cx="11528921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324001" y="619200"/>
            <a:ext cx="11538000" cy="28080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5111172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6962560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4823308"/>
            <a:ext cx="1153795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5809756"/>
            <a:ext cx="1153795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6"/>
            <a:ext cx="1153795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0075902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7238" cy="685800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1063257"/>
            <a:ext cx="11537950" cy="960809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de-CH" dirty="0"/>
              <a:t>Mastertitelformat bearbeiten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4" name="Rechteck 13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50" y="620714"/>
            <a:ext cx="11537950" cy="465726"/>
          </a:xfrm>
          <a:solidFill>
            <a:schemeClr val="bg1"/>
          </a:solidFill>
          <a:ln>
            <a:noFill/>
          </a:ln>
        </p:spPr>
        <p:txBody>
          <a:bodyPr lIns="144000" tIns="108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Master-Untertitelformat bearbeiten</a:t>
            </a:r>
          </a:p>
        </p:txBody>
      </p:sp>
      <p:pic>
        <p:nvPicPr>
          <p:cNvPr id="9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6531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1153795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13576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1" y="2024066"/>
            <a:ext cx="557764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85566" y="2024066"/>
            <a:ext cx="5567205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  <a:solidFill>
            <a:schemeClr val="bg1"/>
          </a:solidFill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658630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37950" cy="972000"/>
          </a:xfrm>
        </p:spPr>
        <p:txBody>
          <a:bodyPr/>
          <a:lstStyle/>
          <a:p>
            <a:r>
              <a:rPr lang="de-CH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0125357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23850" y="620713"/>
            <a:ext cx="1153795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7519563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3543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87238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/>
          <a:lstStyle/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9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1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-377674" y="-385093"/>
            <a:ext cx="12418863" cy="7159750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813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52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273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1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23850" y="620714"/>
            <a:ext cx="11528921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11062171" y="204398"/>
            <a:ext cx="936103" cy="349447"/>
            <a:chOff x="10342091" y="204398"/>
            <a:chExt cx="936103" cy="349447"/>
          </a:xfrm>
        </p:grpSpPr>
        <p:pic>
          <p:nvPicPr>
            <p:cNvPr id="39" name="Picture 38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92" t="4510" r="56084" b="-4510"/>
            <a:stretch/>
          </p:blipFill>
          <p:spPr>
            <a:xfrm>
              <a:off x="10342091" y="204398"/>
              <a:ext cx="864096" cy="34944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 userDrawn="1"/>
          </p:nvSpPr>
          <p:spPr>
            <a:xfrm>
              <a:off x="10774755" y="378301"/>
              <a:ext cx="503439" cy="172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  <p:sldLayoutId id="2147483766" r:id="rId10"/>
    <p:sldLayoutId id="2147483767" r:id="rId11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6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1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28921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851" y="6308727"/>
            <a:ext cx="5769770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r>
              <a:rPr lang="de-CH" sz="800" baseline="0" dirty="0"/>
              <a:t/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7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80" r:id="rId9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6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1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8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28921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851" y="6308727"/>
            <a:ext cx="5769770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r>
              <a:rPr lang="de-CH" sz="800" baseline="0" dirty="0"/>
              <a:t/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2" r:id="rId9"/>
  </p:sldLayoutIdLst>
  <p:transition>
    <p:fade/>
  </p:transition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6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1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8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28921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851" y="6308727"/>
            <a:ext cx="5769770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r>
              <a:rPr lang="de-CH" sz="800" baseline="0" dirty="0"/>
              <a:t/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4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4" r:id="rId9"/>
  </p:sldLayoutIdLst>
  <p:transition>
    <p:fade/>
  </p:transition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6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1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8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28921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851" y="6308727"/>
            <a:ext cx="5769770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r>
              <a:rPr lang="de-CH" sz="800" baseline="0" dirty="0"/>
              <a:t/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8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6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8" r:id="rId18"/>
  </p:sldLayoutIdLst>
  <p:transition>
    <p:fade/>
  </p:transition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6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1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8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28921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851" y="6308727"/>
            <a:ext cx="5769770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r>
              <a:rPr lang="de-CH" sz="800" baseline="0" dirty="0"/>
              <a:t/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5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40" r:id="rId9"/>
  </p:sldLayoutIdLst>
  <p:transition>
    <p:fade/>
  </p:transition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6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1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8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28921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851" y="6308727"/>
            <a:ext cx="5769770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r>
              <a:rPr lang="de-CH" sz="800" baseline="0" dirty="0"/>
              <a:t/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3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2" r:id="rId9"/>
  </p:sldLayoutIdLst>
  <p:transition>
    <p:fade/>
  </p:transition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6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44464" y="152403"/>
            <a:ext cx="11897959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  <p:sp>
          <p:nvSpPr>
            <p:cNvPr id="27" name="Rechteck 26"/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800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16512" y="6308726"/>
            <a:ext cx="6120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17.6.2019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4414" y="6308726"/>
            <a:ext cx="4631883" cy="4597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Nadine Favre, Sektion Events, Abt. Services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24906" y="6308726"/>
            <a:ext cx="355461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1" y="2024064"/>
            <a:ext cx="11528919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de-CH" dirty="0"/>
              <a:t>Erste Ebene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536270" y="6300190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79078" y="6300189"/>
            <a:ext cx="141222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de-CH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620714"/>
            <a:ext cx="11528921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0400" tIns="54000" rIns="14400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851" y="6308727"/>
            <a:ext cx="5769770" cy="459774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de-CH" sz="800" b="1" dirty="0"/>
              <a:t>Platzhalter</a:t>
            </a:r>
            <a:r>
              <a:rPr lang="de-CH" sz="800" b="1" baseline="0" dirty="0"/>
              <a:t> Logo/Schriftzug</a:t>
            </a:r>
            <a:r>
              <a:rPr lang="de-CH" sz="800" baseline="0" dirty="0"/>
              <a:t/>
            </a:r>
            <a:br>
              <a:rPr lang="de-CH" sz="800" baseline="0" dirty="0"/>
            </a:br>
            <a:r>
              <a:rPr lang="de-CH" sz="800" baseline="0" dirty="0"/>
              <a:t>(Anpassung im Folienmaster über «Ansicht» </a:t>
            </a:r>
            <a:r>
              <a:rPr lang="de-CH" sz="800" baseline="0" dirty="0">
                <a:sym typeface="Wingdings" pitchFamily="2" charset="2"/>
              </a:rPr>
              <a:t>&gt; «Folienmaster») </a:t>
            </a:r>
            <a:endParaRPr lang="de-CH" sz="800" dirty="0"/>
          </a:p>
        </p:txBody>
      </p:sp>
      <p:pic>
        <p:nvPicPr>
          <p:cNvPr id="1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71061" cy="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0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4" r:id="rId9"/>
  </p:sldLayoutIdLst>
  <p:transition>
    <p:fade/>
  </p:transition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92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275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3045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pos="7466" userDrawn="1">
          <p15:clr>
            <a:srgbClr val="F26B43"/>
          </p15:clr>
        </p15:guide>
        <p15:guide id="9" pos="7581" userDrawn="1">
          <p15:clr>
            <a:srgbClr val="F26B43"/>
          </p15:clr>
        </p15:guide>
        <p15:guide id="10" orient="horz" pos="3997" userDrawn="1">
          <p15:clr>
            <a:srgbClr val="F26B43"/>
          </p15:clr>
        </p15:guide>
        <p15:guide id="11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72D2750-2187-434D-985C-934E811A15C0}"/>
              </a:ext>
            </a:extLst>
          </p:cNvPr>
          <p:cNvGrpSpPr/>
          <p:nvPr/>
        </p:nvGrpSpPr>
        <p:grpSpPr>
          <a:xfrm>
            <a:off x="-6018" y="-27124"/>
            <a:ext cx="12209431" cy="6872523"/>
            <a:chOff x="-6018" y="-14523"/>
            <a:chExt cx="12209431" cy="6872523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44D43BD5-D976-4F35-B239-C6D0C2320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18" y="-14523"/>
              <a:ext cx="12209431" cy="779702"/>
            </a:xfrm>
            <a:prstGeom prst="rect">
              <a:avLst/>
            </a:prstGeom>
          </p:spPr>
        </p:pic>
        <p:pic>
          <p:nvPicPr>
            <p:cNvPr id="10" name="Grafik 9" descr="Ein Bild, das Himmel, draußen enthält.&#10;&#10;Automatisch generierte Beschreibung">
              <a:extLst>
                <a:ext uri="{FF2B5EF4-FFF2-40B4-BE49-F238E27FC236}">
                  <a16:creationId xmlns:a16="http://schemas.microsoft.com/office/drawing/2014/main" id="{98C4E6E4-1D71-4E27-8874-D172FF6F0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946"/>
            <a:stretch/>
          </p:blipFill>
          <p:spPr>
            <a:xfrm>
              <a:off x="-6018" y="764704"/>
              <a:ext cx="12209431" cy="6093296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5E68AD2-EB96-47E0-8C40-661F4AEE584E}"/>
              </a:ext>
            </a:extLst>
          </p:cNvPr>
          <p:cNvGrpSpPr/>
          <p:nvPr/>
        </p:nvGrpSpPr>
        <p:grpSpPr>
          <a:xfrm>
            <a:off x="144483" y="152406"/>
            <a:ext cx="11899508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D1D53DF0-EDB0-4B9C-87D1-62143CC4A7BC}"/>
                </a:ext>
              </a:extLst>
            </p:cNvPr>
            <p:cNvSpPr/>
            <p:nvPr userDrawn="1"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96">
                <a:defRPr/>
              </a:pPr>
              <a:endParaRPr lang="en-GB" sz="19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ADC2F62-2477-4051-8B2B-51B4B33E0BC8}"/>
                </a:ext>
              </a:extLst>
            </p:cNvPr>
            <p:cNvSpPr/>
            <p:nvPr userDrawn="1"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96">
                <a:defRPr/>
              </a:pPr>
              <a:endParaRPr lang="en-GB" sz="19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453E0960-9F38-4B2B-847A-263A6D1AF55E}"/>
                </a:ext>
              </a:extLst>
            </p:cNvPr>
            <p:cNvSpPr/>
            <p:nvPr userDrawn="1"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96">
                <a:defRPr/>
              </a:pPr>
              <a:endParaRPr lang="en-GB" sz="1900" dirty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8" name="Bild 18" descr="g_eth_logo_kurz_neg_Schutzraum.eps">
            <a:extLst>
              <a:ext uri="{FF2B5EF4-FFF2-40B4-BE49-F238E27FC236}">
                <a16:creationId xmlns:a16="http://schemas.microsoft.com/office/drawing/2014/main" id="{C8768A60-8E1B-4C09-91ED-F65B64D1B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46" y="306000"/>
            <a:ext cx="971187" cy="1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1983" y="1266580"/>
            <a:ext cx="3822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solidFill>
                  <a:schemeClr val="bg1"/>
                </a:solidFill>
              </a:rPr>
              <a:t>Anthony Patt &amp; Aldo Steinfeld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483" y="597699"/>
            <a:ext cx="11898274" cy="628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82109" y="210870"/>
            <a:ext cx="8219223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SUNFUELS</a:t>
            </a:r>
            <a:r>
              <a:rPr lang="en-US" sz="2400" dirty="0">
                <a:solidFill>
                  <a:schemeClr val="bg1"/>
                </a:solidFill>
              </a:rPr>
              <a:t>: Towards commercial solar thermochemical production of sustainable drop-in fuels</a:t>
            </a:r>
            <a:endParaRPr lang="de-CH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0210" y="1456599"/>
            <a:ext cx="1633781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de-CH" b="1" dirty="0">
              <a:solidFill>
                <a:schemeClr val="bg1"/>
              </a:solidFill>
            </a:endParaRPr>
          </a:p>
          <a:p>
            <a:r>
              <a:rPr lang="de-CH" b="1" dirty="0" smtClean="0">
                <a:solidFill>
                  <a:schemeClr val="bg1"/>
                </a:solidFill>
              </a:rPr>
              <a:t>Partners</a:t>
            </a:r>
            <a:endParaRPr lang="de-CH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 err="1">
                <a:solidFill>
                  <a:schemeClr val="bg1"/>
                </a:solidFill>
              </a:rPr>
              <a:t>Synhelion</a:t>
            </a:r>
            <a:endParaRPr lang="de-CH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>
                <a:solidFill>
                  <a:schemeClr val="bg1"/>
                </a:solidFill>
              </a:rPr>
              <a:t>SBB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>
                <a:solidFill>
                  <a:schemeClr val="bg1"/>
                </a:solidFill>
              </a:rPr>
              <a:t>AMAG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04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87907F4-51BF-8849-99FB-E5AB8D7796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9" t="8879" r="1996"/>
          <a:stretch/>
        </p:blipFill>
        <p:spPr>
          <a:xfrm rot="21399315">
            <a:off x="-20869" y="1243090"/>
            <a:ext cx="9278094" cy="480789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666CE5F-8E0A-9C44-A011-3A6665F40086}"/>
              </a:ext>
            </a:extLst>
          </p:cNvPr>
          <p:cNvSpPr/>
          <p:nvPr/>
        </p:nvSpPr>
        <p:spPr>
          <a:xfrm>
            <a:off x="7719083" y="1897474"/>
            <a:ext cx="621644" cy="187905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9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BC457935-BDBA-CE46-9117-1FF80CAEE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449">
            <a:off x="7712124" y="2574154"/>
            <a:ext cx="562339" cy="118619"/>
          </a:xfrm>
          <a:prstGeom prst="rect">
            <a:avLst/>
          </a:prstGeom>
        </p:spPr>
      </p:pic>
      <p:sp>
        <p:nvSpPr>
          <p:cNvPr id="56" name="Textfeld 7">
            <a:extLst>
              <a:ext uri="{FF2B5EF4-FFF2-40B4-BE49-F238E27FC236}">
                <a16:creationId xmlns:a16="http://schemas.microsoft.com/office/drawing/2014/main" id="{43FFE805-572E-1E47-BB9F-5CEC784CD461}"/>
              </a:ext>
            </a:extLst>
          </p:cNvPr>
          <p:cNvSpPr txBox="1"/>
          <p:nvPr/>
        </p:nvSpPr>
        <p:spPr>
          <a:xfrm>
            <a:off x="8630909" y="1064086"/>
            <a:ext cx="3330425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dirty="0">
                <a:latin typeface="Calibri" panose="020F0502020204030204" pitchFamily="34" charset="0"/>
                <a:cs typeface="Calibri" panose="020F0502020204030204" pitchFamily="34" charset="0"/>
              </a:rPr>
              <a:t>Solar Receive/Reactor/TES</a:t>
            </a:r>
          </a:p>
        </p:txBody>
      </p:sp>
      <p:sp>
        <p:nvSpPr>
          <p:cNvPr id="57" name="Textfeld 5">
            <a:extLst>
              <a:ext uri="{FF2B5EF4-FFF2-40B4-BE49-F238E27FC236}">
                <a16:creationId xmlns:a16="http://schemas.microsoft.com/office/drawing/2014/main" id="{716E07F6-FC41-3D45-8194-B63A417B3859}"/>
              </a:ext>
            </a:extLst>
          </p:cNvPr>
          <p:cNvSpPr txBox="1"/>
          <p:nvPr/>
        </p:nvSpPr>
        <p:spPr>
          <a:xfrm>
            <a:off x="339943" y="3027201"/>
            <a:ext cx="1650923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dirty="0">
                <a:latin typeface="Calibri" panose="020F0502020204030204" pitchFamily="34" charset="0"/>
                <a:cs typeface="Calibri" panose="020F0502020204030204" pitchFamily="34" charset="0"/>
              </a:rPr>
              <a:t>Control Room</a:t>
            </a:r>
          </a:p>
        </p:txBody>
      </p:sp>
      <p:sp>
        <p:nvSpPr>
          <p:cNvPr id="58" name="Textfeld 6">
            <a:extLst>
              <a:ext uri="{FF2B5EF4-FFF2-40B4-BE49-F238E27FC236}">
                <a16:creationId xmlns:a16="http://schemas.microsoft.com/office/drawing/2014/main" id="{255C72BF-FE96-8844-83DE-057BDBD7FD57}"/>
              </a:ext>
            </a:extLst>
          </p:cNvPr>
          <p:cNvSpPr txBox="1"/>
          <p:nvPr/>
        </p:nvSpPr>
        <p:spPr>
          <a:xfrm>
            <a:off x="1475992" y="2105696"/>
            <a:ext cx="1623350" cy="1015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dirty="0">
                <a:latin typeface="Calibri" panose="020F0502020204030204" pitchFamily="34" charset="0"/>
                <a:cs typeface="Calibri" panose="020F0502020204030204" pitchFamily="34" charset="0"/>
              </a:rPr>
              <a:t>Sun-tracking</a:t>
            </a:r>
          </a:p>
          <a:p>
            <a:pPr algn="ctr"/>
            <a:r>
              <a:rPr lang="en-US" sz="1999" dirty="0">
                <a:latin typeface="Calibri" panose="020F0502020204030204" pitchFamily="34" charset="0"/>
                <a:cs typeface="Calibri" panose="020F0502020204030204" pitchFamily="34" charset="0"/>
              </a:rPr>
              <a:t>Heliostat Field</a:t>
            </a:r>
          </a:p>
        </p:txBody>
      </p:sp>
      <p:sp>
        <p:nvSpPr>
          <p:cNvPr id="59" name="Textfeld 7">
            <a:extLst>
              <a:ext uri="{FF2B5EF4-FFF2-40B4-BE49-F238E27FC236}">
                <a16:creationId xmlns:a16="http://schemas.microsoft.com/office/drawing/2014/main" id="{43FFE805-572E-1E47-BB9F-5CEC784CD461}"/>
              </a:ext>
            </a:extLst>
          </p:cNvPr>
          <p:cNvSpPr txBox="1"/>
          <p:nvPr/>
        </p:nvSpPr>
        <p:spPr>
          <a:xfrm>
            <a:off x="7089942" y="1027059"/>
            <a:ext cx="1493780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dirty="0">
                <a:latin typeface="Calibri" panose="020F0502020204030204" pitchFamily="34" charset="0"/>
                <a:cs typeface="Calibri" panose="020F0502020204030204" pitchFamily="34" charset="0"/>
              </a:rPr>
              <a:t>Solar Tower</a:t>
            </a:r>
          </a:p>
        </p:txBody>
      </p:sp>
      <p:sp>
        <p:nvSpPr>
          <p:cNvPr id="60" name="Textfeld 8">
            <a:extLst>
              <a:ext uri="{FF2B5EF4-FFF2-40B4-BE49-F238E27FC236}">
                <a16:creationId xmlns:a16="http://schemas.microsoft.com/office/drawing/2014/main" id="{FE580F9F-ACC2-0F4C-A9C5-45FD55C70BB0}"/>
              </a:ext>
            </a:extLst>
          </p:cNvPr>
          <p:cNvSpPr txBox="1"/>
          <p:nvPr/>
        </p:nvSpPr>
        <p:spPr>
          <a:xfrm>
            <a:off x="7885256" y="5590660"/>
            <a:ext cx="2381765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dirty="0">
                <a:latin typeface="Calibri" panose="020F0502020204030204" pitchFamily="34" charset="0"/>
                <a:cs typeface="Calibri" panose="020F0502020204030204" pitchFamily="34" charset="0"/>
              </a:rPr>
              <a:t>Gas-to-Liquid Unit</a:t>
            </a:r>
          </a:p>
        </p:txBody>
      </p:sp>
      <p:sp>
        <p:nvSpPr>
          <p:cNvPr id="61" name="Textfeld 9">
            <a:extLst>
              <a:ext uri="{FF2B5EF4-FFF2-40B4-BE49-F238E27FC236}">
                <a16:creationId xmlns:a16="http://schemas.microsoft.com/office/drawing/2014/main" id="{D1084BAD-0F19-FA41-9424-F007F8221711}"/>
              </a:ext>
            </a:extLst>
          </p:cNvPr>
          <p:cNvSpPr txBox="1"/>
          <p:nvPr/>
        </p:nvSpPr>
        <p:spPr>
          <a:xfrm>
            <a:off x="7156116" y="5976706"/>
            <a:ext cx="1797340" cy="399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dirty="0">
                <a:latin typeface="Calibri" panose="020F0502020204030204" pitchFamily="34" charset="0"/>
                <a:cs typeface="Calibri" panose="020F0502020204030204" pitchFamily="34" charset="0"/>
              </a:rPr>
              <a:t>Solar Fuel Tank</a:t>
            </a:r>
          </a:p>
        </p:txBody>
      </p:sp>
      <p:cxnSp>
        <p:nvCxnSpPr>
          <p:cNvPr id="62" name="Gerade Verbindung 11">
            <a:extLst>
              <a:ext uri="{FF2B5EF4-FFF2-40B4-BE49-F238E27FC236}">
                <a16:creationId xmlns:a16="http://schemas.microsoft.com/office/drawing/2014/main" id="{14524F81-EE67-2E4A-BBD4-F63454762D47}"/>
              </a:ext>
            </a:extLst>
          </p:cNvPr>
          <p:cNvCxnSpPr/>
          <p:nvPr/>
        </p:nvCxnSpPr>
        <p:spPr>
          <a:xfrm>
            <a:off x="3301654" y="2032438"/>
            <a:ext cx="524684" cy="2077107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13">
            <a:extLst>
              <a:ext uri="{FF2B5EF4-FFF2-40B4-BE49-F238E27FC236}">
                <a16:creationId xmlns:a16="http://schemas.microsoft.com/office/drawing/2014/main" id="{0813B902-06A9-A948-A250-92707FACA8C3}"/>
              </a:ext>
            </a:extLst>
          </p:cNvPr>
          <p:cNvCxnSpPr/>
          <p:nvPr/>
        </p:nvCxnSpPr>
        <p:spPr>
          <a:xfrm flipV="1">
            <a:off x="3824396" y="1961923"/>
            <a:ext cx="3667371" cy="2145541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15">
            <a:extLst>
              <a:ext uri="{FF2B5EF4-FFF2-40B4-BE49-F238E27FC236}">
                <a16:creationId xmlns:a16="http://schemas.microsoft.com/office/drawing/2014/main" id="{C23C9464-6895-624C-B95D-D535288EA64C}"/>
              </a:ext>
            </a:extLst>
          </p:cNvPr>
          <p:cNvCxnSpPr/>
          <p:nvPr/>
        </p:nvCxnSpPr>
        <p:spPr>
          <a:xfrm>
            <a:off x="1091751" y="3425074"/>
            <a:ext cx="173008" cy="204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 Verbindung 16">
            <a:extLst>
              <a:ext uri="{FF2B5EF4-FFF2-40B4-BE49-F238E27FC236}">
                <a16:creationId xmlns:a16="http://schemas.microsoft.com/office/drawing/2014/main" id="{388F5E9F-9EB1-5C44-B65C-3FA9A163D0A9}"/>
              </a:ext>
            </a:extLst>
          </p:cNvPr>
          <p:cNvCxnSpPr>
            <a:cxnSpLocks/>
          </p:cNvCxnSpPr>
          <p:nvPr/>
        </p:nvCxnSpPr>
        <p:spPr>
          <a:xfrm>
            <a:off x="2508005" y="3120974"/>
            <a:ext cx="575546" cy="1009671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Gerade Verbindung 18">
            <a:extLst>
              <a:ext uri="{FF2B5EF4-FFF2-40B4-BE49-F238E27FC236}">
                <a16:creationId xmlns:a16="http://schemas.microsoft.com/office/drawing/2014/main" id="{9275DFC1-31CD-5940-9E1E-B3CCD7BEF8E8}"/>
              </a:ext>
            </a:extLst>
          </p:cNvPr>
          <p:cNvCxnSpPr>
            <a:cxnSpLocks/>
          </p:cNvCxnSpPr>
          <p:nvPr/>
        </p:nvCxnSpPr>
        <p:spPr>
          <a:xfrm>
            <a:off x="7708308" y="1381851"/>
            <a:ext cx="176948" cy="17930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Gerade Verbindung 20">
            <a:extLst>
              <a:ext uri="{FF2B5EF4-FFF2-40B4-BE49-F238E27FC236}">
                <a16:creationId xmlns:a16="http://schemas.microsoft.com/office/drawing/2014/main" id="{A0F75B6F-8B72-AA49-B196-AEF047FADB8A}"/>
              </a:ext>
            </a:extLst>
          </p:cNvPr>
          <p:cNvCxnSpPr>
            <a:cxnSpLocks/>
          </p:cNvCxnSpPr>
          <p:nvPr/>
        </p:nvCxnSpPr>
        <p:spPr>
          <a:xfrm>
            <a:off x="7555911" y="5293032"/>
            <a:ext cx="523116" cy="408510"/>
          </a:xfrm>
          <a:prstGeom prst="line">
            <a:avLst/>
          </a:prstGeom>
          <a:ln>
            <a:solidFill>
              <a:schemeClr val="tx1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Gerade Verbindung 22">
            <a:extLst>
              <a:ext uri="{FF2B5EF4-FFF2-40B4-BE49-F238E27FC236}">
                <a16:creationId xmlns:a16="http://schemas.microsoft.com/office/drawing/2014/main" id="{A26C84D6-E64A-8C4C-9F85-B64EE590009B}"/>
              </a:ext>
            </a:extLst>
          </p:cNvPr>
          <p:cNvCxnSpPr>
            <a:cxnSpLocks/>
          </p:cNvCxnSpPr>
          <p:nvPr/>
        </p:nvCxnSpPr>
        <p:spPr>
          <a:xfrm flipH="1" flipV="1">
            <a:off x="6750794" y="5346424"/>
            <a:ext cx="498790" cy="724142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Gerade Verbindung 13">
            <a:extLst>
              <a:ext uri="{FF2B5EF4-FFF2-40B4-BE49-F238E27FC236}">
                <a16:creationId xmlns:a16="http://schemas.microsoft.com/office/drawing/2014/main" id="{0813B902-06A9-A948-A250-92707FACA8C3}"/>
              </a:ext>
            </a:extLst>
          </p:cNvPr>
          <p:cNvCxnSpPr/>
          <p:nvPr/>
        </p:nvCxnSpPr>
        <p:spPr>
          <a:xfrm flipV="1">
            <a:off x="4563801" y="2032438"/>
            <a:ext cx="2966933" cy="2445571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11">
            <a:extLst>
              <a:ext uri="{FF2B5EF4-FFF2-40B4-BE49-F238E27FC236}">
                <a16:creationId xmlns:a16="http://schemas.microsoft.com/office/drawing/2014/main" id="{14524F81-EE67-2E4A-BBD4-F63454762D47}"/>
              </a:ext>
            </a:extLst>
          </p:cNvPr>
          <p:cNvCxnSpPr/>
          <p:nvPr/>
        </p:nvCxnSpPr>
        <p:spPr>
          <a:xfrm>
            <a:off x="3915860" y="2032438"/>
            <a:ext cx="647941" cy="244557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11">
            <a:extLst>
              <a:ext uri="{FF2B5EF4-FFF2-40B4-BE49-F238E27FC236}">
                <a16:creationId xmlns:a16="http://schemas.microsoft.com/office/drawing/2014/main" id="{14524F81-EE67-2E4A-BBD4-F63454762D47}"/>
              </a:ext>
            </a:extLst>
          </p:cNvPr>
          <p:cNvCxnSpPr/>
          <p:nvPr/>
        </p:nvCxnSpPr>
        <p:spPr>
          <a:xfrm>
            <a:off x="4756165" y="2032437"/>
            <a:ext cx="707263" cy="266259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13">
            <a:extLst>
              <a:ext uri="{FF2B5EF4-FFF2-40B4-BE49-F238E27FC236}">
                <a16:creationId xmlns:a16="http://schemas.microsoft.com/office/drawing/2014/main" id="{0813B902-06A9-A948-A250-92707FACA8C3}"/>
              </a:ext>
            </a:extLst>
          </p:cNvPr>
          <p:cNvCxnSpPr/>
          <p:nvPr/>
        </p:nvCxnSpPr>
        <p:spPr>
          <a:xfrm flipV="1">
            <a:off x="5474858" y="2130109"/>
            <a:ext cx="2093890" cy="256492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9199131" y="3329356"/>
            <a:ext cx="1426381" cy="707630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sz="1999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999" b="1" dirty="0">
                <a:latin typeface="Calibri" panose="020F0502020204030204" pitchFamily="34" charset="0"/>
                <a:cs typeface="Calibri" panose="020F0502020204030204" pitchFamily="34" charset="0"/>
              </a:rPr>
              <a:t> Source</a:t>
            </a:r>
          </a:p>
          <a:p>
            <a:pPr algn="ctr"/>
            <a:r>
              <a:rPr lang="en-US" sz="1999" b="1" dirty="0">
                <a:latin typeface="Calibri" panose="020F0502020204030204" pitchFamily="34" charset="0"/>
                <a:cs typeface="Calibri" panose="020F0502020204030204" pitchFamily="34" charset="0"/>
              </a:rPr>
              <a:t>Bio/DAC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825595" y="1555519"/>
            <a:ext cx="984308" cy="707630"/>
          </a:xfrm>
          <a:prstGeom prst="rect">
            <a:avLst/>
          </a:prstGeom>
          <a:solidFill>
            <a:srgbClr val="FFF2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999" b="1" dirty="0">
                <a:latin typeface="Calibri" panose="020F0502020204030204" pitchFamily="34" charset="0"/>
                <a:cs typeface="Calibri" panose="020F0502020204030204" pitchFamily="34" charset="0"/>
              </a:rPr>
              <a:t>Syngas</a:t>
            </a:r>
          </a:p>
          <a:p>
            <a:pPr algn="ctr"/>
            <a:r>
              <a:rPr lang="en-US" sz="1999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999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999" b="1" dirty="0">
                <a:latin typeface="Calibri" panose="020F0502020204030204" pitchFamily="34" charset="0"/>
                <a:cs typeface="Calibri" panose="020F0502020204030204" pitchFamily="34" charset="0"/>
              </a:rPr>
              <a:t> + CO</a:t>
            </a:r>
            <a:endParaRPr lang="en-US" sz="1999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76362" y="3464919"/>
            <a:ext cx="1243995" cy="399981"/>
          </a:xfrm>
          <a:prstGeom prst="rect">
            <a:avLst/>
          </a:prstGeom>
          <a:solidFill>
            <a:srgbClr val="FFF2CC"/>
          </a:solidFill>
        </p:spPr>
        <p:txBody>
          <a:bodyPr wrap="none" rtlCol="0">
            <a:spAutoFit/>
          </a:bodyPr>
          <a:lstStyle/>
          <a:p>
            <a:r>
              <a:rPr lang="en-US" sz="1999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999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999" b="1" dirty="0">
                <a:latin typeface="Calibri" panose="020F0502020204030204" pitchFamily="34" charset="0"/>
                <a:cs typeface="Calibri" panose="020F0502020204030204" pitchFamily="34" charset="0"/>
              </a:rPr>
              <a:t>O + CO</a:t>
            </a:r>
            <a:r>
              <a:rPr lang="en-US" sz="1999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519260" y="5065844"/>
            <a:ext cx="1596976" cy="707630"/>
          </a:xfrm>
          <a:prstGeom prst="rect">
            <a:avLst/>
          </a:prstGeom>
          <a:solidFill>
            <a:srgbClr val="FFF2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999" b="1" dirty="0">
                <a:latin typeface="Calibri" panose="020F0502020204030204" pitchFamily="34" charset="0"/>
                <a:cs typeface="Calibri" panose="020F0502020204030204" pitchFamily="34" charset="0"/>
              </a:rPr>
              <a:t>Solar</a:t>
            </a:r>
          </a:p>
          <a:p>
            <a:pPr algn="ctr"/>
            <a:r>
              <a:rPr lang="en-US" sz="1999" b="1" dirty="0">
                <a:latin typeface="Calibri" panose="020F0502020204030204" pitchFamily="34" charset="0"/>
                <a:cs typeface="Calibri" panose="020F0502020204030204" pitchFamily="34" charset="0"/>
              </a:rPr>
              <a:t>Drop-in Fuels</a:t>
            </a:r>
          </a:p>
        </p:txBody>
      </p:sp>
      <p:cxnSp>
        <p:nvCxnSpPr>
          <p:cNvPr id="80" name="Straight Arrow Connector 79"/>
          <p:cNvCxnSpPr>
            <a:endCxn id="79" idx="0"/>
          </p:cNvCxnSpPr>
          <p:nvPr/>
        </p:nvCxnSpPr>
        <p:spPr>
          <a:xfrm flipH="1">
            <a:off x="11317749" y="2160053"/>
            <a:ext cx="1" cy="2905791"/>
          </a:xfrm>
          <a:prstGeom prst="straightConnector1">
            <a:avLst/>
          </a:prstGeom>
          <a:ln w="31750">
            <a:solidFill>
              <a:schemeClr val="accent2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 flipV="1">
            <a:off x="7311162" y="3664896"/>
            <a:ext cx="1879260" cy="18265"/>
          </a:xfrm>
          <a:prstGeom prst="straightConnector1">
            <a:avLst/>
          </a:prstGeom>
          <a:ln w="31750">
            <a:solidFill>
              <a:schemeClr val="accent2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6698117" y="1841432"/>
            <a:ext cx="4178895" cy="30186"/>
          </a:xfrm>
          <a:prstGeom prst="straightConnector1">
            <a:avLst/>
          </a:prstGeom>
          <a:ln w="31750">
            <a:solidFill>
              <a:schemeClr val="accent2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8" idx="0"/>
          </p:cNvCxnSpPr>
          <p:nvPr/>
        </p:nvCxnSpPr>
        <p:spPr>
          <a:xfrm flipV="1">
            <a:off x="6698117" y="1846836"/>
            <a:ext cx="0" cy="1618083"/>
          </a:xfrm>
          <a:prstGeom prst="straightConnector1">
            <a:avLst/>
          </a:prstGeom>
          <a:ln w="31750">
            <a:solidFill>
              <a:schemeClr val="accent2"/>
            </a:solidFill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346015" y="1646860"/>
            <a:ext cx="1507336" cy="399981"/>
          </a:xfrm>
          <a:prstGeom prst="rect">
            <a:avLst/>
          </a:prstGeom>
          <a:solidFill>
            <a:srgbClr val="FFF2CC"/>
          </a:solidFill>
        </p:spPr>
        <p:txBody>
          <a:bodyPr wrap="none" rtlCol="0">
            <a:spAutoFit/>
          </a:bodyPr>
          <a:lstStyle/>
          <a:p>
            <a:r>
              <a:rPr lang="en-US" sz="1999" b="1" dirty="0">
                <a:latin typeface="Calibri" panose="020F0502020204030204" pitchFamily="34" charset="0"/>
                <a:cs typeface="Calibri" panose="020F0502020204030204" pitchFamily="34" charset="0"/>
              </a:rPr>
              <a:t>Solar Energy</a:t>
            </a:r>
            <a:endParaRPr lang="en-US" sz="1999" b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6" name="Grafik 21">
            <a:extLst>
              <a:ext uri="{FF2B5EF4-FFF2-40B4-BE49-F238E27FC236}">
                <a16:creationId xmlns:a16="http://schemas.microsoft.com/office/drawing/2014/main" id="{BAF1D540-BC20-2C42-8613-2311BC234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510" y="2371346"/>
            <a:ext cx="532544" cy="86869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1044138" y="3034693"/>
            <a:ext cx="577722" cy="39998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999" dirty="0">
                <a:latin typeface="Calibri" panose="020F0502020204030204" pitchFamily="34" charset="0"/>
                <a:cs typeface="Calibri" panose="020F0502020204030204" pitchFamily="34" charset="0"/>
              </a:rPr>
              <a:t>GTL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774910" y="1763300"/>
            <a:ext cx="403765" cy="301539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5" name="Gerade Verbindung 18">
            <a:extLst>
              <a:ext uri="{FF2B5EF4-FFF2-40B4-BE49-F238E27FC236}">
                <a16:creationId xmlns:a16="http://schemas.microsoft.com/office/drawing/2014/main" id="{9275DFC1-31CD-5940-9E1E-B3CCD7BEF8E8}"/>
              </a:ext>
            </a:extLst>
          </p:cNvPr>
          <p:cNvCxnSpPr>
            <a:cxnSpLocks/>
          </p:cNvCxnSpPr>
          <p:nvPr/>
        </p:nvCxnSpPr>
        <p:spPr>
          <a:xfrm flipH="1">
            <a:off x="7970148" y="1297107"/>
            <a:ext cx="933447" cy="60036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27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4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15093" y="816747"/>
            <a:ext cx="576064" cy="296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-258815" y="4243530"/>
            <a:ext cx="576064" cy="296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28584" y="188640"/>
            <a:ext cx="3376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EU-project SUN-to-LIQUID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172" y="1637286"/>
            <a:ext cx="4784314" cy="4928250"/>
          </a:xfrm>
          <a:prstGeom prst="rect">
            <a:avLst/>
          </a:prstGeom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2499A334-DCE7-4E87-9FCB-E26DE9DA079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t="16379" r="956" b="17150"/>
          <a:stretch/>
        </p:blipFill>
        <p:spPr>
          <a:xfrm>
            <a:off x="3861371" y="1113018"/>
            <a:ext cx="8136904" cy="54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6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906" y="888497"/>
            <a:ext cx="12108784" cy="561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800" b="1" dirty="0" smtClean="0">
                <a:solidFill>
                  <a:srgbClr val="1269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</a:t>
            </a:r>
            <a:r>
              <a:rPr lang="en-US" sz="2800" b="1" dirty="0">
                <a:solidFill>
                  <a:srgbClr val="1269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techno-economic feasibility of </a:t>
            </a:r>
            <a:r>
              <a:rPr lang="en-US" sz="2800" b="1" dirty="0" smtClean="0">
                <a:solidFill>
                  <a:srgbClr val="1269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b="1" dirty="0">
                <a:solidFill>
                  <a:srgbClr val="1269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industrial-scale production of drop-in transportation fuels using concentrated solar energy. </a:t>
            </a:r>
            <a:endParaRPr lang="en-US" sz="2800" b="1" dirty="0" smtClean="0">
              <a:solidFill>
                <a:srgbClr val="1269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0"/>
              </a:spcAf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Determine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map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energy conversion efficiency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each component of the production chain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the overall integrated system.</a:t>
            </a:r>
          </a:p>
          <a:p>
            <a:pPr marL="342900" lvl="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scalability of the system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identify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irreversibilities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elucidate the R&amp;D needs.</a:t>
            </a:r>
          </a:p>
          <a:p>
            <a:pPr marL="342900" lvl="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Quantify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specific fuel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 well as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specific CO2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equivalent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emissions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ompare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alternative pathways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the production of carbon-neutral drop-in fuels.</a:t>
            </a:r>
          </a:p>
          <a:p>
            <a:pPr marL="342900" lvl="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policy frameworks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mechanisms to accelerate commercial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implementation.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2000"/>
              </a:spcAft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28584" y="188640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OBJECTIVES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04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h_praesentation_16zu9_de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10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80D4B549-A604-480B-982A-690C6DAEACBC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65D83AE7-8CB6-4A8E-800C-4142635AF384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88F882FC-5CCC-4B5D-8D63-45F0B2B71D6D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F624AF27-A6D7-4361-9916-E2B7C6EF61C1}"/>
    </a:ext>
  </a:extLst>
</a:theme>
</file>

<file path=ppt/theme/theme6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BE6E1FED-C21F-4EEA-93F7-14B983C99BF1}"/>
    </a:ext>
  </a:extLst>
</a:theme>
</file>

<file path=ppt/theme/theme7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137B26ED-5F6A-4BF7-9CA4-F4BC3DF89D28}"/>
    </a:ext>
  </a:extLst>
</a:theme>
</file>

<file path=ppt/theme/theme8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25512192-DDBD-42DF-BDC5-C3931C3C0ADB}"/>
    </a:ext>
  </a:extLst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eth_praesentation_16zu9_de</Template>
  <TotalTime>2590</TotalTime>
  <Words>143</Words>
  <Application>Microsoft Office PowerPoint</Application>
  <PresentationFormat>Custom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Wingdings</vt:lpstr>
      <vt:lpstr>eth_praesentation_16zu9_de</vt:lpstr>
      <vt:lpstr>eth_praesentation_16zu9_ETH2</vt:lpstr>
      <vt:lpstr>eth_praesentation_16zu9_ETH3</vt:lpstr>
      <vt:lpstr>eth_praesentation_16zu9_ETH4</vt:lpstr>
      <vt:lpstr>eth_praesentation_16zu9_ETH5</vt:lpstr>
      <vt:lpstr>eth_praesentation_16zu9_ETH7</vt:lpstr>
      <vt:lpstr>eth_praesentation_16zu9_ETH8</vt:lpstr>
      <vt:lpstr>eth_praesentation_16zu9_ETH9</vt:lpstr>
      <vt:lpstr>PowerPoint Presentation</vt:lpstr>
      <vt:lpstr>PowerPoint Presentation</vt:lpstr>
      <vt:lpstr>PowerPoint Presentation</vt:lpstr>
      <vt:lpstr>PowerPoint Presentation</vt:lpstr>
    </vt:vector>
  </TitlesOfParts>
  <Manager/>
  <Company>ETH Zuerich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Favre  Nadine (Services)</dc:creator>
  <cp:keywords/>
  <dc:description/>
  <cp:lastModifiedBy>AS</cp:lastModifiedBy>
  <cp:revision>519</cp:revision>
  <cp:lastPrinted>2019-08-30T12:02:45Z</cp:lastPrinted>
  <dcterms:created xsi:type="dcterms:W3CDTF">2019-03-12T20:40:41Z</dcterms:created>
  <dcterms:modified xsi:type="dcterms:W3CDTF">2021-11-28T16:30:40Z</dcterms:modified>
  <cp:category/>
</cp:coreProperties>
</file>