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2" r:id="rId2"/>
    <p:sldId id="270" r:id="rId3"/>
    <p:sldId id="269" r:id="rId4"/>
    <p:sldId id="274" r:id="rId5"/>
    <p:sldId id="268" r:id="rId6"/>
    <p:sldId id="27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tiso@gmail.com" initials="p" lastIdx="1" clrIdx="0"/>
  <p:cmAuthor id="2" name="paolotiso@gmail.com" initials="p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72" autoAdjust="0"/>
    <p:restoredTop sz="94660"/>
  </p:normalViewPr>
  <p:slideViewPr>
    <p:cSldViewPr snapToGrid="0" showGuides="1">
      <p:cViewPr>
        <p:scale>
          <a:sx n="97" d="100"/>
          <a:sy n="97" d="100"/>
        </p:scale>
        <p:origin x="65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474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30.11.21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30.11.21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3782" y="6519397"/>
            <a:ext cx="202481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Mobility Initiative / Call 4 / March 18, 2021</a:t>
            </a:r>
            <a:endParaRPr lang="de-CH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2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3782" y="6519397"/>
            <a:ext cx="202481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Mobility Initiative / Call 4 / March 18, 2021</a:t>
            </a:r>
            <a:endParaRPr lang="de-CH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48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rgbClr val="72791C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3782" y="6519397"/>
            <a:ext cx="202481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Mobility Initiative / Call 4 / March 18, 2021</a:t>
            </a:r>
            <a:endParaRPr lang="de-CH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3782" y="6519397"/>
            <a:ext cx="202481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Mobility Initiative / Call 4 / March 18, 2021</a:t>
            </a:r>
            <a:endParaRPr lang="de-CH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3782" y="6519397"/>
            <a:ext cx="202481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Mobility Initiative / Call 4 / March 18, 2021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F1C7-366F-2D42-BDD9-76524D351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In-</a:t>
            </a:r>
            <a:r>
              <a:rPr lang="de-DE" sz="2800" b="1" i="1" dirty="0" err="1"/>
              <a:t>SE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rvice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diagnostics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of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cate</a:t>
            </a:r>
            <a:r>
              <a:rPr lang="de-DE" sz="2800" b="1" i="1" dirty="0" err="1"/>
              <a:t>N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ary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pan</a:t>
            </a:r>
            <a:r>
              <a:rPr lang="de-DE" sz="2800" b="1" i="1" dirty="0" err="1"/>
              <a:t>T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ograph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wheelset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axle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systems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through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b="1" i="1" dirty="0" err="1"/>
              <a:t>IN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de-DE" sz="2800" b="1" i="1" dirty="0" err="1"/>
              <a:t>EL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ligent</a:t>
            </a:r>
            <a:r>
              <a:rPr lang="de-DE" sz="2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2800" dirty="0" err="1">
                <a:solidFill>
                  <a:schemeClr val="bg1">
                    <a:lumMod val="85000"/>
                  </a:schemeClr>
                </a:solidFill>
              </a:rPr>
              <a:t>algorithms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de-DE" b="1" i="1" dirty="0"/>
              <a:t>SENTINEL</a:t>
            </a:r>
            <a:br>
              <a:rPr lang="de-DE" dirty="0"/>
            </a:br>
            <a:br>
              <a:rPr lang="de-DE" dirty="0"/>
            </a:b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1731-4BCF-484C-B719-34FECCA5F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3952840"/>
            <a:ext cx="8754597" cy="1008000"/>
          </a:xfrm>
        </p:spPr>
        <p:txBody>
          <a:bodyPr/>
          <a:lstStyle/>
          <a:p>
            <a:r>
              <a:rPr lang="en-CH" b="1" i="1" dirty="0"/>
              <a:t>Paolo Tiso</a:t>
            </a:r>
            <a:r>
              <a:rPr lang="en-CH" dirty="0"/>
              <a:t> | Institute for Mechanical Systems | Chair of Nonlinear Dynamics</a:t>
            </a:r>
          </a:p>
          <a:p>
            <a:endParaRPr lang="en-CH" dirty="0"/>
          </a:p>
          <a:p>
            <a:r>
              <a:rPr lang="en-CH" b="1" i="1" dirty="0"/>
              <a:t>Olga Fink</a:t>
            </a:r>
            <a:r>
              <a:rPr lang="en-CH" dirty="0"/>
              <a:t> | </a:t>
            </a:r>
            <a:r>
              <a:rPr lang="en-US" dirty="0"/>
              <a:t>Institute of Construction and Infrastructure Management</a:t>
            </a:r>
            <a:r>
              <a:rPr lang="en-CH" dirty="0"/>
              <a:t> | </a:t>
            </a:r>
          </a:p>
          <a:p>
            <a:r>
              <a:rPr lang="en-US" dirty="0"/>
              <a:t>                   Chair of Intelligent Maintenance Systems</a:t>
            </a:r>
            <a:r>
              <a:rPr lang="en-CH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5E484-3FE9-1C45-A796-93312D97DE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Mobility Initiative / Call 4 / March 18, 2021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6DCA6-FF2F-2D4F-AA1E-A721E1E09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1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41924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4200" y="4581128"/>
            <a:ext cx="11046968" cy="1273572"/>
          </a:xfrm>
          <a:prstGeom prst="rect">
            <a:avLst/>
          </a:prstGeom>
          <a:solidFill>
            <a:schemeClr val="accent4">
              <a:lumMod val="40000"/>
              <a:lumOff val="60000"/>
              <a:alpha val="84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Mobility Initiative / Call 4 / March 18, 2021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2</a:t>
            </a:fld>
            <a:endParaRPr lang="de-CH" noProof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0F1E6AD-5F9D-40E2-9400-77D55F7A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1600" y="1340768"/>
            <a:ext cx="11400473" cy="3240360"/>
          </a:xfrm>
        </p:spPr>
        <p:txBody>
          <a:bodyPr/>
          <a:lstStyle/>
          <a:p>
            <a:pPr lvl="2">
              <a:buFont typeface="Arial" charset="0"/>
              <a:buChar char="•"/>
            </a:pPr>
            <a:r>
              <a:rPr lang="en-US" sz="2000" dirty="0"/>
              <a:t>Continuous, </a:t>
            </a:r>
            <a:r>
              <a:rPr lang="en-US" sz="2200" b="1" i="1" dirty="0">
                <a:solidFill>
                  <a:srgbClr val="0432FF"/>
                </a:solidFill>
              </a:rPr>
              <a:t>rough environmental conditions </a:t>
            </a:r>
            <a:r>
              <a:rPr lang="en-US" sz="2000" dirty="0"/>
              <a:t>weaken several physical properties of driving components and even </a:t>
            </a:r>
            <a:r>
              <a:rPr lang="en-US" sz="2200" b="1" i="1" dirty="0">
                <a:solidFill>
                  <a:srgbClr val="0432FF"/>
                </a:solidFill>
              </a:rPr>
              <a:t>lead to failure </a:t>
            </a:r>
            <a:r>
              <a:rPr lang="en-US" sz="2000" dirty="0"/>
              <a:t>of vehicles and associated infrastructure between periodical technical checks. </a:t>
            </a:r>
            <a:endParaRPr lang="de-CH" sz="2000" noProof="0" dirty="0"/>
          </a:p>
          <a:p>
            <a:pPr lvl="2">
              <a:buFont typeface="Arial" charset="0"/>
              <a:buChar char="•"/>
            </a:pPr>
            <a:r>
              <a:rPr lang="en-US" sz="2000" dirty="0"/>
              <a:t>To </a:t>
            </a:r>
            <a:r>
              <a:rPr lang="en-US" sz="2200" b="1" i="1" dirty="0">
                <a:solidFill>
                  <a:srgbClr val="0432FF"/>
                </a:solidFill>
              </a:rPr>
              <a:t>prevent incident and guarantee safety </a:t>
            </a:r>
            <a:r>
              <a:rPr lang="en-US" sz="2000" dirty="0"/>
              <a:t>hazards, SBB must take today trains </a:t>
            </a:r>
            <a:r>
              <a:rPr lang="en-US" sz="2200" b="1" i="1" dirty="0">
                <a:solidFill>
                  <a:srgbClr val="0432FF"/>
                </a:solidFill>
              </a:rPr>
              <a:t>periodically out of service </a:t>
            </a:r>
            <a:r>
              <a:rPr lang="en-US" sz="2000" dirty="0"/>
              <a:t>for condition checks and maintenance.</a:t>
            </a:r>
          </a:p>
          <a:p>
            <a:pPr lvl="2">
              <a:buFont typeface="Arial" charset="0"/>
              <a:buChar char="•"/>
            </a:pPr>
            <a:r>
              <a:rPr lang="en-US" sz="2000" dirty="0"/>
              <a:t>Taking trains out of service reduces the availability of the train and </a:t>
            </a:r>
            <a:r>
              <a:rPr lang="en-US" sz="2200" b="1" i="1" dirty="0">
                <a:solidFill>
                  <a:srgbClr val="0432FF"/>
                </a:solidFill>
              </a:rPr>
              <a:t>increases the costs </a:t>
            </a:r>
            <a:r>
              <a:rPr lang="en-US" sz="2000" dirty="0"/>
              <a:t>for the whole fleet over its entire life cycle.</a:t>
            </a:r>
          </a:p>
          <a:p>
            <a:pPr lvl="2">
              <a:buFont typeface="Arial" charset="0"/>
              <a:buChar char="•"/>
            </a:pPr>
            <a:r>
              <a:rPr lang="en-US" sz="2000" dirty="0"/>
              <a:t>Today </a:t>
            </a:r>
            <a:r>
              <a:rPr lang="en-US" sz="2200" b="1" i="1" dirty="0">
                <a:solidFill>
                  <a:srgbClr val="0432FF"/>
                </a:solidFill>
              </a:rPr>
              <a:t>SBB is almost unable to detect </a:t>
            </a:r>
            <a:r>
              <a:rPr lang="en-US" sz="2000" dirty="0"/>
              <a:t>permanent changes in the condition of drive components on a train in operation.</a:t>
            </a:r>
            <a:endParaRPr lang="de-CH" sz="20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1DF9D96-1AFA-40BA-BAE5-8D745FEC246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</a:rPr>
              <a:t>Background </a:t>
            </a:r>
            <a:r>
              <a:rPr lang="de-DE" b="1" dirty="0" err="1">
                <a:solidFill>
                  <a:schemeClr val="bg1"/>
                </a:solidFill>
              </a:rPr>
              <a:t>and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Scope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3548" y="4657836"/>
            <a:ext cx="10728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aim at developing </a:t>
            </a:r>
            <a:r>
              <a:rPr lang="en-US" sz="2400" b="1" i="1" dirty="0">
                <a:solidFill>
                  <a:srgbClr val="0432FF"/>
                </a:solidFill>
              </a:rPr>
              <a:t>diagnostic techniques </a:t>
            </a:r>
            <a:r>
              <a:rPr lang="en-US" sz="2400" dirty="0"/>
              <a:t>for assessing the </a:t>
            </a:r>
            <a:r>
              <a:rPr lang="en-US" sz="2400" b="1" i="1" dirty="0">
                <a:solidFill>
                  <a:srgbClr val="0432FF"/>
                </a:solidFill>
              </a:rPr>
              <a:t>condition of critical components</a:t>
            </a:r>
            <a:r>
              <a:rPr lang="en-US" sz="2400" dirty="0"/>
              <a:t> of train vehicles, relying on use of </a:t>
            </a:r>
            <a:r>
              <a:rPr lang="en-US" sz="2400" b="1" i="1" dirty="0">
                <a:solidFill>
                  <a:srgbClr val="0432FF"/>
                </a:solidFill>
              </a:rPr>
              <a:t>monitoring data </a:t>
            </a:r>
            <a:r>
              <a:rPr lang="en-US" sz="2400" dirty="0"/>
              <a:t>that is extracted </a:t>
            </a:r>
            <a:r>
              <a:rPr lang="en-US" sz="2400" b="1" i="1" dirty="0">
                <a:solidFill>
                  <a:srgbClr val="0432FF"/>
                </a:solidFill>
              </a:rPr>
              <a:t>in-service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721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7" y="576199"/>
            <a:ext cx="11191939" cy="2331593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The project relies on two pillars, namely</a:t>
            </a:r>
          </a:p>
          <a:p>
            <a:pPr lvl="1"/>
            <a:r>
              <a:rPr lang="en-US" sz="2000" dirty="0"/>
              <a:t> </a:t>
            </a:r>
            <a:r>
              <a:rPr lang="en-US" sz="2200" b="1" i="1" dirty="0">
                <a:solidFill>
                  <a:srgbClr val="0432FF"/>
                </a:solidFill>
              </a:rPr>
              <a:t>model-based assessment</a:t>
            </a:r>
            <a:r>
              <a:rPr lang="en-US" sz="2000" dirty="0"/>
              <a:t>, by means of </a:t>
            </a:r>
            <a:r>
              <a:rPr lang="en-US" sz="2200" b="1" i="1" dirty="0">
                <a:solidFill>
                  <a:srgbClr val="0432FF"/>
                </a:solidFill>
              </a:rPr>
              <a:t>parametrized reduced order models </a:t>
            </a:r>
            <a:r>
              <a:rPr lang="en-US" sz="2000" i="1" dirty="0"/>
              <a:t>(ROMs)</a:t>
            </a:r>
            <a:r>
              <a:rPr lang="en-US" sz="2000" b="1" i="1" dirty="0">
                <a:solidFill>
                  <a:srgbClr val="0432FF"/>
                </a:solidFill>
              </a:rPr>
              <a:t> </a:t>
            </a:r>
            <a:r>
              <a:rPr lang="en-US" sz="2000" dirty="0"/>
              <a:t>of the components at hand</a:t>
            </a:r>
          </a:p>
          <a:p>
            <a:pPr lvl="1"/>
            <a:r>
              <a:rPr lang="en-US" sz="2200" b="1" i="1" dirty="0">
                <a:solidFill>
                  <a:srgbClr val="0432FF"/>
                </a:solidFill>
              </a:rPr>
              <a:t>System identification </a:t>
            </a:r>
            <a:r>
              <a:rPr lang="en-US" sz="2000" dirty="0"/>
              <a:t>strategies for early detection of </a:t>
            </a:r>
            <a:r>
              <a:rPr lang="en-US" sz="2200" b="1" i="1" dirty="0">
                <a:solidFill>
                  <a:srgbClr val="0432FF"/>
                </a:solidFill>
              </a:rPr>
              <a:t>damage and/or malfunctioning</a:t>
            </a:r>
            <a:r>
              <a:rPr lang="en-US" sz="2000" dirty="0"/>
              <a:t>.</a:t>
            </a:r>
          </a:p>
          <a:p>
            <a:pPr lvl="1"/>
            <a:r>
              <a:rPr lang="en-US" sz="2200" b="1" i="1" dirty="0">
                <a:solidFill>
                  <a:srgbClr val="0432FF"/>
                </a:solidFill>
              </a:rPr>
              <a:t>Machine Learning based assessment </a:t>
            </a:r>
            <a:r>
              <a:rPr lang="en-US" sz="2000" dirty="0"/>
              <a:t>(health monitoring)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73782" y="6395827"/>
            <a:ext cx="2024819" cy="216000"/>
          </a:xfrm>
        </p:spPr>
        <p:txBody>
          <a:bodyPr/>
          <a:lstStyle/>
          <a:p>
            <a:r>
              <a:rPr lang="en-US"/>
              <a:t>Mobility Initiative / Call 4 / March 18, 2021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7585" y="6905505"/>
            <a:ext cx="322577" cy="216000"/>
          </a:xfrm>
        </p:spPr>
        <p:txBody>
          <a:bodyPr/>
          <a:lstStyle/>
          <a:p>
            <a:fld id="{5ACA52AF-F19D-405C-AD5F-7D94B96A5CC3}" type="slidenum">
              <a:rPr lang="de-CH" noProof="0" smtClean="0"/>
              <a:pPr/>
              <a:t>3</a:t>
            </a:fld>
            <a:endParaRPr lang="de-CH" noProof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1DF9D96-1AFA-40BA-BAE5-8D745FEC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930774" cy="68613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dirty="0" err="1">
                <a:solidFill>
                  <a:schemeClr val="bg1"/>
                </a:solidFill>
              </a:rPr>
              <a:t>Methods</a:t>
            </a:r>
            <a:endParaRPr lang="de-CH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antographs and the Overhead Wire | MAX FAQ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118" y="4836389"/>
            <a:ext cx="2436468" cy="1827351"/>
          </a:xfrm>
          <a:prstGeom prst="rect">
            <a:avLst/>
          </a:prstGeom>
          <a:noFill/>
          <a:effectLst>
            <a:softEdge rad="5503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12">
            <a:extLst>
              <a:ext uri="{FF2B5EF4-FFF2-40B4-BE49-F238E27FC236}">
                <a16:creationId xmlns:a16="http://schemas.microsoft.com/office/drawing/2014/main" id="{3082309A-FBCA-4EBE-90E1-F869E828F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28" t="2809" r="33341" b="29551"/>
          <a:stretch/>
        </p:blipFill>
        <p:spPr>
          <a:xfrm>
            <a:off x="1653620" y="4307625"/>
            <a:ext cx="4094401" cy="21365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48180" y="591962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Boogie shaft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05118" y="571030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Pantograph</a:t>
            </a:r>
          </a:p>
        </p:txBody>
      </p:sp>
      <p:sp>
        <p:nvSpPr>
          <p:cNvPr id="2" name="Rectangle 1"/>
          <p:cNvSpPr/>
          <p:nvPr/>
        </p:nvSpPr>
        <p:spPr>
          <a:xfrm>
            <a:off x="6345936" y="2881458"/>
            <a:ext cx="58343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i="1" dirty="0">
                <a:solidFill>
                  <a:srgbClr val="FF0000"/>
                </a:solidFill>
              </a:rPr>
              <a:t>Data-driven detection: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No physical model employed, rely only </a:t>
            </a:r>
            <a:r>
              <a:rPr lang="en-US" sz="2000" b="1" i="1" dirty="0">
                <a:solidFill>
                  <a:srgbClr val="0432FF"/>
                </a:solidFill>
              </a:rPr>
              <a:t>pantograph–catenary contact force </a:t>
            </a:r>
            <a:r>
              <a:rPr lang="en-US" sz="2000" dirty="0"/>
              <a:t>signals and fusion of contact/vibration-based/optical sensing) for </a:t>
            </a:r>
            <a:r>
              <a:rPr lang="en-US" sz="2000" b="1" i="1" dirty="0">
                <a:solidFill>
                  <a:srgbClr val="0432FF"/>
                </a:solidFill>
              </a:rPr>
              <a:t>automated fault detection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5329" y="2903280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b="1" i="1" dirty="0">
                <a:solidFill>
                  <a:srgbClr val="FF0000"/>
                </a:solidFill>
              </a:rPr>
              <a:t>Hybrid detection</a:t>
            </a:r>
            <a:r>
              <a:rPr lang="en-US" sz="2400" dirty="0"/>
              <a:t>:</a:t>
            </a:r>
          </a:p>
          <a:p>
            <a:pPr lvl="1"/>
            <a:endParaRPr lang="en-US" sz="2400" dirty="0"/>
          </a:p>
          <a:p>
            <a:pPr lvl="1"/>
            <a:r>
              <a:rPr lang="en-US" sz="2000" dirty="0"/>
              <a:t>We </a:t>
            </a:r>
            <a:r>
              <a:rPr lang="en-US" sz="2000" b="1" i="1" dirty="0">
                <a:solidFill>
                  <a:srgbClr val="0432FF"/>
                </a:solidFill>
              </a:rPr>
              <a:t>fuse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0432FF"/>
                </a:solidFill>
              </a:rPr>
              <a:t>ROMs with data </a:t>
            </a:r>
            <a:r>
              <a:rPr lang="en-US" sz="2000" dirty="0"/>
              <a:t>for fault detection on </a:t>
            </a:r>
            <a:r>
              <a:rPr lang="en-US" sz="2000" b="1" i="1" dirty="0">
                <a:solidFill>
                  <a:srgbClr val="0432FF"/>
                </a:solidFill>
              </a:rPr>
              <a:t>wheel set/axle/shaft</a:t>
            </a:r>
            <a:r>
              <a:rPr lang="en-US" sz="2000" dirty="0"/>
              <a:t> of the bogie. </a:t>
            </a:r>
          </a:p>
        </p:txBody>
      </p:sp>
    </p:spTree>
    <p:extLst>
      <p:ext uri="{BB962C8B-B14F-4D97-AF65-F5344CB8AC3E}">
        <p14:creationId xmlns:p14="http://schemas.microsoft.com/office/powerpoint/2010/main" val="54685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Mobility Initiative / Call 4 / March 18, 2021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4</a:t>
            </a:fld>
            <a:endParaRPr lang="de-CH" noProof="0"/>
          </a:p>
        </p:txBody>
      </p:sp>
      <p:sp>
        <p:nvSpPr>
          <p:cNvPr id="6" name="Rectangle 5"/>
          <p:cNvSpPr/>
          <p:nvPr/>
        </p:nvSpPr>
        <p:spPr>
          <a:xfrm rot="16200000">
            <a:off x="-476196" y="2458839"/>
            <a:ext cx="236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i="1" dirty="0">
                <a:solidFill>
                  <a:srgbClr val="0432FF"/>
                </a:solidFill>
              </a:rPr>
              <a:t>Data-driven</a:t>
            </a:r>
          </a:p>
          <a:p>
            <a:pPr lvl="1"/>
            <a:r>
              <a:rPr lang="en-US" sz="2400" b="1" i="1" dirty="0">
                <a:solidFill>
                  <a:srgbClr val="0432FF"/>
                </a:solidFill>
              </a:rPr>
              <a:t> detection: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9927" y="1438992"/>
            <a:ext cx="10266219" cy="234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Task 1.1 </a:t>
            </a:r>
            <a:r>
              <a:rPr lang="en-GB" sz="2000" b="1" i="1" dirty="0">
                <a:solidFill>
                  <a:srgbClr val="0432FF"/>
                </a:solidFill>
              </a:rPr>
              <a:t>Multi-modal</a:t>
            </a:r>
            <a:r>
              <a:rPr lang="en-GB" sz="2000" dirty="0"/>
              <a:t> learning.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Task 1.2 Domain generalization algorithms robust to </a:t>
            </a:r>
            <a:r>
              <a:rPr lang="en-GB" sz="2000" b="1" i="1" dirty="0">
                <a:solidFill>
                  <a:srgbClr val="0432FF"/>
                </a:solidFill>
              </a:rPr>
              <a:t>different operating conditions</a:t>
            </a:r>
            <a:r>
              <a:rPr lang="en-GB" sz="2000" dirty="0"/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Task 1.3 Monitoring of the system health and prediction of its evolution in time based on </a:t>
            </a:r>
            <a:r>
              <a:rPr lang="en-GB" sz="2000" b="1" i="1" dirty="0">
                <a:solidFill>
                  <a:srgbClr val="0432FF"/>
                </a:solidFill>
              </a:rPr>
              <a:t>automatic processing of high frequency data</a:t>
            </a:r>
            <a:r>
              <a:rPr lang="en-GB" sz="2000" dirty="0"/>
              <a:t> 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Task 1.4 </a:t>
            </a:r>
            <a:r>
              <a:rPr lang="en-GB" sz="2000" b="1" i="1" dirty="0">
                <a:solidFill>
                  <a:srgbClr val="0432FF"/>
                </a:solidFill>
              </a:rPr>
              <a:t>Pattern discovery </a:t>
            </a:r>
            <a:r>
              <a:rPr lang="en-GB" sz="2000" dirty="0"/>
              <a:t>and matching for temporal and spatial interrelationships 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1DF9D96-1AFA-40BA-BAE5-8D745FEC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28" y="328257"/>
            <a:ext cx="10930774" cy="68613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</a:rPr>
              <a:t>Work Packages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445897" y="5244092"/>
            <a:ext cx="236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i="1" dirty="0">
                <a:solidFill>
                  <a:srgbClr val="0432FF"/>
                </a:solidFill>
              </a:rPr>
              <a:t>Hybrid detection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3943" y="4036102"/>
            <a:ext cx="1026621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Task 2.1: Design an appropriate </a:t>
            </a:r>
            <a:r>
              <a:rPr lang="en-GB" sz="2000" b="1" i="1" dirty="0">
                <a:solidFill>
                  <a:srgbClr val="0432FF"/>
                </a:solidFill>
              </a:rPr>
              <a:t>monitoring system</a:t>
            </a:r>
            <a:r>
              <a:rPr lang="en-GB" sz="20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Task 2.2: </a:t>
            </a:r>
            <a:r>
              <a:rPr lang="en-GB" sz="2000" b="1" i="1" dirty="0">
                <a:solidFill>
                  <a:srgbClr val="0432FF"/>
                </a:solidFill>
              </a:rPr>
              <a:t>Reduced Order Model</a:t>
            </a:r>
            <a:r>
              <a:rPr lang="en-GB" sz="20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Task 2.3: Hybrid Scheme: </a:t>
            </a:r>
            <a:r>
              <a:rPr lang="en-GB" sz="2000" b="1" i="1" dirty="0">
                <a:solidFill>
                  <a:srgbClr val="0432FF"/>
                </a:solidFill>
              </a:rPr>
              <a:t>Crack Detection and Characterization</a:t>
            </a:r>
            <a:r>
              <a:rPr lang="en-GB" sz="2000" dirty="0">
                <a:solidFill>
                  <a:srgbClr val="0432FF"/>
                </a:solidFill>
              </a:rPr>
              <a:t> </a:t>
            </a:r>
            <a:br>
              <a:rPr lang="en-GB" sz="2000" dirty="0">
                <a:solidFill>
                  <a:srgbClr val="0432FF"/>
                </a:solidFill>
              </a:rPr>
            </a:br>
            <a:endParaRPr lang="en-GB" sz="2000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Task 2.4</a:t>
            </a:r>
            <a:r>
              <a:rPr lang="en-GB" sz="2000" b="1" i="1" dirty="0">
                <a:solidFill>
                  <a:srgbClr val="0432FF"/>
                </a:solidFill>
              </a:rPr>
              <a:t>: Prognosis</a:t>
            </a:r>
            <a:r>
              <a:rPr lang="en-GB" sz="2000" dirty="0"/>
              <a:t>: Remaining Useful Life Assessment.</a:t>
            </a:r>
          </a:p>
          <a:p>
            <a:pPr marL="457200" indent="-457200">
              <a:buFont typeface="Arial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895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26B961-5611-4E48-81E9-C811AD8DD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</p:spPr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Mobility Initiative / Call 4 / March 18, 2021</a:t>
            </a:r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1DF9D96-1AFA-40BA-BAE5-8D745FEC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930774" cy="68613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</a:rPr>
              <a:t>For whom would the results be relevant? 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D30C9CD-6F3E-4243-AF8B-598CBE0FF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719151"/>
            <a:ext cx="10930774" cy="1853782"/>
          </a:xfrm>
        </p:spPr>
        <p:txBody>
          <a:bodyPr/>
          <a:lstStyle/>
          <a:p>
            <a:pPr lvl="1"/>
            <a:endParaRPr lang="en-US" sz="2000" dirty="0"/>
          </a:p>
          <a:p>
            <a:pPr lvl="1"/>
            <a:r>
              <a:rPr lang="en-US" sz="2000" dirty="0"/>
              <a:t>Significant improvement in the </a:t>
            </a:r>
            <a:r>
              <a:rPr lang="en-US" sz="2000" b="1" i="1" dirty="0">
                <a:solidFill>
                  <a:srgbClr val="0432FF"/>
                </a:solidFill>
              </a:rPr>
              <a:t>availability </a:t>
            </a:r>
            <a:r>
              <a:rPr lang="en-US" sz="2000" dirty="0"/>
              <a:t>and</a:t>
            </a:r>
            <a:r>
              <a:rPr lang="en-US" sz="2000" b="1" i="1" dirty="0">
                <a:solidFill>
                  <a:srgbClr val="0432FF"/>
                </a:solidFill>
              </a:rPr>
              <a:t> safety</a:t>
            </a:r>
            <a:r>
              <a:rPr lang="en-US" sz="2000" dirty="0"/>
              <a:t> of the railroad system</a:t>
            </a:r>
          </a:p>
          <a:p>
            <a:pPr lvl="1"/>
            <a:r>
              <a:rPr lang="en-US" sz="2000" dirty="0"/>
              <a:t> </a:t>
            </a:r>
            <a:r>
              <a:rPr lang="en-US" sz="2000" b="1" i="1" dirty="0">
                <a:solidFill>
                  <a:srgbClr val="0432FF"/>
                </a:solidFill>
              </a:rPr>
              <a:t>reduction</a:t>
            </a:r>
            <a:r>
              <a:rPr lang="en-US" sz="2000" dirty="0"/>
              <a:t> in the </a:t>
            </a:r>
            <a:r>
              <a:rPr lang="en-US" sz="2000" b="1" i="1" dirty="0">
                <a:solidFill>
                  <a:srgbClr val="0432FF"/>
                </a:solidFill>
              </a:rPr>
              <a:t>direct</a:t>
            </a:r>
            <a:r>
              <a:rPr lang="en-US" sz="2000" dirty="0"/>
              <a:t> consequential </a:t>
            </a:r>
            <a:r>
              <a:rPr lang="en-US" sz="2000" b="1" i="1" dirty="0">
                <a:solidFill>
                  <a:srgbClr val="0432FF"/>
                </a:solidFill>
              </a:rPr>
              <a:t>costs</a:t>
            </a:r>
            <a:r>
              <a:rPr lang="en-US" sz="2000" dirty="0"/>
              <a:t> of restoration and the </a:t>
            </a:r>
            <a:r>
              <a:rPr lang="en-US" sz="2000" b="1" i="1" dirty="0">
                <a:solidFill>
                  <a:srgbClr val="0432FF"/>
                </a:solidFill>
              </a:rPr>
              <a:t>indirect</a:t>
            </a:r>
            <a:r>
              <a:rPr lang="en-US" sz="2000" dirty="0"/>
              <a:t> </a:t>
            </a:r>
            <a:r>
              <a:rPr lang="en-US" sz="2000" b="1" i="1" dirty="0">
                <a:solidFill>
                  <a:srgbClr val="0432FF"/>
                </a:solidFill>
              </a:rPr>
              <a:t>costs</a:t>
            </a:r>
            <a:r>
              <a:rPr lang="en-US" sz="2000" dirty="0"/>
              <a:t> of operational failure.</a:t>
            </a:r>
          </a:p>
          <a:p>
            <a:pPr lvl="1"/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81406" y="1293629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i="1" dirty="0"/>
              <a:t>SBB/SIEMENS: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406" y="3536790"/>
            <a:ext cx="5200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i="1" dirty="0"/>
              <a:t>Scientific Challenges and Impact: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D30C9CD-6F3E-4243-AF8B-598CBE0FFE30}"/>
              </a:ext>
            </a:extLst>
          </p:cNvPr>
          <p:cNvSpPr txBox="1">
            <a:spLocks/>
          </p:cNvSpPr>
          <p:nvPr/>
        </p:nvSpPr>
        <p:spPr>
          <a:xfrm>
            <a:off x="731837" y="4117751"/>
            <a:ext cx="10930774" cy="1853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14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Advances in </a:t>
            </a:r>
            <a:r>
              <a:rPr lang="en-US" sz="2000" b="1" i="1" dirty="0">
                <a:solidFill>
                  <a:srgbClr val="0432FF"/>
                </a:solidFill>
              </a:rPr>
              <a:t>Parametrized Reduced Order Models </a:t>
            </a:r>
            <a:r>
              <a:rPr lang="en-US" sz="2000" dirty="0"/>
              <a:t>(ROMs) for damage detection, with (near) real-time capabilities</a:t>
            </a:r>
          </a:p>
          <a:p>
            <a:pPr lvl="1"/>
            <a:r>
              <a:rPr lang="en-US" sz="2000" dirty="0"/>
              <a:t>Integration of ROMs with data driven techniques</a:t>
            </a:r>
          </a:p>
          <a:p>
            <a:pPr lvl="1"/>
            <a:r>
              <a:rPr lang="en-US" sz="2000" b="1" i="1" dirty="0">
                <a:solidFill>
                  <a:srgbClr val="0432FF"/>
                </a:solidFill>
              </a:rPr>
              <a:t>Robust ML schemes </a:t>
            </a:r>
            <a:r>
              <a:rPr lang="en-US" sz="2000" dirty="0"/>
              <a:t>for damage detection in </a:t>
            </a:r>
            <a:r>
              <a:rPr lang="en-US" sz="2000" b="1" i="1" dirty="0">
                <a:solidFill>
                  <a:srgbClr val="0432FF"/>
                </a:solidFill>
              </a:rPr>
              <a:t>rough environments</a:t>
            </a:r>
          </a:p>
          <a:p>
            <a:pPr lvl="1"/>
            <a:r>
              <a:rPr lang="en-US" sz="2000" b="1" i="1" dirty="0">
                <a:solidFill>
                  <a:srgbClr val="0432FF"/>
                </a:solidFill>
              </a:rPr>
              <a:t>Optimal sensor selection</a:t>
            </a:r>
            <a:r>
              <a:rPr lang="en-US" sz="2000" dirty="0"/>
              <a:t> for diverse components</a:t>
            </a:r>
          </a:p>
        </p:txBody>
      </p:sp>
    </p:spTree>
    <p:extLst>
      <p:ext uri="{BB962C8B-B14F-4D97-AF65-F5344CB8AC3E}">
        <p14:creationId xmlns:p14="http://schemas.microsoft.com/office/powerpoint/2010/main" val="379898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Mobility Initiative / Call 4 / March 18, 2021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6</a:t>
            </a:fld>
            <a:endParaRPr lang="de-CH" noProof="0"/>
          </a:p>
        </p:txBody>
      </p:sp>
      <p:sp>
        <p:nvSpPr>
          <p:cNvPr id="6" name="Rectangle 5"/>
          <p:cNvSpPr/>
          <p:nvPr/>
        </p:nvSpPr>
        <p:spPr>
          <a:xfrm rot="16200000">
            <a:off x="-476197" y="5139572"/>
            <a:ext cx="236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i="1" dirty="0">
                <a:solidFill>
                  <a:srgbClr val="0432FF"/>
                </a:solidFill>
              </a:rPr>
              <a:t>Data-driven</a:t>
            </a:r>
          </a:p>
          <a:p>
            <a:pPr lvl="1"/>
            <a:r>
              <a:rPr lang="en-US" sz="2400" b="1" i="1" dirty="0">
                <a:solidFill>
                  <a:srgbClr val="0432FF"/>
                </a:solidFill>
              </a:rPr>
              <a:t> detection: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9926" y="4119725"/>
            <a:ext cx="10266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CH" dirty="0"/>
              <a:t>Analyse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i="1" dirty="0" err="1">
                <a:solidFill>
                  <a:srgbClr val="0432FF"/>
                </a:solidFill>
              </a:rPr>
              <a:t>data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b="1" i="1" dirty="0" err="1">
                <a:solidFill>
                  <a:srgbClr val="0432FF"/>
                </a:solidFill>
              </a:rPr>
              <a:t>from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b="1" i="1" dirty="0" err="1">
                <a:solidFill>
                  <a:srgbClr val="0432FF"/>
                </a:solidFill>
              </a:rPr>
              <a:t>existing</a:t>
            </a:r>
            <a:r>
              <a:rPr lang="de-CH" b="1" dirty="0">
                <a:solidFill>
                  <a:srgbClr val="0432FF"/>
                </a:solidFill>
              </a:rPr>
              <a:t> </a:t>
            </a:r>
            <a:r>
              <a:rPr lang="de-CH" dirty="0" err="1"/>
              <a:t>monitoring</a:t>
            </a:r>
            <a:r>
              <a:rPr lang="de-CH" dirty="0"/>
              <a:t> </a:t>
            </a:r>
            <a:r>
              <a:rPr lang="de-CH" b="1" i="1" dirty="0" err="1">
                <a:solidFill>
                  <a:srgbClr val="0432FF"/>
                </a:solidFill>
              </a:rPr>
              <a:t>devices</a:t>
            </a:r>
            <a:endParaRPr lang="de-CH" b="1" i="1" dirty="0">
              <a:solidFill>
                <a:srgbClr val="0432FF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de-CH" dirty="0" err="1"/>
              <a:t>Evaluate</a:t>
            </a:r>
            <a:r>
              <a:rPr lang="de-CH" dirty="0"/>
              <a:t> different </a:t>
            </a:r>
            <a:r>
              <a:rPr lang="de-CH" dirty="0" err="1"/>
              <a:t>combinations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additional </a:t>
            </a:r>
            <a:r>
              <a:rPr lang="de-CH" dirty="0" err="1"/>
              <a:t>sensors</a:t>
            </a:r>
            <a:r>
              <a:rPr lang="de-CH" dirty="0"/>
              <a:t>: </a:t>
            </a:r>
            <a:r>
              <a:rPr lang="de-CH" dirty="0" err="1"/>
              <a:t>accelerometers</a:t>
            </a:r>
            <a:r>
              <a:rPr lang="de-CH" dirty="0"/>
              <a:t>, thermal </a:t>
            </a:r>
            <a:r>
              <a:rPr lang="de-CH" dirty="0" err="1"/>
              <a:t>scanning</a:t>
            </a:r>
            <a:r>
              <a:rPr lang="de-CH" dirty="0"/>
              <a:t>, high </a:t>
            </a:r>
            <a:r>
              <a:rPr lang="de-CH" dirty="0" err="1"/>
              <a:t>resolution</a:t>
            </a:r>
            <a:r>
              <a:rPr lang="de-CH" dirty="0"/>
              <a:t> digital </a:t>
            </a:r>
            <a:r>
              <a:rPr lang="de-CH" dirty="0" err="1"/>
              <a:t>camera</a:t>
            </a:r>
            <a:r>
              <a:rPr lang="de-CH" dirty="0"/>
              <a:t>, </a:t>
            </a:r>
            <a:r>
              <a:rPr lang="de-CH" dirty="0" err="1"/>
              <a:t>laser</a:t>
            </a:r>
            <a:r>
              <a:rPr lang="de-CH" dirty="0"/>
              <a:t> </a:t>
            </a:r>
            <a:r>
              <a:rPr lang="de-CH" dirty="0" err="1"/>
              <a:t>scanning</a:t>
            </a:r>
            <a:endParaRPr lang="de-CH" dirty="0"/>
          </a:p>
          <a:p>
            <a:pPr marL="457200" indent="-457200">
              <a:buFont typeface="Arial" charset="0"/>
              <a:buChar char="•"/>
            </a:pPr>
            <a:r>
              <a:rPr lang="de-CH" dirty="0" err="1"/>
              <a:t>Develop</a:t>
            </a:r>
            <a:r>
              <a:rPr lang="de-CH" dirty="0"/>
              <a:t> </a:t>
            </a:r>
            <a:r>
              <a:rPr lang="de-CH" b="1" i="1" dirty="0">
                <a:solidFill>
                  <a:srgbClr val="0432FF"/>
                </a:solidFill>
              </a:rPr>
              <a:t>multi-modal </a:t>
            </a:r>
            <a:r>
              <a:rPr lang="de-CH" b="1" i="1" dirty="0" err="1">
                <a:solidFill>
                  <a:srgbClr val="0432FF"/>
                </a:solidFill>
              </a:rPr>
              <a:t>machine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b="1" i="1" dirty="0" err="1">
                <a:solidFill>
                  <a:srgbClr val="0432FF"/>
                </a:solidFill>
              </a:rPr>
              <a:t>learning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b="1" i="1" dirty="0" err="1">
                <a:solidFill>
                  <a:srgbClr val="0432FF"/>
                </a:solidFill>
              </a:rPr>
              <a:t>algorithms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 err="1">
                <a:sym typeface="Wingdings" panose="05000000000000000000" pitchFamily="2" charset="2"/>
              </a:rPr>
              <a:t>learn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transfer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information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between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modalities</a:t>
            </a:r>
            <a:r>
              <a:rPr lang="de-CH" dirty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de-CH" dirty="0" err="1">
                <a:sym typeface="Wingdings" panose="05000000000000000000" pitchFamily="2" charset="2"/>
              </a:rPr>
              <a:t>Develop</a:t>
            </a:r>
            <a:r>
              <a:rPr lang="de-CH" dirty="0">
                <a:sym typeface="Wingdings" panose="05000000000000000000" pitchFamily="2" charset="2"/>
              </a:rPr>
              <a:t> robust </a:t>
            </a:r>
            <a:r>
              <a:rPr lang="de-CH" b="1" i="1" dirty="0">
                <a:solidFill>
                  <a:srgbClr val="0432FF"/>
                </a:solidFill>
                <a:sym typeface="Wingdings" panose="05000000000000000000" pitchFamily="2" charset="2"/>
              </a:rPr>
              <a:t>ML </a:t>
            </a:r>
            <a:r>
              <a:rPr lang="de-CH" b="1" i="1" dirty="0" err="1">
                <a:solidFill>
                  <a:srgbClr val="0432FF"/>
                </a:solidFill>
                <a:sym typeface="Wingdings" panose="05000000000000000000" pitchFamily="2" charset="2"/>
              </a:rPr>
              <a:t>algorithms</a:t>
            </a:r>
            <a:r>
              <a:rPr lang="de-CH" b="1" i="1" dirty="0">
                <a:solidFill>
                  <a:srgbClr val="0432FF"/>
                </a:solidFill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that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are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b="1" i="1" dirty="0">
                <a:solidFill>
                  <a:srgbClr val="0432FF"/>
                </a:solidFill>
                <a:sym typeface="Wingdings" panose="05000000000000000000" pitchFamily="2" charset="2"/>
              </a:rPr>
              <a:t>invariant </a:t>
            </a:r>
            <a:r>
              <a:rPr lang="de-CH" b="1" i="1" dirty="0" err="1">
                <a:solidFill>
                  <a:srgbClr val="0432FF"/>
                </a:solidFill>
                <a:sym typeface="Wingdings" panose="05000000000000000000" pitchFamily="2" charset="2"/>
              </a:rPr>
              <a:t>towards</a:t>
            </a:r>
            <a:r>
              <a:rPr lang="de-CH" b="1" i="1" dirty="0">
                <a:solidFill>
                  <a:srgbClr val="0432FF"/>
                </a:solidFill>
                <a:sym typeface="Wingdings" panose="05000000000000000000" pitchFamily="2" charset="2"/>
              </a:rPr>
              <a:t> different environmental </a:t>
            </a:r>
            <a:r>
              <a:rPr lang="de-CH" b="1" i="1" dirty="0" err="1">
                <a:solidFill>
                  <a:srgbClr val="0432FF"/>
                </a:solidFill>
                <a:sym typeface="Wingdings" panose="05000000000000000000" pitchFamily="2" charset="2"/>
              </a:rPr>
              <a:t>conditions</a:t>
            </a:r>
            <a:endParaRPr lang="de-CH" b="1" i="1" dirty="0">
              <a:solidFill>
                <a:srgbClr val="0432FF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Arial" charset="0"/>
              <a:buChar char="•"/>
            </a:pPr>
            <a:r>
              <a:rPr lang="de-CH" dirty="0" err="1">
                <a:sym typeface="Wingdings" panose="05000000000000000000" pitchFamily="2" charset="2"/>
              </a:rPr>
              <a:t>From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early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detection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to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b="1" i="1" dirty="0" err="1">
                <a:solidFill>
                  <a:srgbClr val="0432FF"/>
                </a:solidFill>
                <a:sym typeface="Wingdings" panose="05000000000000000000" pitchFamily="2" charset="2"/>
              </a:rPr>
              <a:t>prediction</a:t>
            </a:r>
            <a:r>
              <a:rPr lang="de-CH" dirty="0">
                <a:sym typeface="Wingdings" panose="05000000000000000000" pitchFamily="2" charset="2"/>
              </a:rPr>
              <a:t>?</a:t>
            </a:r>
            <a:endParaRPr lang="de-CH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1DF9D96-1AFA-40BA-BAE5-8D745FEC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28" y="328257"/>
            <a:ext cx="10930774" cy="68613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dirty="0" err="1">
                <a:solidFill>
                  <a:schemeClr val="bg1"/>
                </a:solidFill>
              </a:rPr>
              <a:t>Methods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445897" y="2523902"/>
            <a:ext cx="2360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i="1" dirty="0">
                <a:solidFill>
                  <a:srgbClr val="0432FF"/>
                </a:solidFill>
              </a:rPr>
              <a:t>Hybrid detection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93943" y="1315912"/>
            <a:ext cx="102662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CH" dirty="0" err="1"/>
              <a:t>Suitable</a:t>
            </a:r>
            <a:r>
              <a:rPr lang="de-CH" dirty="0"/>
              <a:t> </a:t>
            </a:r>
            <a:r>
              <a:rPr lang="de-CH" b="1" i="1" dirty="0" err="1">
                <a:solidFill>
                  <a:srgbClr val="0432FF"/>
                </a:solidFill>
              </a:rPr>
              <a:t>parametrization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cracks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advanced</a:t>
            </a:r>
            <a:r>
              <a:rPr lang="de-CH" dirty="0"/>
              <a:t>, </a:t>
            </a:r>
            <a:r>
              <a:rPr lang="de-CH" b="1" i="1" dirty="0" err="1">
                <a:solidFill>
                  <a:srgbClr val="0432FF"/>
                </a:solidFill>
              </a:rPr>
              <a:t>mesh</a:t>
            </a:r>
            <a:r>
              <a:rPr lang="de-CH" b="1" i="1" dirty="0">
                <a:solidFill>
                  <a:srgbClr val="0432FF"/>
                </a:solidFill>
              </a:rPr>
              <a:t>-independent</a:t>
            </a:r>
            <a:r>
              <a:rPr lang="de-CH" dirty="0"/>
              <a:t> </a:t>
            </a:r>
            <a:r>
              <a:rPr lang="de-CH" dirty="0" err="1"/>
              <a:t>techniques</a:t>
            </a:r>
            <a:endParaRPr lang="de-CH" dirty="0"/>
          </a:p>
          <a:p>
            <a:pPr marL="457200" indent="-457200">
              <a:buFont typeface="Arial" charset="0"/>
              <a:buChar char="•"/>
            </a:pPr>
            <a:r>
              <a:rPr lang="de-CH" dirty="0"/>
              <a:t>ROM </a:t>
            </a:r>
            <a:r>
              <a:rPr lang="de-CH" dirty="0" err="1"/>
              <a:t>construction</a:t>
            </a:r>
            <a:r>
              <a:rPr lang="de-CH" dirty="0"/>
              <a:t>: </a:t>
            </a:r>
            <a:r>
              <a:rPr lang="de-CH" dirty="0" err="1"/>
              <a:t>assessment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competing</a:t>
            </a:r>
            <a:r>
              <a:rPr lang="de-CH" dirty="0"/>
              <a:t> </a:t>
            </a:r>
            <a:r>
              <a:rPr lang="de-CH" dirty="0" err="1"/>
              <a:t>techniques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:</a:t>
            </a:r>
          </a:p>
          <a:p>
            <a:pPr marL="914400" lvl="1" indent="-457200">
              <a:buFont typeface="Arial" charset="0"/>
              <a:buChar char="•"/>
            </a:pPr>
            <a:r>
              <a:rPr lang="de-CH" dirty="0"/>
              <a:t>Global </a:t>
            </a:r>
            <a:r>
              <a:rPr lang="de-CH" dirty="0" err="1"/>
              <a:t>basis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b="1" i="1" dirty="0">
                <a:solidFill>
                  <a:srgbClr val="0432FF"/>
                </a:solidFill>
              </a:rPr>
              <a:t>POD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b="1" i="1" dirty="0" err="1">
                <a:solidFill>
                  <a:srgbClr val="0432FF"/>
                </a:solidFill>
              </a:rPr>
              <a:t>Greedy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b="1" i="1" dirty="0" err="1">
                <a:solidFill>
                  <a:srgbClr val="0432FF"/>
                </a:solidFill>
              </a:rPr>
              <a:t>methods</a:t>
            </a:r>
            <a:endParaRPr lang="de-CH" b="1" i="1" dirty="0">
              <a:solidFill>
                <a:srgbClr val="0432FF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de-CH" b="1" i="1" dirty="0">
                <a:solidFill>
                  <a:srgbClr val="0432FF"/>
                </a:solidFill>
              </a:rPr>
              <a:t>Clustering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etherogeneous</a:t>
            </a:r>
            <a:r>
              <a:rPr lang="de-CH" dirty="0"/>
              <a:t> </a:t>
            </a:r>
            <a:r>
              <a:rPr lang="de-CH" dirty="0" err="1"/>
              <a:t>training</a:t>
            </a:r>
            <a:r>
              <a:rPr lang="de-CH" dirty="0"/>
              <a:t> </a:t>
            </a:r>
            <a:r>
              <a:rPr lang="de-CH" dirty="0" err="1"/>
              <a:t>samples</a:t>
            </a:r>
            <a:endParaRPr lang="de-CH" dirty="0"/>
          </a:p>
          <a:p>
            <a:pPr marL="914400" lvl="1" indent="-457200">
              <a:buFont typeface="Arial" charset="0"/>
              <a:buChar char="•"/>
            </a:pPr>
            <a:r>
              <a:rPr lang="de-CH" b="1" i="1" dirty="0">
                <a:solidFill>
                  <a:srgbClr val="0432FF"/>
                </a:solidFill>
              </a:rPr>
              <a:t>Hyper-</a:t>
            </a:r>
            <a:r>
              <a:rPr lang="de-CH" b="1" i="1" dirty="0" err="1">
                <a:solidFill>
                  <a:srgbClr val="0432FF"/>
                </a:solidFill>
              </a:rPr>
              <a:t>reduction</a:t>
            </a:r>
            <a:endParaRPr lang="de-CH" b="1" i="1" dirty="0">
              <a:solidFill>
                <a:srgbClr val="0432FF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de-CH" b="1" i="1" dirty="0" err="1">
                <a:solidFill>
                  <a:srgbClr val="0432FF"/>
                </a:solidFill>
              </a:rPr>
              <a:t>Manifold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b="1" i="1" dirty="0" err="1">
                <a:solidFill>
                  <a:srgbClr val="0432FF"/>
                </a:solidFill>
              </a:rPr>
              <a:t>interpolation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dirty="0" err="1"/>
              <a:t>within</a:t>
            </a:r>
            <a:r>
              <a:rPr lang="de-CH" dirty="0"/>
              <a:t> </a:t>
            </a:r>
            <a:r>
              <a:rPr lang="de-CH" dirty="0" err="1"/>
              <a:t>parameter</a:t>
            </a:r>
            <a:r>
              <a:rPr lang="de-CH" dirty="0"/>
              <a:t> </a:t>
            </a:r>
            <a:r>
              <a:rPr lang="de-CH" dirty="0" err="1"/>
              <a:t>space</a:t>
            </a:r>
            <a:endParaRPr lang="de-CH" dirty="0"/>
          </a:p>
          <a:p>
            <a:pPr marL="457200" indent="-457200">
              <a:buFont typeface="Arial" charset="0"/>
              <a:buChar char="•"/>
            </a:pPr>
            <a:r>
              <a:rPr lang="de-CH" dirty="0"/>
              <a:t>Optimal </a:t>
            </a:r>
            <a:r>
              <a:rPr lang="de-CH" b="1" i="1" dirty="0" err="1">
                <a:solidFill>
                  <a:srgbClr val="0432FF"/>
                </a:solidFill>
              </a:rPr>
              <a:t>integration</a:t>
            </a:r>
            <a:r>
              <a:rPr lang="de-CH" dirty="0"/>
              <a:t> </a:t>
            </a:r>
            <a:r>
              <a:rPr lang="de-CH" b="1" i="1" dirty="0" err="1">
                <a:solidFill>
                  <a:srgbClr val="0432FF"/>
                </a:solidFill>
              </a:rPr>
              <a:t>with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b="1" i="1" dirty="0" err="1">
                <a:solidFill>
                  <a:srgbClr val="0432FF"/>
                </a:solidFill>
              </a:rPr>
              <a:t>available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b="1" i="1" dirty="0" err="1">
                <a:solidFill>
                  <a:srgbClr val="0432FF"/>
                </a:solidFill>
              </a:rPr>
              <a:t>data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dirty="0"/>
              <a:t>in </a:t>
            </a:r>
            <a:r>
              <a:rPr lang="de-CH" dirty="0" err="1"/>
              <a:t>operation</a:t>
            </a:r>
            <a:r>
              <a:rPr lang="de-CH" dirty="0"/>
              <a:t> (</a:t>
            </a:r>
            <a:r>
              <a:rPr lang="de-CH" dirty="0" err="1"/>
              <a:t>sensor</a:t>
            </a:r>
            <a:r>
              <a:rPr lang="de-CH" dirty="0"/>
              <a:t> </a:t>
            </a:r>
            <a:r>
              <a:rPr lang="de-CH" dirty="0" err="1"/>
              <a:t>placement</a:t>
            </a:r>
            <a:r>
              <a:rPr lang="de-CH" dirty="0"/>
              <a:t>, </a:t>
            </a:r>
            <a:r>
              <a:rPr lang="de-CH" dirty="0" err="1"/>
              <a:t>sensing</a:t>
            </a:r>
            <a:r>
              <a:rPr lang="de-CH" dirty="0"/>
              <a:t> rate,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filtering</a:t>
            </a:r>
            <a:r>
              <a:rPr lang="de-CH" dirty="0"/>
              <a:t>, etc.)</a:t>
            </a:r>
          </a:p>
          <a:p>
            <a:pPr marL="457200" indent="-457200">
              <a:buFont typeface="Arial" charset="0"/>
              <a:buChar char="•"/>
            </a:pPr>
            <a:r>
              <a:rPr lang="de-CH" b="1" i="1" dirty="0">
                <a:solidFill>
                  <a:srgbClr val="0432FF"/>
                </a:solidFill>
              </a:rPr>
              <a:t>System </a:t>
            </a:r>
            <a:r>
              <a:rPr lang="de-CH" b="1" i="1" dirty="0" err="1">
                <a:solidFill>
                  <a:srgbClr val="0432FF"/>
                </a:solidFill>
              </a:rPr>
              <a:t>identification</a:t>
            </a:r>
            <a:r>
              <a:rPr lang="de-CH" b="1" i="1" dirty="0">
                <a:solidFill>
                  <a:srgbClr val="0432FF"/>
                </a:solidFill>
              </a:rPr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damage</a:t>
            </a:r>
            <a:r>
              <a:rPr lang="de-CH" dirty="0"/>
              <a:t> </a:t>
            </a:r>
            <a:r>
              <a:rPr lang="de-CH" dirty="0" err="1"/>
              <a:t>detection</a:t>
            </a:r>
            <a:r>
              <a:rPr lang="de-CH" dirty="0"/>
              <a:t> </a:t>
            </a:r>
            <a:r>
              <a:rPr lang="de-CH" dirty="0" err="1"/>
              <a:t>critera</a:t>
            </a:r>
            <a:endParaRPr lang="de-CH" dirty="0"/>
          </a:p>
          <a:p>
            <a:pPr marL="457200" indent="-457200">
              <a:buFont typeface="Arial" charset="0"/>
              <a:buChar char="•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641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26B961-5611-4E48-81E9-C811AD8DD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</p:spPr>
        <p:txBody>
          <a:bodyPr/>
          <a:lstStyle/>
          <a:p>
            <a:fld id="{5ACA52AF-F19D-405C-AD5F-7D94B96A5CC3}" type="slidenum">
              <a:rPr lang="de-CH" noProof="0" smtClean="0"/>
              <a:t>7</a:t>
            </a:fld>
            <a:endParaRPr lang="de-CH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1DF9D96-1AFA-40BA-BAE5-8D745FEC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115171"/>
            <a:ext cx="10930774" cy="68613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</a:rPr>
              <a:t>Expertise</a:t>
            </a:r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>
            <a:spLocks noChangeAspect="1"/>
          </p:cNvSpPr>
          <p:nvPr/>
        </p:nvSpPr>
        <p:spPr>
          <a:xfrm>
            <a:off x="586855" y="1191384"/>
            <a:ext cx="5259715" cy="2433600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6194002" y="1190639"/>
            <a:ext cx="5262938" cy="2435091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586855" y="4352196"/>
            <a:ext cx="5259715" cy="24336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>
          <a:xfrm>
            <a:off x="6487878" y="4352196"/>
            <a:ext cx="5259715" cy="2433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8614" y="846880"/>
            <a:ext cx="534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Reduced Order Models - </a:t>
            </a:r>
            <a:r>
              <a:rPr lang="en-US" sz="1600" i="1" dirty="0"/>
              <a:t>Dr. P. Tiso/ Prof. E. </a:t>
            </a:r>
            <a:r>
              <a:rPr lang="en-US" sz="1600" i="1" dirty="0" err="1"/>
              <a:t>Chatzi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74536" y="80057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Data-driven assessment - </a:t>
            </a:r>
            <a:r>
              <a:rPr lang="en-US" sz="1600" i="1" dirty="0"/>
              <a:t>Prof. Olga Fink</a:t>
            </a:r>
            <a:endParaRPr lang="en-US" i="1" dirty="0"/>
          </a:p>
          <a:p>
            <a:endParaRPr lang="en-US" b="1" i="1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1770" y="3956019"/>
            <a:ext cx="494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System Identification - </a:t>
            </a:r>
            <a:r>
              <a:rPr lang="en-US" sz="1600" i="1" dirty="0"/>
              <a:t>Prof. E. </a:t>
            </a:r>
            <a:r>
              <a:rPr lang="en-US" sz="1600" i="1" dirty="0" err="1"/>
              <a:t>Chatzi</a:t>
            </a:r>
            <a:endParaRPr lang="en-US" i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74536" y="3745731"/>
            <a:ext cx="494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On-board </a:t>
            </a:r>
            <a:r>
              <a:rPr lang="en-US" b="1" i="1" dirty="0" err="1"/>
              <a:t>sensoring</a:t>
            </a:r>
            <a:r>
              <a:rPr lang="en-US" b="1" i="1" dirty="0"/>
              <a:t> and data acquisition Tm 232 </a:t>
            </a:r>
            <a:r>
              <a:rPr lang="en-US" sz="1600" i="1" dirty="0"/>
              <a:t>Mr. Martin </a:t>
            </a:r>
            <a:r>
              <a:rPr lang="en-US" sz="1600" i="1" dirty="0" err="1"/>
              <a:t>Lottaz</a:t>
            </a:r>
            <a:r>
              <a:rPr lang="en-US" sz="1600" i="1" dirty="0"/>
              <a:t>/</a:t>
            </a:r>
            <a:r>
              <a:rPr lang="en-US" sz="1600" dirty="0"/>
              <a:t> </a:t>
            </a:r>
            <a:r>
              <a:rPr lang="en-US" sz="1600" i="1" dirty="0"/>
              <a:t>Mr. Dominic Fried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52" y="1288640"/>
            <a:ext cx="3669959" cy="23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72398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277C3170-93C4-4004-925A-762E3FF6A529}" vid="{54F253A4-C5FF-4238-8A43-148031D6EB93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ETH_PP_Template_Presentation_en</Template>
  <TotalTime>900</TotalTime>
  <Words>693</Words>
  <Application>Microsoft Macintosh PowerPoint</Application>
  <PresentationFormat>Widescreen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Symbol</vt:lpstr>
      <vt:lpstr>ETH Zürich</vt:lpstr>
      <vt:lpstr>In-SErvice diagnostics of the cateNary/panTograph and wheelset axle systems through INtELligent algorithms: SENTINEL  </vt:lpstr>
      <vt:lpstr>Background and Scope</vt:lpstr>
      <vt:lpstr>Methods</vt:lpstr>
      <vt:lpstr>Work Packages</vt:lpstr>
      <vt:lpstr>For whom would the results be relevant? </vt:lpstr>
      <vt:lpstr>Methods</vt:lpstr>
      <vt:lpstr>Expertise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title goes here</dc:title>
  <dc:creator>Sirok  Julija</dc:creator>
  <cp:lastModifiedBy>Paolo Tiso</cp:lastModifiedBy>
  <cp:revision>62</cp:revision>
  <dcterms:created xsi:type="dcterms:W3CDTF">2021-03-02T13:51:28Z</dcterms:created>
  <dcterms:modified xsi:type="dcterms:W3CDTF">2021-11-30T21:11:44Z</dcterms:modified>
</cp:coreProperties>
</file>