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2" r:id="rId3"/>
    <p:sldId id="344" r:id="rId4"/>
    <p:sldId id="360" r:id="rId5"/>
    <p:sldId id="361" r:id="rId6"/>
    <p:sldId id="362" r:id="rId7"/>
    <p:sldId id="359" r:id="rId8"/>
    <p:sldId id="353" r:id="rId9"/>
    <p:sldId id="310" r:id="rId10"/>
    <p:sldId id="305" r:id="rId11"/>
    <p:sldId id="339" r:id="rId12"/>
    <p:sldId id="354" r:id="rId13"/>
    <p:sldId id="340" r:id="rId14"/>
    <p:sldId id="355" r:id="rId15"/>
    <p:sldId id="363" r:id="rId16"/>
    <p:sldId id="356" r:id="rId17"/>
    <p:sldId id="341" r:id="rId18"/>
  </p:sldIdLst>
  <p:sldSz cx="9144000" cy="6858000" type="screen4x3"/>
  <p:notesSz cx="7099300" cy="10234613"/>
  <p:custDataLst>
    <p:tags r:id="rId21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D88C"/>
    <a:srgbClr val="E0E2F2"/>
    <a:srgbClr val="034EA2"/>
    <a:srgbClr val="FBB161"/>
    <a:srgbClr val="EE3224"/>
    <a:srgbClr val="7081BF"/>
    <a:srgbClr val="CFD4D8"/>
    <a:srgbClr val="AFB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2" autoAdjust="0"/>
    <p:restoredTop sz="80733" autoAdjust="0"/>
  </p:normalViewPr>
  <p:slideViewPr>
    <p:cSldViewPr>
      <p:cViewPr varScale="1">
        <p:scale>
          <a:sx n="107" d="100"/>
          <a:sy n="107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5631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8" y="4"/>
            <a:ext cx="3075631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3"/>
            <a:ext cx="3075631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8" y="9720673"/>
            <a:ext cx="3075631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22D4291-DD22-4F6F-8AF0-77C0E4031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75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5631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78" y="4"/>
            <a:ext cx="3075631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2" y="4861160"/>
            <a:ext cx="5679778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3"/>
            <a:ext cx="3075631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78" y="9720673"/>
            <a:ext cx="3075631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16" tIns="47708" rIns="95416" bIns="477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F252C21-7CC6-4781-9DAD-22C72283FD3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901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6CEEF-4CA6-4638-B3FD-582F7DC524A4}" type="slidenum">
              <a:rPr lang="de-DE"/>
              <a:pPr/>
              <a:t>1</a:t>
            </a:fld>
            <a:endParaRPr lang="de-DE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74EEE-90FC-444D-847D-D81A2B013FB2}" type="slidenum">
              <a:rPr lang="de-DE"/>
              <a:pPr/>
              <a:t>14</a:t>
            </a:fld>
            <a:endParaRPr lang="de-DE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08575" cy="38322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734" y="4861160"/>
            <a:ext cx="5199845" cy="4602548"/>
          </a:xfrm>
        </p:spPr>
        <p:txBody>
          <a:bodyPr/>
          <a:lstStyle/>
          <a:p>
            <a:r>
              <a:rPr lang="en-US" dirty="0" smtClean="0"/>
              <a:t>We’ll touch</a:t>
            </a:r>
            <a:r>
              <a:rPr lang="en-US" baseline="0" dirty="0" smtClean="0"/>
              <a:t> some topics of finance in the module. But this is only, because a lot of risk management principles can be shown best on capital markets.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86B8A-0B0F-4E8B-8023-5FB16115B005}" type="slidenum">
              <a:rPr lang="de-DE"/>
              <a:pPr/>
              <a:t>17</a:t>
            </a:fld>
            <a:endParaRPr lang="de-DE"/>
          </a:p>
        </p:txBody>
      </p:sp>
      <p:sp>
        <p:nvSpPr>
          <p:cNvPr id="117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4925" cy="3836987"/>
          </a:xfrm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732" y="4861405"/>
            <a:ext cx="5199845" cy="460467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8E67A-5011-4162-9EC7-AE8E3E0A6490}" type="slidenum">
              <a:rPr lang="de-DE"/>
              <a:pPr/>
              <a:t>2</a:t>
            </a:fld>
            <a:endParaRPr lang="de-DE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4925" cy="38369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039" y="4861155"/>
            <a:ext cx="5203223" cy="46041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74EEE-90FC-444D-847D-D81A2B013FB2}" type="slidenum">
              <a:rPr lang="de-DE"/>
              <a:pPr/>
              <a:t>3</a:t>
            </a:fld>
            <a:endParaRPr lang="de-DE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08575" cy="38322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734" y="4861160"/>
            <a:ext cx="5199845" cy="4602548"/>
          </a:xfrm>
        </p:spPr>
        <p:txBody>
          <a:bodyPr/>
          <a:lstStyle/>
          <a:p>
            <a:r>
              <a:rPr lang="en-US" dirty="0" smtClean="0"/>
              <a:t>We’ll touch</a:t>
            </a:r>
            <a:r>
              <a:rPr lang="en-US" baseline="0" dirty="0" smtClean="0"/>
              <a:t> some topics of finance in the module. But this is only, because a lot of risk management principles can be shown best on capital markets.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00233-5004-44D8-B97F-934F4B749909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4925" cy="38369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4172"/>
            <a:fld id="{6FEC5E54-D0C9-4264-89D2-8403FF287DAE}" type="slidenum">
              <a:rPr lang="de-DE" smtClean="0">
                <a:latin typeface="Arial" pitchFamily="34" charset="0"/>
              </a:rPr>
              <a:pPr defTabSz="944172"/>
              <a:t>5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6512" cy="38369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862" y="4861444"/>
            <a:ext cx="5199580" cy="4603799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4076"/>
            <a:fld id="{75C87164-3285-4FE5-9658-187327B57865}" type="slidenum">
              <a:rPr lang="de-DE" smtClean="0"/>
              <a:pPr defTabSz="944076"/>
              <a:t>6</a:t>
            </a:fld>
            <a:endParaRPr lang="de-DE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9938"/>
            <a:ext cx="5116513" cy="38369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218" y="4861444"/>
            <a:ext cx="5202867" cy="460557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74EEE-90FC-444D-847D-D81A2B013FB2}" type="slidenum">
              <a:rPr lang="de-DE"/>
              <a:pPr/>
              <a:t>8</a:t>
            </a:fld>
            <a:endParaRPr lang="de-DE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08575" cy="38322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734" y="4861160"/>
            <a:ext cx="5199845" cy="4602548"/>
          </a:xfrm>
        </p:spPr>
        <p:txBody>
          <a:bodyPr/>
          <a:lstStyle/>
          <a:p>
            <a:r>
              <a:rPr lang="en-US" dirty="0" smtClean="0"/>
              <a:t>We’ll touch</a:t>
            </a:r>
            <a:r>
              <a:rPr lang="en-US" baseline="0" dirty="0" smtClean="0"/>
              <a:t> some topics of finance in the module. But this is only, because a lot of risk management principles can be shown best on capital markets.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C10DA-0D06-4A31-B940-CB6B5CAACEA9}" type="slidenum">
              <a:rPr lang="de-DE"/>
              <a:pPr/>
              <a:t>10</a:t>
            </a:fld>
            <a:endParaRPr lang="de-DE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4925" cy="3836987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039" y="4861155"/>
            <a:ext cx="5203223" cy="46041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74EEE-90FC-444D-847D-D81A2B013FB2}" type="slidenum">
              <a:rPr lang="de-DE"/>
              <a:pPr/>
              <a:t>12</a:t>
            </a:fld>
            <a:endParaRPr lang="de-DE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71525"/>
            <a:ext cx="5108575" cy="38322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734" y="4861160"/>
            <a:ext cx="5199845" cy="4602548"/>
          </a:xfrm>
        </p:spPr>
        <p:txBody>
          <a:bodyPr/>
          <a:lstStyle/>
          <a:p>
            <a:r>
              <a:rPr lang="en-US" dirty="0" smtClean="0"/>
              <a:t>We’ll touch</a:t>
            </a:r>
            <a:r>
              <a:rPr lang="en-US" baseline="0" dirty="0" smtClean="0"/>
              <a:t> some topics of finance in the module. But this is only, because a lot of risk management principles can be shown best on capital markets.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29999" y="630000"/>
            <a:ext cx="7884819" cy="1470025"/>
          </a:xfrm>
        </p:spPr>
        <p:txBody>
          <a:bodyPr lIns="36000" tIns="36000" rIns="36000" bIns="36000"/>
          <a:lstStyle>
            <a:lvl1pPr>
              <a:defRPr sz="2600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630000" y="2880000"/>
            <a:ext cx="7902440" cy="34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449263"/>
            <a:ext cx="2058987" cy="56435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9263" y="449263"/>
            <a:ext cx="6026150" cy="56435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449263"/>
            <a:ext cx="8235950" cy="10429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49263" y="1619250"/>
            <a:ext cx="8229600" cy="4473575"/>
          </a:xfrm>
        </p:spPr>
        <p:txBody>
          <a:bodyPr/>
          <a:lstStyle>
            <a:lvl1pPr marL="342900" indent="-342900">
              <a:defRPr lang="de-CH" altLang="de-CH" sz="1600" b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endParaRPr lang="de-CH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449263"/>
            <a:ext cx="8235950" cy="10429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 hasCustomPrompt="1"/>
          </p:nvPr>
        </p:nvSpPr>
        <p:spPr>
          <a:xfrm>
            <a:off x="449263" y="1619250"/>
            <a:ext cx="4038600" cy="4473575"/>
          </a:xfrm>
        </p:spPr>
        <p:txBody>
          <a:bodyPr/>
          <a:lstStyle>
            <a:lvl1pPr marL="342900" indent="-342900">
              <a:defRPr lang="de-DE" altLang="de-CH" sz="16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3pPr marL="1001713" indent="-285750">
              <a:defRPr lang="de-DE" altLang="de-CH" sz="16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DE" dirty="0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0263" y="1619250"/>
            <a:ext cx="4038600" cy="4473575"/>
          </a:xfrm>
        </p:spPr>
        <p:txBody>
          <a:bodyPr/>
          <a:lstStyle>
            <a:lvl1pPr marL="342900" indent="-342900">
              <a:defRPr lang="de-DE" altLang="de-CH" sz="16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3pPr marL="1001713" indent="-285750">
              <a:defRPr lang="de-DE" altLang="de-CH" sz="16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DE" dirty="0" smtClean="0"/>
              <a:t>Dritte Ebene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de-CH" noProof="0" dirty="0" smtClean="0"/>
              <a:t>Arial 24 </a:t>
            </a:r>
            <a:r>
              <a:rPr lang="en-US" altLang="de-CH" noProof="0" dirty="0" err="1" smtClean="0"/>
              <a:t>pt</a:t>
            </a:r>
            <a:r>
              <a:rPr lang="en-US" altLang="de-CH" noProof="0" dirty="0" smtClean="0"/>
              <a:t>, </a:t>
            </a:r>
            <a:r>
              <a:rPr lang="en-US" altLang="de-CH" noProof="0" dirty="0" err="1" smtClean="0"/>
              <a:t>fett</a:t>
            </a:r>
            <a:r>
              <a:rPr lang="en-US" altLang="de-CH" noProof="0" dirty="0" smtClean="0"/>
              <a:t>, </a:t>
            </a:r>
            <a:br>
              <a:rPr lang="en-US" altLang="de-CH" noProof="0" dirty="0" smtClean="0"/>
            </a:br>
            <a:r>
              <a:rPr lang="en-US" altLang="de-CH" noProof="0" dirty="0" smtClean="0"/>
              <a:t>Max. </a:t>
            </a:r>
            <a:r>
              <a:rPr lang="en-US" altLang="de-CH" noProof="0" dirty="0" err="1" smtClean="0"/>
              <a:t>zwei</a:t>
            </a:r>
            <a:r>
              <a:rPr lang="en-US" altLang="de-CH" noProof="0" dirty="0" smtClean="0"/>
              <a:t> </a:t>
            </a:r>
            <a:r>
              <a:rPr lang="en-US" altLang="de-CH" noProof="0" dirty="0" err="1" smtClean="0"/>
              <a:t>Zeilen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61950" indent="-361950">
              <a:spcAft>
                <a:spcPts val="384"/>
              </a:spcAft>
              <a:defRPr lang="de-DE" altLang="de-CH" sz="16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4525" indent="-285750">
              <a:spcAft>
                <a:spcPts val="384"/>
              </a:spcAft>
              <a:defRPr lang="de-DE" altLang="de-CH" sz="1600" dirty="0" smtClean="0">
                <a:solidFill>
                  <a:schemeClr val="tx1"/>
                </a:solidFill>
                <a:latin typeface="+mn-lt"/>
              </a:defRPr>
            </a:lvl2pPr>
            <a:lvl3pPr marL="1001713" indent="-285750">
              <a:spcAft>
                <a:spcPts val="384"/>
              </a:spcAft>
              <a:defRPr lang="de-DE" altLang="de-CH" sz="16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DE" altLang="de-CH" dirty="0" smtClean="0"/>
              <a:t>Arial 16 p</a:t>
            </a:r>
            <a:r>
              <a:rPr lang="de-CH" altLang="de-CH" dirty="0" smtClean="0"/>
              <a:t>t</a:t>
            </a:r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CH" altLang="de-CH" dirty="0" smtClean="0"/>
              <a:t>Arial 16 </a:t>
            </a:r>
            <a:r>
              <a:rPr lang="de-CH" altLang="de-CH" dirty="0" err="1" smtClean="0"/>
              <a:t>pt</a:t>
            </a:r>
            <a:endParaRPr lang="de-DE" altLang="de-CH" dirty="0" smtClean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49263" y="1619250"/>
            <a:ext cx="4038600" cy="4473575"/>
          </a:xfrm>
          <a:prstGeom prst="rect">
            <a:avLst/>
          </a:prstGeom>
        </p:spPr>
        <p:txBody>
          <a:bodyPr/>
          <a:lstStyle>
            <a:lvl1pPr marL="266700" indent="-266700">
              <a:defRPr lang="en-US" altLang="de-CH" sz="1600" b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66700">
              <a:defRPr lang="en-US" altLang="de-CH" sz="1600" noProof="0" dirty="0" smtClean="0">
                <a:solidFill>
                  <a:schemeClr val="tx1"/>
                </a:solidFill>
                <a:latin typeface="+mn-lt"/>
              </a:defRPr>
            </a:lvl2pPr>
            <a:lvl3pPr marL="1001713" indent="-285750">
              <a:defRPr lang="en-US" altLang="de-CH" sz="1600" noProof="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6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0263" y="1619250"/>
            <a:ext cx="4038600" cy="4473575"/>
          </a:xfrm>
          <a:prstGeom prst="rect">
            <a:avLst/>
          </a:prstGeom>
        </p:spPr>
        <p:txBody>
          <a:bodyPr/>
          <a:lstStyle>
            <a:lvl1pPr marL="266700" indent="-266700">
              <a:defRPr lang="en-US" altLang="de-CH" sz="1600" b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66700">
              <a:defRPr lang="en-US" altLang="de-CH" sz="1600" noProof="0" dirty="0" smtClean="0">
                <a:solidFill>
                  <a:schemeClr val="tx1"/>
                </a:solidFill>
                <a:latin typeface="+mn-lt"/>
              </a:defRPr>
            </a:lvl2pPr>
            <a:lvl3pPr marL="1001713" indent="-285750">
              <a:defRPr lang="en-US" altLang="de-CH" sz="1600" noProof="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defRPr lang="de-DE" altLang="de-CH" sz="16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4525" indent="-285750">
              <a:defRPr lang="de-DE" altLang="de-CH" sz="1600" dirty="0" smtClean="0">
                <a:solidFill>
                  <a:schemeClr val="tx1"/>
                </a:solidFill>
                <a:latin typeface="+mn-lt"/>
              </a:defRPr>
            </a:lvl2pPr>
            <a:lvl3pPr marL="1001713" indent="-285750">
              <a:defRPr lang="de-DE" altLang="de-CH" sz="16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dirty="0" smtClean="0"/>
              <a:t>Textmasterformate durch Klicken bearbeiten</a:t>
            </a:r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de-DE" dirty="0" smtClean="0"/>
              <a:t>Zweite Ebene</a:t>
            </a:r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DE" dirty="0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defRPr lang="de-DE" altLang="de-CH" sz="16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4525" indent="-285750">
              <a:defRPr lang="de-DE" altLang="de-CH" sz="1600" dirty="0" smtClean="0">
                <a:solidFill>
                  <a:schemeClr val="tx1"/>
                </a:solidFill>
                <a:latin typeface="+mn-lt"/>
              </a:defRPr>
            </a:lvl2pPr>
            <a:lvl3pPr marL="1001713" indent="-285750">
              <a:defRPr lang="de-DE" altLang="de-CH" sz="16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dirty="0" smtClean="0"/>
              <a:t>Textmasterformate durch Klicken bearbeiten</a:t>
            </a:r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de-DE" dirty="0" smtClean="0"/>
              <a:t>Zweite Ebene</a:t>
            </a:r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DE" dirty="0" smtClean="0"/>
              <a:t>Dritte Ebene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342900" indent="-342900">
              <a:defRPr lang="de-DE" altLang="de-CH" sz="1600" b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4525" indent="-285750">
              <a:defRPr lang="de-DE" altLang="de-CH" sz="1600" dirty="0" smtClean="0">
                <a:solidFill>
                  <a:schemeClr val="tx1"/>
                </a:solidFill>
                <a:latin typeface="+mn-lt"/>
              </a:defRPr>
            </a:lvl2pPr>
            <a:lvl3pPr marL="1001713" indent="-285750">
              <a:defRPr lang="de-DE" altLang="de-CH" sz="1600" dirty="0" smtClean="0">
                <a:solidFill>
                  <a:schemeClr val="tx1"/>
                </a:solidFill>
                <a:latin typeface="+mn-lt"/>
                <a:cs typeface="+mn-cs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dirty="0" smtClean="0"/>
              <a:t>Textmasterformate durch Klicken bearbeiten</a:t>
            </a:r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de-DE" dirty="0" smtClean="0"/>
              <a:t>Zweite Ebene</a:t>
            </a:r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DE" dirty="0" smtClean="0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619250"/>
            <a:ext cx="8229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342900" lvl="0" indent="-342900" algn="l" rtl="0" fontAlgn="base">
              <a:spcBef>
                <a:spcPct val="20000"/>
              </a:spcBef>
              <a:spcAft>
                <a:spcPts val="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625475" lvl="1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Font typeface="Arial" pitchFamily="34" charset="0"/>
              <a:buChar char="−"/>
              <a:tabLst/>
            </a:pPr>
            <a:r>
              <a:rPr lang="de-DE" altLang="de-CH" dirty="0" smtClean="0"/>
              <a:t>Arial 16 </a:t>
            </a:r>
            <a:r>
              <a:rPr lang="de-DE" altLang="de-CH" dirty="0" err="1" smtClean="0"/>
              <a:t>pt</a:t>
            </a:r>
            <a:endParaRPr lang="de-DE" altLang="de-CH" dirty="0" smtClean="0"/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DE" altLang="de-CH" dirty="0" smtClean="0"/>
              <a:t>Arial 16 p</a:t>
            </a:r>
            <a:r>
              <a:rPr lang="de-CH" altLang="de-CH" dirty="0" smtClean="0"/>
              <a:t>t</a:t>
            </a:r>
          </a:p>
          <a:p>
            <a:pPr marL="982663" lvl="2" indent="-266700" algn="l" rtl="0" fontAlgn="base">
              <a:spcBef>
                <a:spcPct val="20000"/>
              </a:spcBef>
              <a:spcAft>
                <a:spcPts val="384"/>
              </a:spcAft>
              <a:buClr>
                <a:srgbClr val="034EA2"/>
              </a:buClr>
              <a:buSzPct val="80000"/>
              <a:buFont typeface="Wingdings 2" pitchFamily="18" charset="2"/>
              <a:buChar char="¾"/>
              <a:tabLst/>
            </a:pPr>
            <a:r>
              <a:rPr lang="de-CH" altLang="de-CH" dirty="0" smtClean="0"/>
              <a:t>Arial 16 </a:t>
            </a:r>
            <a:r>
              <a:rPr lang="de-CH" altLang="de-CH" dirty="0" err="1" smtClean="0"/>
              <a:t>pt</a:t>
            </a:r>
            <a:endParaRPr lang="de-DE" altLang="de-CH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449263"/>
            <a:ext cx="823595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6" tIns="43638" rIns="87276" bIns="43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CH" smtClean="0"/>
              <a:t>Arial 26 pt, fett, </a:t>
            </a:r>
            <a:br>
              <a:rPr lang="de-DE" altLang="de-CH" smtClean="0"/>
            </a:br>
            <a:r>
              <a:rPr lang="de-DE" altLang="de-CH" smtClean="0"/>
              <a:t>Max. zwei Zeilen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23875" y="6159500"/>
            <a:ext cx="8072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77225" y="6297613"/>
            <a:ext cx="228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defTabSz="801688" eaLnBrk="0" hangingPunct="0"/>
            <a:fld id="{B21867D5-D683-46C1-AD26-68D61CDEAC8B}" type="slidenum">
              <a:rPr lang="de-DE" altLang="de-CH" sz="900"/>
              <a:pPr algn="r" defTabSz="801688" eaLnBrk="0" hangingPunct="0"/>
              <a:t>‹#›</a:t>
            </a:fld>
            <a:endParaRPr lang="de-DE" altLang="de-CH" sz="900"/>
          </a:p>
        </p:txBody>
      </p:sp>
      <p:pic>
        <p:nvPicPr>
          <p:cNvPr id="3079" name="Picture 7" descr="eth_logo_d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750" y="6224588"/>
            <a:ext cx="22653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ts val="0"/>
        </a:spcAft>
        <a:buClr>
          <a:srgbClr val="034EA2"/>
        </a:buClr>
        <a:buSzPct val="90000"/>
        <a:buFont typeface="Wingdings 2" pitchFamily="18" charset="2"/>
        <a:buChar char=""/>
        <a:tabLst/>
        <a:defRPr lang="de-DE" altLang="de-CH" sz="1600" b="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6700" algn="l" rtl="0" fontAlgn="base">
        <a:spcBef>
          <a:spcPct val="20000"/>
        </a:spcBef>
        <a:spcAft>
          <a:spcPts val="384"/>
        </a:spcAft>
        <a:buClr>
          <a:srgbClr val="034EA2"/>
        </a:buClr>
        <a:buFont typeface="Arial" pitchFamily="34" charset="0"/>
        <a:buChar char="−"/>
        <a:tabLst/>
        <a:defRPr lang="de-DE" altLang="de-CH" sz="1600" dirty="0" smtClean="0">
          <a:solidFill>
            <a:schemeClr val="tx1"/>
          </a:solidFill>
          <a:latin typeface="+mn-lt"/>
        </a:defRPr>
      </a:lvl2pPr>
      <a:lvl3pPr marL="982663" indent="-266700" algn="l" rtl="0" fontAlgn="base">
        <a:spcBef>
          <a:spcPct val="20000"/>
        </a:spcBef>
        <a:spcAft>
          <a:spcPts val="384"/>
        </a:spcAft>
        <a:buClr>
          <a:srgbClr val="034EA2"/>
        </a:buClr>
        <a:buSzPct val="80000"/>
        <a:buFont typeface="Wingdings 2" pitchFamily="18" charset="2"/>
        <a:buChar char="¾"/>
        <a:tabLst/>
        <a:defRPr lang="de-DE" altLang="de-CH" sz="1600" dirty="0" smtClean="0">
          <a:solidFill>
            <a:schemeClr val="tx1"/>
          </a:solidFill>
          <a:latin typeface="+mn-lt"/>
          <a:cs typeface="+mn-cs"/>
        </a:defRPr>
      </a:lvl3pPr>
      <a:lvl4pPr marL="1666875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48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20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92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64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36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m.ethz.ch/teaching/Courses/FA14/Q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oleObject" Target="../embeddings/oleObject1.bin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mailto:akach@ethz.ch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28650" y="628650"/>
            <a:ext cx="7924800" cy="47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eaLnBrk="0" hangingPunct="0"/>
            <a:r>
              <a:rPr lang="en-US" sz="2600" b="1" dirty="0" smtClean="0"/>
              <a:t>Introduction and course organization</a:t>
            </a:r>
            <a:endParaRPr lang="en-US" sz="2600" b="1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28650" y="2878138"/>
            <a:ext cx="7967663" cy="3222283"/>
          </a:xfrm>
          <a:noFill/>
          <a:ln/>
        </p:spPr>
        <p:txBody>
          <a:bodyPr>
            <a:spAutoFit/>
          </a:bodyPr>
          <a:lstStyle/>
          <a:p>
            <a:pPr marL="0" indent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de-CH" sz="2000" dirty="0"/>
              <a:t>Course: </a:t>
            </a:r>
            <a:r>
              <a:rPr lang="en-US" altLang="de-CH" sz="2000" dirty="0" smtClean="0"/>
              <a:t>Quality Management</a:t>
            </a:r>
            <a:endParaRPr lang="en-US" altLang="de-CH" sz="2000" dirty="0"/>
          </a:p>
          <a:p>
            <a:pPr marL="0" indent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de-CH" sz="2000" dirty="0" smtClean="0"/>
              <a:t>MAS </a:t>
            </a:r>
            <a:r>
              <a:rPr lang="en-US" altLang="de-CH" sz="2000" dirty="0"/>
              <a:t>ETH </a:t>
            </a:r>
            <a:r>
              <a:rPr lang="en-US" altLang="de-CH" sz="2000" dirty="0" smtClean="0"/>
              <a:t>MTEC</a:t>
            </a:r>
            <a:endParaRPr lang="de-CH" altLang="de-CH" sz="2000" dirty="0"/>
          </a:p>
          <a:p>
            <a:pPr marL="0" indent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de-CH" sz="2000" dirty="0" smtClean="0"/>
              <a:t>Fall </a:t>
            </a:r>
            <a:r>
              <a:rPr lang="de-DE" altLang="de-CH" sz="2000" dirty="0" smtClean="0"/>
              <a:t>2014</a:t>
            </a:r>
            <a:endParaRPr lang="en-US" altLang="de-CH" sz="2000" dirty="0"/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de-DE" altLang="de-CH" sz="1800" dirty="0" smtClean="0"/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endParaRPr lang="en-US" altLang="de-CH" sz="2000" b="1" dirty="0"/>
          </a:p>
          <a:p>
            <a:pPr marL="0" indent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de-CH" sz="2000" b="1" dirty="0" smtClean="0"/>
              <a:t>Dr. Andrew </a:t>
            </a:r>
            <a:r>
              <a:rPr lang="en-US" altLang="de-CH" sz="2000" b="1" dirty="0" err="1" smtClean="0"/>
              <a:t>Kach</a:t>
            </a:r>
            <a:endParaRPr lang="en-US" altLang="de-CH" sz="2000" b="1" dirty="0"/>
          </a:p>
          <a:p>
            <a:pPr marL="0" indent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de-CH" sz="2000" dirty="0" smtClean="0"/>
              <a:t>Chair </a:t>
            </a:r>
            <a:r>
              <a:rPr lang="en-US" altLang="de-CH" sz="2000" dirty="0"/>
              <a:t>of Logistics Management</a:t>
            </a:r>
          </a:p>
          <a:p>
            <a:pPr marL="0" indent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de-CH" sz="2000" dirty="0"/>
              <a:t>Department of Management, Technology, and Economics</a:t>
            </a:r>
          </a:p>
          <a:p>
            <a:pPr marL="0" indent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de-CH" sz="2000" dirty="0"/>
              <a:t>S</a:t>
            </a:r>
            <a:r>
              <a:rPr lang="en-US" altLang="de-CH" sz="2000" dirty="0" smtClean="0"/>
              <a:t>wiss </a:t>
            </a:r>
            <a:r>
              <a:rPr lang="en-US" altLang="de-CH" sz="2000" dirty="0"/>
              <a:t>Federal Institute of Technology Zurich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Broad survey of the topic quality management:</a:t>
            </a:r>
            <a:br>
              <a:rPr lang="en-US" dirty="0" smtClean="0"/>
            </a:br>
            <a:r>
              <a:rPr lang="en-US" dirty="0" smtClean="0"/>
              <a:t>From basic quality management theory to implementation</a:t>
            </a:r>
          </a:p>
          <a:p>
            <a:r>
              <a:rPr lang="en-US" dirty="0" smtClean="0"/>
              <a:t>Emphasis on:</a:t>
            </a:r>
          </a:p>
          <a:p>
            <a:pPr lvl="1"/>
            <a:r>
              <a:rPr lang="en-US" dirty="0" smtClean="0"/>
              <a:t>Clear and concise terminology</a:t>
            </a:r>
          </a:p>
          <a:p>
            <a:pPr lvl="1"/>
            <a:r>
              <a:rPr lang="en-US" dirty="0" smtClean="0"/>
              <a:t>Structured approaches</a:t>
            </a:r>
          </a:p>
          <a:p>
            <a:pPr lvl="1"/>
            <a:r>
              <a:rPr lang="en-US" dirty="0" smtClean="0"/>
              <a:t>Current research</a:t>
            </a:r>
          </a:p>
          <a:p>
            <a:pPr lvl="1"/>
            <a:r>
              <a:rPr lang="en-US" dirty="0" smtClean="0"/>
              <a:t>Cases and insights from industry</a:t>
            </a:r>
          </a:p>
          <a:p>
            <a:r>
              <a:rPr lang="en-US" altLang="de-CH" dirty="0"/>
              <a:t>At the end of the course, you will be able to apply </a:t>
            </a:r>
            <a:r>
              <a:rPr lang="en-US" altLang="de-CH" dirty="0" smtClean="0"/>
              <a:t>quality management practices and theory </a:t>
            </a:r>
            <a:r>
              <a:rPr lang="en-US" altLang="de-CH" dirty="0"/>
              <a:t>in an understandable, reliable, and defendable process.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altLang="de-CH" dirty="0" smtClean="0"/>
              <a:t>Course objectives</a:t>
            </a:r>
            <a:endParaRPr lang="en-US" altLang="de-CH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topics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32379"/>
              </p:ext>
            </p:extLst>
          </p:nvPr>
        </p:nvGraphicFramePr>
        <p:xfrm>
          <a:off x="899593" y="1707197"/>
          <a:ext cx="7632846" cy="4297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4247"/>
                <a:gridCol w="745361"/>
                <a:gridCol w="1280695"/>
                <a:gridCol w="53225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</a:rPr>
                        <a:t>Module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</a:rPr>
                        <a:t>Topic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Part I: The Quality System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17.09.13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Introduction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2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Introduction to Quality Management: Why should we care?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Quality in Organizations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24.09.13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Module 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Philosophies and Frameworks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Part II: The Management System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01.10.13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4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Focusing on Customers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08.10.13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5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Leadership and Strategic Planning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22.10.13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6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Human Resource Practices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7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Process Management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29.10.13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8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Performance Measurement &amp; Strategic Information Management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12.11.13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9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Building and Sustaining Total Quality Organizations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Part III: Six Sigma and the Technical System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19.11.13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10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Principles of Six Sigma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11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Statistical Thinking &amp; Applications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26.11.13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12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Design for Six Sigma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03.12.13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Module 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Tools for Process Improvement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Module 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Statistical Process Control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17.12.13</a:t>
                      </a: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</a:rPr>
                        <a:t>Review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Times New Roman"/>
                        </a:rPr>
                        <a:t>Exam Review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263" y="2286000"/>
            <a:ext cx="7772400" cy="1143000"/>
          </a:xfrm>
        </p:spPr>
        <p:txBody>
          <a:bodyPr/>
          <a:lstStyle/>
          <a:p>
            <a:pPr marL="571500" indent="-571500">
              <a:buClr>
                <a:srgbClr val="034EA2"/>
              </a:buClr>
            </a:pPr>
            <a:r>
              <a:rPr lang="en-US" dirty="0" smtClean="0">
                <a:solidFill>
                  <a:srgbClr val="034EA2"/>
                </a:solidFill>
              </a:rPr>
              <a:t>3.</a:t>
            </a:r>
            <a:r>
              <a:rPr lang="en-US" dirty="0">
                <a:solidFill>
                  <a:srgbClr val="034EA2"/>
                </a:solidFill>
              </a:rPr>
              <a:t>	</a:t>
            </a:r>
            <a:r>
              <a:rPr lang="en-US" dirty="0" smtClean="0"/>
              <a:t>Course material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teaching material can be downloaded from our website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Downloads:</a:t>
            </a:r>
          </a:p>
          <a:p>
            <a:pPr lvl="1"/>
            <a:r>
              <a:rPr lang="en-US" b="1" dirty="0" smtClean="0"/>
              <a:t>Handouts </a:t>
            </a:r>
            <a:r>
              <a:rPr lang="en-US" dirty="0" smtClean="0"/>
              <a:t>(Also posted on the course website mentioned below)</a:t>
            </a:r>
          </a:p>
          <a:p>
            <a:pPr lvl="1"/>
            <a:r>
              <a:rPr lang="en-US" b="1" dirty="0" smtClean="0"/>
              <a:t>Assignments</a:t>
            </a:r>
            <a:r>
              <a:rPr lang="en-US" dirty="0" smtClean="0"/>
              <a:t> (Cases)</a:t>
            </a:r>
          </a:p>
          <a:p>
            <a:pPr lvl="1"/>
            <a:r>
              <a:rPr lang="en-US" b="1" dirty="0" smtClean="0"/>
              <a:t>Additional readings </a:t>
            </a:r>
            <a:r>
              <a:rPr lang="en-US" dirty="0" smtClean="0"/>
              <a:t>to support the learning process</a:t>
            </a:r>
          </a:p>
          <a:p>
            <a:endParaRPr lang="en-US" dirty="0" smtClean="0"/>
          </a:p>
          <a:p>
            <a:r>
              <a:rPr lang="en-US" dirty="0" smtClean="0"/>
              <a:t>Please check our </a:t>
            </a:r>
            <a:r>
              <a:rPr lang="en-US" b="1" u="sng" dirty="0" smtClean="0"/>
              <a:t>course website</a:t>
            </a:r>
            <a:r>
              <a:rPr lang="en-US" dirty="0" smtClean="0"/>
              <a:t>:</a:t>
            </a:r>
          </a:p>
          <a:p>
            <a:pPr indent="19050">
              <a:buNone/>
            </a:pPr>
            <a:r>
              <a:rPr lang="en-US" dirty="0" smtClean="0">
                <a:hlinkClick r:id="rId2"/>
              </a:rPr>
              <a:t>http://www.scm.ethz.ch/teaching/Courses/FA14/QM/</a:t>
            </a:r>
            <a:r>
              <a:rPr lang="en-US" dirty="0" smtClean="0"/>
              <a:t> </a:t>
            </a:r>
          </a:p>
          <a:p>
            <a:pPr marL="358775" lvl="1" indent="0">
              <a:buNone/>
              <a:tabLst>
                <a:tab pos="1751013" algn="l"/>
              </a:tabLst>
            </a:pPr>
            <a:endParaRPr lang="en-US" altLang="de-CH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358775" lvl="1" indent="0">
              <a:buNone/>
              <a:tabLst>
                <a:tab pos="1751013" algn="l"/>
              </a:tabLst>
            </a:pPr>
            <a:endParaRPr lang="en-US" altLang="de-CH" dirty="0">
              <a:solidFill>
                <a:srgbClr val="FF0000"/>
              </a:solidFill>
              <a:latin typeface="Courier" pitchFamily="49" charset="0"/>
            </a:endParaRPr>
          </a:p>
          <a:p>
            <a:pPr marL="358775" lvl="1" indent="0">
              <a:buNone/>
              <a:tabLst>
                <a:tab pos="1751013" algn="l"/>
              </a:tabLst>
            </a:pPr>
            <a:r>
              <a:rPr lang="en-US" altLang="de-CH" dirty="0" smtClean="0"/>
              <a:t>All handouts, assignments, and additional readings can be found, free of charge, for download at the course website. Furthermore, module outlines and other materials can be found here.</a:t>
            </a:r>
            <a:endParaRPr lang="en-US" altLang="de-CH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263" y="2286000"/>
            <a:ext cx="7772400" cy="1143000"/>
          </a:xfrm>
        </p:spPr>
        <p:txBody>
          <a:bodyPr/>
          <a:lstStyle/>
          <a:p>
            <a:pPr marL="571500" indent="-571500">
              <a:buClr>
                <a:srgbClr val="034EA2"/>
              </a:buClr>
            </a:pPr>
            <a:r>
              <a:rPr lang="en-US" dirty="0" smtClean="0">
                <a:solidFill>
                  <a:srgbClr val="034EA2"/>
                </a:solidFill>
              </a:rPr>
              <a:t>4.</a:t>
            </a:r>
            <a:r>
              <a:rPr lang="en-US" dirty="0">
                <a:solidFill>
                  <a:srgbClr val="034EA2"/>
                </a:solidFill>
              </a:rPr>
              <a:t>	</a:t>
            </a:r>
            <a:r>
              <a:rPr lang="en-US" dirty="0" smtClean="0"/>
              <a:t>Grading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619250"/>
            <a:ext cx="4842817" cy="4473575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400" b="1" dirty="0"/>
              <a:t>Course evaluation will be based on</a:t>
            </a:r>
            <a:r>
              <a:rPr lang="en-US" sz="1400" dirty="0"/>
              <a:t>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n-US" sz="1400" b="1" dirty="0"/>
              <a:t>4 or 5 case studies </a:t>
            </a:r>
            <a:r>
              <a:rPr lang="en-US" sz="1400" dirty="0"/>
              <a:t>(depending on class size):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400" b="1" dirty="0"/>
              <a:t>Individual performance (“Write ups”)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n-US" sz="1400" dirty="0"/>
              <a:t>Each student submits </a:t>
            </a:r>
            <a:r>
              <a:rPr lang="en-US" sz="1400" i="1" dirty="0"/>
              <a:t>individual</a:t>
            </a:r>
            <a:r>
              <a:rPr lang="en-US" sz="1400" dirty="0"/>
              <a:t> case write-ups (max. 2 pages; Font: Times, 12pt). They have to be turned in </a:t>
            </a:r>
            <a:r>
              <a:rPr lang="en-US" sz="1400" b="1" u="sng" dirty="0">
                <a:solidFill>
                  <a:srgbClr val="FF0000"/>
                </a:solidFill>
              </a:rPr>
              <a:t>prior to</a:t>
            </a:r>
            <a:r>
              <a:rPr lang="en-US" sz="1400" dirty="0"/>
              <a:t> the beginning of the </a:t>
            </a:r>
            <a:r>
              <a:rPr lang="en-US" sz="1400" dirty="0" smtClean="0"/>
              <a:t>class (5:15pm) </a:t>
            </a:r>
            <a:r>
              <a:rPr lang="en-US" sz="1400" dirty="0"/>
              <a:t>in </a:t>
            </a:r>
            <a:r>
              <a:rPr lang="en-US" sz="1400" b="1" dirty="0"/>
              <a:t>hard-copy</a:t>
            </a:r>
            <a:r>
              <a:rPr lang="en-US" sz="1400" dirty="0"/>
              <a:t> and will be evaluated.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400" b="1" dirty="0"/>
              <a:t>Group performance (“Group </a:t>
            </a:r>
            <a:r>
              <a:rPr lang="en-US" sz="1400" b="1" dirty="0" smtClean="0"/>
              <a:t>case / Project”)</a:t>
            </a:r>
            <a:r>
              <a:rPr lang="en-US" sz="1400" dirty="0" smtClean="0"/>
              <a:t>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A</a:t>
            </a:r>
            <a:r>
              <a:rPr lang="en-US" sz="1400" dirty="0" smtClean="0"/>
              <a:t> group case </a:t>
            </a:r>
            <a:r>
              <a:rPr lang="en-US" sz="1400" dirty="0"/>
              <a:t>is also presented and analyzed by two </a:t>
            </a:r>
            <a:r>
              <a:rPr lang="en-US" sz="1400" dirty="0" smtClean="0"/>
              <a:t>or three students. The </a:t>
            </a:r>
            <a:r>
              <a:rPr lang="en-US" sz="1400" dirty="0"/>
              <a:t>members of the presenting groups do not submit individual write-ups. Their performance is evaluated based on their presentation, discussion, and slides. The slides </a:t>
            </a:r>
            <a:r>
              <a:rPr lang="en-US" sz="1400" b="1" dirty="0"/>
              <a:t>have to be send by email to the </a:t>
            </a:r>
            <a:r>
              <a:rPr lang="en-US" sz="1400" b="1" dirty="0" smtClean="0"/>
              <a:t>instructor </a:t>
            </a:r>
            <a:r>
              <a:rPr lang="en-US" sz="1400" b="1" u="sng" dirty="0">
                <a:solidFill>
                  <a:srgbClr val="FF0000"/>
                </a:solidFill>
              </a:rPr>
              <a:t>prior to</a:t>
            </a:r>
            <a:r>
              <a:rPr lang="en-US" sz="1400" dirty="0"/>
              <a:t> the beginning of the </a:t>
            </a:r>
            <a:r>
              <a:rPr lang="en-US" sz="1400" dirty="0" smtClean="0"/>
              <a:t>class (source files, no pdfs!).</a:t>
            </a:r>
            <a:endParaRPr lang="en-US" sz="1400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b="1" dirty="0" smtClean="0"/>
              <a:t>Exam </a:t>
            </a:r>
            <a:r>
              <a:rPr lang="en-US" sz="1400" b="1" dirty="0" smtClean="0"/>
              <a:t>(</a:t>
            </a:r>
            <a:r>
              <a:rPr lang="en-US" sz="1400" b="1" dirty="0" smtClean="0"/>
              <a:t>TBA </a:t>
            </a:r>
            <a:r>
              <a:rPr lang="en-US" sz="1400" b="1" dirty="0" smtClean="0"/>
              <a:t>2015)</a:t>
            </a:r>
            <a:endParaRPr lang="en-US" sz="1400" b="1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de-CH" sz="1400" dirty="0"/>
              <a:t>If not stated otherwise, the lectures, case </a:t>
            </a:r>
            <a:r>
              <a:rPr lang="en-US" altLang="de-CH" sz="1400" dirty="0" smtClean="0"/>
              <a:t>studies, </a:t>
            </a:r>
            <a:r>
              <a:rPr lang="en-US" altLang="de-CH" sz="1400" dirty="0"/>
              <a:t>and guest speaker presentations </a:t>
            </a:r>
            <a:r>
              <a:rPr lang="en-US" altLang="de-CH" sz="1400" dirty="0" smtClean="0"/>
              <a:t>will be </a:t>
            </a:r>
            <a:r>
              <a:rPr lang="en-US" altLang="de-CH" sz="1400" dirty="0"/>
              <a:t>relevant for the </a:t>
            </a:r>
            <a:r>
              <a:rPr lang="en-US" altLang="de-CH" sz="1400" dirty="0" smtClean="0"/>
              <a:t>exam.</a:t>
            </a:r>
            <a:endParaRPr lang="en-US" altLang="de-CH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052170"/>
              </p:ext>
            </p:extLst>
          </p:nvPr>
        </p:nvGraphicFramePr>
        <p:xfrm>
          <a:off x="5436096" y="1619250"/>
          <a:ext cx="3310590" cy="1817280"/>
        </p:xfrm>
        <a:graphic>
          <a:graphicData uri="http://schemas.openxmlformats.org/drawingml/2006/table">
            <a:tbl>
              <a:tblPr/>
              <a:tblGrid>
                <a:gridCol w="2673044"/>
                <a:gridCol w="637546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latin typeface="+mj-lt"/>
                          <a:ea typeface="Times New Roman"/>
                        </a:rPr>
                        <a:t>Write ups 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</a:rPr>
                        <a:t>(individual </a:t>
                      </a:r>
                      <a:r>
                        <a:rPr lang="en-US" sz="1200" baseline="0" dirty="0">
                          <a:latin typeface="+mj-lt"/>
                          <a:ea typeface="Times New Roman"/>
                        </a:rPr>
                        <a:t>performance)</a:t>
                      </a:r>
                      <a:endParaRPr lang="de-CH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latin typeface="+mj-lt"/>
                          <a:ea typeface="Times New Roman"/>
                        </a:rPr>
                        <a:t>25%</a:t>
                      </a:r>
                      <a:endParaRPr lang="de-CH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latin typeface="+mj-lt"/>
                          <a:ea typeface="Times New Roman"/>
                        </a:rPr>
                        <a:t>Group case </a:t>
                      </a:r>
                      <a:r>
                        <a:rPr lang="en-US" sz="1200" baseline="0" dirty="0">
                          <a:latin typeface="+mj-lt"/>
                          <a:ea typeface="Times New Roman"/>
                        </a:rPr>
                        <a:t>(group performance)</a:t>
                      </a:r>
                      <a:endParaRPr lang="de-CH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latin typeface="+mj-lt"/>
                          <a:ea typeface="Times New Roman"/>
                        </a:rPr>
                        <a:t>25%</a:t>
                      </a:r>
                      <a:endParaRPr lang="de-CH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latin typeface="+mj-lt"/>
                          <a:ea typeface="Times New Roman"/>
                        </a:rPr>
                        <a:t>Exam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</a:rPr>
                        <a:t> (semester end, Dec. 18)</a:t>
                      </a:r>
                      <a:endParaRPr lang="de-CH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latin typeface="+mj-lt"/>
                          <a:ea typeface="Times New Roman"/>
                        </a:rPr>
                        <a:t>50%</a:t>
                      </a:r>
                      <a:endParaRPr lang="de-CH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latin typeface="+mj-lt"/>
                          <a:ea typeface="Times New Roman"/>
                        </a:rPr>
                        <a:t>Total</a:t>
                      </a:r>
                      <a:endParaRPr lang="de-CH" sz="1200" b="1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latin typeface="+mj-lt"/>
                          <a:ea typeface="Times New Roman"/>
                        </a:rPr>
                        <a:t>100%</a:t>
                      </a:r>
                      <a:endParaRPr lang="de-CH" sz="1200" b="1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baseline="0" dirty="0">
                        <a:latin typeface="+mj-lt"/>
                        <a:ea typeface="Times New Roman"/>
                      </a:endParaRPr>
                    </a:p>
                  </a:txBody>
                  <a:tcPr marL="108000" marR="108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</a:rPr>
                        <a:t>+ </a:t>
                      </a:r>
                      <a:r>
                        <a:rPr lang="en-US" sz="1200" b="1" dirty="0" smtClean="0">
                          <a:latin typeface="+mj-lt"/>
                          <a:ea typeface="Times New Roman"/>
                        </a:rPr>
                        <a:t>Class </a:t>
                      </a:r>
                      <a:r>
                        <a:rPr lang="en-US" sz="1200" b="1" dirty="0">
                          <a:latin typeface="+mj-lt"/>
                          <a:ea typeface="Times New Roman"/>
                        </a:rPr>
                        <a:t>participation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: Up to 10% extra credit</a:t>
                      </a:r>
                      <a:endParaRPr lang="de-CH" sz="12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de-CH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50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how the case study presentation system works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20000" y="2520000"/>
            <a:ext cx="1440000" cy="540000"/>
          </a:xfrm>
          <a:prstGeom prst="rect">
            <a:avLst/>
          </a:prstGeom>
          <a:solidFill>
            <a:srgbClr val="7081B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Group 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340000" y="1800000"/>
            <a:ext cx="1440000" cy="540000"/>
          </a:xfrm>
          <a:prstGeom prst="rect">
            <a:avLst/>
          </a:prstGeom>
          <a:solidFill>
            <a:srgbClr val="03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Case 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960000" y="1800000"/>
            <a:ext cx="1440000" cy="540000"/>
          </a:xfrm>
          <a:prstGeom prst="rect">
            <a:avLst/>
          </a:prstGeom>
          <a:solidFill>
            <a:srgbClr val="03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Case 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80000" y="1800000"/>
            <a:ext cx="1440000" cy="540000"/>
          </a:xfrm>
          <a:prstGeom prst="rect">
            <a:avLst/>
          </a:prstGeom>
          <a:solidFill>
            <a:srgbClr val="03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solidFill>
                  <a:schemeClr val="bg1"/>
                </a:solidFill>
              </a:rPr>
              <a:t>Case 3</a:t>
            </a: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200000" y="1800000"/>
            <a:ext cx="1440000" cy="540000"/>
          </a:xfrm>
          <a:prstGeom prst="rect">
            <a:avLst/>
          </a:prstGeom>
          <a:solidFill>
            <a:srgbClr val="034E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Case 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20000" y="3240000"/>
            <a:ext cx="1440000" cy="540000"/>
          </a:xfrm>
          <a:prstGeom prst="rect">
            <a:avLst/>
          </a:prstGeom>
          <a:solidFill>
            <a:srgbClr val="7081B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Group 2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20000" y="3960000"/>
            <a:ext cx="1440000" cy="540000"/>
          </a:xfrm>
          <a:prstGeom prst="rect">
            <a:avLst/>
          </a:prstGeom>
          <a:solidFill>
            <a:srgbClr val="7081B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Group 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0000" y="5220000"/>
            <a:ext cx="1440000" cy="540000"/>
          </a:xfrm>
          <a:prstGeom prst="rect">
            <a:avLst/>
          </a:prstGeom>
          <a:solidFill>
            <a:srgbClr val="7081B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Group </a:t>
            </a:r>
            <a:r>
              <a:rPr kumimoji="0" lang="en-US" sz="1400" b="1" i="1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340000" y="2520000"/>
            <a:ext cx="1440000" cy="540000"/>
          </a:xfrm>
          <a:prstGeom prst="rect">
            <a:avLst/>
          </a:prstGeom>
          <a:solidFill>
            <a:srgbClr val="FBB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effectLst/>
              </a:rPr>
              <a:t>Group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effectLst/>
              </a:rPr>
              <a:t>case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258763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34EA2"/>
              </a:buClr>
              <a:buSzTx/>
              <a:buFont typeface="Wingdings 2" pitchFamily="18" charset="2"/>
              <a:buChar char="¾"/>
              <a:tabLst/>
            </a:pPr>
            <a:r>
              <a:rPr lang="en-US" sz="1200" dirty="0" smtClean="0"/>
              <a:t>Present solution</a:t>
            </a:r>
          </a:p>
          <a:p>
            <a:pPr marL="258763" marR="0" indent="-1714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34EA2"/>
              </a:buClr>
              <a:buSzTx/>
              <a:buFont typeface="Wingdings 2" pitchFamily="18" charset="2"/>
              <a:buChar char="¾"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</a:rPr>
              <a:t>Submit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effectLst/>
              </a:rPr>
              <a:t> slides</a:t>
            </a:r>
            <a:endParaRPr kumimoji="0" lang="en-US" sz="12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60000" y="252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580000" y="252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200000" y="252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340000" y="3240000"/>
            <a:ext cx="1440000" cy="540000"/>
          </a:xfrm>
          <a:prstGeom prst="rect">
            <a:avLst/>
          </a:prstGeom>
          <a:solidFill>
            <a:srgbClr val="FBB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Group </a:t>
            </a:r>
            <a:r>
              <a:rPr lang="en-US" sz="1200" b="1" dirty="0" smtClean="0"/>
              <a:t>case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Present solution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slides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960000" y="324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580000" y="324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00000" y="324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340000" y="396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60000" y="3960000"/>
            <a:ext cx="1440000" cy="540000"/>
          </a:xfrm>
          <a:prstGeom prst="rect">
            <a:avLst/>
          </a:prstGeom>
          <a:solidFill>
            <a:srgbClr val="FBB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Group </a:t>
            </a:r>
            <a:r>
              <a:rPr lang="en-US" sz="1200" b="1" dirty="0" smtClean="0"/>
              <a:t>case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Present solution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slides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580000" y="396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200000" y="396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340000" y="522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960000" y="522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580000" y="5220000"/>
            <a:ext cx="1440000" cy="54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Individual</a:t>
            </a:r>
            <a:r>
              <a:rPr lang="en-US" sz="1200" b="1" dirty="0" smtClean="0"/>
              <a:t> write-ups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write-ups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200000" y="5220000"/>
            <a:ext cx="1440000" cy="540000"/>
          </a:xfrm>
          <a:prstGeom prst="rect">
            <a:avLst/>
          </a:prstGeom>
          <a:solidFill>
            <a:srgbClr val="FBB1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/>
              <a:t>Group </a:t>
            </a:r>
            <a:r>
              <a:rPr lang="en-US" sz="1200" b="1" dirty="0" smtClean="0"/>
              <a:t>case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Present solution</a:t>
            </a:r>
          </a:p>
          <a:p>
            <a:pPr marL="258763" indent="-171450">
              <a:buClr>
                <a:srgbClr val="034EA2"/>
              </a:buClr>
              <a:buFont typeface="Wingdings 2" pitchFamily="18" charset="2"/>
              <a:buChar char="¾"/>
            </a:pPr>
            <a:r>
              <a:rPr lang="en-US" sz="1200" dirty="0"/>
              <a:t>Submit slides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20000" y="4590000"/>
            <a:ext cx="1440000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effectLst/>
              </a:rPr>
              <a:t>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smtClean="0"/>
              <a:t>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effectLst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339752" y="4590000"/>
            <a:ext cx="1440000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959752" y="4608000"/>
            <a:ext cx="1440000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79752" y="4608000"/>
            <a:ext cx="1440000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199752" y="4608000"/>
            <a:ext cx="1440000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  <a:p>
            <a:pPr algn="ctr"/>
            <a:r>
              <a:rPr lang="en-US" sz="800" b="1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6076" y="2276872"/>
            <a:ext cx="1867425" cy="457460"/>
          </a:xfrm>
          <a:noFill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Questions?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441325"/>
            <a:ext cx="8235950" cy="1042988"/>
          </a:xfrm>
        </p:spPr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16387" name="Text12"/>
          <p:cNvSpPr>
            <a:spLocks noChangeArrowheads="1"/>
          </p:cNvSpPr>
          <p:nvPr/>
        </p:nvSpPr>
        <p:spPr bwMode="auto">
          <a:xfrm>
            <a:off x="533400" y="1641475"/>
            <a:ext cx="8153400" cy="169277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534988" lvl="1" indent="-533400" defTabSz="330200">
              <a:spcAft>
                <a:spcPct val="50000"/>
              </a:spcAft>
              <a:buClr>
                <a:srgbClr val="034EA2"/>
              </a:buClr>
              <a:buFont typeface="Wingdings" pitchFamily="2" charset="2"/>
              <a:buAutoNum type="arabicPeriod"/>
              <a:tabLst>
                <a:tab pos="8102600" algn="r"/>
              </a:tabLst>
            </a:pPr>
            <a:r>
              <a:rPr lang="en-US" altLang="de-DE" sz="2000" b="1" dirty="0" smtClean="0"/>
              <a:t>The Chair of Logistics Management at ETH</a:t>
            </a:r>
          </a:p>
          <a:p>
            <a:pPr marL="534988" lvl="1" indent="-533400" defTabSz="330200">
              <a:spcAft>
                <a:spcPct val="50000"/>
              </a:spcAft>
              <a:buClr>
                <a:srgbClr val="034EA2"/>
              </a:buClr>
              <a:buFont typeface="Wingdings" pitchFamily="2" charset="2"/>
              <a:buAutoNum type="arabicPeriod"/>
              <a:tabLst>
                <a:tab pos="8102600" algn="r"/>
              </a:tabLst>
            </a:pPr>
            <a:r>
              <a:rPr lang="en-US" altLang="de-DE" sz="2000" b="1" dirty="0" smtClean="0"/>
              <a:t>Goals, content, and structure of the course</a:t>
            </a:r>
          </a:p>
          <a:p>
            <a:pPr marL="534988" lvl="1" indent="-533400" defTabSz="330200">
              <a:spcAft>
                <a:spcPct val="50000"/>
              </a:spcAft>
              <a:buClr>
                <a:srgbClr val="034EA2"/>
              </a:buClr>
              <a:buFont typeface="Wingdings" pitchFamily="2" charset="2"/>
              <a:buAutoNum type="arabicPeriod"/>
              <a:tabLst>
                <a:tab pos="8102600" algn="r"/>
              </a:tabLst>
            </a:pPr>
            <a:r>
              <a:rPr lang="en-US" altLang="de-DE" sz="2000" b="1" dirty="0" smtClean="0"/>
              <a:t>Course material</a:t>
            </a:r>
          </a:p>
          <a:p>
            <a:pPr marL="534988" lvl="1" indent="-533400" defTabSz="330200">
              <a:spcAft>
                <a:spcPct val="50000"/>
              </a:spcAft>
              <a:buClr>
                <a:srgbClr val="034EA2"/>
              </a:buClr>
              <a:buFont typeface="Wingdings" pitchFamily="2" charset="2"/>
              <a:buAutoNum type="arabicPeriod"/>
              <a:tabLst>
                <a:tab pos="8102600" algn="r"/>
              </a:tabLst>
            </a:pPr>
            <a:r>
              <a:rPr lang="en-US" altLang="de-DE" sz="2000" b="1" dirty="0" smtClean="0"/>
              <a:t>Grading</a:t>
            </a:r>
            <a:endParaRPr lang="en-US" altLang="de-DE" sz="2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263" y="2286000"/>
            <a:ext cx="7772400" cy="1143000"/>
          </a:xfrm>
        </p:spPr>
        <p:txBody>
          <a:bodyPr/>
          <a:lstStyle/>
          <a:p>
            <a:pPr marL="571500" indent="-571500">
              <a:buClr>
                <a:srgbClr val="034EA2"/>
              </a:buClr>
            </a:pPr>
            <a:r>
              <a:rPr lang="en-US" dirty="0">
                <a:solidFill>
                  <a:srgbClr val="034EA2"/>
                </a:solidFill>
              </a:rPr>
              <a:t>1.	</a:t>
            </a:r>
            <a:r>
              <a:rPr lang="en-US" dirty="0" smtClean="0"/>
              <a:t>The Chair of Logistics Management at ETH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1637447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think-cell Slide" r:id="rId28" imgW="270" imgH="270" progId="TCLayout.ActiveDocument.1">
                  <p:embed/>
                </p:oleObj>
              </mc:Choice>
              <mc:Fallback>
                <p:oleObj name="think-cell Slide" r:id="rId2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547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/>
              <a:t>Entrepreneurship</a:t>
            </a:r>
            <a:endParaRPr lang="en-US" sz="1400" b="1" dirty="0"/>
          </a:p>
        </p:txBody>
      </p:sp>
      <p:sp>
        <p:nvSpPr>
          <p:cNvPr id="35" name="AutoShap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32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/>
              <a:t>*Strategy</a:t>
            </a:r>
            <a:endParaRPr lang="en-US" sz="1400" b="1" dirty="0"/>
          </a:p>
        </p:txBody>
      </p:sp>
      <p:sp>
        <p:nvSpPr>
          <p:cNvPr id="36" name="AutoShap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77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/>
              <a:t>Networks</a:t>
            </a:r>
          </a:p>
        </p:txBody>
      </p:sp>
      <p:sp>
        <p:nvSpPr>
          <p:cNvPr id="37" name="AutoShap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000" y="412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/>
              <a:t>Risk</a:t>
            </a:r>
          </a:p>
        </p:txBody>
      </p:sp>
      <p:sp>
        <p:nvSpPr>
          <p:cNvPr id="38" name="AutoShap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0000" y="322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/>
              <a:t>Relationships</a:t>
            </a:r>
          </a:p>
        </p:txBody>
      </p:sp>
      <p:sp>
        <p:nvSpPr>
          <p:cNvPr id="39" name="AutoShap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000" y="457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/>
              <a:t>*Innovation</a:t>
            </a:r>
            <a:endParaRPr lang="en-US" sz="1400" b="1" dirty="0"/>
          </a:p>
        </p:txBody>
      </p:sp>
      <p:sp>
        <p:nvSpPr>
          <p:cNvPr id="40" name="AutoShap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0000" y="367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/>
              <a:t>Behavior</a:t>
            </a:r>
          </a:p>
        </p:txBody>
      </p:sp>
      <p:sp>
        <p:nvSpPr>
          <p:cNvPr id="41" name="AutoShape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000" y="5023320"/>
            <a:ext cx="8460000" cy="287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/>
              <a:t>*Sustainability</a:t>
            </a:r>
            <a:endParaRPr lang="en-US" sz="1400" b="1" dirty="0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Areas of expertise and research</a:t>
            </a:r>
            <a:endParaRPr lang="en-US" dirty="0" smtClean="0"/>
          </a:p>
        </p:txBody>
      </p:sp>
      <p:sp>
        <p:nvSpPr>
          <p:cNvPr id="46" name="Rectangle 45"/>
          <p:cNvSpPr/>
          <p:nvPr>
            <p:custDataLst>
              <p:tags r:id="rId12"/>
            </p:custDataLst>
          </p:nvPr>
        </p:nvSpPr>
        <p:spPr bwMode="auto">
          <a:xfrm>
            <a:off x="2700000" y="1651920"/>
            <a:ext cx="6120000" cy="423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/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475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50000" y="4801920"/>
            <a:ext cx="5580000" cy="810000"/>
          </a:xfrm>
          <a:prstGeom prst="rect">
            <a:avLst/>
          </a:prstGeom>
          <a:solidFill>
            <a:srgbClr val="E0E2F2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b" anchorCtr="0"/>
          <a:lstStyle/>
          <a:p>
            <a:pPr algn="ctr">
              <a:defRPr/>
            </a:pPr>
            <a:r>
              <a:rPr lang="en-US" sz="1400" b="1"/>
              <a:t>Supply Chain Management</a:t>
            </a:r>
          </a:p>
        </p:txBody>
      </p:sp>
      <p:sp>
        <p:nvSpPr>
          <p:cNvPr id="62476" name="AutoShape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40000" y="3361920"/>
            <a:ext cx="1800000" cy="720000"/>
          </a:xfrm>
          <a:prstGeom prst="chevron">
            <a:avLst>
              <a:gd name="adj" fmla="val 40054"/>
            </a:avLst>
          </a:prstGeom>
          <a:solidFill>
            <a:srgbClr val="7081B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Suppliers</a:t>
            </a:r>
          </a:p>
        </p:txBody>
      </p:sp>
      <p:sp>
        <p:nvSpPr>
          <p:cNvPr id="62477" name="AutoShape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40000" y="3361920"/>
            <a:ext cx="1800000" cy="720000"/>
          </a:xfrm>
          <a:prstGeom prst="chevron">
            <a:avLst>
              <a:gd name="adj" fmla="val 40054"/>
            </a:avLst>
          </a:prstGeom>
          <a:solidFill>
            <a:srgbClr val="7081BF"/>
          </a:solidFill>
          <a:ln w="9525">
            <a:noFill/>
            <a:miter lim="800000"/>
            <a:headEnd/>
            <a:tailEnd/>
          </a:ln>
          <a:effectLst>
            <a:outerShdw blurRad="50800" dist="35921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Logistics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Service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Providers</a:t>
            </a:r>
          </a:p>
        </p:txBody>
      </p:sp>
      <p:sp>
        <p:nvSpPr>
          <p:cNvPr id="62478" name="AutoShape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40000" y="3361920"/>
            <a:ext cx="1800000" cy="720000"/>
          </a:xfrm>
          <a:prstGeom prst="chevron">
            <a:avLst>
              <a:gd name="adj" fmla="val 40054"/>
            </a:avLst>
          </a:prstGeom>
          <a:solidFill>
            <a:srgbClr val="7081B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Customers</a:t>
            </a:r>
          </a:p>
        </p:txBody>
      </p:sp>
      <p:sp>
        <p:nvSpPr>
          <p:cNvPr id="6248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330000" y="4621920"/>
            <a:ext cx="1620000" cy="720000"/>
          </a:xfrm>
          <a:prstGeom prst="rect">
            <a:avLst/>
          </a:prstGeom>
          <a:solidFill>
            <a:srgbClr val="AFB6DC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Purchasing and Supply Management</a:t>
            </a:r>
          </a:p>
        </p:txBody>
      </p:sp>
      <p:sp>
        <p:nvSpPr>
          <p:cNvPr id="6248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30000" y="4621920"/>
            <a:ext cx="1620000" cy="720000"/>
          </a:xfrm>
          <a:prstGeom prst="rect">
            <a:avLst/>
          </a:prstGeom>
          <a:solidFill>
            <a:srgbClr val="AFB6DC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Logistics and Transportation Management</a:t>
            </a:r>
          </a:p>
        </p:txBody>
      </p:sp>
      <p:sp>
        <p:nvSpPr>
          <p:cNvPr id="6248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0000" y="4621920"/>
            <a:ext cx="1620000" cy="720000"/>
          </a:xfrm>
          <a:prstGeom prst="rect">
            <a:avLst/>
          </a:prstGeom>
          <a:solidFill>
            <a:srgbClr val="AFB6DC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Business</a:t>
            </a:r>
          </a:p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Marketing Management</a:t>
            </a:r>
          </a:p>
        </p:txBody>
      </p:sp>
      <p:sp>
        <p:nvSpPr>
          <p:cNvPr id="62485" name="Cloud"/>
          <p:cNvSpPr>
            <a:spLocks noEditPoints="1" noChangeArrowheads="1"/>
          </p:cNvSpPr>
          <p:nvPr>
            <p:custDataLst>
              <p:tags r:id="rId20"/>
            </p:custDataLst>
          </p:nvPr>
        </p:nvSpPr>
        <p:spPr bwMode="auto">
          <a:xfrm>
            <a:off x="3330000" y="2101920"/>
            <a:ext cx="1620000" cy="720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34EA2"/>
          </a:solidFill>
          <a:ln w="9525">
            <a:solidFill>
              <a:srgbClr val="034EA2"/>
            </a:solidFill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Supply Market</a:t>
            </a:r>
          </a:p>
        </p:txBody>
      </p:sp>
      <p:sp>
        <p:nvSpPr>
          <p:cNvPr id="62486" name="Cloud"/>
          <p:cNvSpPr>
            <a:spLocks noEditPoints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30000" y="2101920"/>
            <a:ext cx="1620000" cy="720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34EA2"/>
          </a:solidFill>
          <a:ln w="9525">
            <a:solidFill>
              <a:srgbClr val="034EA2"/>
            </a:solidFill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Logistics Market</a:t>
            </a:r>
          </a:p>
        </p:txBody>
      </p:sp>
      <p:sp>
        <p:nvSpPr>
          <p:cNvPr id="62487" name="Cloud"/>
          <p:cNvSpPr>
            <a:spLocks noEditPoints="1" noChangeArrowheads="1"/>
          </p:cNvSpPr>
          <p:nvPr>
            <p:custDataLst>
              <p:tags r:id="rId22"/>
            </p:custDataLst>
          </p:nvPr>
        </p:nvSpPr>
        <p:spPr bwMode="auto">
          <a:xfrm>
            <a:off x="6930000" y="2101920"/>
            <a:ext cx="1620000" cy="720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34EA2"/>
          </a:solidFill>
          <a:ln w="9525">
            <a:solidFill>
              <a:srgbClr val="034EA2"/>
            </a:solidFill>
            <a:miter lim="800000"/>
            <a:headEnd/>
            <a:tailEnd/>
          </a:ln>
          <a:effectLst>
            <a:outerShdw blurRad="50800" dist="38100" dir="2700000" algn="ctr" rotWithShape="0">
              <a:schemeClr val="tx1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Product Market</a:t>
            </a:r>
          </a:p>
        </p:txBody>
      </p:sp>
      <p:sp>
        <p:nvSpPr>
          <p:cNvPr id="62489" name="AutoShape 25"/>
          <p:cNvSpPr>
            <a:spLocks noChangeArrowheads="1"/>
          </p:cNvSpPr>
          <p:nvPr/>
        </p:nvSpPr>
        <p:spPr bwMode="auto">
          <a:xfrm>
            <a:off x="2790000" y="1741920"/>
            <a:ext cx="1079500" cy="27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ctr" rotWithShape="0">
              <a:srgbClr val="000000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 dirty="0" smtClean="0"/>
              <a:t>Markets</a:t>
            </a:r>
            <a:endParaRPr lang="en-US" sz="1400" b="1" dirty="0"/>
          </a:p>
        </p:txBody>
      </p:sp>
      <p:sp>
        <p:nvSpPr>
          <p:cNvPr id="62490" name="AutoShap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790000" y="3001920"/>
            <a:ext cx="1079500" cy="27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ctr" rotWithShape="0">
              <a:srgbClr val="000000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 smtClean="0"/>
              <a:t>Actors</a:t>
            </a:r>
            <a:endParaRPr lang="en-US" sz="1400" b="1"/>
          </a:p>
        </p:txBody>
      </p:sp>
      <p:sp>
        <p:nvSpPr>
          <p:cNvPr id="62491" name="AutoShap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790000" y="4261920"/>
            <a:ext cx="1079500" cy="27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ctr" rotWithShape="0">
              <a:srgbClr val="000000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 smtClean="0"/>
              <a:t>Activities</a:t>
            </a:r>
            <a:endParaRPr lang="en-US" sz="1400" b="1"/>
          </a:p>
        </p:txBody>
      </p:sp>
      <p:sp>
        <p:nvSpPr>
          <p:cNvPr id="42" name="AutoShap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0000" y="1873320"/>
            <a:ext cx="1080000" cy="27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ctr" rotWithShape="0">
              <a:srgbClr val="000000"/>
            </a:outerShdw>
          </a:effectLst>
        </p:spPr>
        <p:txBody>
          <a:bodyPr wrap="square" lIns="18000" tIns="18000" rIns="18000" bIns="18000" anchor="ctr" anchorCtr="0"/>
          <a:lstStyle/>
          <a:p>
            <a:pPr algn="ctr">
              <a:defRPr/>
            </a:pPr>
            <a:r>
              <a:rPr lang="en-US" sz="1400" b="1" dirty="0" smtClean="0"/>
              <a:t>Topics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2071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 works closely with managers and companies</a:t>
            </a:r>
            <a:endParaRPr lang="en-US" dirty="0">
              <a:effectLst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61975" y="1700213"/>
            <a:ext cx="2616200" cy="438150"/>
          </a:xfrm>
          <a:prstGeom prst="rect">
            <a:avLst/>
          </a:prstGeom>
          <a:solidFill>
            <a:srgbClr val="034EA2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spcBef>
                <a:spcPct val="3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Teaching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1975" y="2236788"/>
            <a:ext cx="2616200" cy="37846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0" y="1700213"/>
            <a:ext cx="2617788" cy="438150"/>
          </a:xfrm>
          <a:prstGeom prst="rect">
            <a:avLst/>
          </a:prstGeom>
          <a:solidFill>
            <a:srgbClr val="034EA2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spcBef>
                <a:spcPct val="3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Research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38500" y="2236788"/>
            <a:ext cx="2617788" cy="37846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916613" y="1700213"/>
            <a:ext cx="2616200" cy="438150"/>
          </a:xfrm>
          <a:prstGeom prst="rect">
            <a:avLst/>
          </a:prstGeom>
          <a:solidFill>
            <a:srgbClr val="034EA2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spcBef>
                <a:spcPct val="3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Industry projects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916613" y="2236788"/>
            <a:ext cx="2616200" cy="37846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61975" y="2276475"/>
            <a:ext cx="258921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6" tIns="43638" rIns="87276" bIns="43638"/>
          <a:lstStyle/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Degree programs in management at the </a:t>
            </a:r>
            <a:r>
              <a:rPr lang="en-US" altLang="de-CH" sz="1200" dirty="0" smtClean="0">
                <a:latin typeface="+mn-lt"/>
              </a:rPr>
              <a:t>ETH </a:t>
            </a:r>
            <a:br>
              <a:rPr lang="en-US" altLang="de-CH" sz="1200" dirty="0" smtClean="0">
                <a:latin typeface="+mn-lt"/>
              </a:rPr>
            </a:br>
            <a:r>
              <a:rPr lang="en-US" altLang="de-CH" sz="1200" dirty="0" smtClean="0">
                <a:latin typeface="+mn-lt"/>
              </a:rPr>
              <a:t>(MSc, MAS, MBA SCM)</a:t>
            </a:r>
            <a:endParaRPr lang="en-US" altLang="de-CH" sz="1200" dirty="0">
              <a:latin typeface="+mn-lt"/>
            </a:endParaRP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Executive training (various Executive MBA programs)</a:t>
            </a: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Company-tailored in-house training (seminars and workshops with dedicated topics)</a:t>
            </a: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Training in cooperation with partners and professional associations (e.g. CSCMP, CAPS Research, BVL, GS1, ÖPWZ, SVME, </a:t>
            </a:r>
            <a:r>
              <a:rPr lang="en-US" altLang="de-CH" sz="1200" dirty="0" smtClean="0">
                <a:latin typeface="+mn-lt"/>
              </a:rPr>
              <a:t>BME, etc.)</a:t>
            </a:r>
            <a:endParaRPr lang="en-US" altLang="de-CH" sz="1200" dirty="0">
              <a:latin typeface="+mn-lt"/>
            </a:endParaRP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Other teaching activities </a:t>
            </a:r>
            <a:r>
              <a:rPr lang="en-US" altLang="de-CH" sz="1200" dirty="0" smtClean="0">
                <a:latin typeface="+mn-lt"/>
              </a:rPr>
              <a:t/>
            </a:r>
            <a:br>
              <a:rPr lang="en-US" altLang="de-CH" sz="1200" dirty="0" smtClean="0">
                <a:latin typeface="+mn-lt"/>
              </a:rPr>
            </a:br>
            <a:r>
              <a:rPr lang="en-US" altLang="de-CH" sz="1200" dirty="0" smtClean="0">
                <a:latin typeface="+mn-lt"/>
              </a:rPr>
              <a:t>(</a:t>
            </a:r>
            <a:r>
              <a:rPr lang="en-US" altLang="de-CH" sz="1200" dirty="0">
                <a:latin typeface="+mn-lt"/>
              </a:rPr>
              <a:t>e.g., "</a:t>
            </a:r>
            <a:r>
              <a:rPr lang="en-US" altLang="de-CH" sz="1200" dirty="0" err="1">
                <a:latin typeface="+mn-lt"/>
              </a:rPr>
              <a:t>Netzwerkmanagement</a:t>
            </a:r>
            <a:r>
              <a:rPr lang="en-US" altLang="de-CH" sz="1200" dirty="0">
                <a:latin typeface="+mn-lt"/>
              </a:rPr>
              <a:t> </a:t>
            </a:r>
            <a:r>
              <a:rPr lang="en-US" altLang="de-CH" sz="1200" dirty="0" err="1">
                <a:latin typeface="+mn-lt"/>
              </a:rPr>
              <a:t>für</a:t>
            </a:r>
            <a:r>
              <a:rPr lang="en-US" altLang="de-CH" sz="1200" dirty="0">
                <a:latin typeface="+mn-lt"/>
              </a:rPr>
              <a:t> </a:t>
            </a:r>
            <a:r>
              <a:rPr lang="en-US" altLang="de-CH" sz="1200" dirty="0" err="1">
                <a:latin typeface="+mn-lt"/>
              </a:rPr>
              <a:t>logistische</a:t>
            </a:r>
            <a:r>
              <a:rPr lang="en-US" altLang="de-CH" sz="1200" dirty="0">
                <a:latin typeface="+mn-lt"/>
              </a:rPr>
              <a:t> </a:t>
            </a:r>
            <a:r>
              <a:rPr lang="en-US" altLang="de-CH" sz="1200" dirty="0" err="1">
                <a:latin typeface="+mn-lt"/>
              </a:rPr>
              <a:t>Prozesse</a:t>
            </a:r>
            <a:r>
              <a:rPr lang="en-US" altLang="de-CH" sz="1200" dirty="0">
                <a:latin typeface="+mn-lt"/>
              </a:rPr>
              <a:t>")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238500" y="2276475"/>
            <a:ext cx="258921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6" tIns="43638" rIns="87276" bIns="43638"/>
          <a:lstStyle/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Main </a:t>
            </a:r>
            <a:r>
              <a:rPr lang="en-US" altLang="de-CH" sz="1200" dirty="0" smtClean="0">
                <a:latin typeface="+mn-lt"/>
              </a:rPr>
              <a:t>research fields:</a:t>
            </a:r>
            <a:endParaRPr lang="en-US" altLang="de-CH" sz="1200" dirty="0">
              <a:latin typeface="+mn-lt"/>
            </a:endParaRP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en-US" altLang="de-CH" sz="1200" dirty="0" smtClean="0">
                <a:latin typeface="+mn-lt"/>
              </a:rPr>
              <a:t>Purchasing and supply management</a:t>
            </a:r>
            <a:endParaRPr lang="en-US" altLang="de-CH" sz="1200" dirty="0">
              <a:latin typeface="+mn-lt"/>
            </a:endParaRP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en-US" altLang="de-CH" sz="1200" dirty="0" smtClean="0">
                <a:latin typeface="+mn-lt"/>
              </a:rPr>
              <a:t>Logistics and transportation management</a:t>
            </a:r>
            <a:endParaRPr lang="en-US" altLang="de-CH" sz="1200" dirty="0">
              <a:latin typeface="+mn-lt"/>
            </a:endParaRP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en-US" altLang="de-CH" sz="1200" dirty="0" smtClean="0">
                <a:latin typeface="+mn-lt"/>
              </a:rPr>
              <a:t>Business marketing management</a:t>
            </a: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de-DE" altLang="de-CH" sz="1200" dirty="0" err="1" smtClean="0">
                <a:latin typeface="+mn-lt"/>
              </a:rPr>
              <a:t>Supply</a:t>
            </a:r>
            <a:r>
              <a:rPr lang="de-DE" altLang="de-CH" sz="1200" dirty="0" smtClean="0">
                <a:latin typeface="+mn-lt"/>
              </a:rPr>
              <a:t> </a:t>
            </a:r>
            <a:r>
              <a:rPr lang="de-DE" altLang="de-CH" sz="1200" dirty="0" err="1" smtClean="0">
                <a:latin typeface="+mn-lt"/>
              </a:rPr>
              <a:t>chain</a:t>
            </a:r>
            <a:r>
              <a:rPr lang="de-DE" altLang="de-CH" sz="1200" dirty="0" smtClean="0">
                <a:latin typeface="+mn-lt"/>
              </a:rPr>
              <a:t> </a:t>
            </a:r>
            <a:r>
              <a:rPr lang="de-DE" altLang="de-CH" sz="1200" dirty="0" err="1" smtClean="0">
                <a:latin typeface="+mn-lt"/>
              </a:rPr>
              <a:t>management</a:t>
            </a:r>
            <a:endParaRPr lang="en-US" altLang="de-CH" sz="1200" dirty="0">
              <a:latin typeface="+mn-lt"/>
            </a:endParaRP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Research approaches:</a:t>
            </a: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en-US" altLang="de-CH" sz="1200" dirty="0">
                <a:latin typeface="+mn-lt"/>
              </a:rPr>
              <a:t>From basic research to mission oriented research</a:t>
            </a: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en-US" altLang="de-CH" sz="1200" dirty="0">
                <a:latin typeface="+mn-lt"/>
              </a:rPr>
              <a:t>Collaboration with international partners</a:t>
            </a: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Duration: From months to years</a:t>
            </a: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Wingdings" pitchFamily="2" charset="2"/>
              <a:buChar char="n"/>
            </a:pPr>
            <a:endParaRPr lang="en-US" sz="12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916613" y="2276475"/>
            <a:ext cx="258921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6" tIns="43638" rIns="87276" bIns="43638"/>
          <a:lstStyle/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Practical projects with companies from various industries</a:t>
            </a: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Ability to cover the entire process</a:t>
            </a: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en-US" altLang="de-CH" sz="1200" dirty="0">
                <a:latin typeface="+mn-lt"/>
              </a:rPr>
              <a:t>Analysis, concepts, implementation, follow-up</a:t>
            </a:r>
          </a:p>
          <a:p>
            <a:pPr marL="447675" lvl="1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Font typeface="Arial" pitchFamily="34" charset="0"/>
              <a:buChar char="−"/>
            </a:pPr>
            <a:r>
              <a:rPr lang="en-US" altLang="de-CH" sz="1200" dirty="0">
                <a:latin typeface="+mn-lt"/>
              </a:rPr>
              <a:t>Data collection, data analysis, interviews, workshops, facilitation</a:t>
            </a:r>
          </a:p>
          <a:p>
            <a:pPr marL="180975" indent="-180975">
              <a:spcBef>
                <a:spcPts val="100"/>
              </a:spcBef>
              <a:spcAft>
                <a:spcPts val="100"/>
              </a:spcAft>
              <a:buClr>
                <a:srgbClr val="034EA2"/>
              </a:buClr>
              <a:buSzPct val="90000"/>
              <a:buFont typeface="Wingdings 2" pitchFamily="18" charset="2"/>
              <a:buChar char=""/>
            </a:pPr>
            <a:r>
              <a:rPr lang="en-US" altLang="de-CH" sz="1200" dirty="0">
                <a:latin typeface="+mn-lt"/>
              </a:rPr>
              <a:t>Duration: From days to months</a:t>
            </a:r>
          </a:p>
        </p:txBody>
      </p:sp>
    </p:spTree>
    <p:extLst>
      <p:ext uri="{BB962C8B-B14F-4D97-AF65-F5344CB8AC3E}">
        <p14:creationId xmlns:p14="http://schemas.microsoft.com/office/powerpoint/2010/main" val="7588170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87" descr="CB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9298" y="4184655"/>
            <a:ext cx="13144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Research activities: Strong ties with international collaborators</a:t>
            </a:r>
          </a:p>
        </p:txBody>
      </p:sp>
      <p:pic>
        <p:nvPicPr>
          <p:cNvPr id="1029" name="Picture 5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14174" y="4143018"/>
            <a:ext cx="143033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7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313" y="5562600"/>
            <a:ext cx="301625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7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357813"/>
            <a:ext cx="8636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7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13" y="5541963"/>
            <a:ext cx="1728787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7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50" y="4929188"/>
            <a:ext cx="1857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8"/>
          <p:cNvGraphicFramePr>
            <a:graphicFrameLocks noGrp="1" noChangeAspect="1"/>
          </p:cNvGraphicFramePr>
          <p:nvPr>
            <p:ph idx="1"/>
          </p:nvPr>
        </p:nvGraphicFramePr>
        <p:xfrm>
          <a:off x="7643813" y="5548313"/>
          <a:ext cx="107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Bitmap" r:id="rId10" imgW="1619476" imgH="857143" progId="PBrush">
                  <p:embed/>
                </p:oleObj>
              </mc:Choice>
              <mc:Fallback>
                <p:oleObj name="Bitmap" r:id="rId10" imgW="1619476" imgH="857143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5548313"/>
                        <a:ext cx="107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732088" y="2019300"/>
            <a:ext cx="3554412" cy="2120900"/>
            <a:chOff x="2895600" y="1971675"/>
            <a:chExt cx="3554413" cy="2120900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2895600" y="2189164"/>
              <a:ext cx="2732088" cy="1681164"/>
              <a:chOff x="1156" y="1434"/>
              <a:chExt cx="2863" cy="1762"/>
            </a:xfrm>
          </p:grpSpPr>
          <p:sp>
            <p:nvSpPr>
              <p:cNvPr id="1069" name="Freeform 4"/>
              <p:cNvSpPr>
                <a:spLocks noChangeAspect="1"/>
              </p:cNvSpPr>
              <p:nvPr/>
            </p:nvSpPr>
            <p:spPr bwMode="auto">
              <a:xfrm>
                <a:off x="1156" y="1685"/>
                <a:ext cx="1061" cy="1497"/>
              </a:xfrm>
              <a:custGeom>
                <a:avLst/>
                <a:gdLst>
                  <a:gd name="T0" fmla="*/ 1 w 1925"/>
                  <a:gd name="T1" fmla="*/ 1 h 2147"/>
                  <a:gd name="T2" fmla="*/ 1 w 1925"/>
                  <a:gd name="T3" fmla="*/ 1 h 2147"/>
                  <a:gd name="T4" fmla="*/ 1 w 1925"/>
                  <a:gd name="T5" fmla="*/ 1 h 2147"/>
                  <a:gd name="T6" fmla="*/ 1 w 1925"/>
                  <a:gd name="T7" fmla="*/ 1 h 2147"/>
                  <a:gd name="T8" fmla="*/ 1 w 1925"/>
                  <a:gd name="T9" fmla="*/ 1 h 2147"/>
                  <a:gd name="T10" fmla="*/ 1 w 1925"/>
                  <a:gd name="T11" fmla="*/ 1 h 2147"/>
                  <a:gd name="T12" fmla="*/ 1 w 1925"/>
                  <a:gd name="T13" fmla="*/ 1 h 2147"/>
                  <a:gd name="T14" fmla="*/ 1 w 1925"/>
                  <a:gd name="T15" fmla="*/ 1 h 2147"/>
                  <a:gd name="T16" fmla="*/ 1 w 1925"/>
                  <a:gd name="T17" fmla="*/ 1 h 2147"/>
                  <a:gd name="T18" fmla="*/ 1 w 1925"/>
                  <a:gd name="T19" fmla="*/ 1 h 2147"/>
                  <a:gd name="T20" fmla="*/ 1 w 1925"/>
                  <a:gd name="T21" fmla="*/ 1 h 2147"/>
                  <a:gd name="T22" fmla="*/ 1 w 1925"/>
                  <a:gd name="T23" fmla="*/ 1 h 2147"/>
                  <a:gd name="T24" fmla="*/ 1 w 1925"/>
                  <a:gd name="T25" fmla="*/ 1 h 2147"/>
                  <a:gd name="T26" fmla="*/ 1 w 1925"/>
                  <a:gd name="T27" fmla="*/ 1 h 2147"/>
                  <a:gd name="T28" fmla="*/ 1 w 1925"/>
                  <a:gd name="T29" fmla="*/ 1 h 2147"/>
                  <a:gd name="T30" fmla="*/ 1 w 1925"/>
                  <a:gd name="T31" fmla="*/ 1 h 2147"/>
                  <a:gd name="T32" fmla="*/ 1 w 1925"/>
                  <a:gd name="T33" fmla="*/ 1 h 2147"/>
                  <a:gd name="T34" fmla="*/ 1 w 1925"/>
                  <a:gd name="T35" fmla="*/ 1 h 2147"/>
                  <a:gd name="T36" fmla="*/ 1 w 1925"/>
                  <a:gd name="T37" fmla="*/ 1 h 2147"/>
                  <a:gd name="T38" fmla="*/ 1 w 1925"/>
                  <a:gd name="T39" fmla="*/ 1 h 2147"/>
                  <a:gd name="T40" fmla="*/ 1 w 1925"/>
                  <a:gd name="T41" fmla="*/ 1 h 2147"/>
                  <a:gd name="T42" fmla="*/ 1 w 1925"/>
                  <a:gd name="T43" fmla="*/ 1 h 2147"/>
                  <a:gd name="T44" fmla="*/ 1 w 1925"/>
                  <a:gd name="T45" fmla="*/ 1 h 2147"/>
                  <a:gd name="T46" fmla="*/ 1 w 1925"/>
                  <a:gd name="T47" fmla="*/ 1 h 2147"/>
                  <a:gd name="T48" fmla="*/ 1 w 1925"/>
                  <a:gd name="T49" fmla="*/ 1 h 2147"/>
                  <a:gd name="T50" fmla="*/ 1 w 1925"/>
                  <a:gd name="T51" fmla="*/ 1 h 2147"/>
                  <a:gd name="T52" fmla="*/ 1 w 1925"/>
                  <a:gd name="T53" fmla="*/ 1 h 2147"/>
                  <a:gd name="T54" fmla="*/ 1 w 1925"/>
                  <a:gd name="T55" fmla="*/ 1 h 2147"/>
                  <a:gd name="T56" fmla="*/ 1 w 1925"/>
                  <a:gd name="T57" fmla="*/ 1 h 2147"/>
                  <a:gd name="T58" fmla="*/ 1 w 1925"/>
                  <a:gd name="T59" fmla="*/ 1 h 2147"/>
                  <a:gd name="T60" fmla="*/ 1 w 1925"/>
                  <a:gd name="T61" fmla="*/ 1 h 2147"/>
                  <a:gd name="T62" fmla="*/ 1 w 1925"/>
                  <a:gd name="T63" fmla="*/ 1 h 2147"/>
                  <a:gd name="T64" fmla="*/ 1 w 1925"/>
                  <a:gd name="T65" fmla="*/ 1 h 2147"/>
                  <a:gd name="T66" fmla="*/ 1 w 1925"/>
                  <a:gd name="T67" fmla="*/ 1 h 2147"/>
                  <a:gd name="T68" fmla="*/ 1 w 1925"/>
                  <a:gd name="T69" fmla="*/ 1 h 2147"/>
                  <a:gd name="T70" fmla="*/ 1 w 1925"/>
                  <a:gd name="T71" fmla="*/ 1 h 2147"/>
                  <a:gd name="T72" fmla="*/ 1 w 1925"/>
                  <a:gd name="T73" fmla="*/ 1 h 2147"/>
                  <a:gd name="T74" fmla="*/ 1 w 1925"/>
                  <a:gd name="T75" fmla="*/ 1 h 2147"/>
                  <a:gd name="T76" fmla="*/ 1 w 1925"/>
                  <a:gd name="T77" fmla="*/ 1 h 2147"/>
                  <a:gd name="T78" fmla="*/ 1 w 1925"/>
                  <a:gd name="T79" fmla="*/ 1 h 2147"/>
                  <a:gd name="T80" fmla="*/ 1 w 1925"/>
                  <a:gd name="T81" fmla="*/ 1 h 2147"/>
                  <a:gd name="T82" fmla="*/ 1 w 1925"/>
                  <a:gd name="T83" fmla="*/ 1 h 2147"/>
                  <a:gd name="T84" fmla="*/ 1 w 1925"/>
                  <a:gd name="T85" fmla="*/ 1 h 2147"/>
                  <a:gd name="T86" fmla="*/ 1 w 1925"/>
                  <a:gd name="T87" fmla="*/ 1 h 2147"/>
                  <a:gd name="T88" fmla="*/ 1 w 1925"/>
                  <a:gd name="T89" fmla="*/ 1 h 2147"/>
                  <a:gd name="T90" fmla="*/ 1 w 1925"/>
                  <a:gd name="T91" fmla="*/ 1 h 2147"/>
                  <a:gd name="T92" fmla="*/ 1 w 1925"/>
                  <a:gd name="T93" fmla="*/ 1 h 2147"/>
                  <a:gd name="T94" fmla="*/ 1 w 1925"/>
                  <a:gd name="T95" fmla="*/ 1 h 2147"/>
                  <a:gd name="T96" fmla="*/ 1 w 1925"/>
                  <a:gd name="T97" fmla="*/ 1 h 2147"/>
                  <a:gd name="T98" fmla="*/ 1 w 1925"/>
                  <a:gd name="T99" fmla="*/ 1 h 2147"/>
                  <a:gd name="T100" fmla="*/ 1 w 1925"/>
                  <a:gd name="T101" fmla="*/ 1 h 2147"/>
                  <a:gd name="T102" fmla="*/ 1 w 1925"/>
                  <a:gd name="T103" fmla="*/ 1 h 2147"/>
                  <a:gd name="T104" fmla="*/ 1 w 1925"/>
                  <a:gd name="T105" fmla="*/ 1 h 2147"/>
                  <a:gd name="T106" fmla="*/ 1 w 1925"/>
                  <a:gd name="T107" fmla="*/ 1 h 2147"/>
                  <a:gd name="T108" fmla="*/ 1 w 1925"/>
                  <a:gd name="T109" fmla="*/ 1 h 2147"/>
                  <a:gd name="T110" fmla="*/ 1 w 1925"/>
                  <a:gd name="T111" fmla="*/ 1 h 2147"/>
                  <a:gd name="T112" fmla="*/ 1 w 1925"/>
                  <a:gd name="T113" fmla="*/ 1 h 214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925"/>
                  <a:gd name="T172" fmla="*/ 0 h 2147"/>
                  <a:gd name="T173" fmla="*/ 1925 w 1925"/>
                  <a:gd name="T174" fmla="*/ 2147 h 214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925" h="2147">
                    <a:moveTo>
                      <a:pt x="0" y="162"/>
                    </a:moveTo>
                    <a:lnTo>
                      <a:pt x="27" y="168"/>
                    </a:lnTo>
                    <a:lnTo>
                      <a:pt x="17" y="172"/>
                    </a:lnTo>
                    <a:lnTo>
                      <a:pt x="28" y="185"/>
                    </a:lnTo>
                    <a:lnTo>
                      <a:pt x="72" y="183"/>
                    </a:lnTo>
                    <a:lnTo>
                      <a:pt x="80" y="192"/>
                    </a:lnTo>
                    <a:lnTo>
                      <a:pt x="97" y="186"/>
                    </a:lnTo>
                    <a:lnTo>
                      <a:pt x="102" y="210"/>
                    </a:lnTo>
                    <a:lnTo>
                      <a:pt x="42" y="233"/>
                    </a:lnTo>
                    <a:lnTo>
                      <a:pt x="31" y="257"/>
                    </a:lnTo>
                    <a:lnTo>
                      <a:pt x="41" y="266"/>
                    </a:lnTo>
                    <a:lnTo>
                      <a:pt x="62" y="270"/>
                    </a:lnTo>
                    <a:lnTo>
                      <a:pt x="52" y="282"/>
                    </a:lnTo>
                    <a:lnTo>
                      <a:pt x="62" y="294"/>
                    </a:lnTo>
                    <a:lnTo>
                      <a:pt x="72" y="294"/>
                    </a:lnTo>
                    <a:lnTo>
                      <a:pt x="83" y="280"/>
                    </a:lnTo>
                    <a:lnTo>
                      <a:pt x="93" y="306"/>
                    </a:lnTo>
                    <a:lnTo>
                      <a:pt x="86" y="316"/>
                    </a:lnTo>
                    <a:lnTo>
                      <a:pt x="112" y="303"/>
                    </a:lnTo>
                    <a:lnTo>
                      <a:pt x="132" y="322"/>
                    </a:lnTo>
                    <a:lnTo>
                      <a:pt x="164" y="306"/>
                    </a:lnTo>
                    <a:lnTo>
                      <a:pt x="135" y="355"/>
                    </a:lnTo>
                    <a:lnTo>
                      <a:pt x="112" y="364"/>
                    </a:lnTo>
                    <a:lnTo>
                      <a:pt x="112" y="374"/>
                    </a:lnTo>
                    <a:lnTo>
                      <a:pt x="86" y="375"/>
                    </a:lnTo>
                    <a:lnTo>
                      <a:pt x="67" y="394"/>
                    </a:lnTo>
                    <a:lnTo>
                      <a:pt x="93" y="379"/>
                    </a:lnTo>
                    <a:lnTo>
                      <a:pt x="120" y="380"/>
                    </a:lnTo>
                    <a:lnTo>
                      <a:pt x="128" y="366"/>
                    </a:lnTo>
                    <a:lnTo>
                      <a:pt x="146" y="362"/>
                    </a:lnTo>
                    <a:lnTo>
                      <a:pt x="202" y="326"/>
                    </a:lnTo>
                    <a:lnTo>
                      <a:pt x="212" y="313"/>
                    </a:lnTo>
                    <a:lnTo>
                      <a:pt x="202" y="302"/>
                    </a:lnTo>
                    <a:lnTo>
                      <a:pt x="252" y="258"/>
                    </a:lnTo>
                    <a:lnTo>
                      <a:pt x="261" y="263"/>
                    </a:lnTo>
                    <a:lnTo>
                      <a:pt x="242" y="273"/>
                    </a:lnTo>
                    <a:lnTo>
                      <a:pt x="234" y="294"/>
                    </a:lnTo>
                    <a:lnTo>
                      <a:pt x="247" y="294"/>
                    </a:lnTo>
                    <a:lnTo>
                      <a:pt x="235" y="305"/>
                    </a:lnTo>
                    <a:lnTo>
                      <a:pt x="282" y="289"/>
                    </a:lnTo>
                    <a:lnTo>
                      <a:pt x="291" y="268"/>
                    </a:lnTo>
                    <a:lnTo>
                      <a:pt x="314" y="262"/>
                    </a:lnTo>
                    <a:lnTo>
                      <a:pt x="308" y="273"/>
                    </a:lnTo>
                    <a:lnTo>
                      <a:pt x="347" y="289"/>
                    </a:lnTo>
                    <a:lnTo>
                      <a:pt x="420" y="291"/>
                    </a:lnTo>
                    <a:lnTo>
                      <a:pt x="426" y="306"/>
                    </a:lnTo>
                    <a:lnTo>
                      <a:pt x="440" y="318"/>
                    </a:lnTo>
                    <a:lnTo>
                      <a:pt x="455" y="325"/>
                    </a:lnTo>
                    <a:lnTo>
                      <a:pt x="482" y="322"/>
                    </a:lnTo>
                    <a:lnTo>
                      <a:pt x="505" y="333"/>
                    </a:lnTo>
                    <a:lnTo>
                      <a:pt x="502" y="348"/>
                    </a:lnTo>
                    <a:lnTo>
                      <a:pt x="535" y="369"/>
                    </a:lnTo>
                    <a:lnTo>
                      <a:pt x="545" y="403"/>
                    </a:lnTo>
                    <a:lnTo>
                      <a:pt x="581" y="444"/>
                    </a:lnTo>
                    <a:lnTo>
                      <a:pt x="584" y="468"/>
                    </a:lnTo>
                    <a:lnTo>
                      <a:pt x="629" y="491"/>
                    </a:lnTo>
                    <a:lnTo>
                      <a:pt x="652" y="494"/>
                    </a:lnTo>
                    <a:lnTo>
                      <a:pt x="659" y="525"/>
                    </a:lnTo>
                    <a:lnTo>
                      <a:pt x="629" y="524"/>
                    </a:lnTo>
                    <a:lnTo>
                      <a:pt x="640" y="562"/>
                    </a:lnTo>
                    <a:lnTo>
                      <a:pt x="634" y="662"/>
                    </a:lnTo>
                    <a:lnTo>
                      <a:pt x="663" y="717"/>
                    </a:lnTo>
                    <a:lnTo>
                      <a:pt x="689" y="760"/>
                    </a:lnTo>
                    <a:lnTo>
                      <a:pt x="719" y="769"/>
                    </a:lnTo>
                    <a:lnTo>
                      <a:pt x="740" y="794"/>
                    </a:lnTo>
                    <a:lnTo>
                      <a:pt x="761" y="837"/>
                    </a:lnTo>
                    <a:lnTo>
                      <a:pt x="797" y="882"/>
                    </a:lnTo>
                    <a:lnTo>
                      <a:pt x="811" y="914"/>
                    </a:lnTo>
                    <a:lnTo>
                      <a:pt x="843" y="944"/>
                    </a:lnTo>
                    <a:lnTo>
                      <a:pt x="852" y="936"/>
                    </a:lnTo>
                    <a:lnTo>
                      <a:pt x="776" y="832"/>
                    </a:lnTo>
                    <a:lnTo>
                      <a:pt x="772" y="803"/>
                    </a:lnTo>
                    <a:lnTo>
                      <a:pt x="787" y="809"/>
                    </a:lnTo>
                    <a:lnTo>
                      <a:pt x="816" y="855"/>
                    </a:lnTo>
                    <a:lnTo>
                      <a:pt x="855" y="890"/>
                    </a:lnTo>
                    <a:lnTo>
                      <a:pt x="853" y="903"/>
                    </a:lnTo>
                    <a:lnTo>
                      <a:pt x="905" y="949"/>
                    </a:lnTo>
                    <a:lnTo>
                      <a:pt x="913" y="968"/>
                    </a:lnTo>
                    <a:lnTo>
                      <a:pt x="907" y="983"/>
                    </a:lnTo>
                    <a:lnTo>
                      <a:pt x="919" y="1000"/>
                    </a:lnTo>
                    <a:lnTo>
                      <a:pt x="1023" y="1049"/>
                    </a:lnTo>
                    <a:lnTo>
                      <a:pt x="1069" y="1045"/>
                    </a:lnTo>
                    <a:lnTo>
                      <a:pt x="1099" y="1068"/>
                    </a:lnTo>
                    <a:lnTo>
                      <a:pt x="1130" y="1081"/>
                    </a:lnTo>
                    <a:lnTo>
                      <a:pt x="1163" y="1085"/>
                    </a:lnTo>
                    <a:lnTo>
                      <a:pt x="1192" y="1121"/>
                    </a:lnTo>
                    <a:lnTo>
                      <a:pt x="1193" y="1136"/>
                    </a:lnTo>
                    <a:lnTo>
                      <a:pt x="1204" y="1134"/>
                    </a:lnTo>
                    <a:lnTo>
                      <a:pt x="1232" y="1159"/>
                    </a:lnTo>
                    <a:lnTo>
                      <a:pt x="1266" y="1177"/>
                    </a:lnTo>
                    <a:lnTo>
                      <a:pt x="1269" y="1162"/>
                    </a:lnTo>
                    <a:lnTo>
                      <a:pt x="1287" y="1150"/>
                    </a:lnTo>
                    <a:lnTo>
                      <a:pt x="1304" y="1159"/>
                    </a:lnTo>
                    <a:lnTo>
                      <a:pt x="1305" y="1175"/>
                    </a:lnTo>
                    <a:lnTo>
                      <a:pt x="1312" y="1223"/>
                    </a:lnTo>
                    <a:lnTo>
                      <a:pt x="1275" y="1270"/>
                    </a:lnTo>
                    <a:lnTo>
                      <a:pt x="1265" y="1314"/>
                    </a:lnTo>
                    <a:lnTo>
                      <a:pt x="1261" y="1366"/>
                    </a:lnTo>
                    <a:lnTo>
                      <a:pt x="1291" y="1402"/>
                    </a:lnTo>
                    <a:lnTo>
                      <a:pt x="1328" y="1489"/>
                    </a:lnTo>
                    <a:lnTo>
                      <a:pt x="1413" y="1547"/>
                    </a:lnTo>
                    <a:lnTo>
                      <a:pt x="1418" y="1597"/>
                    </a:lnTo>
                    <a:lnTo>
                      <a:pt x="1398" y="1713"/>
                    </a:lnTo>
                    <a:lnTo>
                      <a:pt x="1399" y="1774"/>
                    </a:lnTo>
                    <a:lnTo>
                      <a:pt x="1369" y="1847"/>
                    </a:lnTo>
                    <a:lnTo>
                      <a:pt x="1365" y="1917"/>
                    </a:lnTo>
                    <a:lnTo>
                      <a:pt x="1387" y="1922"/>
                    </a:lnTo>
                    <a:lnTo>
                      <a:pt x="1383" y="1976"/>
                    </a:lnTo>
                    <a:lnTo>
                      <a:pt x="1359" y="2012"/>
                    </a:lnTo>
                    <a:lnTo>
                      <a:pt x="1356" y="2034"/>
                    </a:lnTo>
                    <a:lnTo>
                      <a:pt x="1366" y="2064"/>
                    </a:lnTo>
                    <a:lnTo>
                      <a:pt x="1362" y="2090"/>
                    </a:lnTo>
                    <a:lnTo>
                      <a:pt x="1379" y="2102"/>
                    </a:lnTo>
                    <a:lnTo>
                      <a:pt x="1380" y="2122"/>
                    </a:lnTo>
                    <a:lnTo>
                      <a:pt x="1388" y="2140"/>
                    </a:lnTo>
                    <a:lnTo>
                      <a:pt x="1405" y="2146"/>
                    </a:lnTo>
                    <a:lnTo>
                      <a:pt x="1409" y="2124"/>
                    </a:lnTo>
                    <a:lnTo>
                      <a:pt x="1444" y="2116"/>
                    </a:lnTo>
                    <a:lnTo>
                      <a:pt x="1429" y="2103"/>
                    </a:lnTo>
                    <a:lnTo>
                      <a:pt x="1450" y="2073"/>
                    </a:lnTo>
                    <a:lnTo>
                      <a:pt x="1484" y="2026"/>
                    </a:lnTo>
                    <a:lnTo>
                      <a:pt x="1457" y="1998"/>
                    </a:lnTo>
                    <a:lnTo>
                      <a:pt x="1486" y="1981"/>
                    </a:lnTo>
                    <a:lnTo>
                      <a:pt x="1510" y="1928"/>
                    </a:lnTo>
                    <a:lnTo>
                      <a:pt x="1492" y="1906"/>
                    </a:lnTo>
                    <a:lnTo>
                      <a:pt x="1530" y="1908"/>
                    </a:lnTo>
                    <a:lnTo>
                      <a:pt x="1532" y="1872"/>
                    </a:lnTo>
                    <a:lnTo>
                      <a:pt x="1595" y="1865"/>
                    </a:lnTo>
                    <a:lnTo>
                      <a:pt x="1613" y="1841"/>
                    </a:lnTo>
                    <a:lnTo>
                      <a:pt x="1587" y="1792"/>
                    </a:lnTo>
                    <a:lnTo>
                      <a:pt x="1639" y="1808"/>
                    </a:lnTo>
                    <a:lnTo>
                      <a:pt x="1661" y="1787"/>
                    </a:lnTo>
                    <a:lnTo>
                      <a:pt x="1730" y="1701"/>
                    </a:lnTo>
                    <a:lnTo>
                      <a:pt x="1734" y="1656"/>
                    </a:lnTo>
                    <a:lnTo>
                      <a:pt x="1790" y="1618"/>
                    </a:lnTo>
                    <a:lnTo>
                      <a:pt x="1838" y="1603"/>
                    </a:lnTo>
                    <a:lnTo>
                      <a:pt x="1866" y="1538"/>
                    </a:lnTo>
                    <a:lnTo>
                      <a:pt x="1870" y="1473"/>
                    </a:lnTo>
                    <a:lnTo>
                      <a:pt x="1924" y="1411"/>
                    </a:lnTo>
                    <a:lnTo>
                      <a:pt x="1920" y="1356"/>
                    </a:lnTo>
                    <a:lnTo>
                      <a:pt x="1864" y="1326"/>
                    </a:lnTo>
                    <a:lnTo>
                      <a:pt x="1791" y="1320"/>
                    </a:lnTo>
                    <a:lnTo>
                      <a:pt x="1785" y="1302"/>
                    </a:lnTo>
                    <a:lnTo>
                      <a:pt x="1752" y="1291"/>
                    </a:lnTo>
                    <a:lnTo>
                      <a:pt x="1690" y="1311"/>
                    </a:lnTo>
                    <a:lnTo>
                      <a:pt x="1691" y="1288"/>
                    </a:lnTo>
                    <a:lnTo>
                      <a:pt x="1712" y="1259"/>
                    </a:lnTo>
                    <a:lnTo>
                      <a:pt x="1689" y="1222"/>
                    </a:lnTo>
                    <a:lnTo>
                      <a:pt x="1653" y="1200"/>
                    </a:lnTo>
                    <a:lnTo>
                      <a:pt x="1609" y="1197"/>
                    </a:lnTo>
                    <a:lnTo>
                      <a:pt x="1567" y="1160"/>
                    </a:lnTo>
                    <a:lnTo>
                      <a:pt x="1551" y="1146"/>
                    </a:lnTo>
                    <a:lnTo>
                      <a:pt x="1524" y="1130"/>
                    </a:lnTo>
                    <a:lnTo>
                      <a:pt x="1450" y="1128"/>
                    </a:lnTo>
                    <a:lnTo>
                      <a:pt x="1421" y="1103"/>
                    </a:lnTo>
                    <a:lnTo>
                      <a:pt x="1401" y="1123"/>
                    </a:lnTo>
                    <a:lnTo>
                      <a:pt x="1398" y="1101"/>
                    </a:lnTo>
                    <a:lnTo>
                      <a:pt x="1348" y="1121"/>
                    </a:lnTo>
                    <a:lnTo>
                      <a:pt x="1322" y="1164"/>
                    </a:lnTo>
                    <a:lnTo>
                      <a:pt x="1313" y="1155"/>
                    </a:lnTo>
                    <a:lnTo>
                      <a:pt x="1287" y="1141"/>
                    </a:lnTo>
                    <a:lnTo>
                      <a:pt x="1257" y="1152"/>
                    </a:lnTo>
                    <a:lnTo>
                      <a:pt x="1239" y="1140"/>
                    </a:lnTo>
                    <a:lnTo>
                      <a:pt x="1222" y="1122"/>
                    </a:lnTo>
                    <a:lnTo>
                      <a:pt x="1229" y="1061"/>
                    </a:lnTo>
                    <a:lnTo>
                      <a:pt x="1201" y="1047"/>
                    </a:lnTo>
                    <a:lnTo>
                      <a:pt x="1146" y="1047"/>
                    </a:lnTo>
                    <a:lnTo>
                      <a:pt x="1162" y="1016"/>
                    </a:lnTo>
                    <a:lnTo>
                      <a:pt x="1177" y="969"/>
                    </a:lnTo>
                    <a:lnTo>
                      <a:pt x="1159" y="961"/>
                    </a:lnTo>
                    <a:lnTo>
                      <a:pt x="1125" y="970"/>
                    </a:lnTo>
                    <a:lnTo>
                      <a:pt x="1107" y="1009"/>
                    </a:lnTo>
                    <a:lnTo>
                      <a:pt x="1049" y="1005"/>
                    </a:lnTo>
                    <a:lnTo>
                      <a:pt x="1020" y="954"/>
                    </a:lnTo>
                    <a:lnTo>
                      <a:pt x="1030" y="898"/>
                    </a:lnTo>
                    <a:lnTo>
                      <a:pt x="1025" y="867"/>
                    </a:lnTo>
                    <a:lnTo>
                      <a:pt x="1059" y="837"/>
                    </a:lnTo>
                    <a:lnTo>
                      <a:pt x="1103" y="835"/>
                    </a:lnTo>
                    <a:lnTo>
                      <a:pt x="1140" y="849"/>
                    </a:lnTo>
                    <a:lnTo>
                      <a:pt x="1140" y="832"/>
                    </a:lnTo>
                    <a:lnTo>
                      <a:pt x="1160" y="819"/>
                    </a:lnTo>
                    <a:lnTo>
                      <a:pt x="1221" y="833"/>
                    </a:lnTo>
                    <a:lnTo>
                      <a:pt x="1235" y="847"/>
                    </a:lnTo>
                    <a:lnTo>
                      <a:pt x="1237" y="874"/>
                    </a:lnTo>
                    <a:lnTo>
                      <a:pt x="1258" y="909"/>
                    </a:lnTo>
                    <a:lnTo>
                      <a:pt x="1268" y="908"/>
                    </a:lnTo>
                    <a:lnTo>
                      <a:pt x="1273" y="882"/>
                    </a:lnTo>
                    <a:lnTo>
                      <a:pt x="1255" y="819"/>
                    </a:lnTo>
                    <a:lnTo>
                      <a:pt x="1265" y="793"/>
                    </a:lnTo>
                    <a:lnTo>
                      <a:pt x="1338" y="742"/>
                    </a:lnTo>
                    <a:lnTo>
                      <a:pt x="1329" y="704"/>
                    </a:lnTo>
                    <a:lnTo>
                      <a:pt x="1338" y="717"/>
                    </a:lnTo>
                    <a:lnTo>
                      <a:pt x="1351" y="686"/>
                    </a:lnTo>
                    <a:lnTo>
                      <a:pt x="1365" y="654"/>
                    </a:lnTo>
                    <a:lnTo>
                      <a:pt x="1422" y="640"/>
                    </a:lnTo>
                    <a:lnTo>
                      <a:pt x="1406" y="630"/>
                    </a:lnTo>
                    <a:lnTo>
                      <a:pt x="1418" y="605"/>
                    </a:lnTo>
                    <a:lnTo>
                      <a:pt x="1464" y="587"/>
                    </a:lnTo>
                    <a:lnTo>
                      <a:pt x="1465" y="578"/>
                    </a:lnTo>
                    <a:lnTo>
                      <a:pt x="1499" y="564"/>
                    </a:lnTo>
                    <a:lnTo>
                      <a:pt x="1497" y="576"/>
                    </a:lnTo>
                    <a:lnTo>
                      <a:pt x="1518" y="574"/>
                    </a:lnTo>
                    <a:lnTo>
                      <a:pt x="1478" y="590"/>
                    </a:lnTo>
                    <a:lnTo>
                      <a:pt x="1489" y="608"/>
                    </a:lnTo>
                    <a:lnTo>
                      <a:pt x="1506" y="589"/>
                    </a:lnTo>
                    <a:lnTo>
                      <a:pt x="1550" y="576"/>
                    </a:lnTo>
                    <a:lnTo>
                      <a:pt x="1567" y="561"/>
                    </a:lnTo>
                    <a:lnTo>
                      <a:pt x="1557" y="545"/>
                    </a:lnTo>
                    <a:lnTo>
                      <a:pt x="1546" y="571"/>
                    </a:lnTo>
                    <a:lnTo>
                      <a:pt x="1510" y="564"/>
                    </a:lnTo>
                    <a:lnTo>
                      <a:pt x="1490" y="544"/>
                    </a:lnTo>
                    <a:lnTo>
                      <a:pt x="1497" y="530"/>
                    </a:lnTo>
                    <a:lnTo>
                      <a:pt x="1471" y="526"/>
                    </a:lnTo>
                    <a:lnTo>
                      <a:pt x="1505" y="516"/>
                    </a:lnTo>
                    <a:lnTo>
                      <a:pt x="1486" y="505"/>
                    </a:lnTo>
                    <a:lnTo>
                      <a:pt x="1438" y="512"/>
                    </a:lnTo>
                    <a:lnTo>
                      <a:pt x="1474" y="485"/>
                    </a:lnTo>
                    <a:lnTo>
                      <a:pt x="1564" y="485"/>
                    </a:lnTo>
                    <a:lnTo>
                      <a:pt x="1629" y="448"/>
                    </a:lnTo>
                    <a:lnTo>
                      <a:pt x="1626" y="420"/>
                    </a:lnTo>
                    <a:lnTo>
                      <a:pt x="1606" y="423"/>
                    </a:lnTo>
                    <a:lnTo>
                      <a:pt x="1606" y="408"/>
                    </a:lnTo>
                    <a:lnTo>
                      <a:pt x="1561" y="426"/>
                    </a:lnTo>
                    <a:lnTo>
                      <a:pt x="1550" y="419"/>
                    </a:lnTo>
                    <a:lnTo>
                      <a:pt x="1604" y="399"/>
                    </a:lnTo>
                    <a:lnTo>
                      <a:pt x="1561" y="376"/>
                    </a:lnTo>
                    <a:lnTo>
                      <a:pt x="1540" y="359"/>
                    </a:lnTo>
                    <a:lnTo>
                      <a:pt x="1539" y="338"/>
                    </a:lnTo>
                    <a:lnTo>
                      <a:pt x="1520" y="329"/>
                    </a:lnTo>
                    <a:lnTo>
                      <a:pt x="1525" y="316"/>
                    </a:lnTo>
                    <a:lnTo>
                      <a:pt x="1517" y="303"/>
                    </a:lnTo>
                    <a:lnTo>
                      <a:pt x="1499" y="281"/>
                    </a:lnTo>
                    <a:lnTo>
                      <a:pt x="1485" y="294"/>
                    </a:lnTo>
                    <a:lnTo>
                      <a:pt x="1473" y="313"/>
                    </a:lnTo>
                    <a:lnTo>
                      <a:pt x="1445" y="327"/>
                    </a:lnTo>
                    <a:lnTo>
                      <a:pt x="1444" y="313"/>
                    </a:lnTo>
                    <a:lnTo>
                      <a:pt x="1409" y="322"/>
                    </a:lnTo>
                    <a:lnTo>
                      <a:pt x="1433" y="303"/>
                    </a:lnTo>
                    <a:lnTo>
                      <a:pt x="1428" y="287"/>
                    </a:lnTo>
                    <a:lnTo>
                      <a:pt x="1426" y="265"/>
                    </a:lnTo>
                    <a:lnTo>
                      <a:pt x="1398" y="262"/>
                    </a:lnTo>
                    <a:lnTo>
                      <a:pt x="1398" y="254"/>
                    </a:lnTo>
                    <a:lnTo>
                      <a:pt x="1365" y="234"/>
                    </a:lnTo>
                    <a:lnTo>
                      <a:pt x="1348" y="240"/>
                    </a:lnTo>
                    <a:lnTo>
                      <a:pt x="1307" y="233"/>
                    </a:lnTo>
                    <a:lnTo>
                      <a:pt x="1302" y="244"/>
                    </a:lnTo>
                    <a:lnTo>
                      <a:pt x="1312" y="254"/>
                    </a:lnTo>
                    <a:lnTo>
                      <a:pt x="1302" y="271"/>
                    </a:lnTo>
                    <a:lnTo>
                      <a:pt x="1318" y="297"/>
                    </a:lnTo>
                    <a:lnTo>
                      <a:pt x="1292" y="314"/>
                    </a:lnTo>
                    <a:lnTo>
                      <a:pt x="1312" y="325"/>
                    </a:lnTo>
                    <a:lnTo>
                      <a:pt x="1322" y="366"/>
                    </a:lnTo>
                    <a:lnTo>
                      <a:pt x="1280" y="401"/>
                    </a:lnTo>
                    <a:lnTo>
                      <a:pt x="1294" y="442"/>
                    </a:lnTo>
                    <a:lnTo>
                      <a:pt x="1305" y="447"/>
                    </a:lnTo>
                    <a:lnTo>
                      <a:pt x="1279" y="469"/>
                    </a:lnTo>
                    <a:lnTo>
                      <a:pt x="1259" y="470"/>
                    </a:lnTo>
                    <a:lnTo>
                      <a:pt x="1266" y="457"/>
                    </a:lnTo>
                    <a:lnTo>
                      <a:pt x="1242" y="433"/>
                    </a:lnTo>
                    <a:lnTo>
                      <a:pt x="1242" y="390"/>
                    </a:lnTo>
                    <a:lnTo>
                      <a:pt x="1197" y="385"/>
                    </a:lnTo>
                    <a:lnTo>
                      <a:pt x="1143" y="355"/>
                    </a:lnTo>
                    <a:lnTo>
                      <a:pt x="1115" y="346"/>
                    </a:lnTo>
                    <a:lnTo>
                      <a:pt x="1091" y="353"/>
                    </a:lnTo>
                    <a:lnTo>
                      <a:pt x="1084" y="314"/>
                    </a:lnTo>
                    <a:lnTo>
                      <a:pt x="1069" y="321"/>
                    </a:lnTo>
                    <a:lnTo>
                      <a:pt x="1065" y="257"/>
                    </a:lnTo>
                    <a:lnTo>
                      <a:pt x="1093" y="242"/>
                    </a:lnTo>
                    <a:lnTo>
                      <a:pt x="1096" y="226"/>
                    </a:lnTo>
                    <a:lnTo>
                      <a:pt x="1122" y="221"/>
                    </a:lnTo>
                    <a:lnTo>
                      <a:pt x="1081" y="196"/>
                    </a:lnTo>
                    <a:lnTo>
                      <a:pt x="1122" y="210"/>
                    </a:lnTo>
                    <a:lnTo>
                      <a:pt x="1133" y="196"/>
                    </a:lnTo>
                    <a:lnTo>
                      <a:pt x="1156" y="196"/>
                    </a:lnTo>
                    <a:lnTo>
                      <a:pt x="1176" y="170"/>
                    </a:lnTo>
                    <a:lnTo>
                      <a:pt x="1145" y="167"/>
                    </a:lnTo>
                    <a:lnTo>
                      <a:pt x="1130" y="154"/>
                    </a:lnTo>
                    <a:lnTo>
                      <a:pt x="1178" y="162"/>
                    </a:lnTo>
                    <a:lnTo>
                      <a:pt x="1181" y="138"/>
                    </a:lnTo>
                    <a:lnTo>
                      <a:pt x="1229" y="142"/>
                    </a:lnTo>
                    <a:lnTo>
                      <a:pt x="1256" y="125"/>
                    </a:lnTo>
                    <a:lnTo>
                      <a:pt x="1239" y="92"/>
                    </a:lnTo>
                    <a:lnTo>
                      <a:pt x="1257" y="87"/>
                    </a:lnTo>
                    <a:lnTo>
                      <a:pt x="1196" y="57"/>
                    </a:lnTo>
                    <a:lnTo>
                      <a:pt x="1208" y="84"/>
                    </a:lnTo>
                    <a:lnTo>
                      <a:pt x="1192" y="87"/>
                    </a:lnTo>
                    <a:lnTo>
                      <a:pt x="1169" y="120"/>
                    </a:lnTo>
                    <a:lnTo>
                      <a:pt x="1162" y="95"/>
                    </a:lnTo>
                    <a:lnTo>
                      <a:pt x="1139" y="71"/>
                    </a:lnTo>
                    <a:lnTo>
                      <a:pt x="1126" y="95"/>
                    </a:lnTo>
                    <a:lnTo>
                      <a:pt x="1110" y="69"/>
                    </a:lnTo>
                    <a:lnTo>
                      <a:pt x="1091" y="60"/>
                    </a:lnTo>
                    <a:lnTo>
                      <a:pt x="1096" y="48"/>
                    </a:lnTo>
                    <a:lnTo>
                      <a:pt x="1109" y="48"/>
                    </a:lnTo>
                    <a:lnTo>
                      <a:pt x="1087" y="19"/>
                    </a:lnTo>
                    <a:lnTo>
                      <a:pt x="1056" y="0"/>
                    </a:lnTo>
                    <a:lnTo>
                      <a:pt x="1039" y="19"/>
                    </a:lnTo>
                    <a:lnTo>
                      <a:pt x="1036" y="50"/>
                    </a:lnTo>
                    <a:lnTo>
                      <a:pt x="1077" y="64"/>
                    </a:lnTo>
                    <a:lnTo>
                      <a:pt x="1081" y="88"/>
                    </a:lnTo>
                    <a:lnTo>
                      <a:pt x="1049" y="100"/>
                    </a:lnTo>
                    <a:lnTo>
                      <a:pt x="1053" y="120"/>
                    </a:lnTo>
                    <a:lnTo>
                      <a:pt x="1039" y="114"/>
                    </a:lnTo>
                    <a:lnTo>
                      <a:pt x="1034" y="101"/>
                    </a:lnTo>
                    <a:lnTo>
                      <a:pt x="1010" y="108"/>
                    </a:lnTo>
                    <a:lnTo>
                      <a:pt x="952" y="111"/>
                    </a:lnTo>
                    <a:lnTo>
                      <a:pt x="937" y="98"/>
                    </a:lnTo>
                    <a:lnTo>
                      <a:pt x="896" y="79"/>
                    </a:lnTo>
                    <a:lnTo>
                      <a:pt x="858" y="93"/>
                    </a:lnTo>
                    <a:lnTo>
                      <a:pt x="870" y="98"/>
                    </a:lnTo>
                    <a:lnTo>
                      <a:pt x="901" y="85"/>
                    </a:lnTo>
                    <a:lnTo>
                      <a:pt x="881" y="124"/>
                    </a:lnTo>
                    <a:lnTo>
                      <a:pt x="839" y="101"/>
                    </a:lnTo>
                    <a:lnTo>
                      <a:pt x="760" y="103"/>
                    </a:lnTo>
                    <a:lnTo>
                      <a:pt x="783" y="91"/>
                    </a:lnTo>
                    <a:lnTo>
                      <a:pt x="731" y="80"/>
                    </a:lnTo>
                    <a:lnTo>
                      <a:pt x="657" y="56"/>
                    </a:lnTo>
                    <a:lnTo>
                      <a:pt x="631" y="69"/>
                    </a:lnTo>
                    <a:lnTo>
                      <a:pt x="632" y="48"/>
                    </a:lnTo>
                    <a:lnTo>
                      <a:pt x="613" y="69"/>
                    </a:lnTo>
                    <a:lnTo>
                      <a:pt x="584" y="46"/>
                    </a:lnTo>
                    <a:lnTo>
                      <a:pt x="536" y="72"/>
                    </a:lnTo>
                    <a:lnTo>
                      <a:pt x="535" y="66"/>
                    </a:lnTo>
                    <a:lnTo>
                      <a:pt x="484" y="76"/>
                    </a:lnTo>
                    <a:lnTo>
                      <a:pt x="491" y="89"/>
                    </a:lnTo>
                    <a:lnTo>
                      <a:pt x="392" y="60"/>
                    </a:lnTo>
                    <a:lnTo>
                      <a:pt x="237" y="40"/>
                    </a:lnTo>
                    <a:lnTo>
                      <a:pt x="231" y="30"/>
                    </a:lnTo>
                    <a:lnTo>
                      <a:pt x="182" y="21"/>
                    </a:lnTo>
                    <a:lnTo>
                      <a:pt x="164" y="17"/>
                    </a:lnTo>
                    <a:lnTo>
                      <a:pt x="148" y="30"/>
                    </a:lnTo>
                    <a:lnTo>
                      <a:pt x="114" y="37"/>
                    </a:lnTo>
                    <a:lnTo>
                      <a:pt x="83" y="50"/>
                    </a:lnTo>
                    <a:lnTo>
                      <a:pt x="65" y="75"/>
                    </a:lnTo>
                    <a:lnTo>
                      <a:pt x="26" y="80"/>
                    </a:lnTo>
                    <a:lnTo>
                      <a:pt x="18" y="93"/>
                    </a:lnTo>
                    <a:lnTo>
                      <a:pt x="65" y="125"/>
                    </a:lnTo>
                    <a:lnTo>
                      <a:pt x="87" y="137"/>
                    </a:lnTo>
                    <a:lnTo>
                      <a:pt x="104" y="145"/>
                    </a:lnTo>
                    <a:lnTo>
                      <a:pt x="65" y="149"/>
                    </a:lnTo>
                    <a:lnTo>
                      <a:pt x="65" y="137"/>
                    </a:lnTo>
                    <a:lnTo>
                      <a:pt x="50" y="137"/>
                    </a:lnTo>
                    <a:lnTo>
                      <a:pt x="0" y="162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5"/>
              <p:cNvSpPr>
                <a:spLocks noChangeAspect="1"/>
              </p:cNvSpPr>
              <p:nvPr/>
            </p:nvSpPr>
            <p:spPr bwMode="auto">
              <a:xfrm>
                <a:off x="1820" y="2340"/>
                <a:ext cx="86" cy="35"/>
              </a:xfrm>
              <a:custGeom>
                <a:avLst/>
                <a:gdLst>
                  <a:gd name="T0" fmla="*/ 0 w 154"/>
                  <a:gd name="T1" fmla="*/ 1 h 50"/>
                  <a:gd name="T2" fmla="*/ 1 w 154"/>
                  <a:gd name="T3" fmla="*/ 1 h 50"/>
                  <a:gd name="T4" fmla="*/ 1 w 154"/>
                  <a:gd name="T5" fmla="*/ 0 h 50"/>
                  <a:gd name="T6" fmla="*/ 1 w 154"/>
                  <a:gd name="T7" fmla="*/ 1 h 50"/>
                  <a:gd name="T8" fmla="*/ 1 w 154"/>
                  <a:gd name="T9" fmla="*/ 1 h 50"/>
                  <a:gd name="T10" fmla="*/ 1 w 154"/>
                  <a:gd name="T11" fmla="*/ 1 h 50"/>
                  <a:gd name="T12" fmla="*/ 1 w 154"/>
                  <a:gd name="T13" fmla="*/ 1 h 50"/>
                  <a:gd name="T14" fmla="*/ 0 w 154"/>
                  <a:gd name="T15" fmla="*/ 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4"/>
                  <a:gd name="T25" fmla="*/ 0 h 50"/>
                  <a:gd name="T26" fmla="*/ 154 w 154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4" h="50">
                    <a:moveTo>
                      <a:pt x="0" y="20"/>
                    </a:moveTo>
                    <a:lnTo>
                      <a:pt x="20" y="3"/>
                    </a:lnTo>
                    <a:lnTo>
                      <a:pt x="59" y="0"/>
                    </a:lnTo>
                    <a:lnTo>
                      <a:pt x="153" y="43"/>
                    </a:lnTo>
                    <a:lnTo>
                      <a:pt x="103" y="49"/>
                    </a:lnTo>
                    <a:lnTo>
                      <a:pt x="88" y="23"/>
                    </a:lnTo>
                    <a:lnTo>
                      <a:pt x="41" y="14"/>
                    </a:lnTo>
                    <a:lnTo>
                      <a:pt x="0" y="2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6"/>
              <p:cNvSpPr>
                <a:spLocks noChangeAspect="1"/>
              </p:cNvSpPr>
              <p:nvPr/>
            </p:nvSpPr>
            <p:spPr bwMode="auto">
              <a:xfrm>
                <a:off x="1904" y="2376"/>
                <a:ext cx="48" cy="18"/>
              </a:xfrm>
              <a:custGeom>
                <a:avLst/>
                <a:gdLst>
                  <a:gd name="T0" fmla="*/ 0 w 87"/>
                  <a:gd name="T1" fmla="*/ 1 h 26"/>
                  <a:gd name="T2" fmla="*/ 1 w 87"/>
                  <a:gd name="T3" fmla="*/ 1 h 26"/>
                  <a:gd name="T4" fmla="*/ 1 w 87"/>
                  <a:gd name="T5" fmla="*/ 0 h 26"/>
                  <a:gd name="T6" fmla="*/ 1 w 87"/>
                  <a:gd name="T7" fmla="*/ 1 h 26"/>
                  <a:gd name="T8" fmla="*/ 1 w 87"/>
                  <a:gd name="T9" fmla="*/ 1 h 26"/>
                  <a:gd name="T10" fmla="*/ 1 w 87"/>
                  <a:gd name="T11" fmla="*/ 1 h 26"/>
                  <a:gd name="T12" fmla="*/ 0 w 87"/>
                  <a:gd name="T13" fmla="*/ 1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"/>
                  <a:gd name="T22" fmla="*/ 0 h 26"/>
                  <a:gd name="T23" fmla="*/ 87 w 87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" h="26">
                    <a:moveTo>
                      <a:pt x="0" y="19"/>
                    </a:moveTo>
                    <a:lnTo>
                      <a:pt x="28" y="17"/>
                    </a:lnTo>
                    <a:lnTo>
                      <a:pt x="14" y="0"/>
                    </a:lnTo>
                    <a:lnTo>
                      <a:pt x="63" y="2"/>
                    </a:lnTo>
                    <a:lnTo>
                      <a:pt x="86" y="16"/>
                    </a:lnTo>
                    <a:lnTo>
                      <a:pt x="38" y="25"/>
                    </a:lnTo>
                    <a:lnTo>
                      <a:pt x="0" y="19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7"/>
              <p:cNvSpPr>
                <a:spLocks noChangeAspect="1"/>
              </p:cNvSpPr>
              <p:nvPr/>
            </p:nvSpPr>
            <p:spPr bwMode="auto">
              <a:xfrm>
                <a:off x="1928" y="3165"/>
                <a:ext cx="50" cy="31"/>
              </a:xfrm>
              <a:custGeom>
                <a:avLst/>
                <a:gdLst>
                  <a:gd name="T0" fmla="*/ 0 w 91"/>
                  <a:gd name="T1" fmla="*/ 1 h 44"/>
                  <a:gd name="T2" fmla="*/ 1 w 91"/>
                  <a:gd name="T3" fmla="*/ 1 h 44"/>
                  <a:gd name="T4" fmla="*/ 1 w 91"/>
                  <a:gd name="T5" fmla="*/ 1 h 44"/>
                  <a:gd name="T6" fmla="*/ 1 w 91"/>
                  <a:gd name="T7" fmla="*/ 0 h 44"/>
                  <a:gd name="T8" fmla="*/ 1 w 91"/>
                  <a:gd name="T9" fmla="*/ 1 h 44"/>
                  <a:gd name="T10" fmla="*/ 1 w 91"/>
                  <a:gd name="T11" fmla="*/ 1 h 44"/>
                  <a:gd name="T12" fmla="*/ 1 w 91"/>
                  <a:gd name="T13" fmla="*/ 1 h 44"/>
                  <a:gd name="T14" fmla="*/ 0 w 91"/>
                  <a:gd name="T15" fmla="*/ 1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44"/>
                  <a:gd name="T26" fmla="*/ 91 w 91"/>
                  <a:gd name="T27" fmla="*/ 44 h 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44">
                    <a:moveTo>
                      <a:pt x="0" y="36"/>
                    </a:moveTo>
                    <a:lnTo>
                      <a:pt x="6" y="28"/>
                    </a:lnTo>
                    <a:lnTo>
                      <a:pt x="14" y="12"/>
                    </a:lnTo>
                    <a:lnTo>
                      <a:pt x="38" y="0"/>
                    </a:lnTo>
                    <a:lnTo>
                      <a:pt x="50" y="20"/>
                    </a:lnTo>
                    <a:lnTo>
                      <a:pt x="90" y="41"/>
                    </a:lnTo>
                    <a:lnTo>
                      <a:pt x="40" y="43"/>
                    </a:lnTo>
                    <a:lnTo>
                      <a:pt x="0" y="36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8"/>
              <p:cNvSpPr>
                <a:spLocks noChangeAspect="1"/>
              </p:cNvSpPr>
              <p:nvPr/>
            </p:nvSpPr>
            <p:spPr bwMode="auto">
              <a:xfrm>
                <a:off x="2025" y="2005"/>
                <a:ext cx="53" cy="63"/>
              </a:xfrm>
              <a:custGeom>
                <a:avLst/>
                <a:gdLst>
                  <a:gd name="T0" fmla="*/ 0 w 96"/>
                  <a:gd name="T1" fmla="*/ 1 h 90"/>
                  <a:gd name="T2" fmla="*/ 1 w 96"/>
                  <a:gd name="T3" fmla="*/ 1 h 90"/>
                  <a:gd name="T4" fmla="*/ 1 w 96"/>
                  <a:gd name="T5" fmla="*/ 0 h 90"/>
                  <a:gd name="T6" fmla="*/ 1 w 96"/>
                  <a:gd name="T7" fmla="*/ 1 h 90"/>
                  <a:gd name="T8" fmla="*/ 1 w 96"/>
                  <a:gd name="T9" fmla="*/ 1 h 90"/>
                  <a:gd name="T10" fmla="*/ 1 w 96"/>
                  <a:gd name="T11" fmla="*/ 1 h 90"/>
                  <a:gd name="T12" fmla="*/ 1 w 96"/>
                  <a:gd name="T13" fmla="*/ 1 h 90"/>
                  <a:gd name="T14" fmla="*/ 1 w 96"/>
                  <a:gd name="T15" fmla="*/ 1 h 90"/>
                  <a:gd name="T16" fmla="*/ 1 w 96"/>
                  <a:gd name="T17" fmla="*/ 1 h 90"/>
                  <a:gd name="T18" fmla="*/ 1 w 96"/>
                  <a:gd name="T19" fmla="*/ 1 h 90"/>
                  <a:gd name="T20" fmla="*/ 1 w 96"/>
                  <a:gd name="T21" fmla="*/ 1 h 90"/>
                  <a:gd name="T22" fmla="*/ 0 w 96"/>
                  <a:gd name="T23" fmla="*/ 1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6"/>
                  <a:gd name="T37" fmla="*/ 0 h 90"/>
                  <a:gd name="T38" fmla="*/ 96 w 96"/>
                  <a:gd name="T39" fmla="*/ 90 h 9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6" h="90">
                    <a:moveTo>
                      <a:pt x="0" y="72"/>
                    </a:moveTo>
                    <a:lnTo>
                      <a:pt x="38" y="6"/>
                    </a:lnTo>
                    <a:lnTo>
                      <a:pt x="55" y="0"/>
                    </a:lnTo>
                    <a:lnTo>
                      <a:pt x="47" y="29"/>
                    </a:lnTo>
                    <a:lnTo>
                      <a:pt x="58" y="46"/>
                    </a:lnTo>
                    <a:lnTo>
                      <a:pt x="83" y="43"/>
                    </a:lnTo>
                    <a:lnTo>
                      <a:pt x="92" y="65"/>
                    </a:lnTo>
                    <a:lnTo>
                      <a:pt x="95" y="78"/>
                    </a:lnTo>
                    <a:lnTo>
                      <a:pt x="75" y="89"/>
                    </a:lnTo>
                    <a:lnTo>
                      <a:pt x="75" y="70"/>
                    </a:lnTo>
                    <a:lnTo>
                      <a:pt x="45" y="77"/>
                    </a:lnTo>
                    <a:lnTo>
                      <a:pt x="0" y="72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9"/>
              <p:cNvSpPr>
                <a:spLocks noChangeAspect="1"/>
              </p:cNvSpPr>
              <p:nvPr/>
            </p:nvSpPr>
            <p:spPr bwMode="auto">
              <a:xfrm>
                <a:off x="1262" y="1917"/>
                <a:ext cx="21" cy="16"/>
              </a:xfrm>
              <a:custGeom>
                <a:avLst/>
                <a:gdLst>
                  <a:gd name="T0" fmla="*/ 0 w 39"/>
                  <a:gd name="T1" fmla="*/ 1 h 22"/>
                  <a:gd name="T2" fmla="*/ 1 w 39"/>
                  <a:gd name="T3" fmla="*/ 1 h 22"/>
                  <a:gd name="T4" fmla="*/ 1 w 39"/>
                  <a:gd name="T5" fmla="*/ 1 h 22"/>
                  <a:gd name="T6" fmla="*/ 1 w 39"/>
                  <a:gd name="T7" fmla="*/ 0 h 22"/>
                  <a:gd name="T8" fmla="*/ 1 w 39"/>
                  <a:gd name="T9" fmla="*/ 1 h 22"/>
                  <a:gd name="T10" fmla="*/ 0 w 39"/>
                  <a:gd name="T11" fmla="*/ 1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22"/>
                  <a:gd name="T20" fmla="*/ 39 w 39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22">
                    <a:moveTo>
                      <a:pt x="0" y="10"/>
                    </a:moveTo>
                    <a:lnTo>
                      <a:pt x="11" y="21"/>
                    </a:lnTo>
                    <a:lnTo>
                      <a:pt x="38" y="4"/>
                    </a:lnTo>
                    <a:lnTo>
                      <a:pt x="13" y="0"/>
                    </a:lnTo>
                    <a:lnTo>
                      <a:pt x="14" y="9"/>
                    </a:lnTo>
                    <a:lnTo>
                      <a:pt x="0" y="1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10"/>
              <p:cNvSpPr>
                <a:spLocks noChangeAspect="1"/>
              </p:cNvSpPr>
              <p:nvPr/>
            </p:nvSpPr>
            <p:spPr bwMode="auto">
              <a:xfrm>
                <a:off x="2303" y="1782"/>
                <a:ext cx="88" cy="52"/>
              </a:xfrm>
              <a:custGeom>
                <a:avLst/>
                <a:gdLst>
                  <a:gd name="T0" fmla="*/ 0 w 161"/>
                  <a:gd name="T1" fmla="*/ 1 h 74"/>
                  <a:gd name="T2" fmla="*/ 1 w 161"/>
                  <a:gd name="T3" fmla="*/ 0 h 74"/>
                  <a:gd name="T4" fmla="*/ 1 w 161"/>
                  <a:gd name="T5" fmla="*/ 1 h 74"/>
                  <a:gd name="T6" fmla="*/ 1 w 161"/>
                  <a:gd name="T7" fmla="*/ 1 h 74"/>
                  <a:gd name="T8" fmla="*/ 1 w 161"/>
                  <a:gd name="T9" fmla="*/ 1 h 74"/>
                  <a:gd name="T10" fmla="*/ 1 w 161"/>
                  <a:gd name="T11" fmla="*/ 1 h 74"/>
                  <a:gd name="T12" fmla="*/ 1 w 161"/>
                  <a:gd name="T13" fmla="*/ 1 h 74"/>
                  <a:gd name="T14" fmla="*/ 1 w 161"/>
                  <a:gd name="T15" fmla="*/ 1 h 74"/>
                  <a:gd name="T16" fmla="*/ 0 w 161"/>
                  <a:gd name="T17" fmla="*/ 1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1"/>
                  <a:gd name="T28" fmla="*/ 0 h 74"/>
                  <a:gd name="T29" fmla="*/ 161 w 161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1" h="74">
                    <a:moveTo>
                      <a:pt x="0" y="25"/>
                    </a:moveTo>
                    <a:lnTo>
                      <a:pt x="21" y="0"/>
                    </a:lnTo>
                    <a:lnTo>
                      <a:pt x="47" y="30"/>
                    </a:lnTo>
                    <a:lnTo>
                      <a:pt x="90" y="7"/>
                    </a:lnTo>
                    <a:lnTo>
                      <a:pt x="144" y="2"/>
                    </a:lnTo>
                    <a:lnTo>
                      <a:pt x="160" y="33"/>
                    </a:lnTo>
                    <a:lnTo>
                      <a:pt x="79" y="73"/>
                    </a:lnTo>
                    <a:lnTo>
                      <a:pt x="28" y="64"/>
                    </a:lnTo>
                    <a:lnTo>
                      <a:pt x="0" y="25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11"/>
              <p:cNvSpPr>
                <a:spLocks noChangeAspect="1"/>
              </p:cNvSpPr>
              <p:nvPr/>
            </p:nvSpPr>
            <p:spPr bwMode="auto">
              <a:xfrm>
                <a:off x="1801" y="1793"/>
                <a:ext cx="51" cy="44"/>
              </a:xfrm>
              <a:custGeom>
                <a:avLst/>
                <a:gdLst>
                  <a:gd name="T0" fmla="*/ 0 w 92"/>
                  <a:gd name="T1" fmla="*/ 1 h 64"/>
                  <a:gd name="T2" fmla="*/ 1 w 92"/>
                  <a:gd name="T3" fmla="*/ 1 h 64"/>
                  <a:gd name="T4" fmla="*/ 1 w 92"/>
                  <a:gd name="T5" fmla="*/ 0 h 64"/>
                  <a:gd name="T6" fmla="*/ 1 w 92"/>
                  <a:gd name="T7" fmla="*/ 1 h 64"/>
                  <a:gd name="T8" fmla="*/ 1 w 92"/>
                  <a:gd name="T9" fmla="*/ 1 h 64"/>
                  <a:gd name="T10" fmla="*/ 0 w 92"/>
                  <a:gd name="T11" fmla="*/ 1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2"/>
                  <a:gd name="T19" fmla="*/ 0 h 64"/>
                  <a:gd name="T20" fmla="*/ 92 w 92"/>
                  <a:gd name="T21" fmla="*/ 64 h 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2" h="64">
                    <a:moveTo>
                      <a:pt x="0" y="52"/>
                    </a:moveTo>
                    <a:lnTo>
                      <a:pt x="15" y="39"/>
                    </a:lnTo>
                    <a:lnTo>
                      <a:pt x="25" y="0"/>
                    </a:lnTo>
                    <a:lnTo>
                      <a:pt x="91" y="55"/>
                    </a:lnTo>
                    <a:lnTo>
                      <a:pt x="29" y="63"/>
                    </a:lnTo>
                    <a:lnTo>
                      <a:pt x="0" y="52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12"/>
              <p:cNvSpPr>
                <a:spLocks noChangeAspect="1"/>
              </p:cNvSpPr>
              <p:nvPr/>
            </p:nvSpPr>
            <p:spPr bwMode="auto">
              <a:xfrm>
                <a:off x="1493" y="1634"/>
                <a:ext cx="85" cy="66"/>
              </a:xfrm>
              <a:custGeom>
                <a:avLst/>
                <a:gdLst>
                  <a:gd name="T0" fmla="*/ 0 w 154"/>
                  <a:gd name="T1" fmla="*/ 1 h 95"/>
                  <a:gd name="T2" fmla="*/ 1 w 154"/>
                  <a:gd name="T3" fmla="*/ 1 h 95"/>
                  <a:gd name="T4" fmla="*/ 1 w 154"/>
                  <a:gd name="T5" fmla="*/ 1 h 95"/>
                  <a:gd name="T6" fmla="*/ 1 w 154"/>
                  <a:gd name="T7" fmla="*/ 0 h 95"/>
                  <a:gd name="T8" fmla="*/ 1 w 154"/>
                  <a:gd name="T9" fmla="*/ 1 h 95"/>
                  <a:gd name="T10" fmla="*/ 1 w 154"/>
                  <a:gd name="T11" fmla="*/ 1 h 95"/>
                  <a:gd name="T12" fmla="*/ 1 w 154"/>
                  <a:gd name="T13" fmla="*/ 1 h 95"/>
                  <a:gd name="T14" fmla="*/ 1 w 154"/>
                  <a:gd name="T15" fmla="*/ 1 h 95"/>
                  <a:gd name="T16" fmla="*/ 1 w 154"/>
                  <a:gd name="T17" fmla="*/ 1 h 95"/>
                  <a:gd name="T18" fmla="*/ 1 w 154"/>
                  <a:gd name="T19" fmla="*/ 1 h 95"/>
                  <a:gd name="T20" fmla="*/ 0 w 154"/>
                  <a:gd name="T21" fmla="*/ 1 h 9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4"/>
                  <a:gd name="T34" fmla="*/ 0 h 95"/>
                  <a:gd name="T35" fmla="*/ 154 w 154"/>
                  <a:gd name="T36" fmla="*/ 95 h 9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4" h="95">
                    <a:moveTo>
                      <a:pt x="0" y="72"/>
                    </a:moveTo>
                    <a:lnTo>
                      <a:pt x="30" y="22"/>
                    </a:lnTo>
                    <a:lnTo>
                      <a:pt x="18" y="6"/>
                    </a:lnTo>
                    <a:lnTo>
                      <a:pt x="64" y="0"/>
                    </a:lnTo>
                    <a:lnTo>
                      <a:pt x="96" y="16"/>
                    </a:lnTo>
                    <a:lnTo>
                      <a:pt x="119" y="10"/>
                    </a:lnTo>
                    <a:lnTo>
                      <a:pt x="153" y="28"/>
                    </a:lnTo>
                    <a:lnTo>
                      <a:pt x="83" y="65"/>
                    </a:lnTo>
                    <a:lnTo>
                      <a:pt x="75" y="84"/>
                    </a:lnTo>
                    <a:lnTo>
                      <a:pt x="43" y="94"/>
                    </a:lnTo>
                    <a:lnTo>
                      <a:pt x="0" y="72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13"/>
              <p:cNvSpPr>
                <a:spLocks noChangeAspect="1"/>
              </p:cNvSpPr>
              <p:nvPr/>
            </p:nvSpPr>
            <p:spPr bwMode="auto">
              <a:xfrm>
                <a:off x="1548" y="1659"/>
                <a:ext cx="145" cy="89"/>
              </a:xfrm>
              <a:custGeom>
                <a:avLst/>
                <a:gdLst>
                  <a:gd name="T0" fmla="*/ 0 w 264"/>
                  <a:gd name="T1" fmla="*/ 1 h 129"/>
                  <a:gd name="T2" fmla="*/ 1 w 264"/>
                  <a:gd name="T3" fmla="*/ 1 h 129"/>
                  <a:gd name="T4" fmla="*/ 1 w 264"/>
                  <a:gd name="T5" fmla="*/ 1 h 129"/>
                  <a:gd name="T6" fmla="*/ 1 w 264"/>
                  <a:gd name="T7" fmla="*/ 0 h 129"/>
                  <a:gd name="T8" fmla="*/ 1 w 264"/>
                  <a:gd name="T9" fmla="*/ 1 h 129"/>
                  <a:gd name="T10" fmla="*/ 1 w 264"/>
                  <a:gd name="T11" fmla="*/ 1 h 129"/>
                  <a:gd name="T12" fmla="*/ 1 w 264"/>
                  <a:gd name="T13" fmla="*/ 1 h 129"/>
                  <a:gd name="T14" fmla="*/ 1 w 264"/>
                  <a:gd name="T15" fmla="*/ 1 h 129"/>
                  <a:gd name="T16" fmla="*/ 1 w 264"/>
                  <a:gd name="T17" fmla="*/ 1 h 129"/>
                  <a:gd name="T18" fmla="*/ 1 w 264"/>
                  <a:gd name="T19" fmla="*/ 1 h 129"/>
                  <a:gd name="T20" fmla="*/ 1 w 264"/>
                  <a:gd name="T21" fmla="*/ 1 h 129"/>
                  <a:gd name="T22" fmla="*/ 1 w 264"/>
                  <a:gd name="T23" fmla="*/ 1 h 129"/>
                  <a:gd name="T24" fmla="*/ 1 w 264"/>
                  <a:gd name="T25" fmla="*/ 1 h 129"/>
                  <a:gd name="T26" fmla="*/ 1 w 264"/>
                  <a:gd name="T27" fmla="*/ 1 h 129"/>
                  <a:gd name="T28" fmla="*/ 0 w 264"/>
                  <a:gd name="T29" fmla="*/ 1 h 1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4"/>
                  <a:gd name="T46" fmla="*/ 0 h 129"/>
                  <a:gd name="T47" fmla="*/ 264 w 264"/>
                  <a:gd name="T48" fmla="*/ 129 h 12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4" h="129">
                    <a:moveTo>
                      <a:pt x="0" y="39"/>
                    </a:moveTo>
                    <a:lnTo>
                      <a:pt x="39" y="6"/>
                    </a:lnTo>
                    <a:lnTo>
                      <a:pt x="101" y="28"/>
                    </a:lnTo>
                    <a:lnTo>
                      <a:pt x="157" y="0"/>
                    </a:lnTo>
                    <a:lnTo>
                      <a:pt x="197" y="14"/>
                    </a:lnTo>
                    <a:lnTo>
                      <a:pt x="211" y="60"/>
                    </a:lnTo>
                    <a:lnTo>
                      <a:pt x="263" y="85"/>
                    </a:lnTo>
                    <a:lnTo>
                      <a:pt x="233" y="120"/>
                    </a:lnTo>
                    <a:lnTo>
                      <a:pt x="180" y="101"/>
                    </a:lnTo>
                    <a:lnTo>
                      <a:pt x="83" y="128"/>
                    </a:lnTo>
                    <a:lnTo>
                      <a:pt x="24" y="87"/>
                    </a:lnTo>
                    <a:lnTo>
                      <a:pt x="22" y="73"/>
                    </a:lnTo>
                    <a:lnTo>
                      <a:pt x="50" y="48"/>
                    </a:lnTo>
                    <a:lnTo>
                      <a:pt x="13" y="53"/>
                    </a:lnTo>
                    <a:lnTo>
                      <a:pt x="0" y="39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14"/>
              <p:cNvSpPr>
                <a:spLocks noChangeAspect="1"/>
              </p:cNvSpPr>
              <p:nvPr/>
            </p:nvSpPr>
            <p:spPr bwMode="auto">
              <a:xfrm>
                <a:off x="2842" y="2701"/>
                <a:ext cx="57" cy="141"/>
              </a:xfrm>
              <a:custGeom>
                <a:avLst/>
                <a:gdLst>
                  <a:gd name="T0" fmla="*/ 0 w 104"/>
                  <a:gd name="T1" fmla="*/ 1 h 203"/>
                  <a:gd name="T2" fmla="*/ 1 w 104"/>
                  <a:gd name="T3" fmla="*/ 1 h 203"/>
                  <a:gd name="T4" fmla="*/ 1 w 104"/>
                  <a:gd name="T5" fmla="*/ 1 h 203"/>
                  <a:gd name="T6" fmla="*/ 1 w 104"/>
                  <a:gd name="T7" fmla="*/ 1 h 203"/>
                  <a:gd name="T8" fmla="*/ 1 w 104"/>
                  <a:gd name="T9" fmla="*/ 1 h 203"/>
                  <a:gd name="T10" fmla="*/ 1 w 104"/>
                  <a:gd name="T11" fmla="*/ 0 h 203"/>
                  <a:gd name="T12" fmla="*/ 1 w 104"/>
                  <a:gd name="T13" fmla="*/ 1 h 203"/>
                  <a:gd name="T14" fmla="*/ 1 w 104"/>
                  <a:gd name="T15" fmla="*/ 1 h 203"/>
                  <a:gd name="T16" fmla="*/ 0 w 104"/>
                  <a:gd name="T17" fmla="*/ 1 h 2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4"/>
                  <a:gd name="T28" fmla="*/ 0 h 203"/>
                  <a:gd name="T29" fmla="*/ 104 w 104"/>
                  <a:gd name="T30" fmla="*/ 203 h 20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4" h="203">
                    <a:moveTo>
                      <a:pt x="0" y="145"/>
                    </a:moveTo>
                    <a:lnTo>
                      <a:pt x="10" y="186"/>
                    </a:lnTo>
                    <a:lnTo>
                      <a:pt x="30" y="202"/>
                    </a:lnTo>
                    <a:lnTo>
                      <a:pt x="60" y="186"/>
                    </a:lnTo>
                    <a:lnTo>
                      <a:pt x="103" y="52"/>
                    </a:lnTo>
                    <a:lnTo>
                      <a:pt x="85" y="0"/>
                    </a:lnTo>
                    <a:lnTo>
                      <a:pt x="10" y="80"/>
                    </a:lnTo>
                    <a:lnTo>
                      <a:pt x="18" y="114"/>
                    </a:lnTo>
                    <a:lnTo>
                      <a:pt x="0" y="145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15"/>
              <p:cNvSpPr>
                <a:spLocks noChangeAspect="1"/>
              </p:cNvSpPr>
              <p:nvPr/>
            </p:nvSpPr>
            <p:spPr bwMode="auto">
              <a:xfrm>
                <a:off x="3407" y="2685"/>
                <a:ext cx="317" cy="307"/>
              </a:xfrm>
              <a:custGeom>
                <a:avLst/>
                <a:gdLst>
                  <a:gd name="T0" fmla="*/ 0 w 577"/>
                  <a:gd name="T1" fmla="*/ 1 h 439"/>
                  <a:gd name="T2" fmla="*/ 1 w 577"/>
                  <a:gd name="T3" fmla="*/ 1 h 439"/>
                  <a:gd name="T4" fmla="*/ 1 w 577"/>
                  <a:gd name="T5" fmla="*/ 1 h 439"/>
                  <a:gd name="T6" fmla="*/ 1 w 577"/>
                  <a:gd name="T7" fmla="*/ 1 h 439"/>
                  <a:gd name="T8" fmla="*/ 1 w 577"/>
                  <a:gd name="T9" fmla="*/ 1 h 439"/>
                  <a:gd name="T10" fmla="*/ 1 w 577"/>
                  <a:gd name="T11" fmla="*/ 1 h 439"/>
                  <a:gd name="T12" fmla="*/ 1 w 577"/>
                  <a:gd name="T13" fmla="*/ 1 h 439"/>
                  <a:gd name="T14" fmla="*/ 1 w 577"/>
                  <a:gd name="T15" fmla="*/ 1 h 439"/>
                  <a:gd name="T16" fmla="*/ 1 w 577"/>
                  <a:gd name="T17" fmla="*/ 1 h 439"/>
                  <a:gd name="T18" fmla="*/ 1 w 577"/>
                  <a:gd name="T19" fmla="*/ 1 h 439"/>
                  <a:gd name="T20" fmla="*/ 1 w 577"/>
                  <a:gd name="T21" fmla="*/ 1 h 439"/>
                  <a:gd name="T22" fmla="*/ 1 w 577"/>
                  <a:gd name="T23" fmla="*/ 1 h 439"/>
                  <a:gd name="T24" fmla="*/ 1 w 577"/>
                  <a:gd name="T25" fmla="*/ 1 h 439"/>
                  <a:gd name="T26" fmla="*/ 1 w 577"/>
                  <a:gd name="T27" fmla="*/ 1 h 439"/>
                  <a:gd name="T28" fmla="*/ 1 w 577"/>
                  <a:gd name="T29" fmla="*/ 0 h 439"/>
                  <a:gd name="T30" fmla="*/ 1 w 577"/>
                  <a:gd name="T31" fmla="*/ 1 h 439"/>
                  <a:gd name="T32" fmla="*/ 1 w 577"/>
                  <a:gd name="T33" fmla="*/ 1 h 439"/>
                  <a:gd name="T34" fmla="*/ 1 w 577"/>
                  <a:gd name="T35" fmla="*/ 1 h 439"/>
                  <a:gd name="T36" fmla="*/ 1 w 577"/>
                  <a:gd name="T37" fmla="*/ 1 h 439"/>
                  <a:gd name="T38" fmla="*/ 1 w 577"/>
                  <a:gd name="T39" fmla="*/ 1 h 439"/>
                  <a:gd name="T40" fmla="*/ 1 w 577"/>
                  <a:gd name="T41" fmla="*/ 1 h 439"/>
                  <a:gd name="T42" fmla="*/ 1 w 577"/>
                  <a:gd name="T43" fmla="*/ 1 h 439"/>
                  <a:gd name="T44" fmla="*/ 1 w 577"/>
                  <a:gd name="T45" fmla="*/ 1 h 439"/>
                  <a:gd name="T46" fmla="*/ 1 w 577"/>
                  <a:gd name="T47" fmla="*/ 1 h 439"/>
                  <a:gd name="T48" fmla="*/ 1 w 577"/>
                  <a:gd name="T49" fmla="*/ 1 h 439"/>
                  <a:gd name="T50" fmla="*/ 1 w 577"/>
                  <a:gd name="T51" fmla="*/ 1 h 439"/>
                  <a:gd name="T52" fmla="*/ 1 w 577"/>
                  <a:gd name="T53" fmla="*/ 1 h 439"/>
                  <a:gd name="T54" fmla="*/ 1 w 577"/>
                  <a:gd name="T55" fmla="*/ 1 h 439"/>
                  <a:gd name="T56" fmla="*/ 1 w 577"/>
                  <a:gd name="T57" fmla="*/ 1 h 439"/>
                  <a:gd name="T58" fmla="*/ 1 w 577"/>
                  <a:gd name="T59" fmla="*/ 1 h 439"/>
                  <a:gd name="T60" fmla="*/ 1 w 577"/>
                  <a:gd name="T61" fmla="*/ 1 h 439"/>
                  <a:gd name="T62" fmla="*/ 1 w 577"/>
                  <a:gd name="T63" fmla="*/ 1 h 439"/>
                  <a:gd name="T64" fmla="*/ 1 w 577"/>
                  <a:gd name="T65" fmla="*/ 1 h 439"/>
                  <a:gd name="T66" fmla="*/ 1 w 577"/>
                  <a:gd name="T67" fmla="*/ 1 h 439"/>
                  <a:gd name="T68" fmla="*/ 1 w 577"/>
                  <a:gd name="T69" fmla="*/ 1 h 439"/>
                  <a:gd name="T70" fmla="*/ 1 w 577"/>
                  <a:gd name="T71" fmla="*/ 1 h 439"/>
                  <a:gd name="T72" fmla="*/ 1 w 577"/>
                  <a:gd name="T73" fmla="*/ 1 h 439"/>
                  <a:gd name="T74" fmla="*/ 1 w 577"/>
                  <a:gd name="T75" fmla="*/ 1 h 439"/>
                  <a:gd name="T76" fmla="*/ 1 w 577"/>
                  <a:gd name="T77" fmla="*/ 1 h 439"/>
                  <a:gd name="T78" fmla="*/ 0 w 577"/>
                  <a:gd name="T79" fmla="*/ 1 h 4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77"/>
                  <a:gd name="T121" fmla="*/ 0 h 439"/>
                  <a:gd name="T122" fmla="*/ 577 w 577"/>
                  <a:gd name="T123" fmla="*/ 439 h 43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77" h="439">
                    <a:moveTo>
                      <a:pt x="0" y="239"/>
                    </a:moveTo>
                    <a:lnTo>
                      <a:pt x="3" y="178"/>
                    </a:lnTo>
                    <a:lnTo>
                      <a:pt x="42" y="147"/>
                    </a:lnTo>
                    <a:lnTo>
                      <a:pt x="103" y="134"/>
                    </a:lnTo>
                    <a:lnTo>
                      <a:pt x="122" y="95"/>
                    </a:lnTo>
                    <a:lnTo>
                      <a:pt x="177" y="50"/>
                    </a:lnTo>
                    <a:lnTo>
                      <a:pt x="212" y="62"/>
                    </a:lnTo>
                    <a:lnTo>
                      <a:pt x="238" y="32"/>
                    </a:lnTo>
                    <a:lnTo>
                      <a:pt x="262" y="8"/>
                    </a:lnTo>
                    <a:lnTo>
                      <a:pt x="328" y="25"/>
                    </a:lnTo>
                    <a:lnTo>
                      <a:pt x="316" y="66"/>
                    </a:lnTo>
                    <a:lnTo>
                      <a:pt x="380" y="106"/>
                    </a:lnTo>
                    <a:lnTo>
                      <a:pt x="398" y="89"/>
                    </a:lnTo>
                    <a:lnTo>
                      <a:pt x="405" y="21"/>
                    </a:lnTo>
                    <a:lnTo>
                      <a:pt x="420" y="0"/>
                    </a:lnTo>
                    <a:lnTo>
                      <a:pt x="457" y="66"/>
                    </a:lnTo>
                    <a:lnTo>
                      <a:pt x="473" y="125"/>
                    </a:lnTo>
                    <a:lnTo>
                      <a:pt x="509" y="144"/>
                    </a:lnTo>
                    <a:lnTo>
                      <a:pt x="537" y="194"/>
                    </a:lnTo>
                    <a:lnTo>
                      <a:pt x="565" y="218"/>
                    </a:lnTo>
                    <a:lnTo>
                      <a:pt x="576" y="266"/>
                    </a:lnTo>
                    <a:lnTo>
                      <a:pt x="569" y="311"/>
                    </a:lnTo>
                    <a:lnTo>
                      <a:pt x="544" y="350"/>
                    </a:lnTo>
                    <a:lnTo>
                      <a:pt x="525" y="417"/>
                    </a:lnTo>
                    <a:lnTo>
                      <a:pt x="471" y="436"/>
                    </a:lnTo>
                    <a:lnTo>
                      <a:pt x="451" y="421"/>
                    </a:lnTo>
                    <a:lnTo>
                      <a:pt x="428" y="438"/>
                    </a:lnTo>
                    <a:lnTo>
                      <a:pt x="378" y="415"/>
                    </a:lnTo>
                    <a:lnTo>
                      <a:pt x="370" y="380"/>
                    </a:lnTo>
                    <a:lnTo>
                      <a:pt x="347" y="334"/>
                    </a:lnTo>
                    <a:lnTo>
                      <a:pt x="321" y="375"/>
                    </a:lnTo>
                    <a:lnTo>
                      <a:pt x="296" y="334"/>
                    </a:lnTo>
                    <a:lnTo>
                      <a:pt x="253" y="319"/>
                    </a:lnTo>
                    <a:lnTo>
                      <a:pt x="176" y="330"/>
                    </a:lnTo>
                    <a:lnTo>
                      <a:pt x="143" y="353"/>
                    </a:lnTo>
                    <a:lnTo>
                      <a:pt x="89" y="355"/>
                    </a:lnTo>
                    <a:lnTo>
                      <a:pt x="59" y="375"/>
                    </a:lnTo>
                    <a:lnTo>
                      <a:pt x="18" y="361"/>
                    </a:lnTo>
                    <a:lnTo>
                      <a:pt x="28" y="320"/>
                    </a:lnTo>
                    <a:lnTo>
                      <a:pt x="0" y="239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16"/>
              <p:cNvSpPr>
                <a:spLocks noChangeAspect="1"/>
              </p:cNvSpPr>
              <p:nvPr/>
            </p:nvSpPr>
            <p:spPr bwMode="auto">
              <a:xfrm>
                <a:off x="3654" y="3013"/>
                <a:ext cx="29" cy="35"/>
              </a:xfrm>
              <a:custGeom>
                <a:avLst/>
                <a:gdLst>
                  <a:gd name="T0" fmla="*/ 0 w 53"/>
                  <a:gd name="T1" fmla="*/ 1 h 51"/>
                  <a:gd name="T2" fmla="*/ 1 w 53"/>
                  <a:gd name="T3" fmla="*/ 0 h 51"/>
                  <a:gd name="T4" fmla="*/ 1 w 53"/>
                  <a:gd name="T5" fmla="*/ 1 h 51"/>
                  <a:gd name="T6" fmla="*/ 1 w 53"/>
                  <a:gd name="T7" fmla="*/ 1 h 51"/>
                  <a:gd name="T8" fmla="*/ 1 w 53"/>
                  <a:gd name="T9" fmla="*/ 1 h 51"/>
                  <a:gd name="T10" fmla="*/ 0 w 53"/>
                  <a:gd name="T11" fmla="*/ 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51"/>
                  <a:gd name="T20" fmla="*/ 53 w 53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51">
                    <a:moveTo>
                      <a:pt x="0" y="10"/>
                    </a:moveTo>
                    <a:lnTo>
                      <a:pt x="1" y="0"/>
                    </a:lnTo>
                    <a:lnTo>
                      <a:pt x="46" y="2"/>
                    </a:lnTo>
                    <a:lnTo>
                      <a:pt x="52" y="28"/>
                    </a:lnTo>
                    <a:lnTo>
                      <a:pt x="30" y="50"/>
                    </a:lnTo>
                    <a:lnTo>
                      <a:pt x="0" y="1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17"/>
              <p:cNvSpPr>
                <a:spLocks noChangeAspect="1"/>
              </p:cNvSpPr>
              <p:nvPr/>
            </p:nvSpPr>
            <p:spPr bwMode="auto">
              <a:xfrm>
                <a:off x="3827" y="3013"/>
                <a:ext cx="61" cy="75"/>
              </a:xfrm>
              <a:custGeom>
                <a:avLst/>
                <a:gdLst>
                  <a:gd name="T0" fmla="*/ 0 w 112"/>
                  <a:gd name="T1" fmla="*/ 1 h 108"/>
                  <a:gd name="T2" fmla="*/ 1 w 112"/>
                  <a:gd name="T3" fmla="*/ 1 h 108"/>
                  <a:gd name="T4" fmla="*/ 1 w 112"/>
                  <a:gd name="T5" fmla="*/ 1 h 108"/>
                  <a:gd name="T6" fmla="*/ 1 w 112"/>
                  <a:gd name="T7" fmla="*/ 0 h 108"/>
                  <a:gd name="T8" fmla="*/ 1 w 112"/>
                  <a:gd name="T9" fmla="*/ 1 h 108"/>
                  <a:gd name="T10" fmla="*/ 1 w 112"/>
                  <a:gd name="T11" fmla="*/ 1 h 108"/>
                  <a:gd name="T12" fmla="*/ 1 w 112"/>
                  <a:gd name="T13" fmla="*/ 1 h 108"/>
                  <a:gd name="T14" fmla="*/ 1 w 112"/>
                  <a:gd name="T15" fmla="*/ 1 h 108"/>
                  <a:gd name="T16" fmla="*/ 0 w 112"/>
                  <a:gd name="T17" fmla="*/ 1 h 1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2"/>
                  <a:gd name="T28" fmla="*/ 0 h 108"/>
                  <a:gd name="T29" fmla="*/ 112 w 112"/>
                  <a:gd name="T30" fmla="*/ 108 h 10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2" h="108">
                    <a:moveTo>
                      <a:pt x="0" y="93"/>
                    </a:moveTo>
                    <a:lnTo>
                      <a:pt x="25" y="61"/>
                    </a:lnTo>
                    <a:lnTo>
                      <a:pt x="65" y="36"/>
                    </a:lnTo>
                    <a:lnTo>
                      <a:pt x="86" y="0"/>
                    </a:lnTo>
                    <a:lnTo>
                      <a:pt x="111" y="19"/>
                    </a:lnTo>
                    <a:lnTo>
                      <a:pt x="96" y="56"/>
                    </a:lnTo>
                    <a:lnTo>
                      <a:pt x="72" y="59"/>
                    </a:lnTo>
                    <a:lnTo>
                      <a:pt x="36" y="107"/>
                    </a:lnTo>
                    <a:lnTo>
                      <a:pt x="0" y="93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18"/>
              <p:cNvSpPr>
                <a:spLocks noChangeAspect="1"/>
              </p:cNvSpPr>
              <p:nvPr/>
            </p:nvSpPr>
            <p:spPr bwMode="auto">
              <a:xfrm>
                <a:off x="3876" y="2940"/>
                <a:ext cx="46" cy="81"/>
              </a:xfrm>
              <a:custGeom>
                <a:avLst/>
                <a:gdLst>
                  <a:gd name="T0" fmla="*/ 0 w 84"/>
                  <a:gd name="T1" fmla="*/ 0 h 117"/>
                  <a:gd name="T2" fmla="*/ 1 w 84"/>
                  <a:gd name="T3" fmla="*/ 1 h 117"/>
                  <a:gd name="T4" fmla="*/ 1 w 84"/>
                  <a:gd name="T5" fmla="*/ 1 h 117"/>
                  <a:gd name="T6" fmla="*/ 1 w 84"/>
                  <a:gd name="T7" fmla="*/ 1 h 117"/>
                  <a:gd name="T8" fmla="*/ 1 w 84"/>
                  <a:gd name="T9" fmla="*/ 1 h 117"/>
                  <a:gd name="T10" fmla="*/ 1 w 84"/>
                  <a:gd name="T11" fmla="*/ 1 h 117"/>
                  <a:gd name="T12" fmla="*/ 1 w 84"/>
                  <a:gd name="T13" fmla="*/ 1 h 117"/>
                  <a:gd name="T14" fmla="*/ 1 w 84"/>
                  <a:gd name="T15" fmla="*/ 1 h 117"/>
                  <a:gd name="T16" fmla="*/ 0 w 84"/>
                  <a:gd name="T17" fmla="*/ 0 h 11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4"/>
                  <a:gd name="T28" fmla="*/ 0 h 117"/>
                  <a:gd name="T29" fmla="*/ 84 w 84"/>
                  <a:gd name="T30" fmla="*/ 117 h 11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4" h="117">
                    <a:moveTo>
                      <a:pt x="0" y="0"/>
                    </a:moveTo>
                    <a:lnTo>
                      <a:pt x="47" y="42"/>
                    </a:lnTo>
                    <a:lnTo>
                      <a:pt x="83" y="53"/>
                    </a:lnTo>
                    <a:lnTo>
                      <a:pt x="77" y="79"/>
                    </a:lnTo>
                    <a:lnTo>
                      <a:pt x="47" y="116"/>
                    </a:lnTo>
                    <a:lnTo>
                      <a:pt x="15" y="82"/>
                    </a:lnTo>
                    <a:lnTo>
                      <a:pt x="33" y="60"/>
                    </a:lnTo>
                    <a:lnTo>
                      <a:pt x="31" y="42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Freeform 19"/>
              <p:cNvSpPr>
                <a:spLocks noChangeAspect="1"/>
              </p:cNvSpPr>
              <p:nvPr/>
            </p:nvSpPr>
            <p:spPr bwMode="auto">
              <a:xfrm>
                <a:off x="2359" y="2185"/>
                <a:ext cx="551" cy="756"/>
              </a:xfrm>
              <a:custGeom>
                <a:avLst/>
                <a:gdLst>
                  <a:gd name="T0" fmla="*/ 1 w 999"/>
                  <a:gd name="T1" fmla="*/ 1 h 1083"/>
                  <a:gd name="T2" fmla="*/ 1 w 999"/>
                  <a:gd name="T3" fmla="*/ 1 h 1083"/>
                  <a:gd name="T4" fmla="*/ 1 w 999"/>
                  <a:gd name="T5" fmla="*/ 1 h 1083"/>
                  <a:gd name="T6" fmla="*/ 1 w 999"/>
                  <a:gd name="T7" fmla="*/ 1 h 1083"/>
                  <a:gd name="T8" fmla="*/ 1 w 999"/>
                  <a:gd name="T9" fmla="*/ 1 h 1083"/>
                  <a:gd name="T10" fmla="*/ 1 w 999"/>
                  <a:gd name="T11" fmla="*/ 1 h 1083"/>
                  <a:gd name="T12" fmla="*/ 1 w 999"/>
                  <a:gd name="T13" fmla="*/ 1 h 1083"/>
                  <a:gd name="T14" fmla="*/ 1 w 999"/>
                  <a:gd name="T15" fmla="*/ 1 h 1083"/>
                  <a:gd name="T16" fmla="*/ 1 w 999"/>
                  <a:gd name="T17" fmla="*/ 1 h 1083"/>
                  <a:gd name="T18" fmla="*/ 1 w 999"/>
                  <a:gd name="T19" fmla="*/ 1 h 1083"/>
                  <a:gd name="T20" fmla="*/ 1 w 999"/>
                  <a:gd name="T21" fmla="*/ 1 h 1083"/>
                  <a:gd name="T22" fmla="*/ 1 w 999"/>
                  <a:gd name="T23" fmla="*/ 1 h 1083"/>
                  <a:gd name="T24" fmla="*/ 1 w 999"/>
                  <a:gd name="T25" fmla="*/ 1 h 1083"/>
                  <a:gd name="T26" fmla="*/ 1 w 999"/>
                  <a:gd name="T27" fmla="*/ 1 h 1083"/>
                  <a:gd name="T28" fmla="*/ 1 w 999"/>
                  <a:gd name="T29" fmla="*/ 1 h 1083"/>
                  <a:gd name="T30" fmla="*/ 1 w 999"/>
                  <a:gd name="T31" fmla="*/ 1 h 1083"/>
                  <a:gd name="T32" fmla="*/ 1 w 999"/>
                  <a:gd name="T33" fmla="*/ 1 h 1083"/>
                  <a:gd name="T34" fmla="*/ 1 w 999"/>
                  <a:gd name="T35" fmla="*/ 1 h 1083"/>
                  <a:gd name="T36" fmla="*/ 1 w 999"/>
                  <a:gd name="T37" fmla="*/ 1 h 1083"/>
                  <a:gd name="T38" fmla="*/ 1 w 999"/>
                  <a:gd name="T39" fmla="*/ 1 h 1083"/>
                  <a:gd name="T40" fmla="*/ 1 w 999"/>
                  <a:gd name="T41" fmla="*/ 1 h 1083"/>
                  <a:gd name="T42" fmla="*/ 1 w 999"/>
                  <a:gd name="T43" fmla="*/ 1 h 1083"/>
                  <a:gd name="T44" fmla="*/ 1 w 999"/>
                  <a:gd name="T45" fmla="*/ 1 h 1083"/>
                  <a:gd name="T46" fmla="*/ 1 w 999"/>
                  <a:gd name="T47" fmla="*/ 1 h 1083"/>
                  <a:gd name="T48" fmla="*/ 1 w 999"/>
                  <a:gd name="T49" fmla="*/ 1 h 1083"/>
                  <a:gd name="T50" fmla="*/ 1 w 999"/>
                  <a:gd name="T51" fmla="*/ 1 h 1083"/>
                  <a:gd name="T52" fmla="*/ 1 w 999"/>
                  <a:gd name="T53" fmla="*/ 1 h 1083"/>
                  <a:gd name="T54" fmla="*/ 1 w 999"/>
                  <a:gd name="T55" fmla="*/ 1 h 1083"/>
                  <a:gd name="T56" fmla="*/ 1 w 999"/>
                  <a:gd name="T57" fmla="*/ 1 h 1083"/>
                  <a:gd name="T58" fmla="*/ 1 w 999"/>
                  <a:gd name="T59" fmla="*/ 1 h 1083"/>
                  <a:gd name="T60" fmla="*/ 1 w 999"/>
                  <a:gd name="T61" fmla="*/ 1 h 1083"/>
                  <a:gd name="T62" fmla="*/ 1 w 999"/>
                  <a:gd name="T63" fmla="*/ 1 h 1083"/>
                  <a:gd name="T64" fmla="*/ 1 w 999"/>
                  <a:gd name="T65" fmla="*/ 1 h 1083"/>
                  <a:gd name="T66" fmla="*/ 1 w 999"/>
                  <a:gd name="T67" fmla="*/ 1 h 1083"/>
                  <a:gd name="T68" fmla="*/ 1 w 999"/>
                  <a:gd name="T69" fmla="*/ 1 h 1083"/>
                  <a:gd name="T70" fmla="*/ 1 w 999"/>
                  <a:gd name="T71" fmla="*/ 1 h 1083"/>
                  <a:gd name="T72" fmla="*/ 1 w 999"/>
                  <a:gd name="T73" fmla="*/ 1 h 1083"/>
                  <a:gd name="T74" fmla="*/ 1 w 999"/>
                  <a:gd name="T75" fmla="*/ 1 h 1083"/>
                  <a:gd name="T76" fmla="*/ 1 w 999"/>
                  <a:gd name="T77" fmla="*/ 1 h 1083"/>
                  <a:gd name="T78" fmla="*/ 1 w 999"/>
                  <a:gd name="T79" fmla="*/ 1 h 1083"/>
                  <a:gd name="T80" fmla="*/ 1 w 999"/>
                  <a:gd name="T81" fmla="*/ 1 h 1083"/>
                  <a:gd name="T82" fmla="*/ 1 w 999"/>
                  <a:gd name="T83" fmla="*/ 0 h 1083"/>
                  <a:gd name="T84" fmla="*/ 1 w 999"/>
                  <a:gd name="T85" fmla="*/ 1 h 1083"/>
                  <a:gd name="T86" fmla="*/ 1 w 999"/>
                  <a:gd name="T87" fmla="*/ 1 h 1083"/>
                  <a:gd name="T88" fmla="*/ 1 w 999"/>
                  <a:gd name="T89" fmla="*/ 1 h 1083"/>
                  <a:gd name="T90" fmla="*/ 1 w 999"/>
                  <a:gd name="T91" fmla="*/ 1 h 1083"/>
                  <a:gd name="T92" fmla="*/ 1 w 999"/>
                  <a:gd name="T93" fmla="*/ 1 h 1083"/>
                  <a:gd name="T94" fmla="*/ 1 w 999"/>
                  <a:gd name="T95" fmla="*/ 1 h 1083"/>
                  <a:gd name="T96" fmla="*/ 1 w 999"/>
                  <a:gd name="T97" fmla="*/ 1 h 1083"/>
                  <a:gd name="T98" fmla="*/ 1 w 999"/>
                  <a:gd name="T99" fmla="*/ 1 h 1083"/>
                  <a:gd name="T100" fmla="*/ 1 w 999"/>
                  <a:gd name="T101" fmla="*/ 1 h 1083"/>
                  <a:gd name="T102" fmla="*/ 0 w 999"/>
                  <a:gd name="T103" fmla="*/ 1 h 1083"/>
                  <a:gd name="T104" fmla="*/ 1 w 999"/>
                  <a:gd name="T105" fmla="*/ 1 h 108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99"/>
                  <a:gd name="T160" fmla="*/ 0 h 1083"/>
                  <a:gd name="T161" fmla="*/ 999 w 999"/>
                  <a:gd name="T162" fmla="*/ 1083 h 108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99" h="1083">
                    <a:moveTo>
                      <a:pt x="31" y="393"/>
                    </a:moveTo>
                    <a:lnTo>
                      <a:pt x="37" y="403"/>
                    </a:lnTo>
                    <a:lnTo>
                      <a:pt x="63" y="430"/>
                    </a:lnTo>
                    <a:lnTo>
                      <a:pt x="89" y="460"/>
                    </a:lnTo>
                    <a:lnTo>
                      <a:pt x="145" y="499"/>
                    </a:lnTo>
                    <a:lnTo>
                      <a:pt x="226" y="496"/>
                    </a:lnTo>
                    <a:lnTo>
                      <a:pt x="324" y="475"/>
                    </a:lnTo>
                    <a:lnTo>
                      <a:pt x="345" y="501"/>
                    </a:lnTo>
                    <a:lnTo>
                      <a:pt x="376" y="495"/>
                    </a:lnTo>
                    <a:lnTo>
                      <a:pt x="382" y="573"/>
                    </a:lnTo>
                    <a:lnTo>
                      <a:pt x="427" y="637"/>
                    </a:lnTo>
                    <a:lnTo>
                      <a:pt x="454" y="721"/>
                    </a:lnTo>
                    <a:lnTo>
                      <a:pt x="423" y="816"/>
                    </a:lnTo>
                    <a:lnTo>
                      <a:pt x="463" y="896"/>
                    </a:lnTo>
                    <a:lnTo>
                      <a:pt x="473" y="970"/>
                    </a:lnTo>
                    <a:lnTo>
                      <a:pt x="520" y="1082"/>
                    </a:lnTo>
                    <a:lnTo>
                      <a:pt x="648" y="1066"/>
                    </a:lnTo>
                    <a:lnTo>
                      <a:pt x="723" y="986"/>
                    </a:lnTo>
                    <a:lnTo>
                      <a:pt x="730" y="941"/>
                    </a:lnTo>
                    <a:lnTo>
                      <a:pt x="767" y="920"/>
                    </a:lnTo>
                    <a:lnTo>
                      <a:pt x="756" y="854"/>
                    </a:lnTo>
                    <a:lnTo>
                      <a:pt x="840" y="789"/>
                    </a:lnTo>
                    <a:lnTo>
                      <a:pt x="841" y="714"/>
                    </a:lnTo>
                    <a:lnTo>
                      <a:pt x="818" y="653"/>
                    </a:lnTo>
                    <a:lnTo>
                      <a:pt x="857" y="585"/>
                    </a:lnTo>
                    <a:lnTo>
                      <a:pt x="945" y="504"/>
                    </a:lnTo>
                    <a:lnTo>
                      <a:pt x="998" y="414"/>
                    </a:lnTo>
                    <a:lnTo>
                      <a:pt x="991" y="389"/>
                    </a:lnTo>
                    <a:lnTo>
                      <a:pt x="906" y="412"/>
                    </a:lnTo>
                    <a:lnTo>
                      <a:pt x="878" y="377"/>
                    </a:lnTo>
                    <a:lnTo>
                      <a:pt x="829" y="342"/>
                    </a:lnTo>
                    <a:lnTo>
                      <a:pt x="811" y="298"/>
                    </a:lnTo>
                    <a:lnTo>
                      <a:pt x="772" y="209"/>
                    </a:lnTo>
                    <a:lnTo>
                      <a:pt x="722" y="121"/>
                    </a:lnTo>
                    <a:lnTo>
                      <a:pt x="699" y="90"/>
                    </a:lnTo>
                    <a:lnTo>
                      <a:pt x="674" y="102"/>
                    </a:lnTo>
                    <a:lnTo>
                      <a:pt x="616" y="89"/>
                    </a:lnTo>
                    <a:lnTo>
                      <a:pt x="541" y="82"/>
                    </a:lnTo>
                    <a:lnTo>
                      <a:pt x="527" y="111"/>
                    </a:lnTo>
                    <a:lnTo>
                      <a:pt x="472" y="78"/>
                    </a:lnTo>
                    <a:lnTo>
                      <a:pt x="397" y="51"/>
                    </a:lnTo>
                    <a:lnTo>
                      <a:pt x="415" y="0"/>
                    </a:lnTo>
                    <a:lnTo>
                      <a:pt x="381" y="3"/>
                    </a:lnTo>
                    <a:lnTo>
                      <a:pt x="277" y="8"/>
                    </a:lnTo>
                    <a:lnTo>
                      <a:pt x="223" y="32"/>
                    </a:lnTo>
                    <a:lnTo>
                      <a:pt x="171" y="23"/>
                    </a:lnTo>
                    <a:lnTo>
                      <a:pt x="124" y="76"/>
                    </a:lnTo>
                    <a:lnTo>
                      <a:pt x="107" y="127"/>
                    </a:lnTo>
                    <a:lnTo>
                      <a:pt x="68" y="149"/>
                    </a:lnTo>
                    <a:lnTo>
                      <a:pt x="10" y="252"/>
                    </a:lnTo>
                    <a:lnTo>
                      <a:pt x="23" y="290"/>
                    </a:lnTo>
                    <a:lnTo>
                      <a:pt x="0" y="347"/>
                    </a:lnTo>
                    <a:lnTo>
                      <a:pt x="31" y="393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Freeform 20"/>
              <p:cNvSpPr>
                <a:spLocks noChangeAspect="1"/>
              </p:cNvSpPr>
              <p:nvPr/>
            </p:nvSpPr>
            <p:spPr bwMode="auto">
              <a:xfrm>
                <a:off x="3543" y="2582"/>
                <a:ext cx="161" cy="101"/>
              </a:xfrm>
              <a:custGeom>
                <a:avLst/>
                <a:gdLst>
                  <a:gd name="T0" fmla="*/ 0 w 292"/>
                  <a:gd name="T1" fmla="*/ 1 h 145"/>
                  <a:gd name="T2" fmla="*/ 1 w 292"/>
                  <a:gd name="T3" fmla="*/ 1 h 145"/>
                  <a:gd name="T4" fmla="*/ 1 w 292"/>
                  <a:gd name="T5" fmla="*/ 1 h 145"/>
                  <a:gd name="T6" fmla="*/ 1 w 292"/>
                  <a:gd name="T7" fmla="*/ 1 h 145"/>
                  <a:gd name="T8" fmla="*/ 1 w 292"/>
                  <a:gd name="T9" fmla="*/ 1 h 145"/>
                  <a:gd name="T10" fmla="*/ 1 w 292"/>
                  <a:gd name="T11" fmla="*/ 1 h 145"/>
                  <a:gd name="T12" fmla="*/ 1 w 292"/>
                  <a:gd name="T13" fmla="*/ 1 h 145"/>
                  <a:gd name="T14" fmla="*/ 1 w 292"/>
                  <a:gd name="T15" fmla="*/ 1 h 145"/>
                  <a:gd name="T16" fmla="*/ 1 w 292"/>
                  <a:gd name="T17" fmla="*/ 1 h 145"/>
                  <a:gd name="T18" fmla="*/ 1 w 292"/>
                  <a:gd name="T19" fmla="*/ 1 h 145"/>
                  <a:gd name="T20" fmla="*/ 1 w 292"/>
                  <a:gd name="T21" fmla="*/ 0 h 145"/>
                  <a:gd name="T22" fmla="*/ 0 w 292"/>
                  <a:gd name="T23" fmla="*/ 1 h 1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2"/>
                  <a:gd name="T37" fmla="*/ 0 h 145"/>
                  <a:gd name="T38" fmla="*/ 292 w 292"/>
                  <a:gd name="T39" fmla="*/ 145 h 1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2" h="145">
                    <a:moveTo>
                      <a:pt x="0" y="14"/>
                    </a:moveTo>
                    <a:lnTo>
                      <a:pt x="44" y="25"/>
                    </a:lnTo>
                    <a:lnTo>
                      <a:pt x="29" y="53"/>
                    </a:lnTo>
                    <a:lnTo>
                      <a:pt x="105" y="74"/>
                    </a:lnTo>
                    <a:lnTo>
                      <a:pt x="101" y="118"/>
                    </a:lnTo>
                    <a:lnTo>
                      <a:pt x="173" y="129"/>
                    </a:lnTo>
                    <a:lnTo>
                      <a:pt x="197" y="104"/>
                    </a:lnTo>
                    <a:lnTo>
                      <a:pt x="291" y="144"/>
                    </a:lnTo>
                    <a:lnTo>
                      <a:pt x="243" y="83"/>
                    </a:lnTo>
                    <a:lnTo>
                      <a:pt x="102" y="14"/>
                    </a:lnTo>
                    <a:lnTo>
                      <a:pt x="22" y="0"/>
                    </a:lnTo>
                    <a:lnTo>
                      <a:pt x="0" y="14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Freeform 21"/>
              <p:cNvSpPr>
                <a:spLocks noChangeAspect="1"/>
              </p:cNvSpPr>
              <p:nvPr/>
            </p:nvSpPr>
            <p:spPr bwMode="auto">
              <a:xfrm>
                <a:off x="3472" y="2479"/>
                <a:ext cx="33" cy="42"/>
              </a:xfrm>
              <a:custGeom>
                <a:avLst/>
                <a:gdLst>
                  <a:gd name="T0" fmla="*/ 0 w 61"/>
                  <a:gd name="T1" fmla="*/ 1 h 61"/>
                  <a:gd name="T2" fmla="*/ 1 w 61"/>
                  <a:gd name="T3" fmla="*/ 1 h 61"/>
                  <a:gd name="T4" fmla="*/ 1 w 61"/>
                  <a:gd name="T5" fmla="*/ 0 h 61"/>
                  <a:gd name="T6" fmla="*/ 1 w 61"/>
                  <a:gd name="T7" fmla="*/ 1 h 61"/>
                  <a:gd name="T8" fmla="*/ 1 w 61"/>
                  <a:gd name="T9" fmla="*/ 1 h 61"/>
                  <a:gd name="T10" fmla="*/ 1 w 61"/>
                  <a:gd name="T11" fmla="*/ 1 h 61"/>
                  <a:gd name="T12" fmla="*/ 0 w 61"/>
                  <a:gd name="T13" fmla="*/ 1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61"/>
                  <a:gd name="T23" fmla="*/ 61 w 61"/>
                  <a:gd name="T24" fmla="*/ 61 h 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61">
                    <a:moveTo>
                      <a:pt x="0" y="40"/>
                    </a:moveTo>
                    <a:lnTo>
                      <a:pt x="13" y="20"/>
                    </a:lnTo>
                    <a:lnTo>
                      <a:pt x="52" y="0"/>
                    </a:lnTo>
                    <a:lnTo>
                      <a:pt x="60" y="36"/>
                    </a:lnTo>
                    <a:lnTo>
                      <a:pt x="50" y="60"/>
                    </a:lnTo>
                    <a:lnTo>
                      <a:pt x="24" y="28"/>
                    </a:lnTo>
                    <a:lnTo>
                      <a:pt x="0" y="4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22"/>
              <p:cNvSpPr>
                <a:spLocks noChangeAspect="1"/>
              </p:cNvSpPr>
              <p:nvPr/>
            </p:nvSpPr>
            <p:spPr bwMode="auto">
              <a:xfrm>
                <a:off x="3455" y="2387"/>
                <a:ext cx="33" cy="65"/>
              </a:xfrm>
              <a:custGeom>
                <a:avLst/>
                <a:gdLst>
                  <a:gd name="T0" fmla="*/ 0 w 60"/>
                  <a:gd name="T1" fmla="*/ 1 h 94"/>
                  <a:gd name="T2" fmla="*/ 1 w 60"/>
                  <a:gd name="T3" fmla="*/ 0 h 94"/>
                  <a:gd name="T4" fmla="*/ 1 w 60"/>
                  <a:gd name="T5" fmla="*/ 1 h 94"/>
                  <a:gd name="T6" fmla="*/ 1 w 60"/>
                  <a:gd name="T7" fmla="*/ 1 h 94"/>
                  <a:gd name="T8" fmla="*/ 1 w 60"/>
                  <a:gd name="T9" fmla="*/ 1 h 94"/>
                  <a:gd name="T10" fmla="*/ 1 w 60"/>
                  <a:gd name="T11" fmla="*/ 1 h 94"/>
                  <a:gd name="T12" fmla="*/ 1 w 60"/>
                  <a:gd name="T13" fmla="*/ 1 h 94"/>
                  <a:gd name="T14" fmla="*/ 0 w 60"/>
                  <a:gd name="T15" fmla="*/ 1 h 9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94"/>
                  <a:gd name="T26" fmla="*/ 60 w 60"/>
                  <a:gd name="T27" fmla="*/ 94 h 9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94">
                    <a:moveTo>
                      <a:pt x="0" y="37"/>
                    </a:moveTo>
                    <a:lnTo>
                      <a:pt x="11" y="0"/>
                    </a:lnTo>
                    <a:lnTo>
                      <a:pt x="32" y="1"/>
                    </a:lnTo>
                    <a:lnTo>
                      <a:pt x="37" y="26"/>
                    </a:lnTo>
                    <a:lnTo>
                      <a:pt x="21" y="51"/>
                    </a:lnTo>
                    <a:lnTo>
                      <a:pt x="59" y="93"/>
                    </a:lnTo>
                    <a:lnTo>
                      <a:pt x="11" y="72"/>
                    </a:lnTo>
                    <a:lnTo>
                      <a:pt x="0" y="37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23"/>
              <p:cNvSpPr>
                <a:spLocks noChangeAspect="1"/>
              </p:cNvSpPr>
              <p:nvPr/>
            </p:nvSpPr>
            <p:spPr bwMode="auto">
              <a:xfrm>
                <a:off x="3447" y="2561"/>
                <a:ext cx="51" cy="72"/>
              </a:xfrm>
              <a:custGeom>
                <a:avLst/>
                <a:gdLst>
                  <a:gd name="T0" fmla="*/ 0 w 92"/>
                  <a:gd name="T1" fmla="*/ 1 h 105"/>
                  <a:gd name="T2" fmla="*/ 1 w 92"/>
                  <a:gd name="T3" fmla="*/ 1 h 105"/>
                  <a:gd name="T4" fmla="*/ 1 w 92"/>
                  <a:gd name="T5" fmla="*/ 1 h 105"/>
                  <a:gd name="T6" fmla="*/ 1 w 92"/>
                  <a:gd name="T7" fmla="*/ 1 h 105"/>
                  <a:gd name="T8" fmla="*/ 1 w 92"/>
                  <a:gd name="T9" fmla="*/ 1 h 105"/>
                  <a:gd name="T10" fmla="*/ 1 w 92"/>
                  <a:gd name="T11" fmla="*/ 1 h 105"/>
                  <a:gd name="T12" fmla="*/ 1 w 92"/>
                  <a:gd name="T13" fmla="*/ 0 h 105"/>
                  <a:gd name="T14" fmla="*/ 1 w 92"/>
                  <a:gd name="T15" fmla="*/ 1 h 105"/>
                  <a:gd name="T16" fmla="*/ 1 w 92"/>
                  <a:gd name="T17" fmla="*/ 1 h 105"/>
                  <a:gd name="T18" fmla="*/ 0 w 92"/>
                  <a:gd name="T19" fmla="*/ 1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2"/>
                  <a:gd name="T31" fmla="*/ 0 h 105"/>
                  <a:gd name="T32" fmla="*/ 92 w 92"/>
                  <a:gd name="T33" fmla="*/ 105 h 10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2" h="105">
                    <a:moveTo>
                      <a:pt x="0" y="63"/>
                    </a:moveTo>
                    <a:lnTo>
                      <a:pt x="8" y="100"/>
                    </a:lnTo>
                    <a:lnTo>
                      <a:pt x="36" y="104"/>
                    </a:lnTo>
                    <a:lnTo>
                      <a:pt x="57" y="88"/>
                    </a:lnTo>
                    <a:lnTo>
                      <a:pt x="36" y="51"/>
                    </a:lnTo>
                    <a:lnTo>
                      <a:pt x="78" y="19"/>
                    </a:lnTo>
                    <a:lnTo>
                      <a:pt x="91" y="0"/>
                    </a:lnTo>
                    <a:lnTo>
                      <a:pt x="32" y="6"/>
                    </a:lnTo>
                    <a:lnTo>
                      <a:pt x="17" y="14"/>
                    </a:lnTo>
                    <a:lnTo>
                      <a:pt x="0" y="63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24"/>
              <p:cNvSpPr>
                <a:spLocks noChangeAspect="1"/>
              </p:cNvSpPr>
              <p:nvPr/>
            </p:nvSpPr>
            <p:spPr bwMode="auto">
              <a:xfrm>
                <a:off x="3369" y="2507"/>
                <a:ext cx="82" cy="113"/>
              </a:xfrm>
              <a:custGeom>
                <a:avLst/>
                <a:gdLst>
                  <a:gd name="T0" fmla="*/ 0 w 150"/>
                  <a:gd name="T1" fmla="*/ 1 h 162"/>
                  <a:gd name="T2" fmla="*/ 1 w 150"/>
                  <a:gd name="T3" fmla="*/ 1 h 162"/>
                  <a:gd name="T4" fmla="*/ 1 w 150"/>
                  <a:gd name="T5" fmla="*/ 0 h 162"/>
                  <a:gd name="T6" fmla="*/ 1 w 150"/>
                  <a:gd name="T7" fmla="*/ 1 h 162"/>
                  <a:gd name="T8" fmla="*/ 1 w 150"/>
                  <a:gd name="T9" fmla="*/ 1 h 162"/>
                  <a:gd name="T10" fmla="*/ 1 w 150"/>
                  <a:gd name="T11" fmla="*/ 1 h 162"/>
                  <a:gd name="T12" fmla="*/ 1 w 150"/>
                  <a:gd name="T13" fmla="*/ 1 h 162"/>
                  <a:gd name="T14" fmla="*/ 1 w 150"/>
                  <a:gd name="T15" fmla="*/ 1 h 162"/>
                  <a:gd name="T16" fmla="*/ 0 w 150"/>
                  <a:gd name="T17" fmla="*/ 1 h 1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0"/>
                  <a:gd name="T28" fmla="*/ 0 h 162"/>
                  <a:gd name="T29" fmla="*/ 150 w 150"/>
                  <a:gd name="T30" fmla="*/ 162 h 16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0" h="162">
                    <a:moveTo>
                      <a:pt x="0" y="95"/>
                    </a:moveTo>
                    <a:lnTo>
                      <a:pt x="11" y="78"/>
                    </a:lnTo>
                    <a:lnTo>
                      <a:pt x="118" y="0"/>
                    </a:lnTo>
                    <a:lnTo>
                      <a:pt x="149" y="25"/>
                    </a:lnTo>
                    <a:lnTo>
                      <a:pt x="119" y="51"/>
                    </a:lnTo>
                    <a:lnTo>
                      <a:pt x="131" y="86"/>
                    </a:lnTo>
                    <a:lnTo>
                      <a:pt x="86" y="161"/>
                    </a:lnTo>
                    <a:lnTo>
                      <a:pt x="20" y="145"/>
                    </a:lnTo>
                    <a:lnTo>
                      <a:pt x="0" y="95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25"/>
              <p:cNvSpPr>
                <a:spLocks noChangeAspect="1"/>
              </p:cNvSpPr>
              <p:nvPr/>
            </p:nvSpPr>
            <p:spPr bwMode="auto">
              <a:xfrm>
                <a:off x="3340" y="2638"/>
                <a:ext cx="72" cy="30"/>
              </a:xfrm>
              <a:custGeom>
                <a:avLst/>
                <a:gdLst>
                  <a:gd name="T0" fmla="*/ 0 w 131"/>
                  <a:gd name="T1" fmla="*/ 1 h 42"/>
                  <a:gd name="T2" fmla="*/ 1 w 131"/>
                  <a:gd name="T3" fmla="*/ 0 h 42"/>
                  <a:gd name="T4" fmla="*/ 1 w 131"/>
                  <a:gd name="T5" fmla="*/ 1 h 42"/>
                  <a:gd name="T6" fmla="*/ 1 w 131"/>
                  <a:gd name="T7" fmla="*/ 1 h 42"/>
                  <a:gd name="T8" fmla="*/ 1 w 131"/>
                  <a:gd name="T9" fmla="*/ 1 h 42"/>
                  <a:gd name="T10" fmla="*/ 1 w 131"/>
                  <a:gd name="T11" fmla="*/ 1 h 42"/>
                  <a:gd name="T12" fmla="*/ 0 w 131"/>
                  <a:gd name="T13" fmla="*/ 1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42"/>
                  <a:gd name="T23" fmla="*/ 131 w 131"/>
                  <a:gd name="T24" fmla="*/ 42 h 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42">
                    <a:moveTo>
                      <a:pt x="0" y="11"/>
                    </a:moveTo>
                    <a:lnTo>
                      <a:pt x="8" y="0"/>
                    </a:lnTo>
                    <a:lnTo>
                      <a:pt x="101" y="12"/>
                    </a:lnTo>
                    <a:lnTo>
                      <a:pt x="129" y="26"/>
                    </a:lnTo>
                    <a:lnTo>
                      <a:pt x="130" y="41"/>
                    </a:lnTo>
                    <a:lnTo>
                      <a:pt x="22" y="21"/>
                    </a:lnTo>
                    <a:lnTo>
                      <a:pt x="0" y="11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26"/>
              <p:cNvSpPr>
                <a:spLocks noChangeAspect="1"/>
              </p:cNvSpPr>
              <p:nvPr/>
            </p:nvSpPr>
            <p:spPr bwMode="auto">
              <a:xfrm>
                <a:off x="3259" y="2521"/>
                <a:ext cx="87" cy="116"/>
              </a:xfrm>
              <a:custGeom>
                <a:avLst/>
                <a:gdLst>
                  <a:gd name="T0" fmla="*/ 0 w 159"/>
                  <a:gd name="T1" fmla="*/ 0 h 167"/>
                  <a:gd name="T2" fmla="*/ 1 w 159"/>
                  <a:gd name="T3" fmla="*/ 1 h 167"/>
                  <a:gd name="T4" fmla="*/ 1 w 159"/>
                  <a:gd name="T5" fmla="*/ 1 h 167"/>
                  <a:gd name="T6" fmla="*/ 1 w 159"/>
                  <a:gd name="T7" fmla="*/ 1 h 167"/>
                  <a:gd name="T8" fmla="*/ 1 w 159"/>
                  <a:gd name="T9" fmla="*/ 1 h 167"/>
                  <a:gd name="T10" fmla="*/ 1 w 159"/>
                  <a:gd name="T11" fmla="*/ 1 h 167"/>
                  <a:gd name="T12" fmla="*/ 1 w 159"/>
                  <a:gd name="T13" fmla="*/ 1 h 167"/>
                  <a:gd name="T14" fmla="*/ 1 w 159"/>
                  <a:gd name="T15" fmla="*/ 1 h 167"/>
                  <a:gd name="T16" fmla="*/ 0 w 159"/>
                  <a:gd name="T17" fmla="*/ 0 h 1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"/>
                  <a:gd name="T28" fmla="*/ 0 h 167"/>
                  <a:gd name="T29" fmla="*/ 159 w 159"/>
                  <a:gd name="T30" fmla="*/ 167 h 16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" h="167">
                    <a:moveTo>
                      <a:pt x="0" y="0"/>
                    </a:moveTo>
                    <a:lnTo>
                      <a:pt x="34" y="7"/>
                    </a:lnTo>
                    <a:lnTo>
                      <a:pt x="115" y="67"/>
                    </a:lnTo>
                    <a:lnTo>
                      <a:pt x="122" y="93"/>
                    </a:lnTo>
                    <a:lnTo>
                      <a:pt x="158" y="126"/>
                    </a:lnTo>
                    <a:lnTo>
                      <a:pt x="137" y="166"/>
                    </a:lnTo>
                    <a:lnTo>
                      <a:pt x="105" y="141"/>
                    </a:lnTo>
                    <a:lnTo>
                      <a:pt x="52" y="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Freeform 27"/>
              <p:cNvSpPr>
                <a:spLocks noChangeAspect="1"/>
              </p:cNvSpPr>
              <p:nvPr/>
            </p:nvSpPr>
            <p:spPr bwMode="auto">
              <a:xfrm>
                <a:off x="3614" y="2085"/>
                <a:ext cx="49" cy="44"/>
              </a:xfrm>
              <a:custGeom>
                <a:avLst/>
                <a:gdLst>
                  <a:gd name="T0" fmla="*/ 0 w 87"/>
                  <a:gd name="T1" fmla="*/ 1 h 64"/>
                  <a:gd name="T2" fmla="*/ 1 w 87"/>
                  <a:gd name="T3" fmla="*/ 1 h 64"/>
                  <a:gd name="T4" fmla="*/ 1 w 87"/>
                  <a:gd name="T5" fmla="*/ 1 h 64"/>
                  <a:gd name="T6" fmla="*/ 1 w 87"/>
                  <a:gd name="T7" fmla="*/ 1 h 64"/>
                  <a:gd name="T8" fmla="*/ 1 w 87"/>
                  <a:gd name="T9" fmla="*/ 1 h 64"/>
                  <a:gd name="T10" fmla="*/ 1 w 87"/>
                  <a:gd name="T11" fmla="*/ 0 h 64"/>
                  <a:gd name="T12" fmla="*/ 0 w 87"/>
                  <a:gd name="T13" fmla="*/ 1 h 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"/>
                  <a:gd name="T22" fmla="*/ 0 h 64"/>
                  <a:gd name="T23" fmla="*/ 87 w 87"/>
                  <a:gd name="T24" fmla="*/ 64 h 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" h="64">
                    <a:moveTo>
                      <a:pt x="0" y="52"/>
                    </a:moveTo>
                    <a:lnTo>
                      <a:pt x="10" y="53"/>
                    </a:lnTo>
                    <a:lnTo>
                      <a:pt x="50" y="63"/>
                    </a:lnTo>
                    <a:lnTo>
                      <a:pt x="86" y="37"/>
                    </a:lnTo>
                    <a:lnTo>
                      <a:pt x="81" y="21"/>
                    </a:lnTo>
                    <a:lnTo>
                      <a:pt x="31" y="0"/>
                    </a:lnTo>
                    <a:lnTo>
                      <a:pt x="0" y="52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Freeform 28"/>
              <p:cNvSpPr>
                <a:spLocks noChangeAspect="1"/>
              </p:cNvSpPr>
              <p:nvPr/>
            </p:nvSpPr>
            <p:spPr bwMode="auto">
              <a:xfrm>
                <a:off x="3630" y="1966"/>
                <a:ext cx="25" cy="112"/>
              </a:xfrm>
              <a:custGeom>
                <a:avLst/>
                <a:gdLst>
                  <a:gd name="T0" fmla="*/ 0 w 46"/>
                  <a:gd name="T1" fmla="*/ 1 h 161"/>
                  <a:gd name="T2" fmla="*/ 1 w 46"/>
                  <a:gd name="T3" fmla="*/ 1 h 161"/>
                  <a:gd name="T4" fmla="*/ 1 w 46"/>
                  <a:gd name="T5" fmla="*/ 1 h 161"/>
                  <a:gd name="T6" fmla="*/ 1 w 46"/>
                  <a:gd name="T7" fmla="*/ 0 h 161"/>
                  <a:gd name="T8" fmla="*/ 0 w 46"/>
                  <a:gd name="T9" fmla="*/ 1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"/>
                  <a:gd name="T16" fmla="*/ 0 h 161"/>
                  <a:gd name="T17" fmla="*/ 46 w 46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" h="161">
                    <a:moveTo>
                      <a:pt x="0" y="40"/>
                    </a:moveTo>
                    <a:lnTo>
                      <a:pt x="8" y="160"/>
                    </a:lnTo>
                    <a:lnTo>
                      <a:pt x="45" y="110"/>
                    </a:lnTo>
                    <a:lnTo>
                      <a:pt x="15" y="0"/>
                    </a:lnTo>
                    <a:lnTo>
                      <a:pt x="0" y="4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Freeform 29"/>
              <p:cNvSpPr>
                <a:spLocks noChangeAspect="1"/>
              </p:cNvSpPr>
              <p:nvPr/>
            </p:nvSpPr>
            <p:spPr bwMode="auto">
              <a:xfrm>
                <a:off x="3543" y="2135"/>
                <a:ext cx="91" cy="86"/>
              </a:xfrm>
              <a:custGeom>
                <a:avLst/>
                <a:gdLst>
                  <a:gd name="T0" fmla="*/ 0 w 164"/>
                  <a:gd name="T1" fmla="*/ 1 h 124"/>
                  <a:gd name="T2" fmla="*/ 1 w 164"/>
                  <a:gd name="T3" fmla="*/ 1 h 124"/>
                  <a:gd name="T4" fmla="*/ 1 w 164"/>
                  <a:gd name="T5" fmla="*/ 1 h 124"/>
                  <a:gd name="T6" fmla="*/ 1 w 164"/>
                  <a:gd name="T7" fmla="*/ 1 h 124"/>
                  <a:gd name="T8" fmla="*/ 1 w 164"/>
                  <a:gd name="T9" fmla="*/ 1 h 124"/>
                  <a:gd name="T10" fmla="*/ 1 w 164"/>
                  <a:gd name="T11" fmla="*/ 0 h 124"/>
                  <a:gd name="T12" fmla="*/ 1 w 164"/>
                  <a:gd name="T13" fmla="*/ 1 h 124"/>
                  <a:gd name="T14" fmla="*/ 1 w 164"/>
                  <a:gd name="T15" fmla="*/ 1 h 124"/>
                  <a:gd name="T16" fmla="*/ 1 w 164"/>
                  <a:gd name="T17" fmla="*/ 1 h 124"/>
                  <a:gd name="T18" fmla="*/ 1 w 164"/>
                  <a:gd name="T19" fmla="*/ 1 h 124"/>
                  <a:gd name="T20" fmla="*/ 0 w 164"/>
                  <a:gd name="T21" fmla="*/ 1 h 1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4"/>
                  <a:gd name="T34" fmla="*/ 0 h 124"/>
                  <a:gd name="T35" fmla="*/ 164 w 164"/>
                  <a:gd name="T36" fmla="*/ 124 h 1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4" h="124">
                    <a:moveTo>
                      <a:pt x="0" y="123"/>
                    </a:moveTo>
                    <a:lnTo>
                      <a:pt x="28" y="99"/>
                    </a:lnTo>
                    <a:lnTo>
                      <a:pt x="70" y="99"/>
                    </a:lnTo>
                    <a:lnTo>
                      <a:pt x="93" y="66"/>
                    </a:lnTo>
                    <a:lnTo>
                      <a:pt x="128" y="44"/>
                    </a:lnTo>
                    <a:lnTo>
                      <a:pt x="154" y="0"/>
                    </a:lnTo>
                    <a:lnTo>
                      <a:pt x="163" y="32"/>
                    </a:lnTo>
                    <a:lnTo>
                      <a:pt x="138" y="103"/>
                    </a:lnTo>
                    <a:lnTo>
                      <a:pt x="86" y="120"/>
                    </a:lnTo>
                    <a:lnTo>
                      <a:pt x="49" y="115"/>
                    </a:lnTo>
                    <a:lnTo>
                      <a:pt x="0" y="123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Freeform 30"/>
              <p:cNvSpPr>
                <a:spLocks noChangeAspect="1"/>
              </p:cNvSpPr>
              <p:nvPr/>
            </p:nvSpPr>
            <p:spPr bwMode="auto">
              <a:xfrm>
                <a:off x="3136" y="2479"/>
                <a:ext cx="16" cy="38"/>
              </a:xfrm>
              <a:custGeom>
                <a:avLst/>
                <a:gdLst>
                  <a:gd name="T0" fmla="*/ 0 w 29"/>
                  <a:gd name="T1" fmla="*/ 0 h 55"/>
                  <a:gd name="T2" fmla="*/ 1 w 29"/>
                  <a:gd name="T3" fmla="*/ 1 h 55"/>
                  <a:gd name="T4" fmla="*/ 1 w 29"/>
                  <a:gd name="T5" fmla="*/ 1 h 55"/>
                  <a:gd name="T6" fmla="*/ 1 w 29"/>
                  <a:gd name="T7" fmla="*/ 1 h 55"/>
                  <a:gd name="T8" fmla="*/ 0 w 29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"/>
                  <a:gd name="T16" fmla="*/ 0 h 55"/>
                  <a:gd name="T17" fmla="*/ 29 w 29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" h="55">
                    <a:moveTo>
                      <a:pt x="0" y="0"/>
                    </a:moveTo>
                    <a:lnTo>
                      <a:pt x="5" y="54"/>
                    </a:lnTo>
                    <a:lnTo>
                      <a:pt x="28" y="44"/>
                    </a:lnTo>
                    <a:lnTo>
                      <a:pt x="15" y="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Freeform 31"/>
              <p:cNvSpPr>
                <a:spLocks noChangeAspect="1"/>
              </p:cNvSpPr>
              <p:nvPr/>
            </p:nvSpPr>
            <p:spPr bwMode="auto">
              <a:xfrm>
                <a:off x="2584" y="1516"/>
                <a:ext cx="86" cy="76"/>
              </a:xfrm>
              <a:custGeom>
                <a:avLst/>
                <a:gdLst>
                  <a:gd name="T0" fmla="*/ 0 w 155"/>
                  <a:gd name="T1" fmla="*/ 1 h 110"/>
                  <a:gd name="T2" fmla="*/ 1 w 155"/>
                  <a:gd name="T3" fmla="*/ 1 h 110"/>
                  <a:gd name="T4" fmla="*/ 1 w 155"/>
                  <a:gd name="T5" fmla="*/ 1 h 110"/>
                  <a:gd name="T6" fmla="*/ 1 w 155"/>
                  <a:gd name="T7" fmla="*/ 1 h 110"/>
                  <a:gd name="T8" fmla="*/ 1 w 155"/>
                  <a:gd name="T9" fmla="*/ 1 h 110"/>
                  <a:gd name="T10" fmla="*/ 1 w 155"/>
                  <a:gd name="T11" fmla="*/ 1 h 110"/>
                  <a:gd name="T12" fmla="*/ 1 w 155"/>
                  <a:gd name="T13" fmla="*/ 1 h 110"/>
                  <a:gd name="T14" fmla="*/ 1 w 155"/>
                  <a:gd name="T15" fmla="*/ 1 h 110"/>
                  <a:gd name="T16" fmla="*/ 1 w 155"/>
                  <a:gd name="T17" fmla="*/ 1 h 110"/>
                  <a:gd name="T18" fmla="*/ 1 w 155"/>
                  <a:gd name="T19" fmla="*/ 0 h 110"/>
                  <a:gd name="T20" fmla="*/ 1 w 155"/>
                  <a:gd name="T21" fmla="*/ 1 h 110"/>
                  <a:gd name="T22" fmla="*/ 1 w 155"/>
                  <a:gd name="T23" fmla="*/ 1 h 110"/>
                  <a:gd name="T24" fmla="*/ 0 w 155"/>
                  <a:gd name="T25" fmla="*/ 1 h 1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110"/>
                  <a:gd name="T41" fmla="*/ 155 w 155"/>
                  <a:gd name="T42" fmla="*/ 110 h 1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110">
                    <a:moveTo>
                      <a:pt x="0" y="13"/>
                    </a:moveTo>
                    <a:lnTo>
                      <a:pt x="2" y="26"/>
                    </a:lnTo>
                    <a:lnTo>
                      <a:pt x="28" y="61"/>
                    </a:lnTo>
                    <a:lnTo>
                      <a:pt x="71" y="53"/>
                    </a:lnTo>
                    <a:lnTo>
                      <a:pt x="42" y="67"/>
                    </a:lnTo>
                    <a:lnTo>
                      <a:pt x="76" y="84"/>
                    </a:lnTo>
                    <a:lnTo>
                      <a:pt x="47" y="86"/>
                    </a:lnTo>
                    <a:lnTo>
                      <a:pt x="91" y="109"/>
                    </a:lnTo>
                    <a:lnTo>
                      <a:pt x="154" y="40"/>
                    </a:lnTo>
                    <a:lnTo>
                      <a:pt x="80" y="0"/>
                    </a:lnTo>
                    <a:lnTo>
                      <a:pt x="83" y="39"/>
                    </a:lnTo>
                    <a:lnTo>
                      <a:pt x="53" y="9"/>
                    </a:lnTo>
                    <a:lnTo>
                      <a:pt x="0" y="13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Freeform 32"/>
              <p:cNvSpPr>
                <a:spLocks noChangeAspect="1"/>
              </p:cNvSpPr>
              <p:nvPr/>
            </p:nvSpPr>
            <p:spPr bwMode="auto">
              <a:xfrm>
                <a:off x="2643" y="1506"/>
                <a:ext cx="73" cy="31"/>
              </a:xfrm>
              <a:custGeom>
                <a:avLst/>
                <a:gdLst>
                  <a:gd name="T0" fmla="*/ 0 w 132"/>
                  <a:gd name="T1" fmla="*/ 1 h 45"/>
                  <a:gd name="T2" fmla="*/ 1 w 132"/>
                  <a:gd name="T3" fmla="*/ 1 h 45"/>
                  <a:gd name="T4" fmla="*/ 1 w 132"/>
                  <a:gd name="T5" fmla="*/ 1 h 45"/>
                  <a:gd name="T6" fmla="*/ 1 w 132"/>
                  <a:gd name="T7" fmla="*/ 1 h 45"/>
                  <a:gd name="T8" fmla="*/ 1 w 132"/>
                  <a:gd name="T9" fmla="*/ 1 h 45"/>
                  <a:gd name="T10" fmla="*/ 1 w 132"/>
                  <a:gd name="T11" fmla="*/ 1 h 45"/>
                  <a:gd name="T12" fmla="*/ 1 w 132"/>
                  <a:gd name="T13" fmla="*/ 0 h 45"/>
                  <a:gd name="T14" fmla="*/ 0 w 132"/>
                  <a:gd name="T15" fmla="*/ 1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2"/>
                  <a:gd name="T25" fmla="*/ 0 h 45"/>
                  <a:gd name="T26" fmla="*/ 132 w 132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2" h="45">
                    <a:moveTo>
                      <a:pt x="0" y="20"/>
                    </a:moveTo>
                    <a:lnTo>
                      <a:pt x="23" y="32"/>
                    </a:lnTo>
                    <a:lnTo>
                      <a:pt x="75" y="44"/>
                    </a:lnTo>
                    <a:lnTo>
                      <a:pt x="131" y="20"/>
                    </a:lnTo>
                    <a:lnTo>
                      <a:pt x="98" y="5"/>
                    </a:lnTo>
                    <a:lnTo>
                      <a:pt x="61" y="18"/>
                    </a:lnTo>
                    <a:lnTo>
                      <a:pt x="23" y="0"/>
                    </a:lnTo>
                    <a:lnTo>
                      <a:pt x="0" y="2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Freeform 33"/>
              <p:cNvSpPr>
                <a:spLocks noChangeAspect="1"/>
              </p:cNvSpPr>
              <p:nvPr/>
            </p:nvSpPr>
            <p:spPr bwMode="auto">
              <a:xfrm>
                <a:off x="2664" y="1558"/>
                <a:ext cx="34" cy="21"/>
              </a:xfrm>
              <a:custGeom>
                <a:avLst/>
                <a:gdLst>
                  <a:gd name="T0" fmla="*/ 0 w 61"/>
                  <a:gd name="T1" fmla="*/ 1 h 31"/>
                  <a:gd name="T2" fmla="*/ 1 w 61"/>
                  <a:gd name="T3" fmla="*/ 1 h 31"/>
                  <a:gd name="T4" fmla="*/ 1 w 61"/>
                  <a:gd name="T5" fmla="*/ 0 h 31"/>
                  <a:gd name="T6" fmla="*/ 1 w 61"/>
                  <a:gd name="T7" fmla="*/ 1 h 31"/>
                  <a:gd name="T8" fmla="*/ 1 w 61"/>
                  <a:gd name="T9" fmla="*/ 1 h 31"/>
                  <a:gd name="T10" fmla="*/ 0 w 61"/>
                  <a:gd name="T11" fmla="*/ 1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1"/>
                  <a:gd name="T19" fmla="*/ 0 h 31"/>
                  <a:gd name="T20" fmla="*/ 61 w 61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1" h="31">
                    <a:moveTo>
                      <a:pt x="0" y="24"/>
                    </a:moveTo>
                    <a:lnTo>
                      <a:pt x="5" y="8"/>
                    </a:lnTo>
                    <a:lnTo>
                      <a:pt x="31" y="0"/>
                    </a:lnTo>
                    <a:lnTo>
                      <a:pt x="60" y="15"/>
                    </a:lnTo>
                    <a:lnTo>
                      <a:pt x="25" y="30"/>
                    </a:lnTo>
                    <a:lnTo>
                      <a:pt x="0" y="24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Freeform 34"/>
              <p:cNvSpPr>
                <a:spLocks noChangeAspect="1"/>
              </p:cNvSpPr>
              <p:nvPr/>
            </p:nvSpPr>
            <p:spPr bwMode="auto">
              <a:xfrm>
                <a:off x="2909" y="1664"/>
                <a:ext cx="51" cy="45"/>
              </a:xfrm>
              <a:custGeom>
                <a:avLst/>
                <a:gdLst>
                  <a:gd name="T0" fmla="*/ 0 w 91"/>
                  <a:gd name="T1" fmla="*/ 1 h 65"/>
                  <a:gd name="T2" fmla="*/ 1 w 91"/>
                  <a:gd name="T3" fmla="*/ 1 h 65"/>
                  <a:gd name="T4" fmla="*/ 1 w 91"/>
                  <a:gd name="T5" fmla="*/ 1 h 65"/>
                  <a:gd name="T6" fmla="*/ 1 w 91"/>
                  <a:gd name="T7" fmla="*/ 1 h 65"/>
                  <a:gd name="T8" fmla="*/ 1 w 91"/>
                  <a:gd name="T9" fmla="*/ 1 h 65"/>
                  <a:gd name="T10" fmla="*/ 1 w 91"/>
                  <a:gd name="T11" fmla="*/ 0 h 65"/>
                  <a:gd name="T12" fmla="*/ 0 w 91"/>
                  <a:gd name="T13" fmla="*/ 1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1"/>
                  <a:gd name="T22" fmla="*/ 0 h 65"/>
                  <a:gd name="T23" fmla="*/ 91 w 91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1" h="65">
                    <a:moveTo>
                      <a:pt x="0" y="29"/>
                    </a:moveTo>
                    <a:lnTo>
                      <a:pt x="36" y="45"/>
                    </a:lnTo>
                    <a:lnTo>
                      <a:pt x="33" y="61"/>
                    </a:lnTo>
                    <a:lnTo>
                      <a:pt x="90" y="64"/>
                    </a:lnTo>
                    <a:lnTo>
                      <a:pt x="58" y="9"/>
                    </a:lnTo>
                    <a:lnTo>
                      <a:pt x="25" y="0"/>
                    </a:lnTo>
                    <a:lnTo>
                      <a:pt x="0" y="29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Freeform 35"/>
              <p:cNvSpPr>
                <a:spLocks noChangeAspect="1"/>
              </p:cNvSpPr>
              <p:nvPr/>
            </p:nvSpPr>
            <p:spPr bwMode="auto">
              <a:xfrm>
                <a:off x="2927" y="1585"/>
                <a:ext cx="116" cy="75"/>
              </a:xfrm>
              <a:custGeom>
                <a:avLst/>
                <a:gdLst>
                  <a:gd name="T0" fmla="*/ 0 w 212"/>
                  <a:gd name="T1" fmla="*/ 1 h 108"/>
                  <a:gd name="T2" fmla="*/ 1 w 212"/>
                  <a:gd name="T3" fmla="*/ 1 h 108"/>
                  <a:gd name="T4" fmla="*/ 1 w 212"/>
                  <a:gd name="T5" fmla="*/ 1 h 108"/>
                  <a:gd name="T6" fmla="*/ 1 w 212"/>
                  <a:gd name="T7" fmla="*/ 1 h 108"/>
                  <a:gd name="T8" fmla="*/ 1 w 212"/>
                  <a:gd name="T9" fmla="*/ 0 h 108"/>
                  <a:gd name="T10" fmla="*/ 1 w 212"/>
                  <a:gd name="T11" fmla="*/ 1 h 108"/>
                  <a:gd name="T12" fmla="*/ 1 w 212"/>
                  <a:gd name="T13" fmla="*/ 1 h 108"/>
                  <a:gd name="T14" fmla="*/ 0 w 212"/>
                  <a:gd name="T15" fmla="*/ 1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2"/>
                  <a:gd name="T25" fmla="*/ 0 h 108"/>
                  <a:gd name="T26" fmla="*/ 212 w 212"/>
                  <a:gd name="T27" fmla="*/ 108 h 1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2" h="108">
                    <a:moveTo>
                      <a:pt x="0" y="93"/>
                    </a:moveTo>
                    <a:lnTo>
                      <a:pt x="44" y="107"/>
                    </a:lnTo>
                    <a:lnTo>
                      <a:pt x="99" y="56"/>
                    </a:lnTo>
                    <a:lnTo>
                      <a:pt x="211" y="22"/>
                    </a:lnTo>
                    <a:lnTo>
                      <a:pt x="201" y="0"/>
                    </a:lnTo>
                    <a:lnTo>
                      <a:pt x="106" y="20"/>
                    </a:lnTo>
                    <a:lnTo>
                      <a:pt x="28" y="52"/>
                    </a:lnTo>
                    <a:lnTo>
                      <a:pt x="0" y="93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Freeform 36"/>
              <p:cNvSpPr>
                <a:spLocks noChangeAspect="1"/>
              </p:cNvSpPr>
              <p:nvPr/>
            </p:nvSpPr>
            <p:spPr bwMode="auto">
              <a:xfrm>
                <a:off x="2418" y="1954"/>
                <a:ext cx="37" cy="48"/>
              </a:xfrm>
              <a:custGeom>
                <a:avLst/>
                <a:gdLst>
                  <a:gd name="T0" fmla="*/ 1 w 67"/>
                  <a:gd name="T1" fmla="*/ 1 h 69"/>
                  <a:gd name="T2" fmla="*/ 1 w 67"/>
                  <a:gd name="T3" fmla="*/ 1 h 69"/>
                  <a:gd name="T4" fmla="*/ 1 w 67"/>
                  <a:gd name="T5" fmla="*/ 1 h 69"/>
                  <a:gd name="T6" fmla="*/ 1 w 67"/>
                  <a:gd name="T7" fmla="*/ 0 h 69"/>
                  <a:gd name="T8" fmla="*/ 0 w 67"/>
                  <a:gd name="T9" fmla="*/ 1 h 69"/>
                  <a:gd name="T10" fmla="*/ 1 w 67"/>
                  <a:gd name="T11" fmla="*/ 1 h 69"/>
                  <a:gd name="T12" fmla="*/ 1 w 67"/>
                  <a:gd name="T13" fmla="*/ 1 h 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7"/>
                  <a:gd name="T22" fmla="*/ 0 h 69"/>
                  <a:gd name="T23" fmla="*/ 67 w 67"/>
                  <a:gd name="T24" fmla="*/ 69 h 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7" h="69">
                    <a:moveTo>
                      <a:pt x="6" y="68"/>
                    </a:moveTo>
                    <a:lnTo>
                      <a:pt x="55" y="63"/>
                    </a:lnTo>
                    <a:lnTo>
                      <a:pt x="66" y="17"/>
                    </a:lnTo>
                    <a:lnTo>
                      <a:pt x="41" y="0"/>
                    </a:lnTo>
                    <a:lnTo>
                      <a:pt x="0" y="27"/>
                    </a:lnTo>
                    <a:lnTo>
                      <a:pt x="17" y="44"/>
                    </a:lnTo>
                    <a:lnTo>
                      <a:pt x="6" y="68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Freeform 37"/>
              <p:cNvSpPr>
                <a:spLocks noChangeAspect="1"/>
              </p:cNvSpPr>
              <p:nvPr/>
            </p:nvSpPr>
            <p:spPr bwMode="auto">
              <a:xfrm>
                <a:off x="2451" y="1907"/>
                <a:ext cx="62" cy="120"/>
              </a:xfrm>
              <a:custGeom>
                <a:avLst/>
                <a:gdLst>
                  <a:gd name="T0" fmla="*/ 0 w 113"/>
                  <a:gd name="T1" fmla="*/ 1 h 173"/>
                  <a:gd name="T2" fmla="*/ 1 w 113"/>
                  <a:gd name="T3" fmla="*/ 0 h 173"/>
                  <a:gd name="T4" fmla="*/ 1 w 113"/>
                  <a:gd name="T5" fmla="*/ 0 h 173"/>
                  <a:gd name="T6" fmla="*/ 1 w 113"/>
                  <a:gd name="T7" fmla="*/ 1 h 173"/>
                  <a:gd name="T8" fmla="*/ 1 w 113"/>
                  <a:gd name="T9" fmla="*/ 1 h 173"/>
                  <a:gd name="T10" fmla="*/ 1 w 113"/>
                  <a:gd name="T11" fmla="*/ 1 h 173"/>
                  <a:gd name="T12" fmla="*/ 1 w 113"/>
                  <a:gd name="T13" fmla="*/ 1 h 173"/>
                  <a:gd name="T14" fmla="*/ 1 w 113"/>
                  <a:gd name="T15" fmla="*/ 1 h 173"/>
                  <a:gd name="T16" fmla="*/ 1 w 113"/>
                  <a:gd name="T17" fmla="*/ 1 h 173"/>
                  <a:gd name="T18" fmla="*/ 1 w 113"/>
                  <a:gd name="T19" fmla="*/ 1 h 173"/>
                  <a:gd name="T20" fmla="*/ 1 w 113"/>
                  <a:gd name="T21" fmla="*/ 1 h 173"/>
                  <a:gd name="T22" fmla="*/ 1 w 113"/>
                  <a:gd name="T23" fmla="*/ 1 h 173"/>
                  <a:gd name="T24" fmla="*/ 1 w 113"/>
                  <a:gd name="T25" fmla="*/ 1 h 173"/>
                  <a:gd name="T26" fmla="*/ 1 w 113"/>
                  <a:gd name="T27" fmla="*/ 1 h 173"/>
                  <a:gd name="T28" fmla="*/ 1 w 113"/>
                  <a:gd name="T29" fmla="*/ 1 h 173"/>
                  <a:gd name="T30" fmla="*/ 1 w 113"/>
                  <a:gd name="T31" fmla="*/ 1 h 173"/>
                  <a:gd name="T32" fmla="*/ 1 w 113"/>
                  <a:gd name="T33" fmla="*/ 1 h 173"/>
                  <a:gd name="T34" fmla="*/ 1 w 113"/>
                  <a:gd name="T35" fmla="*/ 1 h 173"/>
                  <a:gd name="T36" fmla="*/ 1 w 113"/>
                  <a:gd name="T37" fmla="*/ 1 h 173"/>
                  <a:gd name="T38" fmla="*/ 0 w 113"/>
                  <a:gd name="T39" fmla="*/ 1 h 17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3"/>
                  <a:gd name="T61" fmla="*/ 0 h 173"/>
                  <a:gd name="T62" fmla="*/ 113 w 113"/>
                  <a:gd name="T63" fmla="*/ 173 h 17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3" h="173">
                    <a:moveTo>
                      <a:pt x="0" y="39"/>
                    </a:moveTo>
                    <a:lnTo>
                      <a:pt x="17" y="0"/>
                    </a:lnTo>
                    <a:lnTo>
                      <a:pt x="41" y="0"/>
                    </a:lnTo>
                    <a:lnTo>
                      <a:pt x="26" y="21"/>
                    </a:lnTo>
                    <a:lnTo>
                      <a:pt x="61" y="24"/>
                    </a:lnTo>
                    <a:lnTo>
                      <a:pt x="41" y="54"/>
                    </a:lnTo>
                    <a:lnTo>
                      <a:pt x="65" y="62"/>
                    </a:lnTo>
                    <a:lnTo>
                      <a:pt x="90" y="98"/>
                    </a:lnTo>
                    <a:lnTo>
                      <a:pt x="88" y="116"/>
                    </a:lnTo>
                    <a:lnTo>
                      <a:pt x="112" y="119"/>
                    </a:lnTo>
                    <a:lnTo>
                      <a:pt x="108" y="149"/>
                    </a:lnTo>
                    <a:lnTo>
                      <a:pt x="6" y="172"/>
                    </a:lnTo>
                    <a:lnTo>
                      <a:pt x="37" y="145"/>
                    </a:lnTo>
                    <a:lnTo>
                      <a:pt x="11" y="135"/>
                    </a:lnTo>
                    <a:lnTo>
                      <a:pt x="19" y="116"/>
                    </a:lnTo>
                    <a:lnTo>
                      <a:pt x="45" y="104"/>
                    </a:lnTo>
                    <a:lnTo>
                      <a:pt x="43" y="75"/>
                    </a:lnTo>
                    <a:lnTo>
                      <a:pt x="15" y="79"/>
                    </a:lnTo>
                    <a:lnTo>
                      <a:pt x="11" y="41"/>
                    </a:lnTo>
                    <a:lnTo>
                      <a:pt x="0" y="39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Freeform 38"/>
              <p:cNvSpPr>
                <a:spLocks noChangeAspect="1"/>
              </p:cNvSpPr>
              <p:nvPr/>
            </p:nvSpPr>
            <p:spPr bwMode="auto">
              <a:xfrm>
                <a:off x="2564" y="2136"/>
                <a:ext cx="13" cy="28"/>
              </a:xfrm>
              <a:custGeom>
                <a:avLst/>
                <a:gdLst>
                  <a:gd name="T0" fmla="*/ 0 w 23"/>
                  <a:gd name="T1" fmla="*/ 1 h 40"/>
                  <a:gd name="T2" fmla="*/ 1 w 23"/>
                  <a:gd name="T3" fmla="*/ 1 h 40"/>
                  <a:gd name="T4" fmla="*/ 1 w 23"/>
                  <a:gd name="T5" fmla="*/ 1 h 40"/>
                  <a:gd name="T6" fmla="*/ 1 w 23"/>
                  <a:gd name="T7" fmla="*/ 1 h 40"/>
                  <a:gd name="T8" fmla="*/ 1 w 23"/>
                  <a:gd name="T9" fmla="*/ 0 h 40"/>
                  <a:gd name="T10" fmla="*/ 0 w 23"/>
                  <a:gd name="T11" fmla="*/ 1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"/>
                  <a:gd name="T19" fmla="*/ 0 h 40"/>
                  <a:gd name="T20" fmla="*/ 23 w 23"/>
                  <a:gd name="T21" fmla="*/ 40 h 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" h="40">
                    <a:moveTo>
                      <a:pt x="0" y="5"/>
                    </a:moveTo>
                    <a:lnTo>
                      <a:pt x="5" y="35"/>
                    </a:lnTo>
                    <a:lnTo>
                      <a:pt x="13" y="39"/>
                    </a:lnTo>
                    <a:lnTo>
                      <a:pt x="22" y="14"/>
                    </a:lnTo>
                    <a:lnTo>
                      <a:pt x="14" y="0"/>
                    </a:lnTo>
                    <a:lnTo>
                      <a:pt x="0" y="5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Freeform 39"/>
              <p:cNvSpPr>
                <a:spLocks noChangeAspect="1"/>
              </p:cNvSpPr>
              <p:nvPr/>
            </p:nvSpPr>
            <p:spPr bwMode="auto">
              <a:xfrm>
                <a:off x="2598" y="2171"/>
                <a:ext cx="25" cy="20"/>
              </a:xfrm>
              <a:custGeom>
                <a:avLst/>
                <a:gdLst>
                  <a:gd name="T0" fmla="*/ 0 w 45"/>
                  <a:gd name="T1" fmla="*/ 1 h 27"/>
                  <a:gd name="T2" fmla="*/ 1 w 45"/>
                  <a:gd name="T3" fmla="*/ 1 h 27"/>
                  <a:gd name="T4" fmla="*/ 1 w 45"/>
                  <a:gd name="T5" fmla="*/ 0 h 27"/>
                  <a:gd name="T6" fmla="*/ 0 w 45"/>
                  <a:gd name="T7" fmla="*/ 1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27"/>
                  <a:gd name="T14" fmla="*/ 45 w 4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27">
                    <a:moveTo>
                      <a:pt x="0" y="6"/>
                    </a:moveTo>
                    <a:lnTo>
                      <a:pt x="39" y="26"/>
                    </a:lnTo>
                    <a:lnTo>
                      <a:pt x="44" y="0"/>
                    </a:lnTo>
                    <a:lnTo>
                      <a:pt x="0" y="6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Freeform 40"/>
              <p:cNvSpPr>
                <a:spLocks noChangeAspect="1"/>
              </p:cNvSpPr>
              <p:nvPr/>
            </p:nvSpPr>
            <p:spPr bwMode="auto">
              <a:xfrm>
                <a:off x="2425" y="1569"/>
                <a:ext cx="1594" cy="994"/>
              </a:xfrm>
              <a:custGeom>
                <a:avLst/>
                <a:gdLst>
                  <a:gd name="T0" fmla="*/ 1 w 2892"/>
                  <a:gd name="T1" fmla="*/ 1 h 1426"/>
                  <a:gd name="T2" fmla="*/ 1 w 2892"/>
                  <a:gd name="T3" fmla="*/ 1 h 1426"/>
                  <a:gd name="T4" fmla="*/ 1 w 2892"/>
                  <a:gd name="T5" fmla="*/ 1 h 1426"/>
                  <a:gd name="T6" fmla="*/ 1 w 2892"/>
                  <a:gd name="T7" fmla="*/ 1 h 1426"/>
                  <a:gd name="T8" fmla="*/ 1 w 2892"/>
                  <a:gd name="T9" fmla="*/ 1 h 1426"/>
                  <a:gd name="T10" fmla="*/ 1 w 2892"/>
                  <a:gd name="T11" fmla="*/ 1 h 1426"/>
                  <a:gd name="T12" fmla="*/ 1 w 2892"/>
                  <a:gd name="T13" fmla="*/ 1 h 1426"/>
                  <a:gd name="T14" fmla="*/ 1 w 2892"/>
                  <a:gd name="T15" fmla="*/ 1 h 1426"/>
                  <a:gd name="T16" fmla="*/ 1 w 2892"/>
                  <a:gd name="T17" fmla="*/ 1 h 1426"/>
                  <a:gd name="T18" fmla="*/ 1 w 2892"/>
                  <a:gd name="T19" fmla="*/ 1 h 1426"/>
                  <a:gd name="T20" fmla="*/ 1 w 2892"/>
                  <a:gd name="T21" fmla="*/ 1 h 1426"/>
                  <a:gd name="T22" fmla="*/ 1 w 2892"/>
                  <a:gd name="T23" fmla="*/ 1 h 1426"/>
                  <a:gd name="T24" fmla="*/ 1 w 2892"/>
                  <a:gd name="T25" fmla="*/ 1 h 1426"/>
                  <a:gd name="T26" fmla="*/ 1 w 2892"/>
                  <a:gd name="T27" fmla="*/ 1 h 1426"/>
                  <a:gd name="T28" fmla="*/ 1 w 2892"/>
                  <a:gd name="T29" fmla="*/ 1 h 1426"/>
                  <a:gd name="T30" fmla="*/ 1 w 2892"/>
                  <a:gd name="T31" fmla="*/ 1 h 1426"/>
                  <a:gd name="T32" fmla="*/ 1 w 2892"/>
                  <a:gd name="T33" fmla="*/ 1 h 1426"/>
                  <a:gd name="T34" fmla="*/ 1 w 2892"/>
                  <a:gd name="T35" fmla="*/ 1 h 1426"/>
                  <a:gd name="T36" fmla="*/ 1 w 2892"/>
                  <a:gd name="T37" fmla="*/ 1 h 1426"/>
                  <a:gd name="T38" fmla="*/ 1 w 2892"/>
                  <a:gd name="T39" fmla="*/ 1 h 1426"/>
                  <a:gd name="T40" fmla="*/ 1 w 2892"/>
                  <a:gd name="T41" fmla="*/ 1 h 1426"/>
                  <a:gd name="T42" fmla="*/ 1 w 2892"/>
                  <a:gd name="T43" fmla="*/ 1 h 1426"/>
                  <a:gd name="T44" fmla="*/ 1 w 2892"/>
                  <a:gd name="T45" fmla="*/ 1 h 1426"/>
                  <a:gd name="T46" fmla="*/ 1 w 2892"/>
                  <a:gd name="T47" fmla="*/ 1 h 1426"/>
                  <a:gd name="T48" fmla="*/ 1 w 2892"/>
                  <a:gd name="T49" fmla="*/ 1 h 1426"/>
                  <a:gd name="T50" fmla="*/ 1 w 2892"/>
                  <a:gd name="T51" fmla="*/ 1 h 1426"/>
                  <a:gd name="T52" fmla="*/ 1 w 2892"/>
                  <a:gd name="T53" fmla="*/ 1 h 1426"/>
                  <a:gd name="T54" fmla="*/ 1 w 2892"/>
                  <a:gd name="T55" fmla="*/ 1 h 1426"/>
                  <a:gd name="T56" fmla="*/ 1 w 2892"/>
                  <a:gd name="T57" fmla="*/ 1 h 1426"/>
                  <a:gd name="T58" fmla="*/ 1 w 2892"/>
                  <a:gd name="T59" fmla="*/ 1 h 1426"/>
                  <a:gd name="T60" fmla="*/ 1 w 2892"/>
                  <a:gd name="T61" fmla="*/ 1 h 1426"/>
                  <a:gd name="T62" fmla="*/ 1 w 2892"/>
                  <a:gd name="T63" fmla="*/ 1 h 1426"/>
                  <a:gd name="T64" fmla="*/ 1 w 2892"/>
                  <a:gd name="T65" fmla="*/ 1 h 1426"/>
                  <a:gd name="T66" fmla="*/ 1 w 2892"/>
                  <a:gd name="T67" fmla="*/ 1 h 1426"/>
                  <a:gd name="T68" fmla="*/ 1 w 2892"/>
                  <a:gd name="T69" fmla="*/ 1 h 1426"/>
                  <a:gd name="T70" fmla="*/ 1 w 2892"/>
                  <a:gd name="T71" fmla="*/ 1 h 1426"/>
                  <a:gd name="T72" fmla="*/ 1 w 2892"/>
                  <a:gd name="T73" fmla="*/ 1 h 1426"/>
                  <a:gd name="T74" fmla="*/ 1 w 2892"/>
                  <a:gd name="T75" fmla="*/ 1 h 1426"/>
                  <a:gd name="T76" fmla="*/ 1 w 2892"/>
                  <a:gd name="T77" fmla="*/ 1 h 1426"/>
                  <a:gd name="T78" fmla="*/ 1 w 2892"/>
                  <a:gd name="T79" fmla="*/ 1 h 1426"/>
                  <a:gd name="T80" fmla="*/ 1 w 2892"/>
                  <a:gd name="T81" fmla="*/ 1 h 1426"/>
                  <a:gd name="T82" fmla="*/ 1 w 2892"/>
                  <a:gd name="T83" fmla="*/ 1 h 1426"/>
                  <a:gd name="T84" fmla="*/ 1 w 2892"/>
                  <a:gd name="T85" fmla="*/ 1 h 1426"/>
                  <a:gd name="T86" fmla="*/ 1 w 2892"/>
                  <a:gd name="T87" fmla="*/ 1 h 1426"/>
                  <a:gd name="T88" fmla="*/ 1 w 2892"/>
                  <a:gd name="T89" fmla="*/ 1 h 1426"/>
                  <a:gd name="T90" fmla="*/ 1 w 2892"/>
                  <a:gd name="T91" fmla="*/ 1 h 1426"/>
                  <a:gd name="T92" fmla="*/ 1 w 2892"/>
                  <a:gd name="T93" fmla="*/ 1 h 1426"/>
                  <a:gd name="T94" fmla="*/ 1 w 2892"/>
                  <a:gd name="T95" fmla="*/ 1 h 1426"/>
                  <a:gd name="T96" fmla="*/ 1 w 2892"/>
                  <a:gd name="T97" fmla="*/ 1 h 1426"/>
                  <a:gd name="T98" fmla="*/ 1 w 2892"/>
                  <a:gd name="T99" fmla="*/ 1 h 1426"/>
                  <a:gd name="T100" fmla="*/ 1 w 2892"/>
                  <a:gd name="T101" fmla="*/ 1 h 1426"/>
                  <a:gd name="T102" fmla="*/ 1 w 2892"/>
                  <a:gd name="T103" fmla="*/ 1 h 1426"/>
                  <a:gd name="T104" fmla="*/ 1 w 2892"/>
                  <a:gd name="T105" fmla="*/ 1 h 1426"/>
                  <a:gd name="T106" fmla="*/ 1 w 2892"/>
                  <a:gd name="T107" fmla="*/ 1 h 1426"/>
                  <a:gd name="T108" fmla="*/ 1 w 2892"/>
                  <a:gd name="T109" fmla="*/ 1 h 1426"/>
                  <a:gd name="T110" fmla="*/ 1 w 2892"/>
                  <a:gd name="T111" fmla="*/ 1 h 1426"/>
                  <a:gd name="T112" fmla="*/ 1 w 2892"/>
                  <a:gd name="T113" fmla="*/ 1 h 1426"/>
                  <a:gd name="T114" fmla="*/ 1 w 2892"/>
                  <a:gd name="T115" fmla="*/ 1 h 142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892"/>
                  <a:gd name="T175" fmla="*/ 0 h 1426"/>
                  <a:gd name="T176" fmla="*/ 2892 w 2892"/>
                  <a:gd name="T177" fmla="*/ 1426 h 142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892" h="1426">
                    <a:moveTo>
                      <a:pt x="602" y="1005"/>
                    </a:moveTo>
                    <a:lnTo>
                      <a:pt x="641" y="1009"/>
                    </a:lnTo>
                    <a:lnTo>
                      <a:pt x="690" y="1096"/>
                    </a:lnTo>
                    <a:lnTo>
                      <a:pt x="727" y="1161"/>
                    </a:lnTo>
                    <a:lnTo>
                      <a:pt x="753" y="1208"/>
                    </a:lnTo>
                    <a:lnTo>
                      <a:pt x="764" y="1263"/>
                    </a:lnTo>
                    <a:lnTo>
                      <a:pt x="838" y="1243"/>
                    </a:lnTo>
                    <a:lnTo>
                      <a:pt x="930" y="1199"/>
                    </a:lnTo>
                    <a:lnTo>
                      <a:pt x="971" y="1168"/>
                    </a:lnTo>
                    <a:lnTo>
                      <a:pt x="1000" y="1115"/>
                    </a:lnTo>
                    <a:lnTo>
                      <a:pt x="946" y="1061"/>
                    </a:lnTo>
                    <a:lnTo>
                      <a:pt x="915" y="1090"/>
                    </a:lnTo>
                    <a:lnTo>
                      <a:pt x="892" y="1090"/>
                    </a:lnTo>
                    <a:lnTo>
                      <a:pt x="870" y="1080"/>
                    </a:lnTo>
                    <a:lnTo>
                      <a:pt x="834" y="1022"/>
                    </a:lnTo>
                    <a:lnTo>
                      <a:pt x="830" y="1000"/>
                    </a:lnTo>
                    <a:lnTo>
                      <a:pt x="859" y="998"/>
                    </a:lnTo>
                    <a:lnTo>
                      <a:pt x="880" y="1032"/>
                    </a:lnTo>
                    <a:lnTo>
                      <a:pt x="965" y="1066"/>
                    </a:lnTo>
                    <a:lnTo>
                      <a:pt x="1097" y="1070"/>
                    </a:lnTo>
                    <a:lnTo>
                      <a:pt x="1153" y="1142"/>
                    </a:lnTo>
                    <a:lnTo>
                      <a:pt x="1174" y="1136"/>
                    </a:lnTo>
                    <a:lnTo>
                      <a:pt x="1208" y="1219"/>
                    </a:lnTo>
                    <a:lnTo>
                      <a:pt x="1222" y="1267"/>
                    </a:lnTo>
                    <a:lnTo>
                      <a:pt x="1254" y="1329"/>
                    </a:lnTo>
                    <a:lnTo>
                      <a:pt x="1289" y="1298"/>
                    </a:lnTo>
                    <a:lnTo>
                      <a:pt x="1297" y="1218"/>
                    </a:lnTo>
                    <a:lnTo>
                      <a:pt x="1409" y="1122"/>
                    </a:lnTo>
                    <a:lnTo>
                      <a:pt x="1441" y="1126"/>
                    </a:lnTo>
                    <a:lnTo>
                      <a:pt x="1460" y="1112"/>
                    </a:lnTo>
                    <a:lnTo>
                      <a:pt x="1502" y="1178"/>
                    </a:lnTo>
                    <a:lnTo>
                      <a:pt x="1501" y="1212"/>
                    </a:lnTo>
                    <a:lnTo>
                      <a:pt x="1537" y="1192"/>
                    </a:lnTo>
                    <a:lnTo>
                      <a:pt x="1559" y="1327"/>
                    </a:lnTo>
                    <a:lnTo>
                      <a:pt x="1588" y="1352"/>
                    </a:lnTo>
                    <a:lnTo>
                      <a:pt x="1603" y="1404"/>
                    </a:lnTo>
                    <a:lnTo>
                      <a:pt x="1641" y="1425"/>
                    </a:lnTo>
                    <a:lnTo>
                      <a:pt x="1634" y="1374"/>
                    </a:lnTo>
                    <a:lnTo>
                      <a:pt x="1592" y="1340"/>
                    </a:lnTo>
                    <a:lnTo>
                      <a:pt x="1571" y="1298"/>
                    </a:lnTo>
                    <a:lnTo>
                      <a:pt x="1586" y="1248"/>
                    </a:lnTo>
                    <a:lnTo>
                      <a:pt x="1634" y="1292"/>
                    </a:lnTo>
                    <a:lnTo>
                      <a:pt x="1655" y="1322"/>
                    </a:lnTo>
                    <a:lnTo>
                      <a:pt x="1717" y="1277"/>
                    </a:lnTo>
                    <a:lnTo>
                      <a:pt x="1710" y="1223"/>
                    </a:lnTo>
                    <a:lnTo>
                      <a:pt x="1663" y="1171"/>
                    </a:lnTo>
                    <a:lnTo>
                      <a:pt x="1699" y="1130"/>
                    </a:lnTo>
                    <a:lnTo>
                      <a:pt x="1730" y="1150"/>
                    </a:lnTo>
                    <a:lnTo>
                      <a:pt x="1771" y="1124"/>
                    </a:lnTo>
                    <a:lnTo>
                      <a:pt x="1854" y="1082"/>
                    </a:lnTo>
                    <a:lnTo>
                      <a:pt x="1900" y="973"/>
                    </a:lnTo>
                    <a:lnTo>
                      <a:pt x="1862" y="921"/>
                    </a:lnTo>
                    <a:lnTo>
                      <a:pt x="1911" y="881"/>
                    </a:lnTo>
                    <a:lnTo>
                      <a:pt x="1886" y="873"/>
                    </a:lnTo>
                    <a:lnTo>
                      <a:pt x="1859" y="883"/>
                    </a:lnTo>
                    <a:lnTo>
                      <a:pt x="1838" y="862"/>
                    </a:lnTo>
                    <a:lnTo>
                      <a:pt x="1898" y="817"/>
                    </a:lnTo>
                    <a:lnTo>
                      <a:pt x="1891" y="857"/>
                    </a:lnTo>
                    <a:lnTo>
                      <a:pt x="1953" y="843"/>
                    </a:lnTo>
                    <a:lnTo>
                      <a:pt x="1969" y="873"/>
                    </a:lnTo>
                    <a:lnTo>
                      <a:pt x="1963" y="930"/>
                    </a:lnTo>
                    <a:lnTo>
                      <a:pt x="2012" y="902"/>
                    </a:lnTo>
                    <a:lnTo>
                      <a:pt x="1982" y="839"/>
                    </a:lnTo>
                    <a:lnTo>
                      <a:pt x="2045" y="775"/>
                    </a:lnTo>
                    <a:lnTo>
                      <a:pt x="2066" y="790"/>
                    </a:lnTo>
                    <a:lnTo>
                      <a:pt x="2167" y="684"/>
                    </a:lnTo>
                    <a:lnTo>
                      <a:pt x="2185" y="614"/>
                    </a:lnTo>
                    <a:lnTo>
                      <a:pt x="2159" y="573"/>
                    </a:lnTo>
                    <a:lnTo>
                      <a:pt x="2094" y="564"/>
                    </a:lnTo>
                    <a:lnTo>
                      <a:pt x="2201" y="471"/>
                    </a:lnTo>
                    <a:lnTo>
                      <a:pt x="2289" y="470"/>
                    </a:lnTo>
                    <a:lnTo>
                      <a:pt x="2377" y="472"/>
                    </a:lnTo>
                    <a:lnTo>
                      <a:pt x="2412" y="417"/>
                    </a:lnTo>
                    <a:lnTo>
                      <a:pt x="2458" y="412"/>
                    </a:lnTo>
                    <a:lnTo>
                      <a:pt x="2454" y="442"/>
                    </a:lnTo>
                    <a:lnTo>
                      <a:pt x="2512" y="405"/>
                    </a:lnTo>
                    <a:lnTo>
                      <a:pt x="2406" y="500"/>
                    </a:lnTo>
                    <a:lnTo>
                      <a:pt x="2393" y="524"/>
                    </a:lnTo>
                    <a:lnTo>
                      <a:pt x="2406" y="638"/>
                    </a:lnTo>
                    <a:lnTo>
                      <a:pt x="2483" y="564"/>
                    </a:lnTo>
                    <a:lnTo>
                      <a:pt x="2480" y="495"/>
                    </a:lnTo>
                    <a:lnTo>
                      <a:pt x="2503" y="457"/>
                    </a:lnTo>
                    <a:lnTo>
                      <a:pt x="2570" y="441"/>
                    </a:lnTo>
                    <a:lnTo>
                      <a:pt x="2601" y="456"/>
                    </a:lnTo>
                    <a:lnTo>
                      <a:pt x="2700" y="399"/>
                    </a:lnTo>
                    <a:lnTo>
                      <a:pt x="2733" y="386"/>
                    </a:lnTo>
                    <a:lnTo>
                      <a:pt x="2720" y="351"/>
                    </a:lnTo>
                    <a:lnTo>
                      <a:pt x="2763" y="328"/>
                    </a:lnTo>
                    <a:lnTo>
                      <a:pt x="2853" y="353"/>
                    </a:lnTo>
                    <a:lnTo>
                      <a:pt x="2891" y="314"/>
                    </a:lnTo>
                    <a:lnTo>
                      <a:pt x="2809" y="277"/>
                    </a:lnTo>
                    <a:lnTo>
                      <a:pt x="2717" y="232"/>
                    </a:lnTo>
                    <a:lnTo>
                      <a:pt x="2606" y="216"/>
                    </a:lnTo>
                    <a:lnTo>
                      <a:pt x="2597" y="250"/>
                    </a:lnTo>
                    <a:lnTo>
                      <a:pt x="2551" y="232"/>
                    </a:lnTo>
                    <a:lnTo>
                      <a:pt x="2473" y="235"/>
                    </a:lnTo>
                    <a:lnTo>
                      <a:pt x="2435" y="194"/>
                    </a:lnTo>
                    <a:lnTo>
                      <a:pt x="2345" y="197"/>
                    </a:lnTo>
                    <a:lnTo>
                      <a:pt x="2299" y="160"/>
                    </a:lnTo>
                    <a:lnTo>
                      <a:pt x="2178" y="142"/>
                    </a:lnTo>
                    <a:lnTo>
                      <a:pt x="2133" y="187"/>
                    </a:lnTo>
                    <a:lnTo>
                      <a:pt x="2057" y="165"/>
                    </a:lnTo>
                    <a:lnTo>
                      <a:pt x="2037" y="200"/>
                    </a:lnTo>
                    <a:lnTo>
                      <a:pt x="2010" y="137"/>
                    </a:lnTo>
                    <a:lnTo>
                      <a:pt x="1922" y="117"/>
                    </a:lnTo>
                    <a:lnTo>
                      <a:pt x="1919" y="137"/>
                    </a:lnTo>
                    <a:lnTo>
                      <a:pt x="1811" y="118"/>
                    </a:lnTo>
                    <a:lnTo>
                      <a:pt x="1740" y="120"/>
                    </a:lnTo>
                    <a:lnTo>
                      <a:pt x="1674" y="134"/>
                    </a:lnTo>
                    <a:lnTo>
                      <a:pt x="1772" y="80"/>
                    </a:lnTo>
                    <a:lnTo>
                      <a:pt x="1782" y="56"/>
                    </a:lnTo>
                    <a:lnTo>
                      <a:pt x="1743" y="30"/>
                    </a:lnTo>
                    <a:lnTo>
                      <a:pt x="1671" y="39"/>
                    </a:lnTo>
                    <a:lnTo>
                      <a:pt x="1687" y="24"/>
                    </a:lnTo>
                    <a:lnTo>
                      <a:pt x="1642" y="0"/>
                    </a:lnTo>
                    <a:lnTo>
                      <a:pt x="1563" y="45"/>
                    </a:lnTo>
                    <a:lnTo>
                      <a:pt x="1488" y="56"/>
                    </a:lnTo>
                    <a:lnTo>
                      <a:pt x="1404" y="81"/>
                    </a:lnTo>
                    <a:lnTo>
                      <a:pt x="1390" y="113"/>
                    </a:lnTo>
                    <a:lnTo>
                      <a:pt x="1301" y="122"/>
                    </a:lnTo>
                    <a:lnTo>
                      <a:pt x="1307" y="155"/>
                    </a:lnTo>
                    <a:lnTo>
                      <a:pt x="1342" y="175"/>
                    </a:lnTo>
                    <a:lnTo>
                      <a:pt x="1270" y="157"/>
                    </a:lnTo>
                    <a:lnTo>
                      <a:pt x="1270" y="194"/>
                    </a:lnTo>
                    <a:lnTo>
                      <a:pt x="1232" y="185"/>
                    </a:lnTo>
                    <a:lnTo>
                      <a:pt x="1220" y="158"/>
                    </a:lnTo>
                    <a:lnTo>
                      <a:pt x="1192" y="177"/>
                    </a:lnTo>
                    <a:lnTo>
                      <a:pt x="1210" y="200"/>
                    </a:lnTo>
                    <a:lnTo>
                      <a:pt x="1193" y="277"/>
                    </a:lnTo>
                    <a:lnTo>
                      <a:pt x="1171" y="140"/>
                    </a:lnTo>
                    <a:lnTo>
                      <a:pt x="1138" y="140"/>
                    </a:lnTo>
                    <a:lnTo>
                      <a:pt x="1103" y="228"/>
                    </a:lnTo>
                    <a:lnTo>
                      <a:pt x="1135" y="248"/>
                    </a:lnTo>
                    <a:lnTo>
                      <a:pt x="1124" y="263"/>
                    </a:lnTo>
                    <a:lnTo>
                      <a:pt x="1064" y="230"/>
                    </a:lnTo>
                    <a:lnTo>
                      <a:pt x="1016" y="222"/>
                    </a:lnTo>
                    <a:lnTo>
                      <a:pt x="1016" y="246"/>
                    </a:lnTo>
                    <a:lnTo>
                      <a:pt x="927" y="264"/>
                    </a:lnTo>
                    <a:lnTo>
                      <a:pt x="914" y="246"/>
                    </a:lnTo>
                    <a:lnTo>
                      <a:pt x="830" y="280"/>
                    </a:lnTo>
                    <a:lnTo>
                      <a:pt x="773" y="261"/>
                    </a:lnTo>
                    <a:lnTo>
                      <a:pt x="774" y="322"/>
                    </a:lnTo>
                    <a:lnTo>
                      <a:pt x="748" y="304"/>
                    </a:lnTo>
                    <a:lnTo>
                      <a:pt x="712" y="328"/>
                    </a:lnTo>
                    <a:lnTo>
                      <a:pt x="727" y="352"/>
                    </a:lnTo>
                    <a:lnTo>
                      <a:pt x="666" y="347"/>
                    </a:lnTo>
                    <a:lnTo>
                      <a:pt x="679" y="371"/>
                    </a:lnTo>
                    <a:lnTo>
                      <a:pt x="636" y="352"/>
                    </a:lnTo>
                    <a:lnTo>
                      <a:pt x="639" y="322"/>
                    </a:lnTo>
                    <a:lnTo>
                      <a:pt x="597" y="292"/>
                    </a:lnTo>
                    <a:lnTo>
                      <a:pt x="698" y="315"/>
                    </a:lnTo>
                    <a:lnTo>
                      <a:pt x="729" y="278"/>
                    </a:lnTo>
                    <a:lnTo>
                      <a:pt x="653" y="239"/>
                    </a:lnTo>
                    <a:lnTo>
                      <a:pt x="596" y="221"/>
                    </a:lnTo>
                    <a:lnTo>
                      <a:pt x="550" y="214"/>
                    </a:lnTo>
                    <a:lnTo>
                      <a:pt x="582" y="208"/>
                    </a:lnTo>
                    <a:lnTo>
                      <a:pt x="535" y="189"/>
                    </a:lnTo>
                    <a:lnTo>
                      <a:pt x="496" y="193"/>
                    </a:lnTo>
                    <a:lnTo>
                      <a:pt x="470" y="219"/>
                    </a:lnTo>
                    <a:lnTo>
                      <a:pt x="447" y="211"/>
                    </a:lnTo>
                    <a:lnTo>
                      <a:pt x="417" y="238"/>
                    </a:lnTo>
                    <a:lnTo>
                      <a:pt x="399" y="232"/>
                    </a:lnTo>
                    <a:lnTo>
                      <a:pt x="390" y="251"/>
                    </a:lnTo>
                    <a:lnTo>
                      <a:pt x="361" y="267"/>
                    </a:lnTo>
                    <a:lnTo>
                      <a:pt x="314" y="338"/>
                    </a:lnTo>
                    <a:lnTo>
                      <a:pt x="276" y="368"/>
                    </a:lnTo>
                    <a:lnTo>
                      <a:pt x="209" y="407"/>
                    </a:lnTo>
                    <a:lnTo>
                      <a:pt x="244" y="421"/>
                    </a:lnTo>
                    <a:lnTo>
                      <a:pt x="208" y="433"/>
                    </a:lnTo>
                    <a:lnTo>
                      <a:pt x="217" y="485"/>
                    </a:lnTo>
                    <a:lnTo>
                      <a:pt x="252" y="492"/>
                    </a:lnTo>
                    <a:lnTo>
                      <a:pt x="288" y="457"/>
                    </a:lnTo>
                    <a:lnTo>
                      <a:pt x="304" y="509"/>
                    </a:lnTo>
                    <a:lnTo>
                      <a:pt x="321" y="526"/>
                    </a:lnTo>
                    <a:lnTo>
                      <a:pt x="319" y="549"/>
                    </a:lnTo>
                    <a:lnTo>
                      <a:pt x="364" y="535"/>
                    </a:lnTo>
                    <a:lnTo>
                      <a:pt x="378" y="487"/>
                    </a:lnTo>
                    <a:lnTo>
                      <a:pt x="368" y="482"/>
                    </a:lnTo>
                    <a:lnTo>
                      <a:pt x="406" y="456"/>
                    </a:lnTo>
                    <a:lnTo>
                      <a:pt x="384" y="441"/>
                    </a:lnTo>
                    <a:lnTo>
                      <a:pt x="384" y="399"/>
                    </a:lnTo>
                    <a:lnTo>
                      <a:pt x="447" y="354"/>
                    </a:lnTo>
                    <a:lnTo>
                      <a:pt x="451" y="325"/>
                    </a:lnTo>
                    <a:lnTo>
                      <a:pt x="482" y="319"/>
                    </a:lnTo>
                    <a:lnTo>
                      <a:pt x="504" y="343"/>
                    </a:lnTo>
                    <a:lnTo>
                      <a:pt x="439" y="392"/>
                    </a:lnTo>
                    <a:lnTo>
                      <a:pt x="442" y="440"/>
                    </a:lnTo>
                    <a:lnTo>
                      <a:pt x="467" y="457"/>
                    </a:lnTo>
                    <a:lnTo>
                      <a:pt x="535" y="441"/>
                    </a:lnTo>
                    <a:lnTo>
                      <a:pt x="572" y="456"/>
                    </a:lnTo>
                    <a:lnTo>
                      <a:pt x="475" y="469"/>
                    </a:lnTo>
                    <a:lnTo>
                      <a:pt x="482" y="519"/>
                    </a:lnTo>
                    <a:lnTo>
                      <a:pt x="460" y="501"/>
                    </a:lnTo>
                    <a:lnTo>
                      <a:pt x="439" y="521"/>
                    </a:lnTo>
                    <a:lnTo>
                      <a:pt x="438" y="551"/>
                    </a:lnTo>
                    <a:lnTo>
                      <a:pt x="418" y="569"/>
                    </a:lnTo>
                    <a:lnTo>
                      <a:pt x="384" y="563"/>
                    </a:lnTo>
                    <a:lnTo>
                      <a:pt x="338" y="583"/>
                    </a:lnTo>
                    <a:lnTo>
                      <a:pt x="316" y="569"/>
                    </a:lnTo>
                    <a:lnTo>
                      <a:pt x="292" y="570"/>
                    </a:lnTo>
                    <a:lnTo>
                      <a:pt x="271" y="561"/>
                    </a:lnTo>
                    <a:lnTo>
                      <a:pt x="291" y="532"/>
                    </a:lnTo>
                    <a:lnTo>
                      <a:pt x="285" y="503"/>
                    </a:lnTo>
                    <a:lnTo>
                      <a:pt x="255" y="519"/>
                    </a:lnTo>
                    <a:lnTo>
                      <a:pt x="252" y="546"/>
                    </a:lnTo>
                    <a:lnTo>
                      <a:pt x="259" y="591"/>
                    </a:lnTo>
                    <a:lnTo>
                      <a:pt x="247" y="585"/>
                    </a:lnTo>
                    <a:lnTo>
                      <a:pt x="214" y="593"/>
                    </a:lnTo>
                    <a:lnTo>
                      <a:pt x="206" y="623"/>
                    </a:lnTo>
                    <a:lnTo>
                      <a:pt x="161" y="638"/>
                    </a:lnTo>
                    <a:lnTo>
                      <a:pt x="143" y="665"/>
                    </a:lnTo>
                    <a:lnTo>
                      <a:pt x="109" y="660"/>
                    </a:lnTo>
                    <a:lnTo>
                      <a:pt x="114" y="681"/>
                    </a:lnTo>
                    <a:lnTo>
                      <a:pt x="69" y="683"/>
                    </a:lnTo>
                    <a:lnTo>
                      <a:pt x="73" y="696"/>
                    </a:lnTo>
                    <a:lnTo>
                      <a:pt x="111" y="706"/>
                    </a:lnTo>
                    <a:lnTo>
                      <a:pt x="106" y="715"/>
                    </a:lnTo>
                    <a:lnTo>
                      <a:pt x="126" y="743"/>
                    </a:lnTo>
                    <a:lnTo>
                      <a:pt x="111" y="776"/>
                    </a:lnTo>
                    <a:lnTo>
                      <a:pt x="18" y="772"/>
                    </a:lnTo>
                    <a:lnTo>
                      <a:pt x="3" y="782"/>
                    </a:lnTo>
                    <a:lnTo>
                      <a:pt x="0" y="856"/>
                    </a:lnTo>
                    <a:lnTo>
                      <a:pt x="9" y="884"/>
                    </a:lnTo>
                    <a:lnTo>
                      <a:pt x="30" y="883"/>
                    </a:lnTo>
                    <a:lnTo>
                      <a:pt x="108" y="889"/>
                    </a:lnTo>
                    <a:lnTo>
                      <a:pt x="138" y="858"/>
                    </a:lnTo>
                    <a:lnTo>
                      <a:pt x="132" y="845"/>
                    </a:lnTo>
                    <a:lnTo>
                      <a:pt x="148" y="821"/>
                    </a:lnTo>
                    <a:lnTo>
                      <a:pt x="181" y="804"/>
                    </a:lnTo>
                    <a:lnTo>
                      <a:pt x="181" y="779"/>
                    </a:lnTo>
                    <a:lnTo>
                      <a:pt x="193" y="774"/>
                    </a:lnTo>
                    <a:lnTo>
                      <a:pt x="225" y="782"/>
                    </a:lnTo>
                    <a:lnTo>
                      <a:pt x="244" y="769"/>
                    </a:lnTo>
                    <a:lnTo>
                      <a:pt x="263" y="757"/>
                    </a:lnTo>
                    <a:lnTo>
                      <a:pt x="282" y="766"/>
                    </a:lnTo>
                    <a:lnTo>
                      <a:pt x="296" y="793"/>
                    </a:lnTo>
                    <a:lnTo>
                      <a:pt x="361" y="833"/>
                    </a:lnTo>
                    <a:lnTo>
                      <a:pt x="368" y="869"/>
                    </a:lnTo>
                    <a:lnTo>
                      <a:pt x="382" y="851"/>
                    </a:lnTo>
                    <a:lnTo>
                      <a:pt x="378" y="829"/>
                    </a:lnTo>
                    <a:lnTo>
                      <a:pt x="403" y="833"/>
                    </a:lnTo>
                    <a:lnTo>
                      <a:pt x="348" y="798"/>
                    </a:lnTo>
                    <a:lnTo>
                      <a:pt x="314" y="763"/>
                    </a:lnTo>
                    <a:lnTo>
                      <a:pt x="313" y="740"/>
                    </a:lnTo>
                    <a:lnTo>
                      <a:pt x="345" y="742"/>
                    </a:lnTo>
                    <a:lnTo>
                      <a:pt x="367" y="774"/>
                    </a:lnTo>
                    <a:lnTo>
                      <a:pt x="415" y="803"/>
                    </a:lnTo>
                    <a:lnTo>
                      <a:pt x="415" y="827"/>
                    </a:lnTo>
                    <a:lnTo>
                      <a:pt x="428" y="840"/>
                    </a:lnTo>
                    <a:lnTo>
                      <a:pt x="440" y="864"/>
                    </a:lnTo>
                    <a:lnTo>
                      <a:pt x="470" y="867"/>
                    </a:lnTo>
                    <a:lnTo>
                      <a:pt x="439" y="872"/>
                    </a:lnTo>
                    <a:lnTo>
                      <a:pt x="449" y="889"/>
                    </a:lnTo>
                    <a:lnTo>
                      <a:pt x="469" y="894"/>
                    </a:lnTo>
                    <a:lnTo>
                      <a:pt x="482" y="866"/>
                    </a:lnTo>
                    <a:lnTo>
                      <a:pt x="461" y="854"/>
                    </a:lnTo>
                    <a:lnTo>
                      <a:pt x="472" y="848"/>
                    </a:lnTo>
                    <a:lnTo>
                      <a:pt x="463" y="824"/>
                    </a:lnTo>
                    <a:lnTo>
                      <a:pt x="535" y="817"/>
                    </a:lnTo>
                    <a:lnTo>
                      <a:pt x="533" y="792"/>
                    </a:lnTo>
                    <a:lnTo>
                      <a:pt x="550" y="769"/>
                    </a:lnTo>
                    <a:lnTo>
                      <a:pt x="564" y="741"/>
                    </a:lnTo>
                    <a:lnTo>
                      <a:pt x="571" y="722"/>
                    </a:lnTo>
                    <a:lnTo>
                      <a:pt x="597" y="715"/>
                    </a:lnTo>
                    <a:lnTo>
                      <a:pt x="596" y="726"/>
                    </a:lnTo>
                    <a:lnTo>
                      <a:pt x="623" y="727"/>
                    </a:lnTo>
                    <a:lnTo>
                      <a:pt x="607" y="740"/>
                    </a:lnTo>
                    <a:lnTo>
                      <a:pt x="627" y="756"/>
                    </a:lnTo>
                    <a:lnTo>
                      <a:pt x="665" y="739"/>
                    </a:lnTo>
                    <a:lnTo>
                      <a:pt x="643" y="742"/>
                    </a:lnTo>
                    <a:lnTo>
                      <a:pt x="642" y="732"/>
                    </a:lnTo>
                    <a:lnTo>
                      <a:pt x="644" y="721"/>
                    </a:lnTo>
                    <a:lnTo>
                      <a:pt x="702" y="705"/>
                    </a:lnTo>
                    <a:lnTo>
                      <a:pt x="683" y="716"/>
                    </a:lnTo>
                    <a:lnTo>
                      <a:pt x="665" y="743"/>
                    </a:lnTo>
                    <a:lnTo>
                      <a:pt x="734" y="785"/>
                    </a:lnTo>
                    <a:lnTo>
                      <a:pt x="736" y="807"/>
                    </a:lnTo>
                    <a:lnTo>
                      <a:pt x="687" y="818"/>
                    </a:lnTo>
                    <a:lnTo>
                      <a:pt x="644" y="798"/>
                    </a:lnTo>
                    <a:lnTo>
                      <a:pt x="586" y="816"/>
                    </a:lnTo>
                    <a:lnTo>
                      <a:pt x="559" y="813"/>
                    </a:lnTo>
                    <a:lnTo>
                      <a:pt x="568" y="822"/>
                    </a:lnTo>
                    <a:lnTo>
                      <a:pt x="515" y="835"/>
                    </a:lnTo>
                    <a:lnTo>
                      <a:pt x="529" y="862"/>
                    </a:lnTo>
                    <a:lnTo>
                      <a:pt x="532" y="891"/>
                    </a:lnTo>
                    <a:lnTo>
                      <a:pt x="568" y="898"/>
                    </a:lnTo>
                    <a:lnTo>
                      <a:pt x="583" y="888"/>
                    </a:lnTo>
                    <a:lnTo>
                      <a:pt x="612" y="901"/>
                    </a:lnTo>
                    <a:lnTo>
                      <a:pt x="658" y="888"/>
                    </a:lnTo>
                    <a:lnTo>
                      <a:pt x="655" y="923"/>
                    </a:lnTo>
                    <a:lnTo>
                      <a:pt x="627" y="979"/>
                    </a:lnTo>
                    <a:lnTo>
                      <a:pt x="579" y="974"/>
                    </a:lnTo>
                    <a:lnTo>
                      <a:pt x="602" y="1005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Freeform 41"/>
              <p:cNvSpPr>
                <a:spLocks noChangeAspect="1"/>
              </p:cNvSpPr>
              <p:nvPr/>
            </p:nvSpPr>
            <p:spPr bwMode="auto">
              <a:xfrm>
                <a:off x="1918" y="1434"/>
                <a:ext cx="484" cy="451"/>
              </a:xfrm>
              <a:custGeom>
                <a:avLst/>
                <a:gdLst>
                  <a:gd name="T0" fmla="*/ 1 w 879"/>
                  <a:gd name="T1" fmla="*/ 1 h 647"/>
                  <a:gd name="T2" fmla="*/ 1 w 879"/>
                  <a:gd name="T3" fmla="*/ 1 h 647"/>
                  <a:gd name="T4" fmla="*/ 1 w 879"/>
                  <a:gd name="T5" fmla="*/ 1 h 647"/>
                  <a:gd name="T6" fmla="*/ 1 w 879"/>
                  <a:gd name="T7" fmla="*/ 1 h 647"/>
                  <a:gd name="T8" fmla="*/ 1 w 879"/>
                  <a:gd name="T9" fmla="*/ 1 h 647"/>
                  <a:gd name="T10" fmla="*/ 1 w 879"/>
                  <a:gd name="T11" fmla="*/ 1 h 647"/>
                  <a:gd name="T12" fmla="*/ 1 w 879"/>
                  <a:gd name="T13" fmla="*/ 1 h 647"/>
                  <a:gd name="T14" fmla="*/ 1 w 879"/>
                  <a:gd name="T15" fmla="*/ 1 h 647"/>
                  <a:gd name="T16" fmla="*/ 1 w 879"/>
                  <a:gd name="T17" fmla="*/ 1 h 647"/>
                  <a:gd name="T18" fmla="*/ 1 w 879"/>
                  <a:gd name="T19" fmla="*/ 1 h 647"/>
                  <a:gd name="T20" fmla="*/ 1 w 879"/>
                  <a:gd name="T21" fmla="*/ 1 h 647"/>
                  <a:gd name="T22" fmla="*/ 1 w 879"/>
                  <a:gd name="T23" fmla="*/ 1 h 647"/>
                  <a:gd name="T24" fmla="*/ 1 w 879"/>
                  <a:gd name="T25" fmla="*/ 1 h 647"/>
                  <a:gd name="T26" fmla="*/ 1 w 879"/>
                  <a:gd name="T27" fmla="*/ 1 h 647"/>
                  <a:gd name="T28" fmla="*/ 1 w 879"/>
                  <a:gd name="T29" fmla="*/ 1 h 647"/>
                  <a:gd name="T30" fmla="*/ 1 w 879"/>
                  <a:gd name="T31" fmla="*/ 1 h 647"/>
                  <a:gd name="T32" fmla="*/ 1 w 879"/>
                  <a:gd name="T33" fmla="*/ 1 h 647"/>
                  <a:gd name="T34" fmla="*/ 1 w 879"/>
                  <a:gd name="T35" fmla="*/ 1 h 647"/>
                  <a:gd name="T36" fmla="*/ 1 w 879"/>
                  <a:gd name="T37" fmla="*/ 1 h 647"/>
                  <a:gd name="T38" fmla="*/ 1 w 879"/>
                  <a:gd name="T39" fmla="*/ 1 h 647"/>
                  <a:gd name="T40" fmla="*/ 1 w 879"/>
                  <a:gd name="T41" fmla="*/ 1 h 647"/>
                  <a:gd name="T42" fmla="*/ 1 w 879"/>
                  <a:gd name="T43" fmla="*/ 1 h 647"/>
                  <a:gd name="T44" fmla="*/ 1 w 879"/>
                  <a:gd name="T45" fmla="*/ 1 h 647"/>
                  <a:gd name="T46" fmla="*/ 1 w 879"/>
                  <a:gd name="T47" fmla="*/ 1 h 647"/>
                  <a:gd name="T48" fmla="*/ 1 w 879"/>
                  <a:gd name="T49" fmla="*/ 1 h 647"/>
                  <a:gd name="T50" fmla="*/ 1 w 879"/>
                  <a:gd name="T51" fmla="*/ 1 h 647"/>
                  <a:gd name="T52" fmla="*/ 1 w 879"/>
                  <a:gd name="T53" fmla="*/ 1 h 647"/>
                  <a:gd name="T54" fmla="*/ 1 w 879"/>
                  <a:gd name="T55" fmla="*/ 1 h 647"/>
                  <a:gd name="T56" fmla="*/ 1 w 879"/>
                  <a:gd name="T57" fmla="*/ 1 h 647"/>
                  <a:gd name="T58" fmla="*/ 1 w 879"/>
                  <a:gd name="T59" fmla="*/ 1 h 647"/>
                  <a:gd name="T60" fmla="*/ 1 w 879"/>
                  <a:gd name="T61" fmla="*/ 1 h 647"/>
                  <a:gd name="T62" fmla="*/ 1 w 879"/>
                  <a:gd name="T63" fmla="*/ 1 h 647"/>
                  <a:gd name="T64" fmla="*/ 1 w 879"/>
                  <a:gd name="T65" fmla="*/ 1 h 647"/>
                  <a:gd name="T66" fmla="*/ 1 w 879"/>
                  <a:gd name="T67" fmla="*/ 1 h 647"/>
                  <a:gd name="T68" fmla="*/ 1 w 879"/>
                  <a:gd name="T69" fmla="*/ 1 h 647"/>
                  <a:gd name="T70" fmla="*/ 1 w 879"/>
                  <a:gd name="T71" fmla="*/ 1 h 647"/>
                  <a:gd name="T72" fmla="*/ 1 w 879"/>
                  <a:gd name="T73" fmla="*/ 1 h 647"/>
                  <a:gd name="T74" fmla="*/ 1 w 879"/>
                  <a:gd name="T75" fmla="*/ 1 h 647"/>
                  <a:gd name="T76" fmla="*/ 1 w 879"/>
                  <a:gd name="T77" fmla="*/ 1 h 647"/>
                  <a:gd name="T78" fmla="*/ 1 w 879"/>
                  <a:gd name="T79" fmla="*/ 1 h 647"/>
                  <a:gd name="T80" fmla="*/ 1 w 879"/>
                  <a:gd name="T81" fmla="*/ 1 h 647"/>
                  <a:gd name="T82" fmla="*/ 1 w 879"/>
                  <a:gd name="T83" fmla="*/ 1 h 647"/>
                  <a:gd name="T84" fmla="*/ 1 w 879"/>
                  <a:gd name="T85" fmla="*/ 1 h 647"/>
                  <a:gd name="T86" fmla="*/ 1 w 879"/>
                  <a:gd name="T87" fmla="*/ 1 h 647"/>
                  <a:gd name="T88" fmla="*/ 1 w 879"/>
                  <a:gd name="T89" fmla="*/ 1 h 647"/>
                  <a:gd name="T90" fmla="*/ 1 w 879"/>
                  <a:gd name="T91" fmla="*/ 1 h 647"/>
                  <a:gd name="T92" fmla="*/ 1 w 879"/>
                  <a:gd name="T93" fmla="*/ 1 h 647"/>
                  <a:gd name="T94" fmla="*/ 1 w 879"/>
                  <a:gd name="T95" fmla="*/ 1 h 647"/>
                  <a:gd name="T96" fmla="*/ 1 w 879"/>
                  <a:gd name="T97" fmla="*/ 1 h 647"/>
                  <a:gd name="T98" fmla="*/ 1 w 879"/>
                  <a:gd name="T99" fmla="*/ 1 h 647"/>
                  <a:gd name="T100" fmla="*/ 1 w 879"/>
                  <a:gd name="T101" fmla="*/ 1 h 647"/>
                  <a:gd name="T102" fmla="*/ 1 w 879"/>
                  <a:gd name="T103" fmla="*/ 1 h 647"/>
                  <a:gd name="T104" fmla="*/ 1 w 879"/>
                  <a:gd name="T105" fmla="*/ 1 h 64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79"/>
                  <a:gd name="T160" fmla="*/ 0 h 647"/>
                  <a:gd name="T161" fmla="*/ 879 w 879"/>
                  <a:gd name="T162" fmla="*/ 647 h 647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79" h="647">
                    <a:moveTo>
                      <a:pt x="0" y="180"/>
                    </a:moveTo>
                    <a:lnTo>
                      <a:pt x="4" y="169"/>
                    </a:lnTo>
                    <a:lnTo>
                      <a:pt x="60" y="151"/>
                    </a:lnTo>
                    <a:lnTo>
                      <a:pt x="97" y="151"/>
                    </a:lnTo>
                    <a:lnTo>
                      <a:pt x="127" y="111"/>
                    </a:lnTo>
                    <a:lnTo>
                      <a:pt x="101" y="122"/>
                    </a:lnTo>
                    <a:lnTo>
                      <a:pt x="75" y="111"/>
                    </a:lnTo>
                    <a:lnTo>
                      <a:pt x="127" y="83"/>
                    </a:lnTo>
                    <a:lnTo>
                      <a:pt x="164" y="81"/>
                    </a:lnTo>
                    <a:lnTo>
                      <a:pt x="161" y="60"/>
                    </a:lnTo>
                    <a:lnTo>
                      <a:pt x="221" y="74"/>
                    </a:lnTo>
                    <a:lnTo>
                      <a:pt x="185" y="54"/>
                    </a:lnTo>
                    <a:lnTo>
                      <a:pt x="253" y="40"/>
                    </a:lnTo>
                    <a:lnTo>
                      <a:pt x="280" y="52"/>
                    </a:lnTo>
                    <a:lnTo>
                      <a:pt x="328" y="56"/>
                    </a:lnTo>
                    <a:lnTo>
                      <a:pt x="315" y="34"/>
                    </a:lnTo>
                    <a:lnTo>
                      <a:pt x="398" y="61"/>
                    </a:lnTo>
                    <a:lnTo>
                      <a:pt x="456" y="40"/>
                    </a:lnTo>
                    <a:lnTo>
                      <a:pt x="385" y="12"/>
                    </a:lnTo>
                    <a:lnTo>
                      <a:pt x="421" y="8"/>
                    </a:lnTo>
                    <a:lnTo>
                      <a:pt x="481" y="26"/>
                    </a:lnTo>
                    <a:lnTo>
                      <a:pt x="500" y="12"/>
                    </a:lnTo>
                    <a:lnTo>
                      <a:pt x="492" y="0"/>
                    </a:lnTo>
                    <a:lnTo>
                      <a:pt x="640" y="8"/>
                    </a:lnTo>
                    <a:lnTo>
                      <a:pt x="697" y="22"/>
                    </a:lnTo>
                    <a:lnTo>
                      <a:pt x="738" y="32"/>
                    </a:lnTo>
                    <a:lnTo>
                      <a:pt x="579" y="47"/>
                    </a:lnTo>
                    <a:lnTo>
                      <a:pt x="563" y="65"/>
                    </a:lnTo>
                    <a:lnTo>
                      <a:pt x="677" y="60"/>
                    </a:lnTo>
                    <a:lnTo>
                      <a:pt x="654" y="73"/>
                    </a:lnTo>
                    <a:lnTo>
                      <a:pt x="724" y="52"/>
                    </a:lnTo>
                    <a:lnTo>
                      <a:pt x="728" y="71"/>
                    </a:lnTo>
                    <a:lnTo>
                      <a:pt x="694" y="105"/>
                    </a:lnTo>
                    <a:lnTo>
                      <a:pt x="759" y="73"/>
                    </a:lnTo>
                    <a:lnTo>
                      <a:pt x="801" y="60"/>
                    </a:lnTo>
                    <a:lnTo>
                      <a:pt x="835" y="56"/>
                    </a:lnTo>
                    <a:lnTo>
                      <a:pt x="878" y="68"/>
                    </a:lnTo>
                    <a:lnTo>
                      <a:pt x="839" y="92"/>
                    </a:lnTo>
                    <a:lnTo>
                      <a:pt x="743" y="103"/>
                    </a:lnTo>
                    <a:lnTo>
                      <a:pt x="821" y="104"/>
                    </a:lnTo>
                    <a:lnTo>
                      <a:pt x="759" y="119"/>
                    </a:lnTo>
                    <a:lnTo>
                      <a:pt x="778" y="144"/>
                    </a:lnTo>
                    <a:lnTo>
                      <a:pt x="748" y="162"/>
                    </a:lnTo>
                    <a:lnTo>
                      <a:pt x="776" y="192"/>
                    </a:lnTo>
                    <a:lnTo>
                      <a:pt x="758" y="203"/>
                    </a:lnTo>
                    <a:lnTo>
                      <a:pt x="791" y="207"/>
                    </a:lnTo>
                    <a:lnTo>
                      <a:pt x="754" y="222"/>
                    </a:lnTo>
                    <a:lnTo>
                      <a:pt x="767" y="240"/>
                    </a:lnTo>
                    <a:lnTo>
                      <a:pt x="772" y="271"/>
                    </a:lnTo>
                    <a:lnTo>
                      <a:pt x="734" y="262"/>
                    </a:lnTo>
                    <a:lnTo>
                      <a:pt x="750" y="286"/>
                    </a:lnTo>
                    <a:lnTo>
                      <a:pt x="778" y="293"/>
                    </a:lnTo>
                    <a:lnTo>
                      <a:pt x="729" y="297"/>
                    </a:lnTo>
                    <a:lnTo>
                      <a:pt x="760" y="309"/>
                    </a:lnTo>
                    <a:lnTo>
                      <a:pt x="730" y="325"/>
                    </a:lnTo>
                    <a:lnTo>
                      <a:pt x="704" y="310"/>
                    </a:lnTo>
                    <a:lnTo>
                      <a:pt x="665" y="324"/>
                    </a:lnTo>
                    <a:lnTo>
                      <a:pt x="686" y="358"/>
                    </a:lnTo>
                    <a:lnTo>
                      <a:pt x="697" y="349"/>
                    </a:lnTo>
                    <a:lnTo>
                      <a:pt x="740" y="374"/>
                    </a:lnTo>
                    <a:lnTo>
                      <a:pt x="741" y="401"/>
                    </a:lnTo>
                    <a:lnTo>
                      <a:pt x="697" y="377"/>
                    </a:lnTo>
                    <a:lnTo>
                      <a:pt x="655" y="363"/>
                    </a:lnTo>
                    <a:lnTo>
                      <a:pt x="647" y="388"/>
                    </a:lnTo>
                    <a:lnTo>
                      <a:pt x="671" y="404"/>
                    </a:lnTo>
                    <a:lnTo>
                      <a:pt x="640" y="410"/>
                    </a:lnTo>
                    <a:lnTo>
                      <a:pt x="731" y="414"/>
                    </a:lnTo>
                    <a:lnTo>
                      <a:pt x="673" y="446"/>
                    </a:lnTo>
                    <a:lnTo>
                      <a:pt x="617" y="460"/>
                    </a:lnTo>
                    <a:lnTo>
                      <a:pt x="574" y="471"/>
                    </a:lnTo>
                    <a:lnTo>
                      <a:pt x="552" y="502"/>
                    </a:lnTo>
                    <a:lnTo>
                      <a:pt x="507" y="501"/>
                    </a:lnTo>
                    <a:lnTo>
                      <a:pt x="500" y="521"/>
                    </a:lnTo>
                    <a:lnTo>
                      <a:pt x="473" y="523"/>
                    </a:lnTo>
                    <a:lnTo>
                      <a:pt x="458" y="536"/>
                    </a:lnTo>
                    <a:lnTo>
                      <a:pt x="465" y="568"/>
                    </a:lnTo>
                    <a:lnTo>
                      <a:pt x="435" y="590"/>
                    </a:lnTo>
                    <a:lnTo>
                      <a:pt x="445" y="608"/>
                    </a:lnTo>
                    <a:lnTo>
                      <a:pt x="431" y="646"/>
                    </a:lnTo>
                    <a:lnTo>
                      <a:pt x="403" y="646"/>
                    </a:lnTo>
                    <a:lnTo>
                      <a:pt x="367" y="625"/>
                    </a:lnTo>
                    <a:lnTo>
                      <a:pt x="338" y="604"/>
                    </a:lnTo>
                    <a:lnTo>
                      <a:pt x="303" y="553"/>
                    </a:lnTo>
                    <a:lnTo>
                      <a:pt x="283" y="512"/>
                    </a:lnTo>
                    <a:lnTo>
                      <a:pt x="275" y="481"/>
                    </a:lnTo>
                    <a:lnTo>
                      <a:pt x="289" y="454"/>
                    </a:lnTo>
                    <a:lnTo>
                      <a:pt x="318" y="429"/>
                    </a:lnTo>
                    <a:lnTo>
                      <a:pt x="325" y="412"/>
                    </a:lnTo>
                    <a:lnTo>
                      <a:pt x="297" y="409"/>
                    </a:lnTo>
                    <a:lnTo>
                      <a:pt x="266" y="395"/>
                    </a:lnTo>
                    <a:lnTo>
                      <a:pt x="322" y="395"/>
                    </a:lnTo>
                    <a:lnTo>
                      <a:pt x="287" y="375"/>
                    </a:lnTo>
                    <a:lnTo>
                      <a:pt x="304" y="369"/>
                    </a:lnTo>
                    <a:lnTo>
                      <a:pt x="273" y="374"/>
                    </a:lnTo>
                    <a:lnTo>
                      <a:pt x="253" y="375"/>
                    </a:lnTo>
                    <a:lnTo>
                      <a:pt x="252" y="358"/>
                    </a:lnTo>
                    <a:lnTo>
                      <a:pt x="266" y="335"/>
                    </a:lnTo>
                    <a:lnTo>
                      <a:pt x="232" y="292"/>
                    </a:lnTo>
                    <a:lnTo>
                      <a:pt x="207" y="254"/>
                    </a:lnTo>
                    <a:lnTo>
                      <a:pt x="174" y="242"/>
                    </a:lnTo>
                    <a:lnTo>
                      <a:pt x="111" y="247"/>
                    </a:lnTo>
                    <a:lnTo>
                      <a:pt x="48" y="235"/>
                    </a:lnTo>
                    <a:lnTo>
                      <a:pt x="68" y="226"/>
                    </a:lnTo>
                    <a:lnTo>
                      <a:pt x="21" y="217"/>
                    </a:lnTo>
                    <a:lnTo>
                      <a:pt x="104" y="197"/>
                    </a:lnTo>
                    <a:lnTo>
                      <a:pt x="52" y="201"/>
                    </a:lnTo>
                    <a:lnTo>
                      <a:pt x="0" y="18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Freeform 42"/>
              <p:cNvSpPr>
                <a:spLocks noChangeAspect="1"/>
              </p:cNvSpPr>
              <p:nvPr/>
            </p:nvSpPr>
            <p:spPr bwMode="auto">
              <a:xfrm>
                <a:off x="1734" y="1645"/>
                <a:ext cx="43" cy="36"/>
              </a:xfrm>
              <a:custGeom>
                <a:avLst/>
                <a:gdLst>
                  <a:gd name="T0" fmla="*/ 0 w 78"/>
                  <a:gd name="T1" fmla="*/ 1 h 52"/>
                  <a:gd name="T2" fmla="*/ 1 w 78"/>
                  <a:gd name="T3" fmla="*/ 1 h 52"/>
                  <a:gd name="T4" fmla="*/ 1 w 78"/>
                  <a:gd name="T5" fmla="*/ 1 h 52"/>
                  <a:gd name="T6" fmla="*/ 1 w 78"/>
                  <a:gd name="T7" fmla="*/ 0 h 52"/>
                  <a:gd name="T8" fmla="*/ 0 w 78"/>
                  <a:gd name="T9" fmla="*/ 1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52"/>
                  <a:gd name="T17" fmla="*/ 78 w 78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52">
                    <a:moveTo>
                      <a:pt x="0" y="36"/>
                    </a:moveTo>
                    <a:lnTo>
                      <a:pt x="38" y="51"/>
                    </a:lnTo>
                    <a:lnTo>
                      <a:pt x="77" y="4"/>
                    </a:lnTo>
                    <a:lnTo>
                      <a:pt x="3" y="0"/>
                    </a:lnTo>
                    <a:lnTo>
                      <a:pt x="0" y="36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Freeform 43"/>
              <p:cNvSpPr>
                <a:spLocks noChangeAspect="1"/>
              </p:cNvSpPr>
              <p:nvPr/>
            </p:nvSpPr>
            <p:spPr bwMode="auto">
              <a:xfrm>
                <a:off x="1680" y="1594"/>
                <a:ext cx="41" cy="31"/>
              </a:xfrm>
              <a:custGeom>
                <a:avLst/>
                <a:gdLst>
                  <a:gd name="T0" fmla="*/ 0 w 74"/>
                  <a:gd name="T1" fmla="*/ 1 h 45"/>
                  <a:gd name="T2" fmla="*/ 1 w 74"/>
                  <a:gd name="T3" fmla="*/ 1 h 45"/>
                  <a:gd name="T4" fmla="*/ 1 w 74"/>
                  <a:gd name="T5" fmla="*/ 0 h 45"/>
                  <a:gd name="T6" fmla="*/ 1 w 74"/>
                  <a:gd name="T7" fmla="*/ 1 h 45"/>
                  <a:gd name="T8" fmla="*/ 1 w 74"/>
                  <a:gd name="T9" fmla="*/ 1 h 45"/>
                  <a:gd name="T10" fmla="*/ 1 w 74"/>
                  <a:gd name="T11" fmla="*/ 1 h 45"/>
                  <a:gd name="T12" fmla="*/ 0 w 74"/>
                  <a:gd name="T13" fmla="*/ 1 h 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"/>
                  <a:gd name="T22" fmla="*/ 0 h 45"/>
                  <a:gd name="T23" fmla="*/ 74 w 74"/>
                  <a:gd name="T24" fmla="*/ 45 h 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" h="45">
                    <a:moveTo>
                      <a:pt x="0" y="30"/>
                    </a:moveTo>
                    <a:lnTo>
                      <a:pt x="7" y="3"/>
                    </a:lnTo>
                    <a:lnTo>
                      <a:pt x="65" y="0"/>
                    </a:lnTo>
                    <a:lnTo>
                      <a:pt x="73" y="33"/>
                    </a:lnTo>
                    <a:lnTo>
                      <a:pt x="63" y="44"/>
                    </a:lnTo>
                    <a:lnTo>
                      <a:pt x="28" y="42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Freeform 44"/>
              <p:cNvSpPr>
                <a:spLocks noChangeAspect="1"/>
              </p:cNvSpPr>
              <p:nvPr/>
            </p:nvSpPr>
            <p:spPr bwMode="auto">
              <a:xfrm>
                <a:off x="1680" y="1645"/>
                <a:ext cx="48" cy="52"/>
              </a:xfrm>
              <a:custGeom>
                <a:avLst/>
                <a:gdLst>
                  <a:gd name="T0" fmla="*/ 0 w 87"/>
                  <a:gd name="T1" fmla="*/ 1 h 76"/>
                  <a:gd name="T2" fmla="*/ 1 w 87"/>
                  <a:gd name="T3" fmla="*/ 0 h 76"/>
                  <a:gd name="T4" fmla="*/ 1 w 87"/>
                  <a:gd name="T5" fmla="*/ 1 h 76"/>
                  <a:gd name="T6" fmla="*/ 1 w 87"/>
                  <a:gd name="T7" fmla="*/ 1 h 76"/>
                  <a:gd name="T8" fmla="*/ 1 w 87"/>
                  <a:gd name="T9" fmla="*/ 1 h 76"/>
                  <a:gd name="T10" fmla="*/ 1 w 87"/>
                  <a:gd name="T11" fmla="*/ 1 h 76"/>
                  <a:gd name="T12" fmla="*/ 1 w 87"/>
                  <a:gd name="T13" fmla="*/ 1 h 76"/>
                  <a:gd name="T14" fmla="*/ 0 w 87"/>
                  <a:gd name="T15" fmla="*/ 1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7"/>
                  <a:gd name="T25" fmla="*/ 0 h 76"/>
                  <a:gd name="T26" fmla="*/ 87 w 87"/>
                  <a:gd name="T27" fmla="*/ 76 h 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7" h="76">
                    <a:moveTo>
                      <a:pt x="0" y="40"/>
                    </a:moveTo>
                    <a:lnTo>
                      <a:pt x="33" y="0"/>
                    </a:lnTo>
                    <a:lnTo>
                      <a:pt x="75" y="20"/>
                    </a:lnTo>
                    <a:lnTo>
                      <a:pt x="59" y="33"/>
                    </a:lnTo>
                    <a:lnTo>
                      <a:pt x="83" y="36"/>
                    </a:lnTo>
                    <a:lnTo>
                      <a:pt x="86" y="60"/>
                    </a:lnTo>
                    <a:lnTo>
                      <a:pt x="50" y="75"/>
                    </a:lnTo>
                    <a:lnTo>
                      <a:pt x="0" y="4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45"/>
              <p:cNvSpPr>
                <a:spLocks noChangeAspect="1"/>
              </p:cNvSpPr>
              <p:nvPr/>
            </p:nvSpPr>
            <p:spPr bwMode="auto">
              <a:xfrm>
                <a:off x="1559" y="1587"/>
                <a:ext cx="98" cy="50"/>
              </a:xfrm>
              <a:custGeom>
                <a:avLst/>
                <a:gdLst>
                  <a:gd name="T0" fmla="*/ 0 w 177"/>
                  <a:gd name="T1" fmla="*/ 1 h 72"/>
                  <a:gd name="T2" fmla="*/ 1 w 177"/>
                  <a:gd name="T3" fmla="*/ 1 h 72"/>
                  <a:gd name="T4" fmla="*/ 1 w 177"/>
                  <a:gd name="T5" fmla="*/ 1 h 72"/>
                  <a:gd name="T6" fmla="*/ 1 w 177"/>
                  <a:gd name="T7" fmla="*/ 1 h 72"/>
                  <a:gd name="T8" fmla="*/ 1 w 177"/>
                  <a:gd name="T9" fmla="*/ 1 h 72"/>
                  <a:gd name="T10" fmla="*/ 1 w 177"/>
                  <a:gd name="T11" fmla="*/ 1 h 72"/>
                  <a:gd name="T12" fmla="*/ 1 w 177"/>
                  <a:gd name="T13" fmla="*/ 0 h 72"/>
                  <a:gd name="T14" fmla="*/ 1 w 177"/>
                  <a:gd name="T15" fmla="*/ 1 h 72"/>
                  <a:gd name="T16" fmla="*/ 1 w 177"/>
                  <a:gd name="T17" fmla="*/ 1 h 72"/>
                  <a:gd name="T18" fmla="*/ 1 w 177"/>
                  <a:gd name="T19" fmla="*/ 1 h 72"/>
                  <a:gd name="T20" fmla="*/ 1 w 177"/>
                  <a:gd name="T21" fmla="*/ 1 h 72"/>
                  <a:gd name="T22" fmla="*/ 1 w 177"/>
                  <a:gd name="T23" fmla="*/ 1 h 72"/>
                  <a:gd name="T24" fmla="*/ 1 w 177"/>
                  <a:gd name="T25" fmla="*/ 1 h 72"/>
                  <a:gd name="T26" fmla="*/ 0 w 177"/>
                  <a:gd name="T27" fmla="*/ 1 h 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7"/>
                  <a:gd name="T43" fmla="*/ 0 h 72"/>
                  <a:gd name="T44" fmla="*/ 177 w 177"/>
                  <a:gd name="T45" fmla="*/ 72 h 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7" h="72">
                    <a:moveTo>
                      <a:pt x="0" y="46"/>
                    </a:moveTo>
                    <a:lnTo>
                      <a:pt x="37" y="11"/>
                    </a:lnTo>
                    <a:lnTo>
                      <a:pt x="73" y="20"/>
                    </a:lnTo>
                    <a:lnTo>
                      <a:pt x="91" y="39"/>
                    </a:lnTo>
                    <a:lnTo>
                      <a:pt x="125" y="40"/>
                    </a:lnTo>
                    <a:lnTo>
                      <a:pt x="104" y="13"/>
                    </a:lnTo>
                    <a:lnTo>
                      <a:pt x="127" y="0"/>
                    </a:lnTo>
                    <a:lnTo>
                      <a:pt x="138" y="17"/>
                    </a:lnTo>
                    <a:lnTo>
                      <a:pt x="164" y="24"/>
                    </a:lnTo>
                    <a:lnTo>
                      <a:pt x="176" y="37"/>
                    </a:lnTo>
                    <a:lnTo>
                      <a:pt x="166" y="52"/>
                    </a:lnTo>
                    <a:lnTo>
                      <a:pt x="128" y="51"/>
                    </a:lnTo>
                    <a:lnTo>
                      <a:pt x="72" y="71"/>
                    </a:lnTo>
                    <a:lnTo>
                      <a:pt x="0" y="46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46"/>
              <p:cNvSpPr>
                <a:spLocks noChangeAspect="1"/>
              </p:cNvSpPr>
              <p:nvPr/>
            </p:nvSpPr>
            <p:spPr bwMode="auto">
              <a:xfrm>
                <a:off x="1517" y="1571"/>
                <a:ext cx="59" cy="38"/>
              </a:xfrm>
              <a:custGeom>
                <a:avLst/>
                <a:gdLst>
                  <a:gd name="T0" fmla="*/ 0 w 106"/>
                  <a:gd name="T1" fmla="*/ 1 h 54"/>
                  <a:gd name="T2" fmla="*/ 1 w 106"/>
                  <a:gd name="T3" fmla="*/ 1 h 54"/>
                  <a:gd name="T4" fmla="*/ 1 w 106"/>
                  <a:gd name="T5" fmla="*/ 1 h 54"/>
                  <a:gd name="T6" fmla="*/ 1 w 106"/>
                  <a:gd name="T7" fmla="*/ 1 h 54"/>
                  <a:gd name="T8" fmla="*/ 1 w 106"/>
                  <a:gd name="T9" fmla="*/ 1 h 54"/>
                  <a:gd name="T10" fmla="*/ 1 w 106"/>
                  <a:gd name="T11" fmla="*/ 1 h 54"/>
                  <a:gd name="T12" fmla="*/ 1 w 106"/>
                  <a:gd name="T13" fmla="*/ 0 h 54"/>
                  <a:gd name="T14" fmla="*/ 1 w 106"/>
                  <a:gd name="T15" fmla="*/ 1 h 54"/>
                  <a:gd name="T16" fmla="*/ 0 w 106"/>
                  <a:gd name="T17" fmla="*/ 1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6"/>
                  <a:gd name="T28" fmla="*/ 0 h 54"/>
                  <a:gd name="T29" fmla="*/ 106 w 106"/>
                  <a:gd name="T30" fmla="*/ 54 h 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6" h="54">
                    <a:moveTo>
                      <a:pt x="0" y="43"/>
                    </a:moveTo>
                    <a:lnTo>
                      <a:pt x="36" y="53"/>
                    </a:lnTo>
                    <a:lnTo>
                      <a:pt x="72" y="24"/>
                    </a:lnTo>
                    <a:lnTo>
                      <a:pt x="76" y="40"/>
                    </a:lnTo>
                    <a:lnTo>
                      <a:pt x="98" y="27"/>
                    </a:lnTo>
                    <a:lnTo>
                      <a:pt x="105" y="7"/>
                    </a:lnTo>
                    <a:lnTo>
                      <a:pt x="91" y="0"/>
                    </a:lnTo>
                    <a:lnTo>
                      <a:pt x="51" y="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47"/>
              <p:cNvSpPr>
                <a:spLocks noChangeAspect="1"/>
              </p:cNvSpPr>
              <p:nvPr/>
            </p:nvSpPr>
            <p:spPr bwMode="auto">
              <a:xfrm>
                <a:off x="1656" y="1533"/>
                <a:ext cx="51" cy="33"/>
              </a:xfrm>
              <a:custGeom>
                <a:avLst/>
                <a:gdLst>
                  <a:gd name="T0" fmla="*/ 0 w 92"/>
                  <a:gd name="T1" fmla="*/ 0 h 46"/>
                  <a:gd name="T2" fmla="*/ 1 w 92"/>
                  <a:gd name="T3" fmla="*/ 1 h 46"/>
                  <a:gd name="T4" fmla="*/ 1 w 92"/>
                  <a:gd name="T5" fmla="*/ 1 h 46"/>
                  <a:gd name="T6" fmla="*/ 1 w 92"/>
                  <a:gd name="T7" fmla="*/ 1 h 46"/>
                  <a:gd name="T8" fmla="*/ 1 w 92"/>
                  <a:gd name="T9" fmla="*/ 1 h 46"/>
                  <a:gd name="T10" fmla="*/ 1 w 92"/>
                  <a:gd name="T11" fmla="*/ 1 h 46"/>
                  <a:gd name="T12" fmla="*/ 1 w 92"/>
                  <a:gd name="T13" fmla="*/ 0 h 46"/>
                  <a:gd name="T14" fmla="*/ 0 w 92"/>
                  <a:gd name="T15" fmla="*/ 0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2"/>
                  <a:gd name="T25" fmla="*/ 0 h 46"/>
                  <a:gd name="T26" fmla="*/ 92 w 92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2" h="46">
                    <a:moveTo>
                      <a:pt x="0" y="0"/>
                    </a:moveTo>
                    <a:lnTo>
                      <a:pt x="7" y="16"/>
                    </a:lnTo>
                    <a:lnTo>
                      <a:pt x="8" y="27"/>
                    </a:lnTo>
                    <a:lnTo>
                      <a:pt x="91" y="45"/>
                    </a:lnTo>
                    <a:lnTo>
                      <a:pt x="85" y="21"/>
                    </a:lnTo>
                    <a:lnTo>
                      <a:pt x="47" y="3"/>
                    </a:lnTo>
                    <a:lnTo>
                      <a:pt x="32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48"/>
              <p:cNvSpPr>
                <a:spLocks noChangeAspect="1"/>
              </p:cNvSpPr>
              <p:nvPr/>
            </p:nvSpPr>
            <p:spPr bwMode="auto">
              <a:xfrm>
                <a:off x="1724" y="1583"/>
                <a:ext cx="138" cy="51"/>
              </a:xfrm>
              <a:custGeom>
                <a:avLst/>
                <a:gdLst>
                  <a:gd name="T0" fmla="*/ 0 w 250"/>
                  <a:gd name="T1" fmla="*/ 1 h 74"/>
                  <a:gd name="T2" fmla="*/ 1 w 250"/>
                  <a:gd name="T3" fmla="*/ 0 h 74"/>
                  <a:gd name="T4" fmla="*/ 1 w 250"/>
                  <a:gd name="T5" fmla="*/ 1 h 74"/>
                  <a:gd name="T6" fmla="*/ 1 w 250"/>
                  <a:gd name="T7" fmla="*/ 1 h 74"/>
                  <a:gd name="T8" fmla="*/ 1 w 250"/>
                  <a:gd name="T9" fmla="*/ 1 h 74"/>
                  <a:gd name="T10" fmla="*/ 1 w 250"/>
                  <a:gd name="T11" fmla="*/ 1 h 74"/>
                  <a:gd name="T12" fmla="*/ 1 w 250"/>
                  <a:gd name="T13" fmla="*/ 1 h 74"/>
                  <a:gd name="T14" fmla="*/ 1 w 250"/>
                  <a:gd name="T15" fmla="*/ 1 h 74"/>
                  <a:gd name="T16" fmla="*/ 1 w 250"/>
                  <a:gd name="T17" fmla="*/ 1 h 74"/>
                  <a:gd name="T18" fmla="*/ 0 w 250"/>
                  <a:gd name="T19" fmla="*/ 1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0"/>
                  <a:gd name="T31" fmla="*/ 0 h 74"/>
                  <a:gd name="T32" fmla="*/ 250 w 250"/>
                  <a:gd name="T33" fmla="*/ 74 h 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0" h="74">
                    <a:moveTo>
                      <a:pt x="0" y="10"/>
                    </a:moveTo>
                    <a:lnTo>
                      <a:pt x="14" y="0"/>
                    </a:lnTo>
                    <a:lnTo>
                      <a:pt x="118" y="31"/>
                    </a:lnTo>
                    <a:lnTo>
                      <a:pt x="162" y="50"/>
                    </a:lnTo>
                    <a:lnTo>
                      <a:pt x="210" y="36"/>
                    </a:lnTo>
                    <a:lnTo>
                      <a:pt x="249" y="52"/>
                    </a:lnTo>
                    <a:lnTo>
                      <a:pt x="242" y="73"/>
                    </a:lnTo>
                    <a:lnTo>
                      <a:pt x="76" y="73"/>
                    </a:lnTo>
                    <a:lnTo>
                      <a:pt x="28" y="26"/>
                    </a:lnTo>
                    <a:lnTo>
                      <a:pt x="0" y="1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49"/>
              <p:cNvSpPr>
                <a:spLocks noChangeAspect="1"/>
              </p:cNvSpPr>
              <p:nvPr/>
            </p:nvSpPr>
            <p:spPr bwMode="auto">
              <a:xfrm>
                <a:off x="1763" y="1445"/>
                <a:ext cx="245" cy="158"/>
              </a:xfrm>
              <a:custGeom>
                <a:avLst/>
                <a:gdLst>
                  <a:gd name="T0" fmla="*/ 0 w 444"/>
                  <a:gd name="T1" fmla="*/ 1 h 226"/>
                  <a:gd name="T2" fmla="*/ 1 w 444"/>
                  <a:gd name="T3" fmla="*/ 1 h 226"/>
                  <a:gd name="T4" fmla="*/ 1 w 444"/>
                  <a:gd name="T5" fmla="*/ 1 h 226"/>
                  <a:gd name="T6" fmla="*/ 1 w 444"/>
                  <a:gd name="T7" fmla="*/ 1 h 226"/>
                  <a:gd name="T8" fmla="*/ 1 w 444"/>
                  <a:gd name="T9" fmla="*/ 1 h 226"/>
                  <a:gd name="T10" fmla="*/ 1 w 444"/>
                  <a:gd name="T11" fmla="*/ 1 h 226"/>
                  <a:gd name="T12" fmla="*/ 1 w 444"/>
                  <a:gd name="T13" fmla="*/ 1 h 226"/>
                  <a:gd name="T14" fmla="*/ 1 w 444"/>
                  <a:gd name="T15" fmla="*/ 1 h 226"/>
                  <a:gd name="T16" fmla="*/ 1 w 444"/>
                  <a:gd name="T17" fmla="*/ 1 h 226"/>
                  <a:gd name="T18" fmla="*/ 1 w 444"/>
                  <a:gd name="T19" fmla="*/ 1 h 226"/>
                  <a:gd name="T20" fmla="*/ 1 w 444"/>
                  <a:gd name="T21" fmla="*/ 1 h 226"/>
                  <a:gd name="T22" fmla="*/ 1 w 444"/>
                  <a:gd name="T23" fmla="*/ 1 h 226"/>
                  <a:gd name="T24" fmla="*/ 1 w 444"/>
                  <a:gd name="T25" fmla="*/ 1 h 226"/>
                  <a:gd name="T26" fmla="*/ 1 w 444"/>
                  <a:gd name="T27" fmla="*/ 1 h 226"/>
                  <a:gd name="T28" fmla="*/ 1 w 444"/>
                  <a:gd name="T29" fmla="*/ 1 h 226"/>
                  <a:gd name="T30" fmla="*/ 1 w 444"/>
                  <a:gd name="T31" fmla="*/ 1 h 226"/>
                  <a:gd name="T32" fmla="*/ 1 w 444"/>
                  <a:gd name="T33" fmla="*/ 1 h 226"/>
                  <a:gd name="T34" fmla="*/ 1 w 444"/>
                  <a:gd name="T35" fmla="*/ 1 h 226"/>
                  <a:gd name="T36" fmla="*/ 1 w 444"/>
                  <a:gd name="T37" fmla="*/ 1 h 226"/>
                  <a:gd name="T38" fmla="*/ 1 w 444"/>
                  <a:gd name="T39" fmla="*/ 1 h 226"/>
                  <a:gd name="T40" fmla="*/ 1 w 444"/>
                  <a:gd name="T41" fmla="*/ 1 h 226"/>
                  <a:gd name="T42" fmla="*/ 1 w 444"/>
                  <a:gd name="T43" fmla="*/ 1 h 226"/>
                  <a:gd name="T44" fmla="*/ 1 w 444"/>
                  <a:gd name="T45" fmla="*/ 1 h 226"/>
                  <a:gd name="T46" fmla="*/ 1 w 444"/>
                  <a:gd name="T47" fmla="*/ 1 h 226"/>
                  <a:gd name="T48" fmla="*/ 1 w 444"/>
                  <a:gd name="T49" fmla="*/ 1 h 226"/>
                  <a:gd name="T50" fmla="*/ 1 w 444"/>
                  <a:gd name="T51" fmla="*/ 1 h 226"/>
                  <a:gd name="T52" fmla="*/ 1 w 444"/>
                  <a:gd name="T53" fmla="*/ 1 h 226"/>
                  <a:gd name="T54" fmla="*/ 1 w 444"/>
                  <a:gd name="T55" fmla="*/ 1 h 226"/>
                  <a:gd name="T56" fmla="*/ 1 w 444"/>
                  <a:gd name="T57" fmla="*/ 1 h 226"/>
                  <a:gd name="T58" fmla="*/ 1 w 444"/>
                  <a:gd name="T59" fmla="*/ 1 h 226"/>
                  <a:gd name="T60" fmla="*/ 1 w 444"/>
                  <a:gd name="T61" fmla="*/ 1 h 226"/>
                  <a:gd name="T62" fmla="*/ 1 w 444"/>
                  <a:gd name="T63" fmla="*/ 1 h 226"/>
                  <a:gd name="T64" fmla="*/ 1 w 444"/>
                  <a:gd name="T65" fmla="*/ 1 h 226"/>
                  <a:gd name="T66" fmla="*/ 1 w 444"/>
                  <a:gd name="T67" fmla="*/ 1 h 226"/>
                  <a:gd name="T68" fmla="*/ 1 w 444"/>
                  <a:gd name="T69" fmla="*/ 1 h 226"/>
                  <a:gd name="T70" fmla="*/ 1 w 444"/>
                  <a:gd name="T71" fmla="*/ 1 h 226"/>
                  <a:gd name="T72" fmla="*/ 1 w 444"/>
                  <a:gd name="T73" fmla="*/ 1 h 226"/>
                  <a:gd name="T74" fmla="*/ 1 w 444"/>
                  <a:gd name="T75" fmla="*/ 1 h 226"/>
                  <a:gd name="T76" fmla="*/ 1 w 444"/>
                  <a:gd name="T77" fmla="*/ 1 h 226"/>
                  <a:gd name="T78" fmla="*/ 1 w 444"/>
                  <a:gd name="T79" fmla="*/ 1 h 226"/>
                  <a:gd name="T80" fmla="*/ 1 w 444"/>
                  <a:gd name="T81" fmla="*/ 1 h 226"/>
                  <a:gd name="T82" fmla="*/ 1 w 444"/>
                  <a:gd name="T83" fmla="*/ 1 h 226"/>
                  <a:gd name="T84" fmla="*/ 1 w 444"/>
                  <a:gd name="T85" fmla="*/ 0 h 226"/>
                  <a:gd name="T86" fmla="*/ 1 w 444"/>
                  <a:gd name="T87" fmla="*/ 1 h 226"/>
                  <a:gd name="T88" fmla="*/ 1 w 444"/>
                  <a:gd name="T89" fmla="*/ 1 h 226"/>
                  <a:gd name="T90" fmla="*/ 1 w 444"/>
                  <a:gd name="T91" fmla="*/ 1 h 226"/>
                  <a:gd name="T92" fmla="*/ 1 w 444"/>
                  <a:gd name="T93" fmla="*/ 1 h 226"/>
                  <a:gd name="T94" fmla="*/ 1 w 444"/>
                  <a:gd name="T95" fmla="*/ 1 h 226"/>
                  <a:gd name="T96" fmla="*/ 0 w 444"/>
                  <a:gd name="T97" fmla="*/ 1 h 22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44"/>
                  <a:gd name="T148" fmla="*/ 0 h 226"/>
                  <a:gd name="T149" fmla="*/ 444 w 444"/>
                  <a:gd name="T150" fmla="*/ 226 h 22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44" h="226">
                    <a:moveTo>
                      <a:pt x="0" y="48"/>
                    </a:moveTo>
                    <a:lnTo>
                      <a:pt x="38" y="48"/>
                    </a:lnTo>
                    <a:lnTo>
                      <a:pt x="38" y="76"/>
                    </a:lnTo>
                    <a:lnTo>
                      <a:pt x="68" y="86"/>
                    </a:lnTo>
                    <a:lnTo>
                      <a:pt x="206" y="55"/>
                    </a:lnTo>
                    <a:lnTo>
                      <a:pt x="124" y="94"/>
                    </a:lnTo>
                    <a:lnTo>
                      <a:pt x="79" y="94"/>
                    </a:lnTo>
                    <a:lnTo>
                      <a:pt x="78" y="108"/>
                    </a:lnTo>
                    <a:lnTo>
                      <a:pt x="124" y="135"/>
                    </a:lnTo>
                    <a:lnTo>
                      <a:pt x="151" y="138"/>
                    </a:lnTo>
                    <a:lnTo>
                      <a:pt x="126" y="145"/>
                    </a:lnTo>
                    <a:lnTo>
                      <a:pt x="97" y="140"/>
                    </a:lnTo>
                    <a:lnTo>
                      <a:pt x="74" y="146"/>
                    </a:lnTo>
                    <a:lnTo>
                      <a:pt x="64" y="165"/>
                    </a:lnTo>
                    <a:lnTo>
                      <a:pt x="89" y="170"/>
                    </a:lnTo>
                    <a:lnTo>
                      <a:pt x="51" y="175"/>
                    </a:lnTo>
                    <a:lnTo>
                      <a:pt x="74" y="194"/>
                    </a:lnTo>
                    <a:lnTo>
                      <a:pt x="37" y="205"/>
                    </a:lnTo>
                    <a:lnTo>
                      <a:pt x="40" y="218"/>
                    </a:lnTo>
                    <a:lnTo>
                      <a:pt x="74" y="212"/>
                    </a:lnTo>
                    <a:lnTo>
                      <a:pt x="93" y="223"/>
                    </a:lnTo>
                    <a:lnTo>
                      <a:pt x="97" y="214"/>
                    </a:lnTo>
                    <a:lnTo>
                      <a:pt x="157" y="225"/>
                    </a:lnTo>
                    <a:lnTo>
                      <a:pt x="194" y="215"/>
                    </a:lnTo>
                    <a:lnTo>
                      <a:pt x="206" y="180"/>
                    </a:lnTo>
                    <a:lnTo>
                      <a:pt x="197" y="170"/>
                    </a:lnTo>
                    <a:lnTo>
                      <a:pt x="230" y="170"/>
                    </a:lnTo>
                    <a:lnTo>
                      <a:pt x="251" y="150"/>
                    </a:lnTo>
                    <a:lnTo>
                      <a:pt x="205" y="140"/>
                    </a:lnTo>
                    <a:lnTo>
                      <a:pt x="266" y="120"/>
                    </a:lnTo>
                    <a:lnTo>
                      <a:pt x="249" y="110"/>
                    </a:lnTo>
                    <a:lnTo>
                      <a:pt x="293" y="114"/>
                    </a:lnTo>
                    <a:lnTo>
                      <a:pt x="321" y="93"/>
                    </a:lnTo>
                    <a:lnTo>
                      <a:pt x="396" y="56"/>
                    </a:lnTo>
                    <a:lnTo>
                      <a:pt x="314" y="69"/>
                    </a:lnTo>
                    <a:lnTo>
                      <a:pt x="362" y="54"/>
                    </a:lnTo>
                    <a:lnTo>
                      <a:pt x="326" y="47"/>
                    </a:lnTo>
                    <a:lnTo>
                      <a:pt x="376" y="48"/>
                    </a:lnTo>
                    <a:lnTo>
                      <a:pt x="443" y="29"/>
                    </a:lnTo>
                    <a:lnTo>
                      <a:pt x="408" y="6"/>
                    </a:lnTo>
                    <a:lnTo>
                      <a:pt x="331" y="14"/>
                    </a:lnTo>
                    <a:lnTo>
                      <a:pt x="365" y="3"/>
                    </a:lnTo>
                    <a:lnTo>
                      <a:pt x="199" y="0"/>
                    </a:lnTo>
                    <a:lnTo>
                      <a:pt x="161" y="3"/>
                    </a:lnTo>
                    <a:lnTo>
                      <a:pt x="123" y="21"/>
                    </a:lnTo>
                    <a:lnTo>
                      <a:pt x="85" y="20"/>
                    </a:lnTo>
                    <a:lnTo>
                      <a:pt x="67" y="31"/>
                    </a:lnTo>
                    <a:lnTo>
                      <a:pt x="49" y="33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50"/>
              <p:cNvSpPr>
                <a:spLocks noChangeAspect="1"/>
              </p:cNvSpPr>
              <p:nvPr/>
            </p:nvSpPr>
            <p:spPr bwMode="auto">
              <a:xfrm>
                <a:off x="1729" y="1492"/>
                <a:ext cx="90" cy="69"/>
              </a:xfrm>
              <a:custGeom>
                <a:avLst/>
                <a:gdLst>
                  <a:gd name="T0" fmla="*/ 0 w 164"/>
                  <a:gd name="T1" fmla="*/ 1 h 98"/>
                  <a:gd name="T2" fmla="*/ 1 w 164"/>
                  <a:gd name="T3" fmla="*/ 1 h 98"/>
                  <a:gd name="T4" fmla="*/ 1 w 164"/>
                  <a:gd name="T5" fmla="*/ 1 h 98"/>
                  <a:gd name="T6" fmla="*/ 1 w 164"/>
                  <a:gd name="T7" fmla="*/ 0 h 98"/>
                  <a:gd name="T8" fmla="*/ 1 w 164"/>
                  <a:gd name="T9" fmla="*/ 1 h 98"/>
                  <a:gd name="T10" fmla="*/ 1 w 164"/>
                  <a:gd name="T11" fmla="*/ 1 h 98"/>
                  <a:gd name="T12" fmla="*/ 1 w 164"/>
                  <a:gd name="T13" fmla="*/ 1 h 98"/>
                  <a:gd name="T14" fmla="*/ 1 w 164"/>
                  <a:gd name="T15" fmla="*/ 1 h 98"/>
                  <a:gd name="T16" fmla="*/ 1 w 164"/>
                  <a:gd name="T17" fmla="*/ 1 h 98"/>
                  <a:gd name="T18" fmla="*/ 1 w 164"/>
                  <a:gd name="T19" fmla="*/ 1 h 98"/>
                  <a:gd name="T20" fmla="*/ 1 w 164"/>
                  <a:gd name="T21" fmla="*/ 1 h 98"/>
                  <a:gd name="T22" fmla="*/ 1 w 164"/>
                  <a:gd name="T23" fmla="*/ 1 h 98"/>
                  <a:gd name="T24" fmla="*/ 1 w 164"/>
                  <a:gd name="T25" fmla="*/ 1 h 98"/>
                  <a:gd name="T26" fmla="*/ 1 w 164"/>
                  <a:gd name="T27" fmla="*/ 1 h 98"/>
                  <a:gd name="T28" fmla="*/ 1 w 164"/>
                  <a:gd name="T29" fmla="*/ 1 h 98"/>
                  <a:gd name="T30" fmla="*/ 0 w 164"/>
                  <a:gd name="T31" fmla="*/ 1 h 9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64"/>
                  <a:gd name="T49" fmla="*/ 0 h 98"/>
                  <a:gd name="T50" fmla="*/ 164 w 164"/>
                  <a:gd name="T51" fmla="*/ 98 h 9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64" h="98">
                    <a:moveTo>
                      <a:pt x="0" y="24"/>
                    </a:moveTo>
                    <a:lnTo>
                      <a:pt x="41" y="19"/>
                    </a:lnTo>
                    <a:lnTo>
                      <a:pt x="20" y="5"/>
                    </a:lnTo>
                    <a:lnTo>
                      <a:pt x="70" y="0"/>
                    </a:lnTo>
                    <a:lnTo>
                      <a:pt x="82" y="19"/>
                    </a:lnTo>
                    <a:lnTo>
                      <a:pt x="126" y="24"/>
                    </a:lnTo>
                    <a:lnTo>
                      <a:pt x="126" y="49"/>
                    </a:lnTo>
                    <a:lnTo>
                      <a:pt x="152" y="49"/>
                    </a:lnTo>
                    <a:lnTo>
                      <a:pt x="163" y="61"/>
                    </a:lnTo>
                    <a:lnTo>
                      <a:pt x="118" y="67"/>
                    </a:lnTo>
                    <a:lnTo>
                      <a:pt x="110" y="97"/>
                    </a:lnTo>
                    <a:lnTo>
                      <a:pt x="63" y="96"/>
                    </a:lnTo>
                    <a:lnTo>
                      <a:pt x="37" y="69"/>
                    </a:lnTo>
                    <a:lnTo>
                      <a:pt x="89" y="59"/>
                    </a:lnTo>
                    <a:lnTo>
                      <a:pt x="26" y="61"/>
                    </a:lnTo>
                    <a:lnTo>
                      <a:pt x="0" y="24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51"/>
              <p:cNvSpPr>
                <a:spLocks noChangeAspect="1"/>
              </p:cNvSpPr>
              <p:nvPr/>
            </p:nvSpPr>
            <p:spPr bwMode="auto">
              <a:xfrm>
                <a:off x="1779" y="1650"/>
                <a:ext cx="229" cy="208"/>
              </a:xfrm>
              <a:custGeom>
                <a:avLst/>
                <a:gdLst>
                  <a:gd name="T0" fmla="*/ 0 w 417"/>
                  <a:gd name="T1" fmla="*/ 1 h 298"/>
                  <a:gd name="T2" fmla="*/ 1 w 417"/>
                  <a:gd name="T3" fmla="*/ 1 h 298"/>
                  <a:gd name="T4" fmla="*/ 1 w 417"/>
                  <a:gd name="T5" fmla="*/ 0 h 298"/>
                  <a:gd name="T6" fmla="*/ 1 w 417"/>
                  <a:gd name="T7" fmla="*/ 1 h 298"/>
                  <a:gd name="T8" fmla="*/ 1 w 417"/>
                  <a:gd name="T9" fmla="*/ 1 h 298"/>
                  <a:gd name="T10" fmla="*/ 1 w 417"/>
                  <a:gd name="T11" fmla="*/ 1 h 298"/>
                  <a:gd name="T12" fmla="*/ 1 w 417"/>
                  <a:gd name="T13" fmla="*/ 1 h 298"/>
                  <a:gd name="T14" fmla="*/ 1 w 417"/>
                  <a:gd name="T15" fmla="*/ 1 h 298"/>
                  <a:gd name="T16" fmla="*/ 1 w 417"/>
                  <a:gd name="T17" fmla="*/ 1 h 298"/>
                  <a:gd name="T18" fmla="*/ 1 w 417"/>
                  <a:gd name="T19" fmla="*/ 1 h 298"/>
                  <a:gd name="T20" fmla="*/ 1 w 417"/>
                  <a:gd name="T21" fmla="*/ 1 h 298"/>
                  <a:gd name="T22" fmla="*/ 1 w 417"/>
                  <a:gd name="T23" fmla="*/ 1 h 298"/>
                  <a:gd name="T24" fmla="*/ 1 w 417"/>
                  <a:gd name="T25" fmla="*/ 1 h 298"/>
                  <a:gd name="T26" fmla="*/ 1 w 417"/>
                  <a:gd name="T27" fmla="*/ 1 h 298"/>
                  <a:gd name="T28" fmla="*/ 1 w 417"/>
                  <a:gd name="T29" fmla="*/ 1 h 298"/>
                  <a:gd name="T30" fmla="*/ 1 w 417"/>
                  <a:gd name="T31" fmla="*/ 1 h 298"/>
                  <a:gd name="T32" fmla="*/ 1 w 417"/>
                  <a:gd name="T33" fmla="*/ 1 h 298"/>
                  <a:gd name="T34" fmla="*/ 1 w 417"/>
                  <a:gd name="T35" fmla="*/ 1 h 298"/>
                  <a:gd name="T36" fmla="*/ 1 w 417"/>
                  <a:gd name="T37" fmla="*/ 1 h 298"/>
                  <a:gd name="T38" fmla="*/ 1 w 417"/>
                  <a:gd name="T39" fmla="*/ 1 h 298"/>
                  <a:gd name="T40" fmla="*/ 1 w 417"/>
                  <a:gd name="T41" fmla="*/ 1 h 298"/>
                  <a:gd name="T42" fmla="*/ 1 w 417"/>
                  <a:gd name="T43" fmla="*/ 1 h 298"/>
                  <a:gd name="T44" fmla="*/ 1 w 417"/>
                  <a:gd name="T45" fmla="*/ 1 h 298"/>
                  <a:gd name="T46" fmla="*/ 1 w 417"/>
                  <a:gd name="T47" fmla="*/ 1 h 298"/>
                  <a:gd name="T48" fmla="*/ 1 w 417"/>
                  <a:gd name="T49" fmla="*/ 1 h 298"/>
                  <a:gd name="T50" fmla="*/ 1 w 417"/>
                  <a:gd name="T51" fmla="*/ 1 h 298"/>
                  <a:gd name="T52" fmla="*/ 1 w 417"/>
                  <a:gd name="T53" fmla="*/ 1 h 298"/>
                  <a:gd name="T54" fmla="*/ 1 w 417"/>
                  <a:gd name="T55" fmla="*/ 1 h 298"/>
                  <a:gd name="T56" fmla="*/ 1 w 417"/>
                  <a:gd name="T57" fmla="*/ 1 h 298"/>
                  <a:gd name="T58" fmla="*/ 1 w 417"/>
                  <a:gd name="T59" fmla="*/ 1 h 298"/>
                  <a:gd name="T60" fmla="*/ 1 w 417"/>
                  <a:gd name="T61" fmla="*/ 1 h 298"/>
                  <a:gd name="T62" fmla="*/ 1 w 417"/>
                  <a:gd name="T63" fmla="*/ 1 h 298"/>
                  <a:gd name="T64" fmla="*/ 1 w 417"/>
                  <a:gd name="T65" fmla="*/ 1 h 298"/>
                  <a:gd name="T66" fmla="*/ 1 w 417"/>
                  <a:gd name="T67" fmla="*/ 1 h 298"/>
                  <a:gd name="T68" fmla="*/ 1 w 417"/>
                  <a:gd name="T69" fmla="*/ 1 h 298"/>
                  <a:gd name="T70" fmla="*/ 1 w 417"/>
                  <a:gd name="T71" fmla="*/ 1 h 298"/>
                  <a:gd name="T72" fmla="*/ 1 w 417"/>
                  <a:gd name="T73" fmla="*/ 1 h 298"/>
                  <a:gd name="T74" fmla="*/ 1 w 417"/>
                  <a:gd name="T75" fmla="*/ 1 h 298"/>
                  <a:gd name="T76" fmla="*/ 1 w 417"/>
                  <a:gd name="T77" fmla="*/ 1 h 298"/>
                  <a:gd name="T78" fmla="*/ 1 w 417"/>
                  <a:gd name="T79" fmla="*/ 1 h 298"/>
                  <a:gd name="T80" fmla="*/ 1 w 417"/>
                  <a:gd name="T81" fmla="*/ 1 h 298"/>
                  <a:gd name="T82" fmla="*/ 1 w 417"/>
                  <a:gd name="T83" fmla="*/ 1 h 298"/>
                  <a:gd name="T84" fmla="*/ 1 w 417"/>
                  <a:gd name="T85" fmla="*/ 1 h 298"/>
                  <a:gd name="T86" fmla="*/ 1 w 417"/>
                  <a:gd name="T87" fmla="*/ 1 h 298"/>
                  <a:gd name="T88" fmla="*/ 1 w 417"/>
                  <a:gd name="T89" fmla="*/ 1 h 298"/>
                  <a:gd name="T90" fmla="*/ 1 w 417"/>
                  <a:gd name="T91" fmla="*/ 1 h 298"/>
                  <a:gd name="T92" fmla="*/ 1 w 417"/>
                  <a:gd name="T93" fmla="*/ 1 h 298"/>
                  <a:gd name="T94" fmla="*/ 1 w 417"/>
                  <a:gd name="T95" fmla="*/ 1 h 298"/>
                  <a:gd name="T96" fmla="*/ 1 w 417"/>
                  <a:gd name="T97" fmla="*/ 1 h 298"/>
                  <a:gd name="T98" fmla="*/ 1 w 417"/>
                  <a:gd name="T99" fmla="*/ 1 h 298"/>
                  <a:gd name="T100" fmla="*/ 1 w 417"/>
                  <a:gd name="T101" fmla="*/ 1 h 298"/>
                  <a:gd name="T102" fmla="*/ 1 w 417"/>
                  <a:gd name="T103" fmla="*/ 1 h 298"/>
                  <a:gd name="T104" fmla="*/ 0 w 417"/>
                  <a:gd name="T105" fmla="*/ 1 h 29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17"/>
                  <a:gd name="T160" fmla="*/ 0 h 298"/>
                  <a:gd name="T161" fmla="*/ 417 w 417"/>
                  <a:gd name="T162" fmla="*/ 298 h 29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17" h="298">
                    <a:moveTo>
                      <a:pt x="0" y="65"/>
                    </a:moveTo>
                    <a:lnTo>
                      <a:pt x="3" y="33"/>
                    </a:lnTo>
                    <a:lnTo>
                      <a:pt x="49" y="0"/>
                    </a:lnTo>
                    <a:lnTo>
                      <a:pt x="74" y="2"/>
                    </a:lnTo>
                    <a:lnTo>
                      <a:pt x="53" y="40"/>
                    </a:lnTo>
                    <a:lnTo>
                      <a:pt x="71" y="60"/>
                    </a:lnTo>
                    <a:lnTo>
                      <a:pt x="76" y="39"/>
                    </a:lnTo>
                    <a:lnTo>
                      <a:pt x="92" y="13"/>
                    </a:lnTo>
                    <a:lnTo>
                      <a:pt x="124" y="1"/>
                    </a:lnTo>
                    <a:lnTo>
                      <a:pt x="132" y="52"/>
                    </a:lnTo>
                    <a:lnTo>
                      <a:pt x="179" y="29"/>
                    </a:lnTo>
                    <a:lnTo>
                      <a:pt x="214" y="36"/>
                    </a:lnTo>
                    <a:lnTo>
                      <a:pt x="229" y="52"/>
                    </a:lnTo>
                    <a:lnTo>
                      <a:pt x="244" y="69"/>
                    </a:lnTo>
                    <a:lnTo>
                      <a:pt x="255" y="58"/>
                    </a:lnTo>
                    <a:lnTo>
                      <a:pt x="282" y="74"/>
                    </a:lnTo>
                    <a:lnTo>
                      <a:pt x="285" y="90"/>
                    </a:lnTo>
                    <a:lnTo>
                      <a:pt x="318" y="95"/>
                    </a:lnTo>
                    <a:lnTo>
                      <a:pt x="333" y="105"/>
                    </a:lnTo>
                    <a:lnTo>
                      <a:pt x="308" y="114"/>
                    </a:lnTo>
                    <a:lnTo>
                      <a:pt x="342" y="120"/>
                    </a:lnTo>
                    <a:lnTo>
                      <a:pt x="315" y="138"/>
                    </a:lnTo>
                    <a:lnTo>
                      <a:pt x="349" y="155"/>
                    </a:lnTo>
                    <a:lnTo>
                      <a:pt x="365" y="151"/>
                    </a:lnTo>
                    <a:lnTo>
                      <a:pt x="416" y="186"/>
                    </a:lnTo>
                    <a:lnTo>
                      <a:pt x="386" y="208"/>
                    </a:lnTo>
                    <a:lnTo>
                      <a:pt x="384" y="227"/>
                    </a:lnTo>
                    <a:lnTo>
                      <a:pt x="336" y="188"/>
                    </a:lnTo>
                    <a:lnTo>
                      <a:pt x="318" y="192"/>
                    </a:lnTo>
                    <a:lnTo>
                      <a:pt x="340" y="230"/>
                    </a:lnTo>
                    <a:lnTo>
                      <a:pt x="365" y="235"/>
                    </a:lnTo>
                    <a:lnTo>
                      <a:pt x="366" y="283"/>
                    </a:lnTo>
                    <a:lnTo>
                      <a:pt x="307" y="256"/>
                    </a:lnTo>
                    <a:lnTo>
                      <a:pt x="349" y="297"/>
                    </a:lnTo>
                    <a:lnTo>
                      <a:pt x="273" y="271"/>
                    </a:lnTo>
                    <a:lnTo>
                      <a:pt x="224" y="238"/>
                    </a:lnTo>
                    <a:lnTo>
                      <a:pt x="192" y="244"/>
                    </a:lnTo>
                    <a:lnTo>
                      <a:pt x="184" y="215"/>
                    </a:lnTo>
                    <a:lnTo>
                      <a:pt x="239" y="215"/>
                    </a:lnTo>
                    <a:lnTo>
                      <a:pt x="226" y="197"/>
                    </a:lnTo>
                    <a:lnTo>
                      <a:pt x="257" y="170"/>
                    </a:lnTo>
                    <a:lnTo>
                      <a:pt x="235" y="136"/>
                    </a:lnTo>
                    <a:lnTo>
                      <a:pt x="193" y="137"/>
                    </a:lnTo>
                    <a:lnTo>
                      <a:pt x="192" y="127"/>
                    </a:lnTo>
                    <a:lnTo>
                      <a:pt x="207" y="120"/>
                    </a:lnTo>
                    <a:lnTo>
                      <a:pt x="180" y="107"/>
                    </a:lnTo>
                    <a:lnTo>
                      <a:pt x="157" y="92"/>
                    </a:lnTo>
                    <a:lnTo>
                      <a:pt x="162" y="106"/>
                    </a:lnTo>
                    <a:lnTo>
                      <a:pt x="132" y="109"/>
                    </a:lnTo>
                    <a:lnTo>
                      <a:pt x="26" y="95"/>
                    </a:lnTo>
                    <a:lnTo>
                      <a:pt x="8" y="73"/>
                    </a:lnTo>
                    <a:lnTo>
                      <a:pt x="41" y="76"/>
                    </a:lnTo>
                    <a:lnTo>
                      <a:pt x="0" y="65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5" name="Line 54"/>
            <p:cNvSpPr>
              <a:spLocks noChangeAspect="1" noChangeShapeType="1"/>
            </p:cNvSpPr>
            <p:nvPr/>
          </p:nvSpPr>
          <p:spPr bwMode="auto">
            <a:xfrm>
              <a:off x="4500563" y="3573463"/>
              <a:ext cx="0" cy="519112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56" name="Line 55"/>
            <p:cNvSpPr>
              <a:spLocks noChangeAspect="1" noChangeShapeType="1"/>
            </p:cNvSpPr>
            <p:nvPr/>
          </p:nvSpPr>
          <p:spPr bwMode="auto">
            <a:xfrm>
              <a:off x="4927600" y="3573463"/>
              <a:ext cx="63500" cy="474662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57" name="Line 56"/>
            <p:cNvSpPr>
              <a:spLocks noChangeAspect="1" noChangeShapeType="1"/>
            </p:cNvSpPr>
            <p:nvPr/>
          </p:nvSpPr>
          <p:spPr bwMode="auto">
            <a:xfrm>
              <a:off x="5316538" y="3486150"/>
              <a:ext cx="85725" cy="454025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58" name="Line 57"/>
            <p:cNvSpPr>
              <a:spLocks noChangeAspect="1" noChangeShapeType="1"/>
            </p:cNvSpPr>
            <p:nvPr/>
          </p:nvSpPr>
          <p:spPr bwMode="auto">
            <a:xfrm rot="5400000" flipV="1">
              <a:off x="6111081" y="2885282"/>
              <a:ext cx="106363" cy="571500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59" name="Line 58"/>
            <p:cNvSpPr>
              <a:spLocks noChangeAspect="1" noChangeShapeType="1"/>
            </p:cNvSpPr>
            <p:nvPr/>
          </p:nvSpPr>
          <p:spPr bwMode="auto">
            <a:xfrm>
              <a:off x="5705475" y="3313113"/>
              <a:ext cx="276225" cy="315912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0" name="Line 59"/>
            <p:cNvSpPr>
              <a:spLocks noChangeAspect="1" noChangeShapeType="1"/>
            </p:cNvSpPr>
            <p:nvPr/>
          </p:nvSpPr>
          <p:spPr bwMode="auto">
            <a:xfrm rot="-5400000">
              <a:off x="5476875" y="1831975"/>
              <a:ext cx="565150" cy="844550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1" name="Line 60"/>
            <p:cNvSpPr>
              <a:spLocks noChangeAspect="1" noChangeShapeType="1"/>
            </p:cNvSpPr>
            <p:nvPr/>
          </p:nvSpPr>
          <p:spPr bwMode="auto">
            <a:xfrm rot="10800000" flipV="1">
              <a:off x="3173413" y="3228975"/>
              <a:ext cx="433387" cy="171450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2" name="Line 61"/>
            <p:cNvSpPr>
              <a:spLocks noChangeAspect="1" noChangeShapeType="1"/>
            </p:cNvSpPr>
            <p:nvPr/>
          </p:nvSpPr>
          <p:spPr bwMode="auto">
            <a:xfrm rot="10800000" flipV="1">
              <a:off x="3040063" y="2881313"/>
              <a:ext cx="519112" cy="0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3" name="Line 62"/>
            <p:cNvSpPr>
              <a:spLocks noChangeAspect="1" noChangeShapeType="1"/>
            </p:cNvSpPr>
            <p:nvPr/>
          </p:nvSpPr>
          <p:spPr bwMode="auto">
            <a:xfrm rot="10800000">
              <a:off x="3300413" y="2524125"/>
              <a:ext cx="403225" cy="190500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4" name="Line 63"/>
            <p:cNvSpPr>
              <a:spLocks noChangeAspect="1" noChangeShapeType="1"/>
            </p:cNvSpPr>
            <p:nvPr/>
          </p:nvSpPr>
          <p:spPr bwMode="auto">
            <a:xfrm rot="10800000">
              <a:off x="3865563" y="2147888"/>
              <a:ext cx="174625" cy="433387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5" name="Line 64"/>
            <p:cNvSpPr>
              <a:spLocks noChangeAspect="1" noChangeShapeType="1"/>
            </p:cNvSpPr>
            <p:nvPr/>
          </p:nvSpPr>
          <p:spPr bwMode="auto">
            <a:xfrm rot="10800000">
              <a:off x="4471988" y="2041525"/>
              <a:ext cx="47625" cy="441325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6" name="Line 65"/>
            <p:cNvSpPr>
              <a:spLocks noChangeAspect="1" noChangeShapeType="1"/>
            </p:cNvSpPr>
            <p:nvPr/>
          </p:nvSpPr>
          <p:spPr bwMode="auto">
            <a:xfrm rot="-5400000">
              <a:off x="4809332" y="2213769"/>
              <a:ext cx="433387" cy="85725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67" name="Oval 66"/>
            <p:cNvSpPr>
              <a:spLocks noChangeAspect="1" noChangeArrowheads="1"/>
            </p:cNvSpPr>
            <p:nvPr/>
          </p:nvSpPr>
          <p:spPr bwMode="auto">
            <a:xfrm>
              <a:off x="3444875" y="2455863"/>
              <a:ext cx="2403475" cy="111918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1200" b="1" dirty="0" smtClean="0"/>
                <a:t>Chair of</a:t>
              </a:r>
              <a:br>
                <a:rPr lang="en-US" sz="1200" b="1" dirty="0" smtClean="0"/>
              </a:br>
              <a:r>
                <a:rPr lang="en-US" sz="1200" b="1" dirty="0" smtClean="0"/>
                <a:t>Logistics Management</a:t>
              </a:r>
              <a:br>
                <a:rPr lang="en-US" sz="1200" b="1" dirty="0" smtClean="0"/>
              </a:br>
              <a:r>
                <a:rPr lang="en-US" b="1" dirty="0" smtClean="0"/>
                <a:t>ETH Zürich</a:t>
              </a:r>
              <a:endParaRPr lang="en-US" sz="1200" b="1" dirty="0"/>
            </a:p>
          </p:txBody>
        </p:sp>
        <p:sp>
          <p:nvSpPr>
            <p:cNvPr id="1068" name="Line 80"/>
            <p:cNvSpPr>
              <a:spLocks noChangeShapeType="1"/>
            </p:cNvSpPr>
            <p:nvPr/>
          </p:nvSpPr>
          <p:spPr bwMode="auto">
            <a:xfrm flipH="1">
              <a:off x="3779838" y="3514725"/>
              <a:ext cx="287337" cy="431800"/>
            </a:xfrm>
            <a:prstGeom prst="line">
              <a:avLst/>
            </a:prstGeom>
            <a:noFill/>
            <a:ln w="28575">
              <a:solidFill>
                <a:srgbClr val="034EA2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pic>
        <p:nvPicPr>
          <p:cNvPr id="1042" name="Picture 8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00482" y="1660525"/>
            <a:ext cx="1584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8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97122" y="4448180"/>
            <a:ext cx="1187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8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62024" y="1788030"/>
            <a:ext cx="15843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85" descr="TUM Business Schoo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29188" y="4048125"/>
            <a:ext cx="6842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9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29563" y="5000625"/>
            <a:ext cx="9366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9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929188" y="5429250"/>
            <a:ext cx="857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3" name="Picture 1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937250" y="2190750"/>
            <a:ext cx="256381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76" descr="stanford_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597621" y="1329820"/>
            <a:ext cx="4313404" cy="300038"/>
          </a:xfrm>
          <a:prstGeom prst="rect">
            <a:avLst/>
          </a:prstGeom>
          <a:noFill/>
        </p:spPr>
      </p:pic>
      <p:pic>
        <p:nvPicPr>
          <p:cNvPr id="97" name="Picture 77" descr="csu_logo120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214437" y="2405055"/>
            <a:ext cx="1079500" cy="49212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992557" y="4184655"/>
            <a:ext cx="698505" cy="64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072330" y="1767148"/>
            <a:ext cx="1285884" cy="30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3" cstate="print"/>
          <a:srcRect l="13890" t="6204" r="12878" b="7330"/>
          <a:stretch>
            <a:fillRect/>
          </a:stretch>
        </p:blipFill>
        <p:spPr bwMode="auto">
          <a:xfrm>
            <a:off x="6143636" y="1500174"/>
            <a:ext cx="759615" cy="60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4" cstate="print"/>
          <a:srcRect l="10784" t="10137" r="10784" b="9725"/>
          <a:stretch>
            <a:fillRect/>
          </a:stretch>
        </p:blipFill>
        <p:spPr bwMode="auto">
          <a:xfrm>
            <a:off x="2088488" y="3009011"/>
            <a:ext cx="581926" cy="65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827826" y="3736982"/>
            <a:ext cx="1248755" cy="36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407358" y="1702546"/>
            <a:ext cx="1519239" cy="31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102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229485" y="3520333"/>
            <a:ext cx="1739374" cy="59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7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000760" y="3516873"/>
            <a:ext cx="122872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7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645602" y="4096981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4819650" y="4702635"/>
            <a:ext cx="928694" cy="39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45" y="3063081"/>
            <a:ext cx="731016" cy="41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4181501"/>
            <a:ext cx="1720428" cy="19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968" y="2816534"/>
            <a:ext cx="687620" cy="67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7954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course team</a:t>
            </a:r>
            <a:endParaRPr lang="en-US"/>
          </a:p>
        </p:txBody>
      </p:sp>
      <p:sp>
        <p:nvSpPr>
          <p:cNvPr id="555018" name="Text 15"/>
          <p:cNvSpPr>
            <a:spLocks noChangeArrowheads="1"/>
          </p:cNvSpPr>
          <p:nvPr/>
        </p:nvSpPr>
        <p:spPr bwMode="auto">
          <a:xfrm>
            <a:off x="1658816" y="1800000"/>
            <a:ext cx="1427763" cy="21544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330200"/>
            <a:r>
              <a:rPr lang="en-US" altLang="de-DE" sz="1400" b="1" dirty="0" smtClean="0">
                <a:latin typeface="+mj-lt"/>
              </a:rPr>
              <a:t>Dr. Andrew </a:t>
            </a:r>
            <a:r>
              <a:rPr lang="en-US" altLang="de-DE" sz="1400" b="1" dirty="0" err="1" smtClean="0">
                <a:latin typeface="+mj-lt"/>
              </a:rPr>
              <a:t>Kach</a:t>
            </a:r>
            <a:endParaRPr lang="en-US" altLang="de-DE" sz="1400" b="1" dirty="0">
              <a:latin typeface="+mj-lt"/>
            </a:endParaRPr>
          </a:p>
        </p:txBody>
      </p:sp>
      <p:sp>
        <p:nvSpPr>
          <p:cNvPr id="555027" name="Text 15"/>
          <p:cNvSpPr>
            <a:spLocks noChangeArrowheads="1"/>
          </p:cNvSpPr>
          <p:nvPr/>
        </p:nvSpPr>
        <p:spPr bwMode="auto">
          <a:xfrm>
            <a:off x="1658816" y="2160000"/>
            <a:ext cx="2374048" cy="74892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lvl="1">
              <a:spcBef>
                <a:spcPts val="200"/>
              </a:spcBef>
              <a:spcAft>
                <a:spcPts val="200"/>
              </a:spcAft>
              <a:tabLst>
                <a:tab pos="1076325" algn="l"/>
              </a:tabLst>
            </a:pPr>
            <a:r>
              <a:rPr lang="en-US" sz="1400" dirty="0" smtClean="0">
                <a:latin typeface="+mj-lt"/>
              </a:rPr>
              <a:t>Office:	WEV F 125</a:t>
            </a:r>
          </a:p>
          <a:p>
            <a:pPr marL="0" lvl="1">
              <a:spcBef>
                <a:spcPts val="200"/>
              </a:spcBef>
              <a:spcAft>
                <a:spcPts val="200"/>
              </a:spcAft>
              <a:tabLst>
                <a:tab pos="1076325" algn="l"/>
              </a:tabLst>
            </a:pPr>
            <a:r>
              <a:rPr lang="en-US" sz="1400" dirty="0" smtClean="0">
                <a:latin typeface="+mj-lt"/>
              </a:rPr>
              <a:t>Office hours:	by appointment</a:t>
            </a:r>
          </a:p>
          <a:p>
            <a:pPr marL="0" lvl="1">
              <a:spcBef>
                <a:spcPts val="200"/>
              </a:spcBef>
              <a:spcAft>
                <a:spcPts val="200"/>
              </a:spcAft>
              <a:tabLst>
                <a:tab pos="1076325" algn="l"/>
              </a:tabLst>
            </a:pPr>
            <a:r>
              <a:rPr lang="en-US" sz="1400" dirty="0" smtClean="0">
                <a:latin typeface="+mj-lt"/>
              </a:rPr>
              <a:t>Email:	</a:t>
            </a:r>
            <a:r>
              <a:rPr lang="en-US" sz="1400" dirty="0" smtClean="0">
                <a:latin typeface="+mj-lt"/>
                <a:hlinkClick r:id="rId2"/>
              </a:rPr>
              <a:t>akach@ethz.ch</a:t>
            </a:r>
            <a:r>
              <a:rPr lang="en-US" sz="1400" dirty="0" smtClean="0">
                <a:latin typeface="+mj-lt"/>
              </a:rPr>
              <a:t> </a:t>
            </a:r>
            <a:endParaRPr lang="en-US" altLang="de-DE" sz="1400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93" y="1800000"/>
            <a:ext cx="900907" cy="108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263" y="2286000"/>
            <a:ext cx="7772400" cy="1143000"/>
          </a:xfrm>
        </p:spPr>
        <p:txBody>
          <a:bodyPr/>
          <a:lstStyle/>
          <a:p>
            <a:pPr marL="571500" indent="-571500">
              <a:buClr>
                <a:srgbClr val="034EA2"/>
              </a:buClr>
            </a:pPr>
            <a:r>
              <a:rPr lang="en-US" dirty="0" smtClean="0">
                <a:solidFill>
                  <a:srgbClr val="034EA2"/>
                </a:solidFill>
              </a:rPr>
              <a:t>2.</a:t>
            </a:r>
            <a:r>
              <a:rPr lang="en-US" dirty="0">
                <a:solidFill>
                  <a:srgbClr val="034EA2"/>
                </a:solidFill>
              </a:rPr>
              <a:t>	</a:t>
            </a:r>
            <a:r>
              <a:rPr lang="en-US" dirty="0" smtClean="0"/>
              <a:t>Goal, content, and structure of the course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9263" y="1124744"/>
            <a:ext cx="8229600" cy="496808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ECTS credit points for this course: 3 credit points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Prerequisites: Solid knowledge surrounding general management practices</a:t>
            </a:r>
          </a:p>
          <a:p>
            <a:r>
              <a:rPr lang="en-US" altLang="de-CH" dirty="0" smtClean="0"/>
              <a:t>MAS </a:t>
            </a:r>
            <a:r>
              <a:rPr lang="en-US" altLang="de-CH" dirty="0"/>
              <a:t>ETH </a:t>
            </a:r>
            <a:r>
              <a:rPr lang="en-US" altLang="de-CH" dirty="0" smtClean="0"/>
              <a:t>MTEC (</a:t>
            </a:r>
            <a:r>
              <a:rPr lang="de-DE" altLang="de-CH" dirty="0" smtClean="0"/>
              <a:t>1st/3rd Semester, </a:t>
            </a:r>
            <a:r>
              <a:rPr lang="de-DE" altLang="de-CH" dirty="0" err="1" smtClean="0"/>
              <a:t>Elective</a:t>
            </a:r>
            <a:r>
              <a:rPr lang="de-DE" altLang="de-CH" dirty="0" smtClean="0"/>
              <a:t> Course), </a:t>
            </a:r>
            <a:r>
              <a:rPr lang="en-US" altLang="de-CH" dirty="0" smtClean="0"/>
              <a:t>MSc </a:t>
            </a:r>
            <a:r>
              <a:rPr lang="en-US" altLang="de-CH" dirty="0"/>
              <a:t>ETH SCM</a:t>
            </a:r>
            <a:r>
              <a:rPr lang="en-US" altLang="de-CH" dirty="0" smtClean="0"/>
              <a:t>, </a:t>
            </a:r>
            <a:r>
              <a:rPr lang="en-US" altLang="de-CH" dirty="0"/>
              <a:t>Mobility, etc</a:t>
            </a:r>
            <a:r>
              <a:rPr lang="en-US" altLang="de-CH" dirty="0" smtClean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00421"/>
              </p:ext>
            </p:extLst>
          </p:nvPr>
        </p:nvGraphicFramePr>
        <p:xfrm>
          <a:off x="755576" y="2126941"/>
          <a:ext cx="7632848" cy="3963911"/>
        </p:xfrm>
        <a:graphic>
          <a:graphicData uri="http://schemas.openxmlformats.org/drawingml/2006/table">
            <a:tbl>
              <a:tblPr/>
              <a:tblGrid>
                <a:gridCol w="525139"/>
                <a:gridCol w="512927"/>
                <a:gridCol w="1698238"/>
                <a:gridCol w="3104555"/>
                <a:gridCol w="1791989"/>
              </a:tblGrid>
              <a:tr h="166654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SimSun"/>
                        </a:rPr>
                        <a:t>Quality Management Extended Schedule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54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September 17 through December 17, 2014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Date (2014)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Assigned Cases / Readings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(Cases are due/discussed on the day posted)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Presentations (Tentative)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Sept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17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Syllabus &amp; Introduction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1/2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24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3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Case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Gerber (In-Class)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Oct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4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Case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Catalan Bar and Grille (In-Class)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8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5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SimSun"/>
                        </a:rPr>
                        <a:t> Mgt</a:t>
                      </a:r>
                      <a:r>
                        <a:rPr lang="en-US" sz="1100" dirty="0">
                          <a:effectLst/>
                          <a:latin typeface="Times New Roman"/>
                          <a:ea typeface="SimSun"/>
                        </a:rPr>
                        <a:t>. Planning Tools / Leadership Theories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15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Calibri"/>
                        </a:rPr>
                        <a:t> Case </a:t>
                      </a:r>
                      <a:r>
                        <a:rPr lang="en-US" sz="1100" dirty="0">
                          <a:effectLst/>
                          <a:latin typeface="Times New Roman"/>
                          <a:ea typeface="Calibri"/>
                        </a:rPr>
                        <a:t>- Quality in Practice </a:t>
                      </a:r>
                      <a:r>
                        <a:rPr lang="en-US" sz="1100" b="1" dirty="0">
                          <a:effectLst/>
                          <a:latin typeface="Times New Roman"/>
                          <a:ea typeface="Calibri"/>
                        </a:rPr>
                        <a:t>(Assigned)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Teams 1, 2, 3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22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6/7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Self-Managed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Teams (</a:t>
                      </a: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Leadership Exercise)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29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8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Nov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5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Case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Deere &amp; Company 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(Assigned)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Teams 4, 5, 6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12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SimSun"/>
                        </a:rPr>
                        <a:t>Module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SimSun"/>
                        </a:rPr>
                        <a:t>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Case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Equipto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Inc. (In-Class)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19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SimSun"/>
                        </a:rPr>
                        <a:t>Module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SimSun"/>
                        </a:rPr>
                        <a:t>10/11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(Measurement </a:t>
                      </a: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Exercise)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26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12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effectLst/>
                          <a:latin typeface="Times New Roman"/>
                          <a:ea typeface="SimSun"/>
                        </a:rPr>
                        <a:t> (</a:t>
                      </a:r>
                      <a:r>
                        <a:rPr lang="en-US" sz="1100" i="1" dirty="0">
                          <a:effectLst/>
                          <a:latin typeface="Times New Roman"/>
                          <a:ea typeface="SimSun"/>
                        </a:rPr>
                        <a:t>Reliability Exercise)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Dec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Module 13/14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effectLst/>
                          <a:latin typeface="Times New Roman"/>
                          <a:ea typeface="SimSun"/>
                        </a:rPr>
                        <a:t> (</a:t>
                      </a:r>
                      <a:r>
                        <a:rPr lang="en-US" sz="1100" i="1" dirty="0">
                          <a:effectLst/>
                          <a:latin typeface="Times New Roman"/>
                          <a:ea typeface="SimSun"/>
                        </a:rPr>
                        <a:t>Measurement Exercise Revisited)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10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Case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Welz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Business Machines 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(Assigned)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Teams 7, 8, 9, (10)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SimSun"/>
                        </a:rPr>
                        <a:t>17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SimSun"/>
                        </a:rPr>
                        <a:t>Final Exam Review Week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86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&amp;apos;&lt;/m_chGroupingSymbol&gt;&lt;/m_precDefault&gt;&lt;/CDefaultPrec&gt;&lt;/root&gt;"/>
  <p:tag name="THINKCELLUNDODONOTDELETE" val="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EYGeCqLIkSvkdXYMQ9wV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dY1bQZitkeo9zdIhqKw9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bN5YrkKUGkLld0WYDQ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D5NE8ZuUyAgX2mF_1fy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nlXVURhUqZMcLPJgkd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06nzAbnkqnTRsp.1l0k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WVbYl.Gv0iT7hN_h7nrG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ZFLTGjm6kat6uz_FpU1b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zN2yMwR0CmCPJjJkXK_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MW1w8JJCU.IeTufJ89eK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1jfztMpDUy0qoejZw3I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5tzhmvHv0WCm4YrGzLiE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0GtDIkFkyIiE41ne8Uc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cmooNP4.UGghId64YKop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m0Z7YagTU61N2Uo6bqs8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E4AIZ.BBkKYTuVzMjDDK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6EdduWy0aWGXkLZBoI4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Cm7WaK.mkGRJRMzX4a3b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GrpnQxwEepBmiMDIYAG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nLOTPeykmOj953FA6Hp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70Gft96UO8aT8wNYBuj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FZhQpoikmIHAUXMWid7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OPCAuWdU2cIA9U__ksUw"/>
</p:tagLst>
</file>

<file path=ppt/theme/theme1.xml><?xml version="1.0" encoding="utf-8"?>
<a:theme xmlns:a="http://schemas.openxmlformats.org/drawingml/2006/main" name="1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34EA2"/>
      </a:accent1>
      <a:accent2>
        <a:srgbClr val="EE3224"/>
      </a:accent2>
      <a:accent3>
        <a:srgbClr val="FFFFFF"/>
      </a:accent3>
      <a:accent4>
        <a:srgbClr val="000000"/>
      </a:accent4>
      <a:accent5>
        <a:srgbClr val="AAB2CE"/>
      </a:accent5>
      <a:accent6>
        <a:srgbClr val="D82C20"/>
      </a:accent6>
      <a:hlink>
        <a:srgbClr val="034EA2"/>
      </a:hlink>
      <a:folHlink>
        <a:srgbClr val="034EA2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34EA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34EA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EA2"/>
        </a:accent1>
        <a:accent2>
          <a:srgbClr val="EE3224"/>
        </a:accent2>
        <a:accent3>
          <a:srgbClr val="FFFFFF"/>
        </a:accent3>
        <a:accent4>
          <a:srgbClr val="000000"/>
        </a:accent4>
        <a:accent5>
          <a:srgbClr val="AAB2CE"/>
        </a:accent5>
        <a:accent6>
          <a:srgbClr val="D82C20"/>
        </a:accent6>
        <a:hlink>
          <a:srgbClr val="AFB6D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965</Words>
  <Application>Microsoft Office PowerPoint</Application>
  <PresentationFormat>On-screen Show (4:3)</PresentationFormat>
  <Paragraphs>341</Paragraphs>
  <Slides>17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1_Standarddesign</vt:lpstr>
      <vt:lpstr>think-cell Slide</vt:lpstr>
      <vt:lpstr>Bitmap</vt:lpstr>
      <vt:lpstr>PowerPoint Presentation</vt:lpstr>
      <vt:lpstr>Content</vt:lpstr>
      <vt:lpstr>1. The Chair of Logistics Management at ETH</vt:lpstr>
      <vt:lpstr>Areas of expertise and research</vt:lpstr>
      <vt:lpstr>Our team works closely with managers and companies</vt:lpstr>
      <vt:lpstr>Research activities: Strong ties with international collaborators</vt:lpstr>
      <vt:lpstr>The course team</vt:lpstr>
      <vt:lpstr>2. Goal, content, and structure of the course</vt:lpstr>
      <vt:lpstr>General information</vt:lpstr>
      <vt:lpstr>Course objectives</vt:lpstr>
      <vt:lpstr>Organization of topics</vt:lpstr>
      <vt:lpstr>3. Course material</vt:lpstr>
      <vt:lpstr>All teaching material can be downloaded from our website</vt:lpstr>
      <vt:lpstr>4. Grading</vt:lpstr>
      <vt:lpstr>Performance evaluation</vt:lpstr>
      <vt:lpstr>Example of how the case study presentation system works</vt:lpstr>
      <vt:lpstr>Questions?</vt:lpstr>
    </vt:vector>
  </TitlesOfParts>
  <Company>Swiss Federal Institute of Technology Zurich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Course: Supply Chain Risks</dc:subject>
  <dc:creator>Christoph Bode</dc:creator>
  <cp:lastModifiedBy>Kach  Andrew Philip</cp:lastModifiedBy>
  <cp:revision>356</cp:revision>
  <cp:lastPrinted>2013-02-21T11:03:26Z</cp:lastPrinted>
  <dcterms:created xsi:type="dcterms:W3CDTF">2006-10-17T09:08:03Z</dcterms:created>
  <dcterms:modified xsi:type="dcterms:W3CDTF">2014-09-17T13:47:31Z</dcterms:modified>
</cp:coreProperties>
</file>