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57" r:id="rId4"/>
    <p:sldId id="258" r:id="rId5"/>
    <p:sldId id="259" r:id="rId6"/>
    <p:sldId id="280" r:id="rId7"/>
    <p:sldId id="281" r:id="rId8"/>
    <p:sldId id="269" r:id="rId9"/>
    <p:sldId id="261" r:id="rId10"/>
    <p:sldId id="264" r:id="rId11"/>
    <p:sldId id="266" r:id="rId12"/>
    <p:sldId id="267" r:id="rId13"/>
    <p:sldId id="270" r:id="rId14"/>
    <p:sldId id="273" r:id="rId15"/>
    <p:sldId id="271" r:id="rId16"/>
    <p:sldId id="274" r:id="rId17"/>
    <p:sldId id="278" r:id="rId18"/>
    <p:sldId id="279" r:id="rId19"/>
    <p:sldId id="272" r:id="rId20"/>
    <p:sldId id="282" r:id="rId21"/>
    <p:sldId id="275" r:id="rId22"/>
    <p:sldId id="276" r:id="rId23"/>
    <p:sldId id="277" r:id="rId24"/>
  </p:sldIdLst>
  <p:sldSz cx="9144000" cy="6858000" type="letter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00EBE6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5pPr lvl="4" algn="r" eaLnBrk="0" hangingPunct="0">
              <a:defRPr sz="1200" i="1"/>
            </a:lvl5pPr>
          </a:lstStyle>
          <a:p>
            <a:pPr lvl="4">
              <a:defRPr/>
            </a:pPr>
            <a:fld id="{65987A40-6134-414D-AE23-8E4CA1169452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106863" y="30163"/>
            <a:ext cx="2676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smtClean="0"/>
              <a:t>The Management and Control of Quality</a:t>
            </a:r>
          </a:p>
        </p:txBody>
      </p:sp>
    </p:spTree>
    <p:extLst>
      <p:ext uri="{BB962C8B-B14F-4D97-AF65-F5344CB8AC3E}">
        <p14:creationId xmlns:p14="http://schemas.microsoft.com/office/powerpoint/2010/main" val="400424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BE1C351B-AF67-4D63-BD18-6CB017167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96913"/>
            <a:ext cx="458470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8263" y="90488"/>
            <a:ext cx="3398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latin typeface="Book Antiqua" pitchFamily="18" charset="0"/>
              </a:rPr>
              <a:t>The Management and Control of Quality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380163" y="8801100"/>
            <a:ext cx="40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00365CBD-0668-4563-85B1-D29F29480F95}" type="slidenum">
              <a:rPr lang="en-US" altLang="en-US" sz="1400" smtClean="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altLang="en-US" sz="140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D64AFF9E-3735-4703-B6B0-2B1A18131A84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23DBC689-9DB6-40D5-B330-9B33ECCEAC7F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234F4120-A137-44CE-B835-34768DC6FFFF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81EA17B6-F521-4FE0-ABD3-C813B3AD132B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4952BF61-9938-4617-81ED-69D4F797ABCC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EB5A0552-D410-48E6-AE2D-E5467210FBE3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303DF029-F850-4076-B8FA-A5A4D10D521F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152400" y="6248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solidFill>
                  <a:schemeClr val="tx2"/>
                </a:solidFill>
              </a:rPr>
              <a:t>THE MANAGEMENT AND CONTROL OF QUALITY, 5e, </a:t>
            </a:r>
            <a:r>
              <a:rPr lang="en-US" altLang="en-US" sz="1200" smtClean="0">
                <a:solidFill>
                  <a:schemeClr val="tx2"/>
                </a:solidFill>
                <a:cs typeface="Times New Roman" pitchFamily="18" charset="0"/>
              </a:rPr>
              <a:t>© 2002 South-Western/Thomson Learning</a:t>
            </a:r>
            <a:r>
              <a:rPr lang="en-US" altLang="en-US" sz="1200" baseline="30000" smtClean="0">
                <a:solidFill>
                  <a:schemeClr val="tx2"/>
                </a:solidFill>
                <a:cs typeface="Times New Roman" pitchFamily="18" charset="0"/>
              </a:rPr>
              <a:t>TM</a:t>
            </a:r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C864-6F02-4DB7-AD42-35F75ECE5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27CE-237B-481D-8C62-E2C47C6EB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D6C7-D787-4538-8982-F08F7F36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1031-4A0C-4782-8CDC-3C9C32A2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78C9-6ABC-406F-AA40-C7FF52E52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4CFD-8B73-4D6E-B8DD-1A1B12C4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2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42D89-C640-4CD1-AA42-B96869A0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A91B-25DE-49D5-A621-C5F61DAB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3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789D-A457-4212-B850-1920B2335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A9F0-AE1E-4DA4-8F0F-46AD99165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9916-2CF1-4734-8AA2-7613AF927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57F16A-B7F5-401F-9710-907D7723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152400" y="6248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solidFill>
                  <a:schemeClr val="tx2"/>
                </a:solidFill>
              </a:rPr>
              <a:t>THE MANAGEMENT AND CONTROL OF QUALITY, 5e, </a:t>
            </a:r>
            <a:r>
              <a:rPr lang="en-US" altLang="en-US" sz="1200" smtClean="0">
                <a:solidFill>
                  <a:schemeClr val="tx2"/>
                </a:solidFill>
                <a:cs typeface="Times New Roman" pitchFamily="18" charset="0"/>
              </a:rPr>
              <a:t>© 2002 South-Western/Thomson Learning</a:t>
            </a:r>
            <a:r>
              <a:rPr lang="en-US" altLang="en-US" sz="1200" baseline="30000" smtClean="0">
                <a:solidFill>
                  <a:schemeClr val="tx2"/>
                </a:solidFill>
                <a:cs typeface="Times New Roman" pitchFamily="18" charset="0"/>
              </a:rPr>
              <a:t>TM</a:t>
            </a:r>
            <a:endParaRPr lang="en-US" altLang="en-US" sz="120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-jE7DXy1x0#t=26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noFill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/>
            <a:r>
              <a:rPr lang="en-US" altLang="en-US" sz="5000" smtClean="0"/>
              <a:t>Module 11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smtClean="0">
                <a:solidFill>
                  <a:schemeClr val="accent2"/>
                </a:solidFill>
              </a:rPr>
              <a:t>Quality Control</a:t>
            </a:r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5590F4-B48E-4FE4-A6D8-8E07FF2079D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D093C9C-A936-47F2-9A34-C5ADC1695EB0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44525" y="2095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Human Factors in Inspection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025525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>
                <a:latin typeface="Times New Roman" pitchFamily="18" charset="0"/>
              </a:rPr>
              <a:t>complexity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itchFamily="18" charset="0"/>
              </a:rPr>
              <a:t>defect rate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itchFamily="18" charset="0"/>
              </a:rPr>
              <a:t>repeated inspections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itchFamily="18" charset="0"/>
              </a:rPr>
              <a:t>inspection rate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15950" y="4419600"/>
            <a:ext cx="791051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*Inspection should never be a means of assuring quality. The purpose of inspection should be to gather information to understand and improve the processes that produce products and services.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181600" y="1600200"/>
          <a:ext cx="34290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Bitmap Image" r:id="rId3" imgW="3048426" imgH="2285714" progId="Paint.Picture">
                  <p:embed/>
                </p:oleObj>
              </mc:Choice>
              <mc:Fallback>
                <p:oleObj name="Bitmap Image" r:id="rId3" imgW="3048426" imgH="228571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00200"/>
                        <a:ext cx="34290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Gauges and </a:t>
            </a:r>
            <a:br>
              <a:rPr lang="en-US" altLang="en-US" dirty="0" smtClean="0"/>
            </a:br>
            <a:r>
              <a:rPr lang="en-US" altLang="en-US" dirty="0" smtClean="0"/>
              <a:t>Measuring Instruments</a:t>
            </a:r>
          </a:p>
        </p:txBody>
      </p:sp>
      <p:sp>
        <p:nvSpPr>
          <p:cNvPr id="2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Variable gauges (Provides deviation level)</a:t>
            </a:r>
          </a:p>
          <a:p>
            <a:pPr eaLnBrk="1" hangingPunct="1"/>
            <a:r>
              <a:rPr lang="en-US" altLang="en-US" smtClean="0"/>
              <a:t>Fixed gauges (Provides measurement level)</a:t>
            </a:r>
          </a:p>
          <a:p>
            <a:pPr eaLnBrk="1" hangingPunct="1"/>
            <a:r>
              <a:rPr lang="en-US" altLang="en-US" smtClean="0"/>
              <a:t>Coordinate measuring machine (Physical geometric characteristics)</a:t>
            </a:r>
          </a:p>
          <a:p>
            <a:pPr eaLnBrk="1" hangingPunct="1"/>
            <a:r>
              <a:rPr lang="en-US" altLang="en-US" smtClean="0"/>
              <a:t>Vision systems (High-speed imagery, self-contained)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F68F9B0-18FD-4BC8-9734-088B6FFD62E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Examples of Gauges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48468AA3-0B96-4FAC-8222-130863507FD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14340" name="Picture 3" descr="C:\My Documents\Quality Management\Figures and cartoons\gauge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90600"/>
            <a:ext cx="32385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www.cognex.com/uploadedImages/2014_Taxonomy/Products/Product_Pages/Machine_Vision/2D_Machine_Vision/In-Sight_Vision_Systems/In-Sight_5000_Vision_Systems/InSight5000_close.jpg?n=7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149725"/>
            <a:ext cx="3476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upload.wikimedia.org/wikipedia/commons/2/2f/Beyond_Cryst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11250"/>
            <a:ext cx="39147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F6DB2F8-FE91-4A2E-B9C4-12439ADAE07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23850" y="533400"/>
            <a:ext cx="85915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Metrology - Science of Measurement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28600" y="1484313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Accuracy</a:t>
            </a:r>
            <a:r>
              <a:rPr lang="en-US" altLang="en-US">
                <a:latin typeface="Times New Roman" pitchFamily="18" charset="0"/>
              </a:rPr>
              <a:t> - closeness of agreement between an observed value and a standard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Precision</a:t>
            </a:r>
            <a:r>
              <a:rPr lang="en-US" altLang="en-US">
                <a:latin typeface="Times New Roman" pitchFamily="18" charset="0"/>
              </a:rPr>
              <a:t> - closeness of agreement between randomly selected individual measurements</a:t>
            </a:r>
          </a:p>
          <a:p>
            <a:pPr eaLnBrk="1" hangingPunct="1">
              <a:buFontTx/>
              <a:buChar char="•"/>
            </a:pPr>
            <a:endParaRPr lang="en-US" altLang="en-US" sz="3600">
              <a:latin typeface="Times New Roman" pitchFamily="18" charset="0"/>
            </a:endParaRPr>
          </a:p>
        </p:txBody>
      </p:sp>
      <p:pic>
        <p:nvPicPr>
          <p:cNvPr id="15365" name="Picture 6" descr="http://academics.wellesley.edu/Chemistry/Chem105manual/Appendices/AccuracyPreci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708400"/>
            <a:ext cx="418147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Repeatability and Reproducibility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solidFill>
                  <a:schemeClr val="accent2"/>
                </a:solidFill>
              </a:rPr>
              <a:t>Repeatability (equipment variation) </a:t>
            </a:r>
            <a:r>
              <a:rPr lang="en-US" altLang="en-US" sz="3600" smtClean="0"/>
              <a:t>– variation in multiple measurements by an individual using the same instrument.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solidFill>
                  <a:schemeClr val="accent2"/>
                </a:solidFill>
              </a:rPr>
              <a:t>Reproducibility (operator variation) </a:t>
            </a:r>
            <a:r>
              <a:rPr lang="en-US" altLang="en-US" sz="3600" smtClean="0"/>
              <a:t>- variation in the same measuring instrument used by different individuals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0C614FE-EAD5-4F86-A968-61E198D8EC7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Repeatability and </a:t>
            </a:r>
            <a:br>
              <a:rPr lang="en-US" altLang="en-US" dirty="0" smtClean="0"/>
            </a:br>
            <a:r>
              <a:rPr lang="en-US" altLang="en-US" dirty="0" smtClean="0"/>
              <a:t>Reproducibility Studies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Quantify and evaluate the capability of a measurement system</a:t>
            </a:r>
          </a:p>
          <a:p>
            <a:pPr lvl="1" eaLnBrk="1" hangingPunct="1"/>
            <a:r>
              <a:rPr lang="en-US" altLang="en-US" smtClean="0"/>
              <a:t>Select m operators and n parts</a:t>
            </a:r>
          </a:p>
          <a:p>
            <a:pPr lvl="1" eaLnBrk="1" hangingPunct="1"/>
            <a:r>
              <a:rPr lang="en-US" altLang="en-US" smtClean="0"/>
              <a:t>Calibrate the measuring instrument</a:t>
            </a:r>
          </a:p>
          <a:p>
            <a:pPr lvl="1" eaLnBrk="1" hangingPunct="1"/>
            <a:r>
              <a:rPr lang="en-US" altLang="en-US" smtClean="0"/>
              <a:t>Randomly measure each part by each operator for r trials</a:t>
            </a:r>
          </a:p>
          <a:p>
            <a:pPr lvl="1" eaLnBrk="1" hangingPunct="1"/>
            <a:r>
              <a:rPr lang="en-US" altLang="en-US" smtClean="0"/>
              <a:t>Compute key statistics to quantify repeatability and reproducibility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D63F619-93FF-4A0A-A6AE-6187BC09A4F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37CAADA-D5B9-45CB-B685-C1384A02A72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18435" name="Picture 4" descr="C:\WINDOWS\Desktop\Q5E Final Files\Captures for Q5e\Fig 11-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325"/>
            <a:ext cx="84582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33613C-646C-4770-9BE1-EE6BCE8585F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786977" y="1881549"/>
            <a:ext cx="316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Average Measurement for each Operator</a:t>
            </a:r>
            <a:r>
              <a:rPr lang="en-US" altLang="en-US" sz="2400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69938" y="836613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Range Measurement for each Sample: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789411" y="4006850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Average Range for each Operator: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806450" y="5013325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Overall Range:</a:t>
            </a:r>
          </a:p>
        </p:txBody>
      </p:sp>
      <p:sp>
        <p:nvSpPr>
          <p:cNvPr id="19467" name="TextBox 8"/>
          <p:cNvSpPr txBox="1">
            <a:spLocks noChangeArrowheads="1"/>
          </p:cNvSpPr>
          <p:nvPr/>
        </p:nvSpPr>
        <p:spPr bwMode="auto">
          <a:xfrm>
            <a:off x="806450" y="5864225"/>
            <a:ext cx="7653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Where: n = #of samples, r = #of trials, m = #of operators;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i = operator, j = sample, k = trial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99992" y="3133409"/>
                <a:ext cx="3602653" cy="575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133409"/>
                <a:ext cx="3602653" cy="575542"/>
              </a:xfrm>
              <a:prstGeom prst="rect">
                <a:avLst/>
              </a:prstGeom>
              <a:blipFill rotWithShape="1">
                <a:blip r:embed="rId2"/>
                <a:stretch>
                  <a:fillRect r="-28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69938" y="3189627"/>
            <a:ext cx="316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Average Difference:</a:t>
            </a:r>
            <a:endParaRPr lang="en-US" altLang="en-US" sz="2400" dirty="0" smtClean="0">
              <a:latin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51956"/>
            <a:ext cx="35972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81903"/>
            <a:ext cx="51085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613"/>
            <a:ext cx="4462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81" y="4848032"/>
            <a:ext cx="33528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04CB1C2-72EC-4A67-8428-9BCB81A7131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7904" y="2177194"/>
            <a:ext cx="5112568" cy="53957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769938" y="2276475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Operator Variation (OV):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69938" y="836613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Equipment Variation (EV):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97456" y="836911"/>
            <a:ext cx="4464496" cy="492443"/>
          </a:xfrm>
          <a:prstGeom prst="rect">
            <a:avLst/>
          </a:prstGeom>
          <a:blipFill rotWithShape="1">
            <a:blip r:embed="rId3"/>
            <a:stretch>
              <a:fillRect l="-2186" t="-3704" b="-2716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71525" y="3716338"/>
            <a:ext cx="316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Repeatability and Reproducibility (R&amp;R):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9972" y="3717032"/>
            <a:ext cx="3600400" cy="539571"/>
          </a:xfrm>
          <a:prstGeom prst="rect">
            <a:avLst/>
          </a:prstGeom>
          <a:blipFill rotWithShape="1">
            <a:blip r:embed="rId4"/>
            <a:stretch>
              <a:fillRect l="-2712" b="-227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6488" y="5448677"/>
            <a:ext cx="7653944" cy="830997"/>
          </a:xfrm>
          <a:prstGeom prst="rect">
            <a:avLst/>
          </a:prstGeom>
          <a:blipFill rotWithShape="1">
            <a:blip r:embed="rId5"/>
            <a:stretch>
              <a:fillRect l="-1194" t="-5882" b="-1617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en-US" altLang="en-US" smtClean="0"/>
              <a:t>R&amp;R Evaluation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4843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Under 10% error - OK</a:t>
            </a:r>
          </a:p>
          <a:p>
            <a:pPr eaLnBrk="1" hangingPunct="1"/>
            <a:r>
              <a:rPr lang="en-US" altLang="en-US" smtClean="0"/>
              <a:t>10-30% error - </a:t>
            </a:r>
            <a:r>
              <a:rPr lang="en-US" altLang="en-US" i="1" smtClean="0"/>
              <a:t>may</a:t>
            </a:r>
            <a:r>
              <a:rPr lang="en-US" altLang="en-US" smtClean="0"/>
              <a:t> be OK</a:t>
            </a:r>
          </a:p>
          <a:p>
            <a:pPr eaLnBrk="1" hangingPunct="1"/>
            <a:r>
              <a:rPr lang="en-US" altLang="en-US" smtClean="0"/>
              <a:t>over 30% error - unacceptable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CD008BD-4B8C-4D07-BEF8-75C9B8F0145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21509" name="Picture 6" descr="http://www.bexcellence.org/image-files/reproduci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29000"/>
            <a:ext cx="69881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Control (QC)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solidFill>
                  <a:schemeClr val="accent2"/>
                </a:solidFill>
              </a:rPr>
              <a:t>Control</a:t>
            </a:r>
            <a:r>
              <a:rPr lang="en-US" altLang="en-US" sz="3600" smtClean="0"/>
              <a:t> – the activity of ensuring conformance to requirements and taking corrective action when necessary to correct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Importance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Daily management of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Prerequisite to longer-term improvements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45AAD91-810F-42F7-9EA9-84F0E4258BE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04CB1C2-72EC-4A67-8428-9BCB81A7131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53102" y="1916832"/>
            <a:ext cx="77073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What happened in the first experiment? (Rubber band length)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…and the second?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What could be done to improve the measurement process?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…and the analysis process?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Debriefing</a:t>
            </a:r>
          </a:p>
        </p:txBody>
      </p:sp>
    </p:spTree>
    <p:extLst>
      <p:ext uri="{BB962C8B-B14F-4D97-AF65-F5344CB8AC3E}">
        <p14:creationId xmlns:p14="http://schemas.microsoft.com/office/powerpoint/2010/main" val="19164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Calibration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2"/>
                </a:solidFill>
              </a:rPr>
              <a:t>Calibration</a:t>
            </a:r>
            <a:r>
              <a:rPr lang="en-US" altLang="en-US" sz="3600" dirty="0" smtClean="0"/>
              <a:t> - comparing a measurement device or system to one having a known relationship to national standards</a:t>
            </a:r>
          </a:p>
          <a:p>
            <a:pPr eaLnBrk="1" hangingPunct="1"/>
            <a:r>
              <a:rPr lang="en-US" altLang="en-US" sz="3600" dirty="0" smtClean="0"/>
              <a:t>Traceability to national standards maintained by NIST, National Institute of Standards and Technology (e.g. atomic clock)</a:t>
            </a:r>
          </a:p>
          <a:p>
            <a:pPr marL="0" indent="0" algn="ctr" eaLnBrk="1" hangingPunct="1">
              <a:buNone/>
            </a:pPr>
            <a:r>
              <a:rPr lang="en-US" altLang="en-US" sz="2000" dirty="0" smtClean="0">
                <a:hlinkClick r:id="rId2"/>
              </a:rPr>
              <a:t>https://www.youtube.com/watch?v=z-jE7DXy1x0#t=268</a:t>
            </a:r>
            <a:r>
              <a:rPr lang="en-US" altLang="en-US" sz="2000" dirty="0" smtClean="0"/>
              <a:t> 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9E140E3-07FE-4FB9-BE02-F7E8168644F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21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of QC: HACCP System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000" smtClean="0"/>
              <a:t>Hazard analysis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000" smtClean="0"/>
              <a:t>Critical control points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000" smtClean="0"/>
              <a:t>Preventive measures with critical limits for each control point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000" smtClean="0"/>
              <a:t>Procedures to monitor the critical control points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000" smtClean="0"/>
              <a:t>Corrective actions when critical limits are not met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000" smtClean="0"/>
              <a:t>Verification procedures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000" smtClean="0"/>
              <a:t>Effective record keeping and documentation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2EB30C2-88CE-4275-A283-BDF676B76EB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22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Quality Control in Services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Identify important quality characteristics</a:t>
            </a:r>
          </a:p>
          <a:p>
            <a:pPr lvl="1" eaLnBrk="1" hangingPunct="1"/>
            <a:r>
              <a:rPr lang="en-US" altLang="en-US" sz="3200" smtClean="0"/>
              <a:t>Time, errors, behavior</a:t>
            </a:r>
          </a:p>
          <a:p>
            <a:pPr eaLnBrk="1" hangingPunct="1"/>
            <a:r>
              <a:rPr lang="en-US" altLang="en-US" sz="3600" smtClean="0"/>
              <a:t>Measure and collect data using check sheets, check lists, or other means</a:t>
            </a:r>
          </a:p>
          <a:p>
            <a:pPr eaLnBrk="1" hangingPunct="1"/>
            <a:r>
              <a:rPr lang="en-US" altLang="en-US" sz="3600" smtClean="0"/>
              <a:t>Take corrective action</a:t>
            </a:r>
          </a:p>
          <a:p>
            <a:pPr lvl="1" eaLnBrk="1" hangingPunct="1">
              <a:buFontTx/>
              <a:buNone/>
            </a:pPr>
            <a:r>
              <a:rPr lang="en-US" altLang="en-US" sz="3200" smtClean="0"/>
              <a:t>		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7F3CD9C-A62B-44DB-9574-9402AEBF0AA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23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24581" name="Picture 9" descr="http://www.novotech.com/sites/default/files/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78313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Designing the QC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Quality Policy and Quality Manual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Contract management, design control and purchasing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Process control, inspection and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Corrective action and continual improvement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Controlling inspection, measuring and test equipment (metrology, measurement system analysis and calibration)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Records</a:t>
            </a:r>
            <a:r>
              <a:rPr lang="en-US" altLang="en-US" smtClean="0"/>
              <a:t>, </a:t>
            </a:r>
            <a:r>
              <a:rPr lang="en-US" altLang="en-US" sz="2400" smtClean="0"/>
              <a:t>documentation and audits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E8AD3FE-0ECF-4998-BEF0-CC5F6C5DCFE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5125" name="Picture 6" descr="Figur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94238"/>
            <a:ext cx="4032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ure 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4725988"/>
            <a:ext cx="45148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33863" y="5549900"/>
            <a:ext cx="288925" cy="13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6581775"/>
            <a:ext cx="828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Hinckley, C. (1997). Defining the best quality-control systems by design and inspection. </a:t>
            </a:r>
            <a:r>
              <a:rPr lang="en-US" altLang="en-US" sz="1200" i="1">
                <a:latin typeface="Times New Roman" pitchFamily="18" charset="0"/>
              </a:rPr>
              <a:t>Clinical Chemistry</a:t>
            </a:r>
            <a:r>
              <a:rPr lang="en-US" altLang="en-US" sz="1200">
                <a:latin typeface="Times New Roman" pitchFamily="18" charset="0"/>
              </a:rPr>
              <a:t>. Vol. 43(5) 873-879.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300" smtClean="0"/>
              <a:t>Inspection/Testing Points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Receiving inspection</a:t>
            </a:r>
          </a:p>
          <a:p>
            <a:pPr eaLnBrk="1" hangingPunct="1"/>
            <a:r>
              <a:rPr lang="en-US" altLang="en-US" sz="3600" smtClean="0"/>
              <a:t>In-process inspection</a:t>
            </a:r>
          </a:p>
          <a:p>
            <a:pPr eaLnBrk="1" hangingPunct="1"/>
            <a:r>
              <a:rPr lang="en-US" altLang="en-US" sz="3600" smtClean="0"/>
              <a:t>Final inspection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505F02A-10AB-4814-9396-0E25ACD9457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6149" name="Picture 7" descr="https://www.crownmax.com/getmedia/fd631b33-7613-4a98-8511-f4342ba90ea8/5291F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412" r="3085" b="2283"/>
          <a:stretch>
            <a:fillRect/>
          </a:stretch>
        </p:blipFill>
        <p:spPr bwMode="auto">
          <a:xfrm>
            <a:off x="4926013" y="1196975"/>
            <a:ext cx="38354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Figure 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460692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Receiving Inspection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Spot check procedures</a:t>
            </a:r>
          </a:p>
          <a:p>
            <a:pPr eaLnBrk="1" hangingPunct="1"/>
            <a:r>
              <a:rPr lang="en-US" altLang="en-US" sz="3600" smtClean="0"/>
              <a:t>100 percent inspection</a:t>
            </a:r>
          </a:p>
          <a:p>
            <a:pPr eaLnBrk="1" hangingPunct="1"/>
            <a:r>
              <a:rPr lang="en-US" altLang="en-US" sz="3600" smtClean="0"/>
              <a:t>Acceptance sampling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Exercise:</a:t>
            </a:r>
          </a:p>
          <a:p>
            <a:pPr lvl="1" eaLnBrk="1" hangingPunct="1"/>
            <a:r>
              <a:rPr lang="en-US" altLang="en-US" smtClean="0"/>
              <a:t>Pens &amp; Paper clips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7D7907E-1E1E-41F0-A2F4-2C6C02C8197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7173" name="Picture 7" descr="http://www.infinityqs.com/sites/infinityqs.com/files/images/Blog/Lot_Accept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57563"/>
            <a:ext cx="26876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Why not 100% Inspection?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Problems </a:t>
            </a:r>
            <a:r>
              <a:rPr lang="en-US" dirty="0"/>
              <a:t>with 100% inspection</a:t>
            </a:r>
          </a:p>
          <a:p>
            <a:pPr>
              <a:defRPr/>
            </a:pPr>
            <a:r>
              <a:rPr lang="en-US" dirty="0" smtClean="0"/>
              <a:t>Very </a:t>
            </a:r>
            <a:r>
              <a:rPr lang="en-US" dirty="0"/>
              <a:t>expensive</a:t>
            </a:r>
          </a:p>
          <a:p>
            <a:pPr>
              <a:defRPr/>
            </a:pPr>
            <a:r>
              <a:rPr lang="en-US" dirty="0" smtClean="0"/>
              <a:t>Can’t </a:t>
            </a:r>
            <a:r>
              <a:rPr lang="en-US" dirty="0"/>
              <a:t>use when product must be destroyed to test</a:t>
            </a:r>
          </a:p>
          <a:p>
            <a:pPr>
              <a:defRPr/>
            </a:pPr>
            <a:r>
              <a:rPr lang="en-US" dirty="0" smtClean="0"/>
              <a:t>Handling </a:t>
            </a:r>
            <a:r>
              <a:rPr lang="en-US" dirty="0"/>
              <a:t>by inspectors can induce defects</a:t>
            </a:r>
          </a:p>
          <a:p>
            <a:pPr>
              <a:defRPr/>
            </a:pPr>
            <a:r>
              <a:rPr lang="en-US" dirty="0" smtClean="0"/>
              <a:t>Inspection </a:t>
            </a:r>
            <a:r>
              <a:rPr lang="en-US" dirty="0"/>
              <a:t>must be very tedious so defective items do not slip through inspection</a:t>
            </a:r>
            <a:endParaRPr lang="en-US" alt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69B315E-24BD-480E-B5D1-18EFE20EE32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A Lot-by-lot Sampling Plan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708275"/>
            <a:ext cx="8229600" cy="3633788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 smtClean="0"/>
              <a:t>Specify the plan (n, c) given N</a:t>
            </a:r>
          </a:p>
          <a:p>
            <a:pPr>
              <a:defRPr/>
            </a:pPr>
            <a:r>
              <a:rPr lang="en-US" altLang="en-US" dirty="0" smtClean="0"/>
              <a:t>For a lot size N, determine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the sample size n, and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the acceptance number c.</a:t>
            </a:r>
          </a:p>
          <a:p>
            <a:pPr>
              <a:defRPr/>
            </a:pPr>
            <a:r>
              <a:rPr lang="en-US" altLang="en-US" dirty="0" smtClean="0"/>
              <a:t>Reject lot if number of defects &gt; c</a:t>
            </a:r>
          </a:p>
          <a:p>
            <a:pPr>
              <a:defRPr/>
            </a:pPr>
            <a:r>
              <a:rPr lang="en-US" altLang="en-US" dirty="0" smtClean="0"/>
              <a:t>Specify course of action if lot is rejected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98B6443-67AC-4AD6-801E-10B8BA220B54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39905" r="61195" b="46477"/>
          <a:stretch>
            <a:fillRect/>
          </a:stretch>
        </p:blipFill>
        <p:spPr bwMode="auto">
          <a:xfrm>
            <a:off x="755650" y="1268413"/>
            <a:ext cx="7372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Pros and Cons </a:t>
            </a:r>
            <a:br>
              <a:rPr lang="en-US" altLang="en-US" smtClean="0"/>
            </a:br>
            <a:r>
              <a:rPr lang="en-US" altLang="en-US" smtClean="0"/>
              <a:t>of Acceptance Sampling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accent2"/>
                </a:solidFill>
              </a:rPr>
              <a:t>Arguments for</a:t>
            </a:r>
            <a:r>
              <a:rPr lang="en-US" altLang="en-US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Provides an assessment of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Inexpensive and suited for destructive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Requires less time than other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Requires less handling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Reduces inspector fatigue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Arguments against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smtClean="0"/>
              <a:t>Does not make sense for stable processes</a:t>
            </a:r>
          </a:p>
          <a:p>
            <a:pPr lvl="1" eaLnBrk="1" hangingPunct="1"/>
            <a:r>
              <a:rPr lang="en-US" altLang="en-US" smtClean="0"/>
              <a:t>Only detects poor quality; does not help to prevent it</a:t>
            </a:r>
          </a:p>
          <a:p>
            <a:pPr lvl="1" eaLnBrk="1" hangingPunct="1"/>
            <a:r>
              <a:rPr lang="en-US" altLang="en-US" smtClean="0"/>
              <a:t>Is non-value-added</a:t>
            </a:r>
          </a:p>
          <a:p>
            <a:pPr lvl="1" eaLnBrk="1" hangingPunct="1"/>
            <a:r>
              <a:rPr lang="en-US" altLang="en-US" smtClean="0"/>
              <a:t>Does not help suppliers improve</a:t>
            </a:r>
          </a:p>
          <a:p>
            <a:pPr lvl="1" eaLnBrk="1" hangingPunct="1"/>
            <a:r>
              <a:rPr lang="en-US" altLang="en-US" smtClean="0"/>
              <a:t>Type I Error</a:t>
            </a: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43DB8AEA-20BE-4667-B211-8F056BAD842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In-Process Inspection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to inspect?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Key quality characteristics that are related to cost or quality (customer requirements)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Where to inspect?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Key processes, especially high-cost and value-added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much to inspect?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All, nothing, or a sample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28A0819-D5EE-4967-ADA7-6CFA3F0CDC7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9</Pages>
  <Words>773</Words>
  <Application>Microsoft Office PowerPoint</Application>
  <PresentationFormat>Letter Paper (8.5x11 in)</PresentationFormat>
  <Paragraphs>158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Bitmap Image</vt:lpstr>
      <vt:lpstr>Module 11</vt:lpstr>
      <vt:lpstr>Quality Control (QC)</vt:lpstr>
      <vt:lpstr>Designing the QC System</vt:lpstr>
      <vt:lpstr>Inspection/Testing Points</vt:lpstr>
      <vt:lpstr>Receiving Inspection</vt:lpstr>
      <vt:lpstr>Why not 100% Inspection?</vt:lpstr>
      <vt:lpstr>A Lot-by-lot Sampling Plan</vt:lpstr>
      <vt:lpstr>Pros and Cons  of Acceptance Sampling</vt:lpstr>
      <vt:lpstr>In-Process Inspection</vt:lpstr>
      <vt:lpstr>PowerPoint Presentation</vt:lpstr>
      <vt:lpstr>Gauges and  Measuring Instruments</vt:lpstr>
      <vt:lpstr>Examples of Gauges</vt:lpstr>
      <vt:lpstr>PowerPoint Presentation</vt:lpstr>
      <vt:lpstr>Repeatability and Reproducibility</vt:lpstr>
      <vt:lpstr>Repeatability and  Reproducibility Studies</vt:lpstr>
      <vt:lpstr>PowerPoint Presentation</vt:lpstr>
      <vt:lpstr>PowerPoint Presentation</vt:lpstr>
      <vt:lpstr>PowerPoint Presentation</vt:lpstr>
      <vt:lpstr>R&amp;R Evaluation</vt:lpstr>
      <vt:lpstr>PowerPoint Presentation</vt:lpstr>
      <vt:lpstr>Calibration</vt:lpstr>
      <vt:lpstr>Example of QC: HACCP System</vt:lpstr>
      <vt:lpstr>Quality Control in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The Management and Control of Quality</dc:subject>
  <dc:creator>Kach  Andrew Philip</dc:creator>
  <cp:lastModifiedBy>Kach  Andrew Philip</cp:lastModifiedBy>
  <cp:revision>131</cp:revision>
  <cp:lastPrinted>1998-09-10T18:33:03Z</cp:lastPrinted>
  <dcterms:created xsi:type="dcterms:W3CDTF">1995-07-06T19:42:24Z</dcterms:created>
  <dcterms:modified xsi:type="dcterms:W3CDTF">2014-11-19T14:54:42Z</dcterms:modified>
</cp:coreProperties>
</file>