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94" r:id="rId3"/>
    <p:sldId id="285" r:id="rId4"/>
    <p:sldId id="286" r:id="rId5"/>
    <p:sldId id="287" r:id="rId6"/>
    <p:sldId id="288" r:id="rId7"/>
    <p:sldId id="290" r:id="rId8"/>
    <p:sldId id="293" r:id="rId9"/>
    <p:sldId id="291" r:id="rId10"/>
    <p:sldId id="292" r:id="rId11"/>
    <p:sldId id="296" r:id="rId12"/>
    <p:sldId id="298" r:id="rId13"/>
    <p:sldId id="297" r:id="rId14"/>
    <p:sldId id="289" r:id="rId15"/>
    <p:sldId id="275" r:id="rId16"/>
    <p:sldId id="276" r:id="rId17"/>
    <p:sldId id="300" r:id="rId18"/>
    <p:sldId id="257" r:id="rId19"/>
    <p:sldId id="295" r:id="rId20"/>
    <p:sldId id="277" r:id="rId21"/>
    <p:sldId id="261" r:id="rId22"/>
    <p:sldId id="279" r:id="rId23"/>
    <p:sldId id="280" r:id="rId24"/>
    <p:sldId id="270" r:id="rId25"/>
    <p:sldId id="281" r:id="rId26"/>
    <p:sldId id="299" r:id="rId27"/>
    <p:sldId id="271" r:id="rId28"/>
    <p:sldId id="272" r:id="rId29"/>
    <p:sldId id="282" r:id="rId30"/>
    <p:sldId id="301" r:id="rId31"/>
    <p:sldId id="302" r:id="rId32"/>
    <p:sldId id="303" r:id="rId33"/>
    <p:sldId id="304" r:id="rId34"/>
    <p:sldId id="305" r:id="rId35"/>
    <p:sldId id="283" r:id="rId36"/>
    <p:sldId id="264" r:id="rId37"/>
    <p:sldId id="273" r:id="rId38"/>
  </p:sldIdLst>
  <p:sldSz cx="9144000" cy="6858000" type="letter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66"/>
    <a:srgbClr val="00EBE6"/>
    <a:srgbClr val="00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5pPr lvl="4" algn="r" eaLnBrk="0" hangingPunct="0">
              <a:defRPr sz="1200" i="1"/>
            </a:lvl5pPr>
          </a:lstStyle>
          <a:p>
            <a:pPr lvl="4">
              <a:defRPr/>
            </a:pPr>
            <a:fld id="{C7C748D8-E73F-41E6-B328-548FC1FB4ACB}" type="slidenum">
              <a:rPr lang="en-US"/>
              <a:pPr lvl="4">
                <a:defRPr/>
              </a:pPr>
              <a:t>‹#›</a:t>
            </a:fld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106863" y="30163"/>
            <a:ext cx="26765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200" smtClean="0"/>
              <a:t>The Management and Control of Quality</a:t>
            </a:r>
          </a:p>
        </p:txBody>
      </p:sp>
    </p:spTree>
    <p:extLst>
      <p:ext uri="{BB962C8B-B14F-4D97-AF65-F5344CB8AC3E}">
        <p14:creationId xmlns:p14="http://schemas.microsoft.com/office/powerpoint/2010/main" val="356850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9188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/>
            </a:lvl1pPr>
          </a:lstStyle>
          <a:p>
            <a:pPr>
              <a:defRPr/>
            </a:pPr>
            <a:fld id="{54E900AD-D87E-4A4C-814C-3870626B0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8800"/>
            <a:ext cx="5029200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6650" y="696913"/>
            <a:ext cx="4584700" cy="3435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68263" y="90488"/>
            <a:ext cx="3398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400" smtClean="0">
                <a:latin typeface="Book Antiqua" pitchFamily="18" charset="0"/>
              </a:rPr>
              <a:t>The Management and Control of Quality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6380163" y="8801100"/>
            <a:ext cx="409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fld id="{CE703606-FB40-452F-90DC-8A4741D44664}" type="slidenum">
              <a:rPr lang="en-US" altLang="en-US" sz="1400" smtClean="0">
                <a:latin typeface="Book Antiqua" pitchFamily="18" charset="0"/>
              </a:rPr>
              <a:pPr algn="r">
                <a:defRPr/>
              </a:pPr>
              <a:t>‹#›</a:t>
            </a:fld>
            <a:endParaRPr lang="en-US" altLang="en-US" sz="140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45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</a:pPr>
            <a:fld id="{2F7C1B14-29F0-4582-A93B-7A3D092CF98F}" type="slidenum">
              <a:rPr lang="en-US" altLang="en-US" sz="1000" smtClean="0">
                <a:latin typeface="Times New Roman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z="100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1525" cy="3435350"/>
          </a:xfrm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</a:pPr>
            <a:fld id="{F608DF3E-4CDE-43D8-A349-CE452BF38259}" type="slidenum">
              <a:rPr lang="en-US" altLang="en-US" sz="1000" smtClean="0">
                <a:latin typeface="Times New Roman" pitchFamily="18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 sz="1000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1525" cy="3435350"/>
          </a:xfrm>
          <a:noFill/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</a:pPr>
            <a:fld id="{992D3456-C5DA-42FF-A3E5-F3F5047D08F1}" type="slidenum">
              <a:rPr lang="en-US" altLang="en-US" sz="1000" smtClean="0">
                <a:latin typeface="Times New Roman" pitchFamily="18" charset="0"/>
              </a:rPr>
              <a:pPr>
                <a:spcBef>
                  <a:spcPct val="0"/>
                </a:spcBef>
              </a:pPr>
              <a:t>37</a:t>
            </a:fld>
            <a:endParaRPr lang="en-US" altLang="en-US" sz="1000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1525" cy="3435350"/>
          </a:xfrm>
          <a:noFill/>
          <a:ln cap="flat"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</a:pPr>
            <a:fld id="{EBDAB984-8789-46B4-AA95-B45897B65F92}" type="slidenum">
              <a:rPr lang="en-US" altLang="en-US" sz="1000" smtClean="0">
                <a:latin typeface="Times New Roman" pitchFamily="18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z="1000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1525" cy="3435350"/>
          </a:xfrm>
          <a:noFill/>
          <a:ln cap="flat"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</a:pPr>
            <a:fld id="{1A6C784F-5593-4BA2-9881-A757878C752D}" type="slidenum">
              <a:rPr lang="en-US" altLang="en-US" sz="1000" smtClean="0">
                <a:latin typeface="Times New Roman" pitchFamily="18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z="1000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1525" cy="3435350"/>
          </a:xfrm>
          <a:noFill/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</a:pPr>
            <a:fld id="{CF67CFDF-A7DE-4E6A-B83C-6D7805703C3E}" type="slidenum">
              <a:rPr lang="en-US" altLang="en-US" sz="1000" smtClean="0">
                <a:latin typeface="Times New Roman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z="1000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1525" cy="3435350"/>
          </a:xfrm>
          <a:noFill/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</a:pPr>
            <a:fld id="{3BCBFF05-EFCD-4947-A7BA-6AB22B2A46A2}" type="slidenum">
              <a:rPr lang="en-US" altLang="en-US" sz="1000" smtClean="0">
                <a:latin typeface="Times New Roman" pitchFamily="18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sz="100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1525" cy="3435350"/>
          </a:xfrm>
          <a:noFill/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</a:pPr>
            <a:fld id="{26F287AF-DCF0-49BF-8950-9FA499A3EE81}" type="slidenum">
              <a:rPr lang="en-US" altLang="en-US" sz="1000" smtClean="0">
                <a:latin typeface="Times New Roman" pitchFamily="18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sz="1000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1525" cy="3435350"/>
          </a:xfrm>
          <a:noFill/>
          <a:ln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</a:pPr>
            <a:fld id="{CFACD902-EC65-4285-95DE-99BEB7B672CC}" type="slidenum">
              <a:rPr lang="en-US" altLang="en-US" sz="1000" smtClean="0">
                <a:latin typeface="Times New Roman" pitchFamily="18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sz="1000" smtClean="0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96913"/>
            <a:ext cx="4581525" cy="3435350"/>
          </a:xfrm>
          <a:noFill/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8238" y="696913"/>
            <a:ext cx="4581525" cy="343535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spcBef>
                <a:spcPct val="0"/>
              </a:spcBef>
            </a:pPr>
            <a:fld id="{57CB8FD1-B644-425D-A662-3B417B18060B}" type="slidenum">
              <a:rPr lang="en-US" altLang="en-US" sz="1000" smtClean="0">
                <a:latin typeface="Times New Roman" pitchFamily="18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sz="10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581525" cy="3435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900AD-D87E-4A4C-814C-3870626B0E1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04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152400" y="62484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smtClean="0">
                <a:solidFill>
                  <a:schemeClr val="tx2"/>
                </a:solidFill>
              </a:rPr>
              <a:t>THE MANAGEMENT AND CONTROL OF QUALITY, 5e, </a:t>
            </a:r>
            <a:r>
              <a:rPr lang="en-US" altLang="en-US" sz="1200" smtClean="0">
                <a:solidFill>
                  <a:schemeClr val="tx2"/>
                </a:solidFill>
                <a:cs typeface="Times New Roman" pitchFamily="18" charset="0"/>
              </a:rPr>
              <a:t>© 2002 South-Western/Thomson Learning</a:t>
            </a:r>
            <a:r>
              <a:rPr lang="en-US" altLang="en-US" sz="1200" baseline="30000" smtClean="0">
                <a:solidFill>
                  <a:schemeClr val="tx2"/>
                </a:solidFill>
                <a:cs typeface="Times New Roman" pitchFamily="18" charset="0"/>
              </a:rPr>
              <a:t>TM</a:t>
            </a:r>
            <a:endParaRPr lang="en-US" altLang="en-US" sz="1200" smtClean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DA611-890B-4316-888D-D68E6867E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5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ACDDA-5F85-4BF1-86E5-5D3D70BC4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5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3F1D7-8047-4DA8-8E3C-FC1A76B8B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8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E96B7-DDE9-4A16-A7C6-21F0B9EAB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5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C144-6D0E-4FCD-A1AF-8A1BC72C5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7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D4768-3684-4EBB-AC41-02A89D7A6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8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8906F-E454-47C3-9F96-A8DE09395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B7464-E3ED-4397-8D6D-EC12CEA1A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5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F59F4-A935-4C72-9833-8A0F55718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9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6E3D2-CA69-4697-9EE3-1F7C9CE14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1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F7FCD-5D35-484E-9E24-6EF611458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4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6DE034-BACB-45B3-86C7-2F08B9FAC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8"/>
          <p:cNvSpPr>
            <a:spLocks noChangeArrowheads="1"/>
          </p:cNvSpPr>
          <p:nvPr userDrawn="1"/>
        </p:nvSpPr>
        <p:spPr bwMode="auto">
          <a:xfrm>
            <a:off x="152400" y="62484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smtClean="0">
                <a:solidFill>
                  <a:schemeClr val="tx2"/>
                </a:solidFill>
              </a:rPr>
              <a:t>THE MANAGEMENT AND CONTROL OF QUALITY, 5e, </a:t>
            </a:r>
            <a:r>
              <a:rPr lang="en-US" altLang="en-US" sz="1200" smtClean="0">
                <a:solidFill>
                  <a:schemeClr val="tx2"/>
                </a:solidFill>
                <a:cs typeface="Times New Roman" pitchFamily="18" charset="0"/>
              </a:rPr>
              <a:t>© 2002 South-Western/Thomson Learning</a:t>
            </a:r>
            <a:r>
              <a:rPr lang="en-US" altLang="en-US" sz="1200" baseline="30000" smtClean="0">
                <a:solidFill>
                  <a:schemeClr val="tx2"/>
                </a:solidFill>
                <a:cs typeface="Times New Roman" pitchFamily="18" charset="0"/>
              </a:rPr>
              <a:t>TM</a:t>
            </a:r>
            <a:endParaRPr lang="en-US" altLang="en-US" sz="1200" smtClean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hyperlink" Target="http://www.dmaictools.com/dmaic-define" TargetMode="Externa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hyperlink" Target="http://www.dmaictools.com/dmaic-measure" TargetMode="External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://www.dmaictools.com/dmaic-definitions#ctq" TargetMode="External"/><Relationship Id="rId5" Type="http://schemas.openxmlformats.org/officeDocument/2006/relationships/hyperlink" Target="http://www.dmaictools.com/dmaic-analyze" TargetMode="Externa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hyperlink" Target="http://www.dmaictools.com/improve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hyperlink" Target="http://www.dmaictools.com/control/control-plan" TargetMode="External"/><Relationship Id="rId4" Type="http://schemas.openxmlformats.org/officeDocument/2006/relationships/hyperlink" Target="http://www.dmaictools.com/control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noFill/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eaLnBrk="1" hangingPunct="1"/>
            <a:r>
              <a:rPr lang="en-US" altLang="en-US" sz="5000" smtClean="0"/>
              <a:t>Module 9 &amp; 10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subTitle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400" smtClean="0"/>
              <a:t>Quality Improvement</a:t>
            </a:r>
          </a:p>
        </p:txBody>
      </p:sp>
      <p:sp>
        <p:nvSpPr>
          <p:cNvPr id="3076" name="Rectangle 1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BABF890-8DCD-4048-848A-49D70B472ADF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0C552AAF-563C-4137-B5C4-648320FD724B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10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762000" y="371475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  <a:latin typeface="Times New Roman" pitchFamily="18" charset="0"/>
              </a:rPr>
              <a:t>Process Capability Study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838200" y="1524000"/>
            <a:ext cx="77724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609600" indent="-609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2800">
                <a:latin typeface="Times New Roman" pitchFamily="18" charset="0"/>
              </a:rPr>
              <a:t>Choose a representative machine or process</a:t>
            </a:r>
          </a:p>
          <a:p>
            <a:pPr eaLnBrk="1" hangingPunct="1">
              <a:buFontTx/>
              <a:buAutoNum type="arabicPeriod"/>
            </a:pPr>
            <a:r>
              <a:rPr lang="en-US" altLang="en-US" sz="2800">
                <a:latin typeface="Times New Roman" pitchFamily="18" charset="0"/>
              </a:rPr>
              <a:t>Define the process conditions</a:t>
            </a:r>
          </a:p>
          <a:p>
            <a:pPr eaLnBrk="1" hangingPunct="1">
              <a:buFontTx/>
              <a:buAutoNum type="arabicPeriod"/>
            </a:pPr>
            <a:r>
              <a:rPr lang="en-US" altLang="en-US" sz="2800">
                <a:latin typeface="Times New Roman" pitchFamily="18" charset="0"/>
              </a:rPr>
              <a:t>Select a representative operator</a:t>
            </a:r>
          </a:p>
          <a:p>
            <a:pPr eaLnBrk="1" hangingPunct="1">
              <a:buFontTx/>
              <a:buAutoNum type="arabicPeriod"/>
            </a:pPr>
            <a:r>
              <a:rPr lang="en-US" altLang="en-US" sz="2800">
                <a:latin typeface="Times New Roman" pitchFamily="18" charset="0"/>
              </a:rPr>
              <a:t>Provide the right materials</a:t>
            </a:r>
          </a:p>
          <a:p>
            <a:pPr eaLnBrk="1" hangingPunct="1">
              <a:buFontTx/>
              <a:buAutoNum type="arabicPeriod"/>
            </a:pPr>
            <a:r>
              <a:rPr lang="en-US" altLang="en-US" sz="2800">
                <a:latin typeface="Times New Roman" pitchFamily="18" charset="0"/>
              </a:rPr>
              <a:t>Specify the gauging or measurement method</a:t>
            </a:r>
          </a:p>
          <a:p>
            <a:pPr eaLnBrk="1" hangingPunct="1">
              <a:buFontTx/>
              <a:buAutoNum type="arabicPeriod"/>
            </a:pPr>
            <a:r>
              <a:rPr lang="en-US" altLang="en-US" sz="2800">
                <a:latin typeface="Times New Roman" pitchFamily="18" charset="0"/>
              </a:rPr>
              <a:t>Record the measurements</a:t>
            </a:r>
          </a:p>
          <a:p>
            <a:pPr eaLnBrk="1" hangingPunct="1">
              <a:buFontTx/>
              <a:buAutoNum type="arabicPeriod"/>
            </a:pPr>
            <a:r>
              <a:rPr lang="en-US" altLang="en-US" sz="2800">
                <a:latin typeface="Times New Roman" pitchFamily="18" charset="0"/>
              </a:rPr>
              <a:t>Construct a histogram and compute descriptive statistics: mean and standard deviation</a:t>
            </a:r>
          </a:p>
          <a:p>
            <a:pPr eaLnBrk="1" hangingPunct="1">
              <a:buFontTx/>
              <a:buAutoNum type="arabicPeriod"/>
            </a:pPr>
            <a:r>
              <a:rPr lang="en-US" altLang="en-US" sz="2800">
                <a:latin typeface="Times New Roman" pitchFamily="18" charset="0"/>
              </a:rPr>
              <a:t>Compare results with specified tolerances</a:t>
            </a:r>
          </a:p>
        </p:txBody>
      </p:sp>
    </p:spTree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DD4A04EE-68F6-42B4-85A8-836A594F65BF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11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Process Capability Index</a:t>
            </a:r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1524000" y="1981200"/>
            <a:ext cx="10350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charset="0"/>
              </a:rPr>
              <a:t>C</a:t>
            </a:r>
            <a:r>
              <a:rPr lang="en-US" altLang="en-US" sz="3000" baseline="-25000">
                <a:latin typeface="Arial" charset="0"/>
              </a:rPr>
              <a:t>p</a:t>
            </a:r>
            <a:r>
              <a:rPr lang="en-US" altLang="en-US" sz="3000">
                <a:latin typeface="Arial" charset="0"/>
              </a:rPr>
              <a:t> = </a:t>
            </a: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2590800" y="1828800"/>
            <a:ext cx="18986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charset="0"/>
              </a:rPr>
              <a:t>UTL - LTL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charset="0"/>
              </a:rPr>
              <a:t>       6</a:t>
            </a:r>
            <a:r>
              <a:rPr lang="en-US" altLang="en-US" sz="3000">
                <a:latin typeface="Symbol" pitchFamily="18" charset="2"/>
              </a:rPr>
              <a:t>s</a:t>
            </a:r>
          </a:p>
        </p:txBody>
      </p:sp>
      <p:sp>
        <p:nvSpPr>
          <p:cNvPr id="218117" name="Line 5"/>
          <p:cNvSpPr>
            <a:spLocks noChangeShapeType="1"/>
          </p:cNvSpPr>
          <p:nvPr/>
        </p:nvSpPr>
        <p:spPr bwMode="auto">
          <a:xfrm>
            <a:off x="2684463" y="2293938"/>
            <a:ext cx="1674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3276600" y="4724400"/>
            <a:ext cx="17303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charset="0"/>
              </a:rPr>
              <a:t>C</a:t>
            </a:r>
            <a:r>
              <a:rPr lang="en-US" altLang="en-US" sz="3000" baseline="-25000">
                <a:latin typeface="Arial" charset="0"/>
              </a:rPr>
              <a:t>pl</a:t>
            </a:r>
            <a:r>
              <a:rPr lang="en-US" altLang="en-US" sz="3000">
                <a:latin typeface="Arial" charset="0"/>
              </a:rPr>
              <a:t>, C</a:t>
            </a:r>
            <a:r>
              <a:rPr lang="en-US" altLang="en-US" sz="3000" baseline="-25000">
                <a:latin typeface="Arial" charset="0"/>
              </a:rPr>
              <a:t>pu </a:t>
            </a:r>
            <a:r>
              <a:rPr lang="en-US" altLang="en-US" sz="3000">
                <a:latin typeface="Arial" charset="0"/>
              </a:rPr>
              <a:t>} </a:t>
            </a:r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2667000" y="2819400"/>
            <a:ext cx="14620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charset="0"/>
              </a:rPr>
              <a:t>UTL - </a:t>
            </a:r>
            <a:r>
              <a:rPr lang="en-US" altLang="en-US" sz="3000">
                <a:latin typeface="Symbol" pitchFamily="18" charset="2"/>
              </a:rPr>
              <a:t>m</a:t>
            </a:r>
            <a:endParaRPr lang="en-US" altLang="en-US" sz="30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charset="0"/>
              </a:rPr>
              <a:t>    3</a:t>
            </a:r>
            <a:r>
              <a:rPr lang="en-US" altLang="en-US" sz="3000">
                <a:latin typeface="Symbol" pitchFamily="18" charset="2"/>
              </a:rPr>
              <a:t>s</a:t>
            </a:r>
          </a:p>
        </p:txBody>
      </p:sp>
      <p:sp>
        <p:nvSpPr>
          <p:cNvPr id="218120" name="Line 8"/>
          <p:cNvSpPr>
            <a:spLocks noChangeShapeType="1"/>
          </p:cNvSpPr>
          <p:nvPr/>
        </p:nvSpPr>
        <p:spPr bwMode="auto">
          <a:xfrm>
            <a:off x="2684463" y="3284538"/>
            <a:ext cx="1446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1524000" y="3886200"/>
            <a:ext cx="1092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charset="0"/>
              </a:rPr>
              <a:t>C</a:t>
            </a:r>
            <a:r>
              <a:rPr lang="en-US" altLang="en-US" sz="3000" baseline="-25000">
                <a:latin typeface="Arial" charset="0"/>
              </a:rPr>
              <a:t>pl</a:t>
            </a:r>
            <a:r>
              <a:rPr lang="en-US" altLang="en-US" sz="3000">
                <a:latin typeface="Arial" charset="0"/>
              </a:rPr>
              <a:t> = </a:t>
            </a:r>
          </a:p>
        </p:txBody>
      </p:sp>
      <p:sp>
        <p:nvSpPr>
          <p:cNvPr id="218122" name="Rectangle 10"/>
          <p:cNvSpPr>
            <a:spLocks noChangeArrowheads="1"/>
          </p:cNvSpPr>
          <p:nvPr/>
        </p:nvSpPr>
        <p:spPr bwMode="auto">
          <a:xfrm>
            <a:off x="2819400" y="3733800"/>
            <a:ext cx="13985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latin typeface="Symbol" pitchFamily="18" charset="2"/>
              </a:rPr>
              <a:t>m</a:t>
            </a:r>
            <a:r>
              <a:rPr lang="en-US" altLang="en-US" sz="3000">
                <a:latin typeface="Arial" charset="0"/>
              </a:rPr>
              <a:t> - LTL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charset="0"/>
              </a:rPr>
              <a:t>   3</a:t>
            </a:r>
            <a:r>
              <a:rPr lang="en-US" altLang="en-US" sz="3000">
                <a:latin typeface="Symbol" pitchFamily="18" charset="2"/>
              </a:rPr>
              <a:t>s</a:t>
            </a:r>
          </a:p>
        </p:txBody>
      </p:sp>
      <p:sp>
        <p:nvSpPr>
          <p:cNvPr id="218123" name="Line 11"/>
          <p:cNvSpPr>
            <a:spLocks noChangeShapeType="1"/>
          </p:cNvSpPr>
          <p:nvPr/>
        </p:nvSpPr>
        <p:spPr bwMode="auto">
          <a:xfrm>
            <a:off x="2684463" y="4198938"/>
            <a:ext cx="14462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4" name="Rectangle 12"/>
          <p:cNvSpPr>
            <a:spLocks noChangeArrowheads="1"/>
          </p:cNvSpPr>
          <p:nvPr/>
        </p:nvSpPr>
        <p:spPr bwMode="auto">
          <a:xfrm>
            <a:off x="1524000" y="4724400"/>
            <a:ext cx="19018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charset="0"/>
              </a:rPr>
              <a:t>C</a:t>
            </a:r>
            <a:r>
              <a:rPr lang="en-US" altLang="en-US" sz="3000" baseline="-25000">
                <a:latin typeface="Arial" charset="0"/>
              </a:rPr>
              <a:t>pk</a:t>
            </a:r>
            <a:r>
              <a:rPr lang="en-US" altLang="en-US" sz="3000">
                <a:latin typeface="Arial" charset="0"/>
              </a:rPr>
              <a:t> = min{</a:t>
            </a:r>
          </a:p>
        </p:txBody>
      </p:sp>
      <p:sp>
        <p:nvSpPr>
          <p:cNvPr id="218125" name="Rectangle 13"/>
          <p:cNvSpPr>
            <a:spLocks noChangeArrowheads="1"/>
          </p:cNvSpPr>
          <p:nvPr/>
        </p:nvSpPr>
        <p:spPr bwMode="auto">
          <a:xfrm>
            <a:off x="1524000" y="2971800"/>
            <a:ext cx="10334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charset="0"/>
              </a:rPr>
              <a:t>C</a:t>
            </a:r>
            <a:r>
              <a:rPr lang="en-US" altLang="en-US" sz="3000" baseline="-25000">
                <a:latin typeface="Arial" charset="0"/>
              </a:rPr>
              <a:t>pu </a:t>
            </a:r>
            <a:r>
              <a:rPr lang="en-US" altLang="en-US" sz="3000">
                <a:latin typeface="Arial" charset="0"/>
              </a:rPr>
              <a:t>=</a:t>
            </a:r>
          </a:p>
        </p:txBody>
      </p:sp>
      <p:sp>
        <p:nvSpPr>
          <p:cNvPr id="13327" name="TextBox 1"/>
          <p:cNvSpPr txBox="1">
            <a:spLocks noChangeArrowheads="1"/>
          </p:cNvSpPr>
          <p:nvPr/>
        </p:nvSpPr>
        <p:spPr bwMode="auto">
          <a:xfrm>
            <a:off x="5426075" y="1790700"/>
            <a:ext cx="31686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Estimates what the process is capable of producing if the process mean were to be centered between the specification limits. Assumes process output is approximately normally distributed.</a:t>
            </a:r>
          </a:p>
        </p:txBody>
      </p:sp>
      <p:cxnSp>
        <p:nvCxnSpPr>
          <p:cNvPr id="13328" name="Straight Arrow Connector 3"/>
          <p:cNvCxnSpPr>
            <a:cxnSpLocks noChangeShapeType="1"/>
          </p:cNvCxnSpPr>
          <p:nvPr/>
        </p:nvCxnSpPr>
        <p:spPr bwMode="auto">
          <a:xfrm>
            <a:off x="4716463" y="2255838"/>
            <a:ext cx="576262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8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8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autoUpdateAnimBg="0"/>
      <p:bldP spid="218116" grpId="0" autoUpdateAnimBg="0"/>
      <p:bldP spid="218117" grpId="0" animBg="1"/>
      <p:bldP spid="218118" grpId="0" autoUpdateAnimBg="0"/>
      <p:bldP spid="218119" grpId="0" autoUpdateAnimBg="0"/>
      <p:bldP spid="218120" grpId="0" animBg="1"/>
      <p:bldP spid="218121" grpId="0" autoUpdateAnimBg="0"/>
      <p:bldP spid="218122" grpId="0" autoUpdateAnimBg="0"/>
      <p:bldP spid="218123" grpId="0" animBg="1"/>
      <p:bldP spid="218124" grpId="0" autoUpdateAnimBg="0"/>
      <p:bldP spid="21812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Process Capability Index Cont.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4F110-9F82-4895-BD13-D6A418A0866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8" t="37447" r="59464" b="39502"/>
          <a:stretch>
            <a:fillRect/>
          </a:stretch>
        </p:blipFill>
        <p:spPr bwMode="auto">
          <a:xfrm>
            <a:off x="395288" y="2205038"/>
            <a:ext cx="84042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21563" y="2555875"/>
            <a:ext cx="503237" cy="1857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413625" y="2555875"/>
            <a:ext cx="0" cy="18573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FAA29961-27F4-4B5A-837F-442E600B3203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13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Process Capability Example</a:t>
            </a:r>
          </a:p>
        </p:txBody>
      </p:sp>
      <p:pic>
        <p:nvPicPr>
          <p:cNvPr id="15364" name="Picture 3" descr="C:\WINDOWS\Desktop\Q5E Final Files\Captures for Q5e\Figure 9-2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00213"/>
            <a:ext cx="8686800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Two Fundamental </a:t>
            </a:r>
            <a:br>
              <a:rPr lang="en-US" altLang="en-US" dirty="0" smtClean="0"/>
            </a:br>
            <a:r>
              <a:rPr lang="en-US" altLang="en-US" dirty="0" smtClean="0"/>
              <a:t>Management Mistakes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Treating as a special cause any fault, complaint, mistake, breakdown, accident or shortage when it actually is due to common causes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dirty="0" smtClean="0"/>
              <a:t>Attributing to common causes any fault, complaint, mistake, breakdown, accident or shortage when it actually is due to a special cause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5AEB1CC5-CABF-4521-8A04-1B79A6722D62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14</a:t>
            </a:fld>
            <a:endParaRPr lang="en-US" altLang="en-US" sz="1400" smtClean="0">
              <a:latin typeface="Times New Roman" pitchFamily="18" charset="0"/>
            </a:endParaRPr>
          </a:p>
        </p:txBody>
      </p:sp>
      <p:pic>
        <p:nvPicPr>
          <p:cNvPr id="2" name="Hallelujah-Sho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4046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Traditional Economic Model </a:t>
            </a:r>
            <a:br>
              <a:rPr lang="en-US" altLang="en-US" smtClean="0"/>
            </a:br>
            <a:r>
              <a:rPr lang="en-US" altLang="en-US" smtClean="0"/>
              <a:t>of Quality of Conformance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F9B7415A-F590-405E-82C3-0D50473598A1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15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7412" name="Line 2053"/>
          <p:cNvSpPr>
            <a:spLocks noChangeShapeType="1"/>
          </p:cNvSpPr>
          <p:nvPr/>
        </p:nvSpPr>
        <p:spPr bwMode="auto">
          <a:xfrm>
            <a:off x="1752600" y="20574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3" name="Line 2054"/>
          <p:cNvSpPr>
            <a:spLocks noChangeShapeType="1"/>
          </p:cNvSpPr>
          <p:nvPr/>
        </p:nvSpPr>
        <p:spPr bwMode="auto">
          <a:xfrm>
            <a:off x="1752600" y="5638800"/>
            <a:ext cx="624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4" name="Freeform 2056"/>
          <p:cNvSpPr>
            <a:spLocks/>
          </p:cNvSpPr>
          <p:nvPr/>
        </p:nvSpPr>
        <p:spPr bwMode="auto">
          <a:xfrm>
            <a:off x="2209800" y="2362200"/>
            <a:ext cx="5105400" cy="3276600"/>
          </a:xfrm>
          <a:custGeom>
            <a:avLst/>
            <a:gdLst>
              <a:gd name="T0" fmla="*/ 0 w 3216"/>
              <a:gd name="T1" fmla="*/ 2147483647 h 2064"/>
              <a:gd name="T2" fmla="*/ 2147483647 w 3216"/>
              <a:gd name="T3" fmla="*/ 2147483647 h 2064"/>
              <a:gd name="T4" fmla="*/ 2147483647 w 3216"/>
              <a:gd name="T5" fmla="*/ 2147483647 h 2064"/>
              <a:gd name="T6" fmla="*/ 2147483647 w 3216"/>
              <a:gd name="T7" fmla="*/ 2147483647 h 2064"/>
              <a:gd name="T8" fmla="*/ 2147483647 w 3216"/>
              <a:gd name="T9" fmla="*/ 0 h 2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16" h="2064">
                <a:moveTo>
                  <a:pt x="0" y="2064"/>
                </a:moveTo>
                <a:cubicBezTo>
                  <a:pt x="512" y="2048"/>
                  <a:pt x="1024" y="2032"/>
                  <a:pt x="1392" y="1968"/>
                </a:cubicBezTo>
                <a:cubicBezTo>
                  <a:pt x="1760" y="1904"/>
                  <a:pt x="1960" y="1848"/>
                  <a:pt x="2208" y="1680"/>
                </a:cubicBezTo>
                <a:cubicBezTo>
                  <a:pt x="2456" y="1512"/>
                  <a:pt x="2712" y="1240"/>
                  <a:pt x="2880" y="960"/>
                </a:cubicBezTo>
                <a:cubicBezTo>
                  <a:pt x="3048" y="680"/>
                  <a:pt x="3132" y="340"/>
                  <a:pt x="3216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5" name="Freeform 2057"/>
          <p:cNvSpPr>
            <a:spLocks/>
          </p:cNvSpPr>
          <p:nvPr/>
        </p:nvSpPr>
        <p:spPr bwMode="auto">
          <a:xfrm>
            <a:off x="2971800" y="2133600"/>
            <a:ext cx="4343400" cy="3505200"/>
          </a:xfrm>
          <a:custGeom>
            <a:avLst/>
            <a:gdLst>
              <a:gd name="T0" fmla="*/ 0 w 2736"/>
              <a:gd name="T1" fmla="*/ 0 h 2208"/>
              <a:gd name="T2" fmla="*/ 2147483647 w 2736"/>
              <a:gd name="T3" fmla="*/ 2147483647 h 2208"/>
              <a:gd name="T4" fmla="*/ 2147483647 w 2736"/>
              <a:gd name="T5" fmla="*/ 2147483647 h 2208"/>
              <a:gd name="T6" fmla="*/ 2147483647 w 2736"/>
              <a:gd name="T7" fmla="*/ 2147483647 h 2208"/>
              <a:gd name="T8" fmla="*/ 2147483647 w 2736"/>
              <a:gd name="T9" fmla="*/ 2147483647 h 2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36" h="2208">
                <a:moveTo>
                  <a:pt x="0" y="0"/>
                </a:moveTo>
                <a:cubicBezTo>
                  <a:pt x="88" y="308"/>
                  <a:pt x="176" y="616"/>
                  <a:pt x="384" y="912"/>
                </a:cubicBezTo>
                <a:cubicBezTo>
                  <a:pt x="592" y="1208"/>
                  <a:pt x="952" y="1576"/>
                  <a:pt x="1248" y="1776"/>
                </a:cubicBezTo>
                <a:cubicBezTo>
                  <a:pt x="1544" y="1976"/>
                  <a:pt x="1912" y="2040"/>
                  <a:pt x="2160" y="2112"/>
                </a:cubicBezTo>
                <a:cubicBezTo>
                  <a:pt x="2408" y="2184"/>
                  <a:pt x="2572" y="2196"/>
                  <a:pt x="2736" y="220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6" name="Text Box 2060"/>
          <p:cNvSpPr txBox="1">
            <a:spLocks noChangeArrowheads="1"/>
          </p:cNvSpPr>
          <p:nvPr/>
        </p:nvSpPr>
        <p:spPr bwMode="auto">
          <a:xfrm>
            <a:off x="5029200" y="2514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Total cost</a:t>
            </a:r>
          </a:p>
        </p:txBody>
      </p:sp>
      <p:sp>
        <p:nvSpPr>
          <p:cNvPr id="17417" name="Text Box 2061"/>
          <p:cNvSpPr txBox="1">
            <a:spLocks noChangeArrowheads="1"/>
          </p:cNvSpPr>
          <p:nvPr/>
        </p:nvSpPr>
        <p:spPr bwMode="auto">
          <a:xfrm>
            <a:off x="1752600" y="3657600"/>
            <a:ext cx="243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Cost due to nonconformance</a:t>
            </a:r>
          </a:p>
        </p:txBody>
      </p:sp>
      <p:sp>
        <p:nvSpPr>
          <p:cNvPr id="17418" name="Freeform 2063"/>
          <p:cNvSpPr>
            <a:spLocks/>
          </p:cNvSpPr>
          <p:nvPr/>
        </p:nvSpPr>
        <p:spPr bwMode="auto">
          <a:xfrm>
            <a:off x="3048000" y="2133600"/>
            <a:ext cx="4038600" cy="1371600"/>
          </a:xfrm>
          <a:custGeom>
            <a:avLst/>
            <a:gdLst>
              <a:gd name="T0" fmla="*/ 0 w 2544"/>
              <a:gd name="T1" fmla="*/ 0 h 864"/>
              <a:gd name="T2" fmla="*/ 2147483647 w 2544"/>
              <a:gd name="T3" fmla="*/ 2147483647 h 864"/>
              <a:gd name="T4" fmla="*/ 2147483647 w 2544"/>
              <a:gd name="T5" fmla="*/ 2147483647 h 864"/>
              <a:gd name="T6" fmla="*/ 2147483647 w 2544"/>
              <a:gd name="T7" fmla="*/ 2147483647 h 864"/>
              <a:gd name="T8" fmla="*/ 2147483647 w 2544"/>
              <a:gd name="T9" fmla="*/ 2147483647 h 864"/>
              <a:gd name="T10" fmla="*/ 2147483647 w 2544"/>
              <a:gd name="T11" fmla="*/ 2147483647 h 8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44" h="864">
                <a:moveTo>
                  <a:pt x="0" y="0"/>
                </a:moveTo>
                <a:cubicBezTo>
                  <a:pt x="108" y="196"/>
                  <a:pt x="216" y="392"/>
                  <a:pt x="384" y="528"/>
                </a:cubicBezTo>
                <a:cubicBezTo>
                  <a:pt x="552" y="664"/>
                  <a:pt x="768" y="768"/>
                  <a:pt x="1008" y="816"/>
                </a:cubicBezTo>
                <a:cubicBezTo>
                  <a:pt x="1248" y="864"/>
                  <a:pt x="1616" y="856"/>
                  <a:pt x="1824" y="816"/>
                </a:cubicBezTo>
                <a:cubicBezTo>
                  <a:pt x="2032" y="776"/>
                  <a:pt x="2136" y="672"/>
                  <a:pt x="2256" y="576"/>
                </a:cubicBezTo>
                <a:cubicBezTo>
                  <a:pt x="2376" y="480"/>
                  <a:pt x="2460" y="360"/>
                  <a:pt x="2544" y="24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9" name="Line 2064"/>
          <p:cNvSpPr>
            <a:spLocks noChangeShapeType="1"/>
          </p:cNvSpPr>
          <p:nvPr/>
        </p:nvSpPr>
        <p:spPr bwMode="auto">
          <a:xfrm>
            <a:off x="5410200" y="3429000"/>
            <a:ext cx="0" cy="2514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0" name="Text Box 2065"/>
          <p:cNvSpPr txBox="1">
            <a:spLocks noChangeArrowheads="1"/>
          </p:cNvSpPr>
          <p:nvPr/>
        </p:nvSpPr>
        <p:spPr bwMode="auto">
          <a:xfrm>
            <a:off x="7467600" y="3810000"/>
            <a:ext cx="167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Cost of quality assurance</a:t>
            </a:r>
          </a:p>
        </p:txBody>
      </p:sp>
      <p:sp>
        <p:nvSpPr>
          <p:cNvPr id="17421" name="Text Box 2066"/>
          <p:cNvSpPr txBox="1">
            <a:spLocks noChangeArrowheads="1"/>
          </p:cNvSpPr>
          <p:nvPr/>
        </p:nvSpPr>
        <p:spPr bwMode="auto">
          <a:xfrm>
            <a:off x="3581400" y="59436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“Optimal </a:t>
            </a:r>
            <a:r>
              <a:rPr lang="en-US" altLang="en-US" sz="2400" dirty="0">
                <a:latin typeface="Times New Roman" pitchFamily="18" charset="0"/>
              </a:rPr>
              <a:t>level” of quality</a:t>
            </a:r>
          </a:p>
        </p:txBody>
      </p:sp>
      <p:sp>
        <p:nvSpPr>
          <p:cNvPr id="17422" name="Text Box 2067"/>
          <p:cNvSpPr txBox="1">
            <a:spLocks noChangeArrowheads="1"/>
          </p:cNvSpPr>
          <p:nvPr/>
        </p:nvSpPr>
        <p:spPr bwMode="auto">
          <a:xfrm>
            <a:off x="7010400" y="5638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100%</a:t>
            </a:r>
          </a:p>
        </p:txBody>
      </p:sp>
      <p:sp>
        <p:nvSpPr>
          <p:cNvPr id="17423" name="Line 2068"/>
          <p:cNvSpPr>
            <a:spLocks noChangeShapeType="1"/>
          </p:cNvSpPr>
          <p:nvPr/>
        </p:nvSpPr>
        <p:spPr bwMode="auto">
          <a:xfrm>
            <a:off x="7315200" y="2057400"/>
            <a:ext cx="0" cy="3657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Modern Economic Model </a:t>
            </a:r>
            <a:br>
              <a:rPr lang="en-US" altLang="en-US" dirty="0" smtClean="0"/>
            </a:br>
            <a:r>
              <a:rPr lang="en-US" altLang="en-US" dirty="0" smtClean="0"/>
              <a:t>of Quality of Conformance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0AD97598-F8A6-432E-B4C3-000F4758759B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16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8436" name="Line 3"/>
          <p:cNvSpPr>
            <a:spLocks noChangeShapeType="1"/>
          </p:cNvSpPr>
          <p:nvPr/>
        </p:nvSpPr>
        <p:spPr bwMode="auto">
          <a:xfrm>
            <a:off x="1752600" y="20574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1752600" y="5638800"/>
            <a:ext cx="624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38" name="Freeform 5"/>
          <p:cNvSpPr>
            <a:spLocks/>
          </p:cNvSpPr>
          <p:nvPr/>
        </p:nvSpPr>
        <p:spPr bwMode="auto">
          <a:xfrm>
            <a:off x="2209800" y="4038600"/>
            <a:ext cx="5105400" cy="1600200"/>
          </a:xfrm>
          <a:custGeom>
            <a:avLst/>
            <a:gdLst>
              <a:gd name="T0" fmla="*/ 0 w 3216"/>
              <a:gd name="T1" fmla="*/ 2147483647 h 2064"/>
              <a:gd name="T2" fmla="*/ 2147483647 w 3216"/>
              <a:gd name="T3" fmla="*/ 2147483647 h 2064"/>
              <a:gd name="T4" fmla="*/ 2147483647 w 3216"/>
              <a:gd name="T5" fmla="*/ 2147483647 h 2064"/>
              <a:gd name="T6" fmla="*/ 2147483647 w 3216"/>
              <a:gd name="T7" fmla="*/ 2147483647 h 2064"/>
              <a:gd name="T8" fmla="*/ 2147483647 w 3216"/>
              <a:gd name="T9" fmla="*/ 0 h 2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16" h="2064">
                <a:moveTo>
                  <a:pt x="0" y="2064"/>
                </a:moveTo>
                <a:cubicBezTo>
                  <a:pt x="512" y="2048"/>
                  <a:pt x="1024" y="2032"/>
                  <a:pt x="1392" y="1968"/>
                </a:cubicBezTo>
                <a:cubicBezTo>
                  <a:pt x="1760" y="1904"/>
                  <a:pt x="1960" y="1848"/>
                  <a:pt x="2208" y="1680"/>
                </a:cubicBezTo>
                <a:cubicBezTo>
                  <a:pt x="2456" y="1512"/>
                  <a:pt x="2712" y="1240"/>
                  <a:pt x="2880" y="960"/>
                </a:cubicBezTo>
                <a:cubicBezTo>
                  <a:pt x="3048" y="680"/>
                  <a:pt x="3132" y="340"/>
                  <a:pt x="3216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39" name="Freeform 6"/>
          <p:cNvSpPr>
            <a:spLocks/>
          </p:cNvSpPr>
          <p:nvPr/>
        </p:nvSpPr>
        <p:spPr bwMode="auto">
          <a:xfrm>
            <a:off x="2971800" y="2133600"/>
            <a:ext cx="4343400" cy="3505200"/>
          </a:xfrm>
          <a:custGeom>
            <a:avLst/>
            <a:gdLst>
              <a:gd name="T0" fmla="*/ 0 w 2736"/>
              <a:gd name="T1" fmla="*/ 0 h 2208"/>
              <a:gd name="T2" fmla="*/ 2147483647 w 2736"/>
              <a:gd name="T3" fmla="*/ 2147483647 h 2208"/>
              <a:gd name="T4" fmla="*/ 2147483647 w 2736"/>
              <a:gd name="T5" fmla="*/ 2147483647 h 2208"/>
              <a:gd name="T6" fmla="*/ 2147483647 w 2736"/>
              <a:gd name="T7" fmla="*/ 2147483647 h 2208"/>
              <a:gd name="T8" fmla="*/ 2147483647 w 2736"/>
              <a:gd name="T9" fmla="*/ 2147483647 h 2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36" h="2208">
                <a:moveTo>
                  <a:pt x="0" y="0"/>
                </a:moveTo>
                <a:cubicBezTo>
                  <a:pt x="88" y="308"/>
                  <a:pt x="176" y="616"/>
                  <a:pt x="384" y="912"/>
                </a:cubicBezTo>
                <a:cubicBezTo>
                  <a:pt x="592" y="1208"/>
                  <a:pt x="952" y="1576"/>
                  <a:pt x="1248" y="1776"/>
                </a:cubicBezTo>
                <a:cubicBezTo>
                  <a:pt x="1544" y="1976"/>
                  <a:pt x="1912" y="2040"/>
                  <a:pt x="2160" y="2112"/>
                </a:cubicBezTo>
                <a:cubicBezTo>
                  <a:pt x="2408" y="2184"/>
                  <a:pt x="2572" y="2196"/>
                  <a:pt x="2736" y="220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40" name="Text Box 7"/>
          <p:cNvSpPr txBox="1">
            <a:spLocks noChangeArrowheads="1"/>
          </p:cNvSpPr>
          <p:nvPr/>
        </p:nvSpPr>
        <p:spPr bwMode="auto">
          <a:xfrm>
            <a:off x="5181600" y="3200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Total cost</a:t>
            </a:r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1752600" y="3657600"/>
            <a:ext cx="243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Cost due to nonconformance</a:t>
            </a:r>
          </a:p>
        </p:txBody>
      </p:sp>
      <p:sp>
        <p:nvSpPr>
          <p:cNvPr id="18442" name="Text Box 12"/>
          <p:cNvSpPr txBox="1">
            <a:spLocks noChangeArrowheads="1"/>
          </p:cNvSpPr>
          <p:nvPr/>
        </p:nvSpPr>
        <p:spPr bwMode="auto">
          <a:xfrm>
            <a:off x="7391400" y="4267200"/>
            <a:ext cx="167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Cost of quality assurance</a:t>
            </a:r>
          </a:p>
        </p:txBody>
      </p:sp>
      <p:sp>
        <p:nvSpPr>
          <p:cNvPr id="18443" name="Freeform 13"/>
          <p:cNvSpPr>
            <a:spLocks/>
          </p:cNvSpPr>
          <p:nvPr/>
        </p:nvSpPr>
        <p:spPr bwMode="auto">
          <a:xfrm>
            <a:off x="3048000" y="2133600"/>
            <a:ext cx="4267200" cy="1905000"/>
          </a:xfrm>
          <a:custGeom>
            <a:avLst/>
            <a:gdLst>
              <a:gd name="T0" fmla="*/ 0 w 2640"/>
              <a:gd name="T1" fmla="*/ 0 h 1200"/>
              <a:gd name="T2" fmla="*/ 2147483647 w 2640"/>
              <a:gd name="T3" fmla="*/ 2147483647 h 1200"/>
              <a:gd name="T4" fmla="*/ 2147483647 w 2640"/>
              <a:gd name="T5" fmla="*/ 2147483647 h 1200"/>
              <a:gd name="T6" fmla="*/ 2147483647 w 2640"/>
              <a:gd name="T7" fmla="*/ 2147483647 h 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40" h="1200">
                <a:moveTo>
                  <a:pt x="0" y="0"/>
                </a:moveTo>
                <a:cubicBezTo>
                  <a:pt x="168" y="268"/>
                  <a:pt x="336" y="536"/>
                  <a:pt x="576" y="720"/>
                </a:cubicBezTo>
                <a:cubicBezTo>
                  <a:pt x="816" y="904"/>
                  <a:pt x="1096" y="1024"/>
                  <a:pt x="1440" y="1104"/>
                </a:cubicBezTo>
                <a:cubicBezTo>
                  <a:pt x="1784" y="1184"/>
                  <a:pt x="2212" y="1192"/>
                  <a:pt x="2640" y="120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7010400" y="5638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100%</a:t>
            </a:r>
          </a:p>
        </p:txBody>
      </p:sp>
      <p:sp>
        <p:nvSpPr>
          <p:cNvPr id="18445" name="Line 15"/>
          <p:cNvSpPr>
            <a:spLocks noChangeShapeType="1"/>
          </p:cNvSpPr>
          <p:nvPr/>
        </p:nvSpPr>
        <p:spPr bwMode="auto">
          <a:xfrm flipH="1">
            <a:off x="7315200" y="1905000"/>
            <a:ext cx="0" cy="3810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0AD97598-F8A6-432E-B4C3-000F4758759B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17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8442" name="Text Box 12"/>
          <p:cNvSpPr txBox="1">
            <a:spLocks noChangeArrowheads="1"/>
          </p:cNvSpPr>
          <p:nvPr/>
        </p:nvSpPr>
        <p:spPr bwMode="auto">
          <a:xfrm>
            <a:off x="1835696" y="5373215"/>
            <a:ext cx="63367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latin typeface="Times New Roman" pitchFamily="18" charset="0"/>
              </a:rPr>
              <a:t>External and Internal </a:t>
            </a:r>
            <a:r>
              <a:rPr lang="en-US" altLang="en-US" sz="2400" dirty="0" smtClean="0">
                <a:latin typeface="Times New Roman" pitchFamily="18" charset="0"/>
              </a:rPr>
              <a:t>failure costs are expensive!</a:t>
            </a:r>
            <a:endParaRPr lang="en-US" altLang="en-US" sz="2400" dirty="0">
              <a:latin typeface="Times New Roman" pitchFamily="18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t="35757" r="68484" b="23163"/>
          <a:stretch/>
        </p:blipFill>
        <p:spPr bwMode="auto">
          <a:xfrm>
            <a:off x="479715" y="1810446"/>
            <a:ext cx="4617319" cy="329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3615928" cy="221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Modern Economic Model </a:t>
            </a:r>
            <a:br>
              <a:rPr lang="en-US" altLang="en-US" dirty="0" smtClean="0"/>
            </a:br>
            <a:r>
              <a:rPr lang="en-US" altLang="en-US" dirty="0" smtClean="0"/>
              <a:t>of Quality of Conformance (Cont.)</a:t>
            </a:r>
          </a:p>
        </p:txBody>
      </p:sp>
    </p:spTree>
    <p:extLst>
      <p:ext uri="{BB962C8B-B14F-4D97-AF65-F5344CB8AC3E}">
        <p14:creationId xmlns:p14="http://schemas.microsoft.com/office/powerpoint/2010/main" val="27611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mtClean="0"/>
              <a:t>Problem Solving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accent2"/>
                </a:solidFill>
              </a:rPr>
              <a:t>Problem</a:t>
            </a:r>
            <a:r>
              <a:rPr lang="en-US" altLang="en-US" smtClean="0"/>
              <a:t>: any deviation between what “should be” and what “is” that is important enough to need correcting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Structured </a:t>
            </a:r>
            <a:r>
              <a:rPr lang="en-US" altLang="en-US" sz="2000" smtClean="0"/>
              <a:t>(Well-Defined Existing/Desired State, Methods)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Semi-structured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Ill-structured </a:t>
            </a:r>
            <a:r>
              <a:rPr lang="en-US" altLang="en-US" sz="2000" smtClean="0">
                <a:solidFill>
                  <a:srgbClr val="000000"/>
                </a:solidFill>
              </a:rPr>
              <a:t>(Unclear Existing/Desired State, Methods)</a:t>
            </a: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chemeClr val="accent2"/>
                </a:solidFill>
              </a:rPr>
              <a:t>Problem Solving</a:t>
            </a:r>
            <a:r>
              <a:rPr lang="en-US" altLang="en-US" smtClean="0"/>
              <a:t>: the activity associated with changing the state of what “is” to what “should be”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E3C2A556-4A87-420A-A9CD-F84670729B2B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18</a:t>
            </a:fld>
            <a:endParaRPr lang="en-US" altLang="en-US" sz="14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Problem Solving Process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5638800" cy="4495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Redefining and analyzing the problem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Generating ideas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Evaluating and 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mtClean="0"/>
              <a:t>	selecting ideas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en-US" altLang="en-US" smtClean="0"/>
              <a:t>4.   Implementing ideas</a:t>
            </a:r>
          </a:p>
          <a:p>
            <a:pPr marL="609600" indent="-609600"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EFC31CE6-09FA-4E55-B1B3-260D87E830D9}" type="slidenum">
              <a:rPr lang="en-US" altLang="en-US" sz="1400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19</a:t>
            </a:fld>
            <a:endParaRPr lang="en-US" altLang="en-US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27288"/>
            <a:ext cx="3530600" cy="31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8032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mtClean="0"/>
              <a:t>Quiz (Review)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981075"/>
            <a:ext cx="8382000" cy="5472113"/>
          </a:xfrm>
        </p:spPr>
        <p:txBody>
          <a:bodyPr lIns="92075" tIns="46038" rIns="92075" bIns="46038"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 smtClean="0"/>
              <a:t>If you don’t measure results,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dirty="0" smtClean="0"/>
              <a:t>   you can’t tell success from failure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 smtClean="0"/>
              <a:t>If you can’t see success,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dirty="0" smtClean="0"/>
              <a:t>    you can’t reward it –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dirty="0" smtClean="0"/>
              <a:t>    and if you can’t reward success,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dirty="0" smtClean="0"/>
              <a:t>    you are probably rewarding failure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 smtClean="0"/>
              <a:t>If you can’t recognize failure,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dirty="0" smtClean="0"/>
              <a:t>    you can’t correct it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410440AD-D0E7-4D4D-B669-37B03E788E86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2</a:t>
            </a:fld>
            <a:endParaRPr lang="en-US" altLang="en-US" sz="14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5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5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5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5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5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5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Quality Problem Types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3600" smtClean="0"/>
              <a:t>Conformance problems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3600" smtClean="0"/>
              <a:t>Unstructured performance problems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3600" smtClean="0"/>
              <a:t>Efficiency problems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3600" smtClean="0"/>
              <a:t>Product design problems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3600" smtClean="0"/>
              <a:t>Process design problems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7E02042F-DC8D-4EC2-A3D6-5B0A709865E9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20</a:t>
            </a:fld>
            <a:endParaRPr lang="en-US" altLang="en-US" sz="1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Bethesda Hospital Model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114AD51A-C5A7-4B0D-B5A4-994B5C43DBEE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21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905000" y="1725613"/>
            <a:ext cx="17843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       </a:t>
            </a:r>
            <a:r>
              <a:rPr lang="en-US" altLang="en-US" sz="1800" b="1">
                <a:latin typeface="Arial" charset="0"/>
              </a:rPr>
              <a:t>Start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      Review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      current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     situation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    Describe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     process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     Explore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cause theories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  Collect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analyze data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Improvement?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5257800" y="1752600"/>
            <a:ext cx="225425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Generate solutions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          Plan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           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         Check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   Improvement?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           Act</a:t>
            </a:r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>
            <a:off x="2667000" y="200501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>
            <a:off x="2667000" y="314801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2667000" y="398621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2667000" y="474821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2667000" y="558641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Freeform 10"/>
          <p:cNvSpPr>
            <a:spLocks/>
          </p:cNvSpPr>
          <p:nvPr/>
        </p:nvSpPr>
        <p:spPr bwMode="auto">
          <a:xfrm>
            <a:off x="1524000" y="4443413"/>
            <a:ext cx="609600" cy="1600200"/>
          </a:xfrm>
          <a:custGeom>
            <a:avLst/>
            <a:gdLst>
              <a:gd name="T0" fmla="*/ 2147483647 w 384"/>
              <a:gd name="T1" fmla="*/ 2147483647 h 1008"/>
              <a:gd name="T2" fmla="*/ 0 w 384"/>
              <a:gd name="T3" fmla="*/ 2147483647 h 1008"/>
              <a:gd name="T4" fmla="*/ 0 w 384"/>
              <a:gd name="T5" fmla="*/ 0 h 1008"/>
              <a:gd name="T6" fmla="*/ 2147483647 w 384"/>
              <a:gd name="T7" fmla="*/ 0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4" h="1008">
                <a:moveTo>
                  <a:pt x="240" y="1008"/>
                </a:moveTo>
                <a:lnTo>
                  <a:pt x="0" y="1008"/>
                </a:lnTo>
                <a:lnTo>
                  <a:pt x="0" y="0"/>
                </a:lnTo>
                <a:lnTo>
                  <a:pt x="384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Freeform 11"/>
          <p:cNvSpPr>
            <a:spLocks/>
          </p:cNvSpPr>
          <p:nvPr/>
        </p:nvSpPr>
        <p:spPr bwMode="auto">
          <a:xfrm>
            <a:off x="3581400" y="1928813"/>
            <a:ext cx="1524000" cy="4114800"/>
          </a:xfrm>
          <a:custGeom>
            <a:avLst/>
            <a:gdLst>
              <a:gd name="T0" fmla="*/ 0 w 960"/>
              <a:gd name="T1" fmla="*/ 2147483647 h 2592"/>
              <a:gd name="T2" fmla="*/ 2147483647 w 960"/>
              <a:gd name="T3" fmla="*/ 2147483647 h 2592"/>
              <a:gd name="T4" fmla="*/ 2147483647 w 960"/>
              <a:gd name="T5" fmla="*/ 0 h 2592"/>
              <a:gd name="T6" fmla="*/ 2147483647 w 960"/>
              <a:gd name="T7" fmla="*/ 0 h 2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0" h="2592">
                <a:moveTo>
                  <a:pt x="0" y="2592"/>
                </a:moveTo>
                <a:lnTo>
                  <a:pt x="528" y="2592"/>
                </a:lnTo>
                <a:lnTo>
                  <a:pt x="528" y="0"/>
                </a:lnTo>
                <a:lnTo>
                  <a:pt x="96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Line 12"/>
          <p:cNvSpPr>
            <a:spLocks noChangeShapeType="1"/>
          </p:cNvSpPr>
          <p:nvPr/>
        </p:nvSpPr>
        <p:spPr bwMode="auto">
          <a:xfrm>
            <a:off x="6172200" y="208121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Line 13"/>
          <p:cNvSpPr>
            <a:spLocks noChangeShapeType="1"/>
          </p:cNvSpPr>
          <p:nvPr/>
        </p:nvSpPr>
        <p:spPr bwMode="auto">
          <a:xfrm>
            <a:off x="6172200" y="2614613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14"/>
          <p:cNvSpPr>
            <a:spLocks noChangeShapeType="1"/>
          </p:cNvSpPr>
          <p:nvPr/>
        </p:nvSpPr>
        <p:spPr bwMode="auto">
          <a:xfrm>
            <a:off x="6172200" y="3452813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Line 15"/>
          <p:cNvSpPr>
            <a:spLocks noChangeShapeType="1"/>
          </p:cNvSpPr>
          <p:nvPr/>
        </p:nvSpPr>
        <p:spPr bwMode="auto">
          <a:xfrm>
            <a:off x="6172200" y="4291013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Line 16"/>
          <p:cNvSpPr>
            <a:spLocks noChangeShapeType="1"/>
          </p:cNvSpPr>
          <p:nvPr/>
        </p:nvSpPr>
        <p:spPr bwMode="auto">
          <a:xfrm>
            <a:off x="6172200" y="5053013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Freeform 17"/>
          <p:cNvSpPr>
            <a:spLocks/>
          </p:cNvSpPr>
          <p:nvPr/>
        </p:nvSpPr>
        <p:spPr bwMode="auto">
          <a:xfrm>
            <a:off x="3505200" y="4443413"/>
            <a:ext cx="1828800" cy="457200"/>
          </a:xfrm>
          <a:custGeom>
            <a:avLst/>
            <a:gdLst>
              <a:gd name="T0" fmla="*/ 2147483647 w 1152"/>
              <a:gd name="T1" fmla="*/ 2147483647 h 288"/>
              <a:gd name="T2" fmla="*/ 2147483647 w 1152"/>
              <a:gd name="T3" fmla="*/ 2147483647 h 288"/>
              <a:gd name="T4" fmla="*/ 2147483647 w 1152"/>
              <a:gd name="T5" fmla="*/ 0 h 288"/>
              <a:gd name="T6" fmla="*/ 0 w 1152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2" h="288">
                <a:moveTo>
                  <a:pt x="1152" y="288"/>
                </a:moveTo>
                <a:lnTo>
                  <a:pt x="336" y="288"/>
                </a:lnTo>
                <a:lnTo>
                  <a:pt x="336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Text Box 18"/>
          <p:cNvSpPr txBox="1">
            <a:spLocks noChangeArrowheads="1"/>
          </p:cNvSpPr>
          <p:nvPr/>
        </p:nvSpPr>
        <p:spPr bwMode="auto">
          <a:xfrm>
            <a:off x="4479925" y="569912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yes</a:t>
            </a:r>
            <a:endParaRPr lang="en-US" altLang="en-US" sz="2400" b="1">
              <a:latin typeface="Arial" charset="0"/>
            </a:endParaRPr>
          </a:p>
        </p:txBody>
      </p:sp>
      <p:sp>
        <p:nvSpPr>
          <p:cNvPr id="22548" name="Text Box 19"/>
          <p:cNvSpPr txBox="1">
            <a:spLocks noChangeArrowheads="1"/>
          </p:cNvSpPr>
          <p:nvPr/>
        </p:nvSpPr>
        <p:spPr bwMode="auto">
          <a:xfrm>
            <a:off x="1508125" y="4022725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no</a:t>
            </a:r>
          </a:p>
        </p:txBody>
      </p:sp>
      <p:sp>
        <p:nvSpPr>
          <p:cNvPr id="22549" name="Text Box 20"/>
          <p:cNvSpPr txBox="1">
            <a:spLocks noChangeArrowheads="1"/>
          </p:cNvSpPr>
          <p:nvPr/>
        </p:nvSpPr>
        <p:spPr bwMode="auto">
          <a:xfrm>
            <a:off x="6308725" y="5241925"/>
            <a:ext cx="56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yes</a:t>
            </a:r>
          </a:p>
        </p:txBody>
      </p:sp>
      <p:sp>
        <p:nvSpPr>
          <p:cNvPr id="22550" name="Text Box 21"/>
          <p:cNvSpPr txBox="1">
            <a:spLocks noChangeArrowheads="1"/>
          </p:cNvSpPr>
          <p:nvPr/>
        </p:nvSpPr>
        <p:spPr bwMode="auto">
          <a:xfrm>
            <a:off x="4708525" y="4479925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no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26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Crosby Quality Improvement Program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381000" y="1981200"/>
            <a:ext cx="4114800" cy="4114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/>
              <a:t>Management commitment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/>
              <a:t>Quality improvement team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/>
              <a:t>Quality measurement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/>
              <a:t>Cost of quality evaluation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/>
              <a:t>Quality awareness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/>
              <a:t>Corrective action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altLang="en-US" smtClean="0"/>
          </a:p>
        </p:txBody>
      </p:sp>
      <p:sp>
        <p:nvSpPr>
          <p:cNvPr id="23556" name="Rectangle 1028"/>
          <p:cNvSpPr>
            <a:spLocks noGrp="1" noChangeArrowheads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pPr marL="533400" indent="-533400" eaLnBrk="1" hangingPunct="1">
              <a:buFontTx/>
              <a:buAutoNum type="arabicPeriod" startAt="7"/>
            </a:pPr>
            <a:r>
              <a:rPr lang="en-US" altLang="en-US" smtClean="0"/>
              <a:t>Zero defect committee</a:t>
            </a:r>
          </a:p>
          <a:p>
            <a:pPr marL="533400" indent="-533400" eaLnBrk="1" hangingPunct="1">
              <a:buFontTx/>
              <a:buAutoNum type="arabicPeriod" startAt="7"/>
            </a:pPr>
            <a:r>
              <a:rPr lang="en-US" altLang="en-US" smtClean="0"/>
              <a:t>Supervisor training</a:t>
            </a:r>
          </a:p>
          <a:p>
            <a:pPr marL="533400" indent="-533400" eaLnBrk="1" hangingPunct="1">
              <a:buFontTx/>
              <a:buAutoNum type="arabicPeriod" startAt="7"/>
            </a:pPr>
            <a:r>
              <a:rPr lang="en-US" altLang="en-US" smtClean="0"/>
              <a:t>Zero defects day</a:t>
            </a:r>
          </a:p>
          <a:p>
            <a:pPr marL="533400" indent="-533400" eaLnBrk="1" hangingPunct="1">
              <a:buFontTx/>
              <a:buAutoNum type="arabicPeriod" startAt="7"/>
            </a:pPr>
            <a:r>
              <a:rPr lang="en-US" altLang="en-US" smtClean="0"/>
              <a:t>Goal setting</a:t>
            </a:r>
          </a:p>
          <a:p>
            <a:pPr marL="533400" indent="-533400" eaLnBrk="1" hangingPunct="1">
              <a:buFontTx/>
              <a:buAutoNum type="arabicPeriod" startAt="7"/>
            </a:pPr>
            <a:r>
              <a:rPr lang="en-US" altLang="en-US" smtClean="0"/>
              <a:t>Error cause removal</a:t>
            </a:r>
          </a:p>
          <a:p>
            <a:pPr marL="533400" indent="-533400" eaLnBrk="1" hangingPunct="1">
              <a:buFontTx/>
              <a:buAutoNum type="arabicPeriod" startAt="7"/>
            </a:pPr>
            <a:r>
              <a:rPr lang="en-US" altLang="en-US" smtClean="0"/>
              <a:t>Recognition</a:t>
            </a:r>
          </a:p>
          <a:p>
            <a:pPr marL="533400" indent="-533400" eaLnBrk="1" hangingPunct="1">
              <a:buFontTx/>
              <a:buAutoNum type="arabicPeriod" startAt="7"/>
            </a:pPr>
            <a:r>
              <a:rPr lang="en-US" altLang="en-US" smtClean="0"/>
              <a:t>Quality councils</a:t>
            </a:r>
          </a:p>
          <a:p>
            <a:pPr marL="533400" indent="-533400" eaLnBrk="1" hangingPunct="1">
              <a:buFontTx/>
              <a:buAutoNum type="arabicPeriod" startAt="7"/>
            </a:pPr>
            <a:r>
              <a:rPr lang="en-US" altLang="en-US" smtClean="0"/>
              <a:t>Do it over again</a:t>
            </a:r>
          </a:p>
        </p:txBody>
      </p:sp>
      <p:sp>
        <p:nvSpPr>
          <p:cNvPr id="2355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CE8C6D6B-7B35-4C7C-8C47-FE0DA457AC6D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22</a:t>
            </a:fld>
            <a:endParaRPr lang="en-US" altLang="en-US" sz="1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Creative Problem Solving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Mess Finding </a:t>
            </a:r>
            <a:r>
              <a:rPr lang="en-US" altLang="en-US" smtClean="0"/>
              <a:t>– identify symptoms</a:t>
            </a:r>
          </a:p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Fact Finding </a:t>
            </a:r>
            <a:r>
              <a:rPr lang="en-US" altLang="en-US" smtClean="0"/>
              <a:t>– gather data; operational definitions</a:t>
            </a:r>
          </a:p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Problem Finding </a:t>
            </a:r>
            <a:r>
              <a:rPr lang="en-US" altLang="en-US" smtClean="0"/>
              <a:t>– find the root cause</a:t>
            </a:r>
          </a:p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Idea Finding </a:t>
            </a:r>
            <a:r>
              <a:rPr lang="en-US" altLang="en-US" smtClean="0"/>
              <a:t>– brainstorming </a:t>
            </a:r>
          </a:p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Solution Finding </a:t>
            </a:r>
            <a:r>
              <a:rPr lang="en-US" altLang="en-US" smtClean="0"/>
              <a:t>– evaluate ideas and proposals</a:t>
            </a:r>
          </a:p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Implementation</a:t>
            </a:r>
            <a:r>
              <a:rPr lang="en-US" altLang="en-US" smtClean="0"/>
              <a:t> – make the solution work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1945E7D5-4296-4585-AC90-25E25C0D6D7F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23</a:t>
            </a:fld>
            <a:endParaRPr lang="en-US" altLang="en-US" sz="1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AE56B2A3-29CC-49E8-985E-B00CBC8C8043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24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  <a:latin typeface="Times New Roman" pitchFamily="18" charset="0"/>
              </a:rPr>
              <a:t>Six-Sigma Quality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>
                <a:latin typeface="Times New Roman" pitchFamily="18" charset="0"/>
              </a:rPr>
              <a:t>Ensuring that process variation is half the design tolerance (Cp = 2.0) while allowing the mean to shift as much as 1.5 standard deviations.</a:t>
            </a:r>
          </a:p>
        </p:txBody>
      </p:sp>
      <p:pic>
        <p:nvPicPr>
          <p:cNvPr id="25605" name="Picture 4" descr="C:\WINDOWS\Desktop\Q5E Material\Q5E Figure Captures\figure 12.2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9000"/>
            <a:ext cx="62484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Six-Sigma Metrics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6371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 smtClean="0">
                <a:solidFill>
                  <a:schemeClr val="accent2"/>
                </a:solidFill>
              </a:rPr>
              <a:t>Defects per unit (DPU) </a:t>
            </a:r>
            <a:r>
              <a:rPr lang="en-US" altLang="en-US" dirty="0" smtClean="0"/>
              <a:t>= number of defects discovered </a:t>
            </a:r>
            <a:r>
              <a:rPr lang="en-US" altLang="en-US" dirty="0" smtClean="0">
                <a:sym typeface="Symbol" pitchFamily="18" charset="2"/>
              </a:rPr>
              <a:t> number of units produced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 smtClean="0">
                <a:solidFill>
                  <a:schemeClr val="accent2"/>
                </a:solidFill>
                <a:sym typeface="Symbol" pitchFamily="18" charset="2"/>
              </a:rPr>
              <a:t>Defects per million opportunities (</a:t>
            </a:r>
            <a:r>
              <a:rPr lang="en-US" altLang="en-US" dirty="0" err="1" smtClean="0">
                <a:solidFill>
                  <a:schemeClr val="accent2"/>
                </a:solidFill>
                <a:sym typeface="Symbol" pitchFamily="18" charset="2"/>
              </a:rPr>
              <a:t>dpmo</a:t>
            </a:r>
            <a:r>
              <a:rPr lang="en-US" altLang="en-US" dirty="0" smtClean="0">
                <a:solidFill>
                  <a:schemeClr val="accent2"/>
                </a:solidFill>
                <a:sym typeface="Symbol" pitchFamily="18" charset="2"/>
              </a:rPr>
              <a:t>) </a:t>
            </a:r>
            <a:r>
              <a:rPr lang="en-US" altLang="en-US" dirty="0" smtClean="0">
                <a:sym typeface="Symbol" pitchFamily="18" charset="2"/>
              </a:rPr>
              <a:t>= DPU  1,000,000  opportunities for error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dirty="0" smtClean="0">
                <a:solidFill>
                  <a:schemeClr val="accent2"/>
                </a:solidFill>
                <a:sym typeface="Symbol" pitchFamily="18" charset="2"/>
              </a:rPr>
              <a:t>1.5 sigma shift </a:t>
            </a:r>
            <a:r>
              <a:rPr lang="en-US" altLang="en-US" dirty="0" smtClean="0">
                <a:sym typeface="Symbol" pitchFamily="18" charset="2"/>
              </a:rPr>
              <a:t>= accounts for process variation (drifts) over time (short/long term), fudge factor for unexplained movements or special causes of variation over time.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3A5ED407-67B5-48E7-BD97-F31952808353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25</a:t>
            </a:fld>
            <a:endParaRPr lang="en-US" altLang="en-US" sz="1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DPU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844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85800" y="1600200"/>
                <a:ext cx="7772400" cy="4495800"/>
              </a:xfrm>
            </p:spPr>
            <p:txBody>
              <a:bodyPr rtlCol="0">
                <a:normAutofit/>
              </a:bodyPr>
              <a:lstStyle/>
              <a:p>
                <a:pPr eaLnBrk="1" fontAlgn="auto" hangingPunct="1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US" altLang="en-US" sz="2800" dirty="0" smtClean="0">
                    <a:sym typeface="Symbol" pitchFamily="18" charset="2"/>
                  </a:rPr>
                  <a:t>A </a:t>
                </a:r>
                <a:r>
                  <a:rPr lang="en-US" altLang="en-US" sz="2800" dirty="0" err="1" smtClean="0">
                    <a:sym typeface="Symbol" pitchFamily="18" charset="2"/>
                  </a:rPr>
                  <a:t>dpu</a:t>
                </a:r>
                <a:r>
                  <a:rPr lang="en-US" altLang="en-US" sz="2800" dirty="0" smtClean="0">
                    <a:sym typeface="Symbol" pitchFamily="18" charset="2"/>
                  </a:rPr>
                  <a:t> might be bags lost per customer. If the average number of bags per customer is 1.6 and the airline recorded 3 lost bags for 8000 passengers in one month then:</a:t>
                </a:r>
              </a:p>
              <a:p>
                <a:pPr eaLnBrk="1" fontAlgn="auto" hangingPunct="1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endParaRPr lang="en-US" altLang="en-US" sz="2800" dirty="0">
                  <a:solidFill>
                    <a:schemeClr val="accent2"/>
                  </a:solidFill>
                  <a:sym typeface="Symbol" pitchFamily="18" charset="2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US" altLang="en-US" sz="2800" dirty="0" smtClean="0">
                    <a:solidFill>
                      <a:schemeClr val="accent2"/>
                    </a:solidFill>
                    <a:sym typeface="Symbol" pitchFamily="18" charset="2"/>
                  </a:rPr>
                  <a:t>       </a:t>
                </a:r>
                <a:r>
                  <a:rPr lang="en-US" altLang="en-US" sz="2800" dirty="0" err="1" smtClean="0">
                    <a:solidFill>
                      <a:schemeClr val="accent2"/>
                    </a:solidFill>
                    <a:sym typeface="Symbol" pitchFamily="18" charset="2"/>
                  </a:rPr>
                  <a:t>dpmo</a:t>
                </a:r>
                <a:r>
                  <a:rPr lang="en-US" altLang="en-US" sz="2800" dirty="0" smtClean="0">
                    <a:solidFill>
                      <a:schemeClr val="accent2"/>
                    </a:solidFill>
                    <a:sym typeface="Symbol" pitchFamily="18" charset="2"/>
                  </a:rPr>
                  <a:t> </a:t>
                </a:r>
                <a:r>
                  <a:rPr lang="en-US" altLang="en-US" sz="2800" dirty="0" smtClean="0">
                    <a:solidFill>
                      <a:schemeClr val="accent2"/>
                    </a:solidFill>
                    <a:sym typeface="Symbol" pitchFamily="18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0" i="1" smtClean="0">
                            <a:solidFill>
                              <a:schemeClr val="accent2"/>
                            </a:solidFill>
                            <a:latin typeface="Cambria Math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solidFill>
                              <a:schemeClr val="accent2"/>
                            </a:solidFill>
                            <a:latin typeface="Cambria Math"/>
                            <a:sym typeface="Symbol" pitchFamily="18" charset="2"/>
                          </a:rPr>
                          <m:t>3</m:t>
                        </m:r>
                      </m:num>
                      <m:den>
                        <m:r>
                          <a:rPr lang="en-US" altLang="en-US" b="0" i="1" smtClean="0">
                            <a:solidFill>
                              <a:schemeClr val="accent2"/>
                            </a:solidFill>
                            <a:latin typeface="Cambria Math"/>
                            <a:sym typeface="Symbol" pitchFamily="18" charset="2"/>
                          </a:rPr>
                          <m:t>8000∗1.6</m:t>
                        </m:r>
                      </m:den>
                    </m:f>
                    <m:r>
                      <a:rPr lang="en-US" altLang="en-US" b="0" i="0" smtClean="0">
                        <a:solidFill>
                          <a:schemeClr val="accent2"/>
                        </a:solidFill>
                        <a:latin typeface="Cambria Math"/>
                        <a:sym typeface="Symbol" pitchFamily="18" charset="2"/>
                      </a:rPr>
                      <m:t>∗1,000,000=234.375</m:t>
                    </m:r>
                  </m:oMath>
                </a14:m>
                <a:endParaRPr lang="en-US" altLang="en-US" b="0" dirty="0" smtClean="0">
                  <a:solidFill>
                    <a:schemeClr val="accent2"/>
                  </a:solidFill>
                  <a:sym typeface="Symbol" pitchFamily="18" charset="2"/>
                </a:endParaRPr>
              </a:p>
              <a:p>
                <a:pPr eaLnBrk="1" fontAlgn="auto" hangingPunct="1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endParaRPr lang="en-US" altLang="en-US" sz="2800" dirty="0" smtClean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358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00200"/>
                <a:ext cx="7772400" cy="4495800"/>
              </a:xfrm>
              <a:blipFill rotWithShape="1">
                <a:blip r:embed="rId2"/>
                <a:stretch>
                  <a:fillRect l="-1412" t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3A5ED407-67B5-48E7-BD97-F31952808353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26</a:t>
            </a:fld>
            <a:endParaRPr lang="en-US" altLang="en-US" sz="14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8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k-Sigma Quality Levels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Six sigma results in at most 3.4 defects per million opportunities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1018B63E-09AB-4E24-AA05-D10341BAB311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27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1" y="2852936"/>
            <a:ext cx="72261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my </a:t>
            </a:r>
            <a:r>
              <a:rPr lang="en-US" dirty="0" smtClean="0"/>
              <a:t>sigma level?</a:t>
            </a: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=NORMSINV(1-(#defects/#opportunities))+</a:t>
            </a:r>
            <a:r>
              <a:rPr lang="en-US" dirty="0" err="1" smtClean="0">
                <a:solidFill>
                  <a:schemeClr val="accent2"/>
                </a:solidFill>
              </a:rPr>
              <a:t>SigmaShift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/>
              <a:t>or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=NORMSINV(1-(</a:t>
            </a:r>
            <a:r>
              <a:rPr lang="en-US" dirty="0" err="1" smtClean="0">
                <a:solidFill>
                  <a:schemeClr val="accent2"/>
                </a:solidFill>
              </a:rPr>
              <a:t>dpmo</a:t>
            </a:r>
            <a:r>
              <a:rPr lang="en-US" dirty="0" smtClean="0">
                <a:solidFill>
                  <a:schemeClr val="accent2"/>
                </a:solidFill>
              </a:rPr>
              <a:t>/1,000,000))+ </a:t>
            </a:r>
            <a:r>
              <a:rPr lang="en-US" dirty="0" err="1" smtClean="0">
                <a:solidFill>
                  <a:schemeClr val="accent2"/>
                </a:solidFill>
              </a:rPr>
              <a:t>SigmaShift</a:t>
            </a:r>
            <a:endParaRPr lang="en-US" dirty="0" smtClean="0">
              <a:solidFill>
                <a:schemeClr val="accent2"/>
              </a:solidFill>
            </a:endParaRPr>
          </a:p>
          <a:p>
            <a:endParaRPr lang="en-US" dirty="0"/>
          </a:p>
          <a:p>
            <a:r>
              <a:rPr lang="en-US" dirty="0" smtClean="0"/>
              <a:t>Back to the airline example:</a:t>
            </a:r>
          </a:p>
          <a:p>
            <a:r>
              <a:rPr lang="en-US" dirty="0" smtClean="0"/>
              <a:t>We lost 3 bags per 1.6*8,000; so, 12,800 opportunities.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=NORMSINV(1-(3/12,800))+1.5 = 4.998 or 5 sigma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Six-Sigma Implementation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Emphasize dpmo as a standard metric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Provide extensive training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Focus on on corporate sponsor support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Create qualified process improvement experts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Ensure identification of appropriate metrics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Set stretch objectives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C304E0B1-5C4E-4EBC-80F1-93025F06CE8F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28</a:t>
            </a:fld>
            <a:endParaRPr lang="en-US" altLang="en-US" sz="14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GE’s Six-Sigma </a:t>
            </a:r>
            <a:br>
              <a:rPr lang="en-US" altLang="en-US" smtClean="0"/>
            </a:br>
            <a:r>
              <a:rPr lang="en-US" altLang="en-US" smtClean="0"/>
              <a:t>Problem Solving Approach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2209800"/>
            <a:ext cx="6553200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3600" smtClean="0"/>
              <a:t>Define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3600" smtClean="0"/>
              <a:t>Measure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3600" smtClean="0"/>
              <a:t>Analyze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3600" smtClean="0"/>
              <a:t>Improve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3600" smtClean="0"/>
              <a:t>Control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E46EF850-8717-452A-B514-44473B7E17C6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29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5334000" y="2667000"/>
            <a:ext cx="2657475" cy="17129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DMAIC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Statistical Thinking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All work occurs in a system of interconnected processes</a:t>
            </a:r>
          </a:p>
          <a:p>
            <a:pPr eaLnBrk="1" hangingPunct="1"/>
            <a:r>
              <a:rPr lang="en-US" altLang="en-US" sz="3600" smtClean="0"/>
              <a:t>Variation exists in all processes</a:t>
            </a:r>
          </a:p>
          <a:p>
            <a:pPr eaLnBrk="1" hangingPunct="1"/>
            <a:r>
              <a:rPr lang="en-US" altLang="en-US" sz="3600" smtClean="0"/>
              <a:t>Understanding and reducing variation are the keys to success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3BB465C9-61CD-43D7-AB0B-84BAA203EBC2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3</a:t>
            </a:fld>
            <a:endParaRPr lang="en-US" altLang="en-US" sz="1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</a:rPr>
              <a:t>D</a:t>
            </a:r>
            <a:r>
              <a:rPr lang="en-US" altLang="en-US" dirty="0" smtClean="0"/>
              <a:t>MAIC</a:t>
            </a:r>
            <a:endParaRPr lang="en-US" altLang="en-US" dirty="0" smtClean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E46EF850-8717-452A-B514-44473B7E17C6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30</a:t>
            </a:fld>
            <a:endParaRPr lang="en-US" altLang="en-US" sz="1400" smtClean="0">
              <a:latin typeface="Times New Roman" pitchFamily="18" charset="0"/>
            </a:endParaRPr>
          </a:p>
        </p:txBody>
      </p:sp>
      <p:pic>
        <p:nvPicPr>
          <p:cNvPr id="1026" name="Picture 2" descr="http://www.dmaictools.com/wp-content/uploads/2009/05/dmaic-team-chart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5"/>
          <a:stretch/>
        </p:blipFill>
        <p:spPr bwMode="auto">
          <a:xfrm>
            <a:off x="1439652" y="2228857"/>
            <a:ext cx="6336704" cy="445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05273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“D” (</a:t>
            </a:r>
            <a:r>
              <a:rPr lang="en-US" dirty="0">
                <a:hlinkClick r:id="rId5" tooltip="define phase"/>
              </a:rPr>
              <a:t>Define</a:t>
            </a:r>
            <a:r>
              <a:rPr lang="en-US" dirty="0"/>
              <a:t>) in the DMAIC process focuses on selecting high-impact projects and understanding which underlying metric(s) will reflect project success. </a:t>
            </a:r>
          </a:p>
        </p:txBody>
      </p:sp>
      <p:pic>
        <p:nvPicPr>
          <p:cNvPr id="3" name="001_A_001_Andrew Kach_141112_002_2014_11_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1556" y="1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3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D</a:t>
            </a:r>
            <a:r>
              <a:rPr lang="en-US" altLang="en-US" dirty="0" smtClean="0">
                <a:solidFill>
                  <a:srgbClr val="FF0000"/>
                </a:solidFill>
              </a:rPr>
              <a:t>M</a:t>
            </a:r>
            <a:r>
              <a:rPr lang="en-US" altLang="en-US" dirty="0" smtClean="0"/>
              <a:t>AIC</a:t>
            </a:r>
            <a:endParaRPr lang="en-US" altLang="en-US" dirty="0" smtClean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E46EF850-8717-452A-B514-44473B7E17C6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31</a:t>
            </a:fld>
            <a:endParaRPr lang="en-US" altLang="en-US" sz="1400" smtClean="0">
              <a:latin typeface="Times New Roman" pitchFamily="18" charset="0"/>
            </a:endParaRPr>
          </a:p>
        </p:txBody>
      </p:sp>
      <p:pic>
        <p:nvPicPr>
          <p:cNvPr id="2052" name="Picture 4" descr="http://www.dmaictools.com/wp-content/uploads/2009/05/DMAIC-Project-Trend-and-Pareto-Char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64" y="2253065"/>
            <a:ext cx="5921896" cy="44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05273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“M” (</a:t>
            </a:r>
            <a:r>
              <a:rPr lang="en-US" i="1" dirty="0">
                <a:hlinkClick r:id="rId5"/>
              </a:rPr>
              <a:t>Measure</a:t>
            </a:r>
            <a:r>
              <a:rPr lang="en-US" dirty="0"/>
              <a:t>) in DMAIC is about documenting the current process, validating how it is measured, and assessing baseline performance. </a:t>
            </a:r>
          </a:p>
        </p:txBody>
      </p:sp>
      <p:pic>
        <p:nvPicPr>
          <p:cNvPr id="3" name="001_A_002_Andrew Kach_141112_003_2014_11_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59906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4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DM</a:t>
            </a:r>
            <a:r>
              <a:rPr lang="en-US" altLang="en-US" dirty="0" smtClean="0">
                <a:solidFill>
                  <a:srgbClr val="FF0000"/>
                </a:solidFill>
              </a:rPr>
              <a:t>A</a:t>
            </a:r>
            <a:r>
              <a:rPr lang="en-US" altLang="en-US" dirty="0" smtClean="0"/>
              <a:t>IC</a:t>
            </a:r>
            <a:endParaRPr lang="en-US" altLang="en-US" dirty="0" smtClean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E46EF850-8717-452A-B514-44473B7E17C6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32</a:t>
            </a:fld>
            <a:endParaRPr lang="en-US" altLang="en-US" sz="1400" smtClean="0">
              <a:latin typeface="Times New Roman" pitchFamily="18" charset="0"/>
            </a:endParaRPr>
          </a:p>
        </p:txBody>
      </p:sp>
      <p:pic>
        <p:nvPicPr>
          <p:cNvPr id="3074" name="Picture 2" descr="http://www.dmaictools.com/wp-content/uploads/2009/05/DMAIC-Project-Sub-Pareto-Chart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6"/>
          <a:stretch/>
        </p:blipFill>
        <p:spPr bwMode="auto">
          <a:xfrm>
            <a:off x="1151620" y="2348880"/>
            <a:ext cx="6858000" cy="405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1340768"/>
            <a:ext cx="6930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hlinkClick r:id="rId5" tooltip="six sigma analyze phase"/>
              </a:rPr>
              <a:t>Analyze</a:t>
            </a:r>
            <a:r>
              <a:rPr lang="en-US" dirty="0"/>
              <a:t> phase in DMAIC isolates the </a:t>
            </a:r>
            <a:r>
              <a:rPr lang="en-US" i="1" dirty="0"/>
              <a:t>top causes</a:t>
            </a:r>
            <a:r>
              <a:rPr lang="en-US" dirty="0"/>
              <a:t> behind the metric or </a:t>
            </a:r>
            <a:r>
              <a:rPr lang="en-US" dirty="0">
                <a:hlinkClick r:id="rId6" tooltip="critical to quality feature"/>
              </a:rPr>
              <a:t>CTQ</a:t>
            </a:r>
            <a:r>
              <a:rPr lang="en-US" dirty="0"/>
              <a:t> that the team is tackling.  </a:t>
            </a:r>
          </a:p>
        </p:txBody>
      </p:sp>
      <p:pic>
        <p:nvPicPr>
          <p:cNvPr id="3" name="001_A_003_Andrew Kach_141112_004_2014_11_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04820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9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DMA</a:t>
            </a:r>
            <a:r>
              <a:rPr lang="en-US" altLang="en-US" dirty="0" smtClean="0">
                <a:solidFill>
                  <a:srgbClr val="FF0000"/>
                </a:solidFill>
              </a:rPr>
              <a:t>I</a:t>
            </a:r>
            <a:r>
              <a:rPr lang="en-US" altLang="en-US" dirty="0" smtClean="0"/>
              <a:t>C</a:t>
            </a:r>
            <a:endParaRPr lang="en-US" altLang="en-US" dirty="0" smtClean="0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E46EF850-8717-452A-B514-44473B7E17C6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33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556792"/>
            <a:ext cx="7272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hlinkClick r:id="rId4" tooltip="DMAIC Improve Phase"/>
              </a:rPr>
              <a:t>Improve</a:t>
            </a:r>
            <a:r>
              <a:rPr lang="en-US" dirty="0"/>
              <a:t> phase focuses on fully understanding the top causes identified in the Analyze phase, with the intent of either controlling or eliminating those causes to achieve breakthrough performance. 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The overall theme for the Improve phase is </a:t>
            </a:r>
            <a:r>
              <a:rPr lang="en-US" i="1" dirty="0"/>
              <a:t>process redesign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/>
              <a:t>Six Sigma tools are commonly used in this </a:t>
            </a:r>
            <a:r>
              <a:rPr lang="en-US" dirty="0" smtClean="0"/>
              <a:t>phase.</a:t>
            </a:r>
            <a:endParaRPr lang="en-US" dirty="0"/>
          </a:p>
        </p:txBody>
      </p:sp>
      <p:pic>
        <p:nvPicPr>
          <p:cNvPr id="3" name="001_A_004_Andrew Kach_141112_005_2014_11_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6336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0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DMAI</a:t>
            </a:r>
            <a:r>
              <a:rPr lang="en-US" altLang="en-US" dirty="0" smtClean="0">
                <a:solidFill>
                  <a:srgbClr val="FF0000"/>
                </a:solidFill>
              </a:rPr>
              <a:t>C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E46EF850-8717-452A-B514-44473B7E17C6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34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556792"/>
            <a:ext cx="7272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DMAIC’s </a:t>
            </a:r>
            <a:r>
              <a:rPr lang="en-US" dirty="0">
                <a:hlinkClick r:id="rId4" tooltip="DMAIC Control Phase"/>
              </a:rPr>
              <a:t>Control</a:t>
            </a:r>
            <a:r>
              <a:rPr lang="en-US" dirty="0"/>
              <a:t> phase is about sustaining the changes made in the Improve phase to guarantee lasting results.  The best controls are those that require no monitoring (irreversible product or process design changes).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But oftentimes there are process settings, setup procedures, etc., that require employees to follow specific requirements in daily operations – these items are typically documented in a </a:t>
            </a:r>
            <a:r>
              <a:rPr lang="en-US" dirty="0">
                <a:hlinkClick r:id="rId5" tooltip="control plan"/>
              </a:rPr>
              <a:t>control plan.</a:t>
            </a:r>
            <a:r>
              <a:rPr lang="en-US" dirty="0"/>
              <a:t> </a:t>
            </a:r>
          </a:p>
        </p:txBody>
      </p:sp>
      <p:pic>
        <p:nvPicPr>
          <p:cNvPr id="3" name="001_A_005_Andrew Kach_141112_006_2014_11_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74566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2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Tools for Six-Sigma </a:t>
            </a:r>
            <a:br>
              <a:rPr lang="en-US" altLang="en-US" smtClean="0"/>
            </a:br>
            <a:r>
              <a:rPr lang="en-US" altLang="en-US" smtClean="0"/>
              <a:t>and Quality Improvement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Elementary statistics</a:t>
            </a:r>
          </a:p>
          <a:p>
            <a:pPr eaLnBrk="1" hangingPunct="1"/>
            <a:r>
              <a:rPr lang="en-US" altLang="en-US" smtClean="0"/>
              <a:t>Advanced statistics</a:t>
            </a:r>
          </a:p>
          <a:p>
            <a:pPr eaLnBrk="1" hangingPunct="1"/>
            <a:r>
              <a:rPr lang="en-US" altLang="en-US" smtClean="0"/>
              <a:t>Product design and reliability</a:t>
            </a:r>
          </a:p>
          <a:p>
            <a:pPr eaLnBrk="1" hangingPunct="1"/>
            <a:r>
              <a:rPr lang="en-US" altLang="en-US" smtClean="0"/>
              <a:t>Measurement</a:t>
            </a:r>
          </a:p>
          <a:p>
            <a:pPr eaLnBrk="1" hangingPunct="1"/>
            <a:r>
              <a:rPr lang="en-US" altLang="en-US" smtClean="0"/>
              <a:t>Process control</a:t>
            </a:r>
          </a:p>
          <a:p>
            <a:pPr eaLnBrk="1" hangingPunct="1"/>
            <a:r>
              <a:rPr lang="en-US" altLang="en-US" smtClean="0"/>
              <a:t>Process improvement</a:t>
            </a:r>
          </a:p>
          <a:p>
            <a:pPr eaLnBrk="1" hangingPunct="1"/>
            <a:r>
              <a:rPr lang="en-US" altLang="en-US" smtClean="0"/>
              <a:t>Implementation and teamwork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B6474358-DBDF-43D8-B557-4C19F0E0305E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35</a:t>
            </a:fld>
            <a:endParaRPr lang="en-US" altLang="en-US" sz="1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Control Chart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/>
            <a:r>
              <a:rPr lang="en-US" altLang="en-US" smtClean="0"/>
              <a:t>Focuses attention on detecting and monitoring process variation over time</a:t>
            </a:r>
          </a:p>
          <a:p>
            <a:pPr eaLnBrk="1" hangingPunct="1"/>
            <a:r>
              <a:rPr lang="en-US" altLang="en-US" smtClean="0"/>
              <a:t>Distinguishes special from common causes of variation</a:t>
            </a:r>
          </a:p>
          <a:p>
            <a:pPr eaLnBrk="1" hangingPunct="1"/>
            <a:r>
              <a:rPr lang="en-US" altLang="en-US" smtClean="0"/>
              <a:t>Serves as a tool for on-going control</a:t>
            </a:r>
          </a:p>
          <a:p>
            <a:pPr eaLnBrk="1" hangingPunct="1"/>
            <a:r>
              <a:rPr lang="en-US" altLang="en-US" smtClean="0"/>
              <a:t>Provides a common language for discussion process performance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B6DBDB8C-2780-4FDB-932C-65B375594CBD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36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31749" name="Line 4"/>
          <p:cNvSpPr>
            <a:spLocks noChangeShapeType="1"/>
          </p:cNvSpPr>
          <p:nvPr/>
        </p:nvSpPr>
        <p:spPr bwMode="auto">
          <a:xfrm>
            <a:off x="5105400" y="56388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Line 5"/>
          <p:cNvSpPr>
            <a:spLocks noChangeShapeType="1"/>
          </p:cNvSpPr>
          <p:nvPr/>
        </p:nvSpPr>
        <p:spPr bwMode="auto">
          <a:xfrm>
            <a:off x="5105400" y="4953000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5394325" y="5068888"/>
            <a:ext cx="23574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</a:rPr>
              <a:t>*           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</a:rPr>
              <a:t>     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</a:rPr>
              <a:t>  *                     *</a:t>
            </a:r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6019800" y="5029200"/>
            <a:ext cx="1841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charset="0"/>
            </a:endParaRPr>
          </a:p>
        </p:txBody>
      </p:sp>
      <p:sp>
        <p:nvSpPr>
          <p:cNvPr id="31753" name="Text Box 8"/>
          <p:cNvSpPr txBox="1">
            <a:spLocks noChangeArrowheads="1"/>
          </p:cNvSpPr>
          <p:nvPr/>
        </p:nvSpPr>
        <p:spPr bwMode="auto">
          <a:xfrm>
            <a:off x="6156325" y="5449888"/>
            <a:ext cx="1060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</a:rPr>
              <a:t>*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charset="0"/>
              </a:rPr>
              <a:t>         *</a:t>
            </a:r>
          </a:p>
        </p:txBody>
      </p:sp>
      <p:sp>
        <p:nvSpPr>
          <p:cNvPr id="31754" name="Line 9"/>
          <p:cNvSpPr>
            <a:spLocks noChangeShapeType="1"/>
          </p:cNvSpPr>
          <p:nvPr/>
        </p:nvSpPr>
        <p:spPr bwMode="auto">
          <a:xfrm>
            <a:off x="5486400" y="5257800"/>
            <a:ext cx="228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10"/>
          <p:cNvSpPr>
            <a:spLocks noChangeShapeType="1"/>
          </p:cNvSpPr>
          <p:nvPr/>
        </p:nvSpPr>
        <p:spPr bwMode="auto">
          <a:xfrm flipV="1">
            <a:off x="5715000" y="55626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1"/>
          <p:cNvSpPr>
            <a:spLocks noChangeShapeType="1"/>
          </p:cNvSpPr>
          <p:nvPr/>
        </p:nvSpPr>
        <p:spPr bwMode="auto">
          <a:xfrm>
            <a:off x="5943600" y="5562600"/>
            <a:ext cx="381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Line 12"/>
          <p:cNvSpPr>
            <a:spLocks noChangeShapeType="1"/>
          </p:cNvSpPr>
          <p:nvPr/>
        </p:nvSpPr>
        <p:spPr bwMode="auto">
          <a:xfrm flipV="1">
            <a:off x="6324600" y="52578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Line 13"/>
          <p:cNvSpPr>
            <a:spLocks noChangeShapeType="1"/>
          </p:cNvSpPr>
          <p:nvPr/>
        </p:nvSpPr>
        <p:spPr bwMode="auto">
          <a:xfrm>
            <a:off x="6553200" y="5257800"/>
            <a:ext cx="457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Line 14"/>
          <p:cNvSpPr>
            <a:spLocks noChangeShapeType="1"/>
          </p:cNvSpPr>
          <p:nvPr/>
        </p:nvSpPr>
        <p:spPr bwMode="auto">
          <a:xfrm>
            <a:off x="7010400" y="5943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Line 15"/>
          <p:cNvSpPr>
            <a:spLocks noChangeShapeType="1"/>
          </p:cNvSpPr>
          <p:nvPr/>
        </p:nvSpPr>
        <p:spPr bwMode="auto">
          <a:xfrm>
            <a:off x="5089525" y="5221288"/>
            <a:ext cx="3048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Line 16"/>
          <p:cNvSpPr>
            <a:spLocks noChangeShapeType="1"/>
          </p:cNvSpPr>
          <p:nvPr/>
        </p:nvSpPr>
        <p:spPr bwMode="auto">
          <a:xfrm>
            <a:off x="5089525" y="6059488"/>
            <a:ext cx="30480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dirty="0" err="1" smtClean="0"/>
              <a:t>Poka</a:t>
            </a:r>
            <a:r>
              <a:rPr lang="en-US" altLang="en-US" dirty="0" smtClean="0"/>
              <a:t>-Yoke (Mistake-Proofing) 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7848600" cy="4114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An approach for mistake-proofing processes using automatic devices or methods to avoid simple human or machine error, such as forgetfulness, misunderstanding, errors in identification, lack of experience, absentmindedness, delays, 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or malfunctions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1CE40790-76C9-4502-AB91-9ACC3B0D43AA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37</a:t>
            </a:fld>
            <a:endParaRPr lang="en-US" altLang="en-US" sz="14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rtlCol="0"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200" smtClean="0"/>
              <a:t>Sources of Variation </a:t>
            </a:r>
            <a:br>
              <a:rPr lang="en-US" altLang="en-US" sz="4200" smtClean="0"/>
            </a:br>
            <a:r>
              <a:rPr lang="en-US" altLang="en-US" sz="4200" smtClean="0"/>
              <a:t>in Production Processes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A85D3282-B2A1-4658-A42F-F2B3286E4D75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4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435350" y="3130550"/>
            <a:ext cx="1739900" cy="1054100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377950" y="3359150"/>
            <a:ext cx="1435100" cy="673100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873750" y="3359150"/>
            <a:ext cx="1587500" cy="673100"/>
          </a:xfrm>
          <a:prstGeom prst="rect">
            <a:avLst/>
          </a:prstGeom>
          <a:solidFill>
            <a:srgbClr val="66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517525" y="2370138"/>
            <a:ext cx="13176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</a:rPr>
              <a:t>Materials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93725" y="4579938"/>
            <a:ext cx="866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</a:rPr>
              <a:t>Tools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803525" y="2217738"/>
            <a:ext cx="14271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</a:rPr>
              <a:t>Operators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632325" y="2217738"/>
            <a:ext cx="12557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</a:rPr>
              <a:t>Methods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6842125" y="2065338"/>
            <a:ext cx="1895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</a:rPr>
              <a:t>Measurement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</a:rPr>
              <a:t>  Instruments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7146925" y="4579938"/>
            <a:ext cx="18923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chemeClr val="tx2"/>
                </a:solidFill>
                <a:latin typeface="Arial" charset="0"/>
              </a:rPr>
              <a:t>Human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chemeClr val="tx2"/>
                </a:solidFill>
                <a:latin typeface="Arial" charset="0"/>
              </a:rPr>
              <a:t>Inspection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chemeClr val="tx2"/>
                </a:solidFill>
                <a:latin typeface="Arial" charset="0"/>
              </a:rPr>
              <a:t>Performance</a:t>
            </a:r>
            <a:endParaRPr lang="en-US" altLang="en-US" sz="2200">
              <a:latin typeface="Arial" charset="0"/>
            </a:endParaRP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4327525" y="4884738"/>
            <a:ext cx="1752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</a:rPr>
              <a:t>Environment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2727325" y="4884738"/>
            <a:ext cx="13795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</a:rPr>
              <a:t>Machines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1431925" y="3489325"/>
            <a:ext cx="13144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chemeClr val="accent6"/>
                </a:solidFill>
                <a:latin typeface="Arial" charset="0"/>
              </a:rPr>
              <a:t>INPUTS</a:t>
            </a: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3489325" y="3489325"/>
            <a:ext cx="16906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chemeClr val="accent6"/>
                </a:solidFill>
                <a:latin typeface="Arial" charset="0"/>
              </a:rPr>
              <a:t>PROCESS</a:t>
            </a: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5851525" y="3489325"/>
            <a:ext cx="16557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chemeClr val="accent6"/>
                </a:solidFill>
                <a:latin typeface="Arial" charset="0"/>
              </a:rPr>
              <a:t>OUTPUTS</a:t>
            </a:r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2820988" y="3733800"/>
            <a:ext cx="531812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5183188" y="3733800"/>
            <a:ext cx="608012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1296988" y="2820988"/>
            <a:ext cx="227012" cy="455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V="1">
            <a:off x="1068388" y="4116388"/>
            <a:ext cx="455612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V="1">
            <a:off x="3278188" y="4344988"/>
            <a:ext cx="379412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3506788" y="2668588"/>
            <a:ext cx="227012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H="1">
            <a:off x="4878388" y="2668588"/>
            <a:ext cx="303212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 flipH="1" flipV="1">
            <a:off x="4878388" y="4344988"/>
            <a:ext cx="379412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 flipH="1">
            <a:off x="7164388" y="2897188"/>
            <a:ext cx="303212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 flipH="1" flipV="1">
            <a:off x="7240588" y="4192588"/>
            <a:ext cx="455612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eaLnBrk="1" hangingPunct="1"/>
            <a:r>
              <a:rPr lang="en-US" altLang="en-US" smtClean="0"/>
              <a:t>Variation</a:t>
            </a:r>
          </a:p>
        </p:txBody>
      </p:sp>
      <p:sp>
        <p:nvSpPr>
          <p:cNvPr id="192515" name="Rectangle 1027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153400" cy="4572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3600" smtClean="0"/>
              <a:t>Many sources of uncontrollable variation exist (common causes)</a:t>
            </a:r>
          </a:p>
          <a:p>
            <a:pPr eaLnBrk="1" hangingPunct="1"/>
            <a:r>
              <a:rPr lang="en-US" altLang="en-US" sz="3600" smtClean="0"/>
              <a:t>Special (assignable) causes of variation can be recognized and controlled</a:t>
            </a:r>
          </a:p>
          <a:p>
            <a:pPr eaLnBrk="1" hangingPunct="1"/>
            <a:r>
              <a:rPr lang="en-US" altLang="en-US" sz="3600" smtClean="0"/>
              <a:t>Failure to understand these differences can increase variation in a system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96C49B9E-7B58-47C7-971D-FAD02D399007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5</a:t>
            </a:fld>
            <a:endParaRPr lang="en-US" altLang="en-US" sz="14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Importance of Understanding Variation</a:t>
            </a: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BFBD3EFA-D584-4E04-B31F-A8D5D27AB1BD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6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1066800" y="2895600"/>
            <a:ext cx="601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6" name="Line 4"/>
          <p:cNvSpPr>
            <a:spLocks noChangeShapeType="1"/>
          </p:cNvSpPr>
          <p:nvPr/>
        </p:nvSpPr>
        <p:spPr bwMode="auto">
          <a:xfrm>
            <a:off x="1066800" y="4876800"/>
            <a:ext cx="601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7" name="Line 5"/>
          <p:cNvSpPr>
            <a:spLocks noChangeShapeType="1"/>
          </p:cNvSpPr>
          <p:nvPr/>
        </p:nvSpPr>
        <p:spPr bwMode="auto">
          <a:xfrm>
            <a:off x="1600200" y="23622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>
            <a:off x="2286000" y="23622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39" name="Line 7"/>
          <p:cNvSpPr>
            <a:spLocks noChangeShapeType="1"/>
          </p:cNvSpPr>
          <p:nvPr/>
        </p:nvSpPr>
        <p:spPr bwMode="auto">
          <a:xfrm>
            <a:off x="2971800" y="23622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0" name="Line 8"/>
          <p:cNvSpPr>
            <a:spLocks noChangeShapeType="1"/>
          </p:cNvSpPr>
          <p:nvPr/>
        </p:nvSpPr>
        <p:spPr bwMode="auto">
          <a:xfrm>
            <a:off x="3657600" y="23622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1" name="Line 9"/>
          <p:cNvSpPr>
            <a:spLocks noChangeShapeType="1"/>
          </p:cNvSpPr>
          <p:nvPr/>
        </p:nvSpPr>
        <p:spPr bwMode="auto">
          <a:xfrm>
            <a:off x="4419600" y="23622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7299325" y="2578100"/>
            <a:ext cx="7127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</a:rPr>
              <a:t>time</a:t>
            </a:r>
          </a:p>
        </p:txBody>
      </p:sp>
      <p:sp>
        <p:nvSpPr>
          <p:cNvPr id="197643" name="AutoShape 11"/>
          <p:cNvSpPr>
            <a:spLocks noChangeArrowheads="1"/>
          </p:cNvSpPr>
          <p:nvPr/>
        </p:nvSpPr>
        <p:spPr bwMode="auto">
          <a:xfrm>
            <a:off x="5029200" y="2590800"/>
            <a:ext cx="12192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97644" name="Text Box 12"/>
          <p:cNvSpPr txBox="1">
            <a:spLocks noChangeArrowheads="1"/>
          </p:cNvSpPr>
          <p:nvPr/>
        </p:nvSpPr>
        <p:spPr bwMode="auto">
          <a:xfrm>
            <a:off x="6232525" y="3111500"/>
            <a:ext cx="21701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Arial" charset="0"/>
              </a:rPr>
              <a:t>PREDICTABLE</a:t>
            </a:r>
            <a:endParaRPr lang="en-US" altLang="en-US" sz="2200">
              <a:latin typeface="Arial" charset="0"/>
            </a:endParaRPr>
          </a:p>
        </p:txBody>
      </p:sp>
      <p:sp>
        <p:nvSpPr>
          <p:cNvPr id="197645" name="Line 13"/>
          <p:cNvSpPr>
            <a:spLocks noChangeShapeType="1"/>
          </p:cNvSpPr>
          <p:nvPr/>
        </p:nvSpPr>
        <p:spPr bwMode="auto">
          <a:xfrm>
            <a:off x="1524000" y="4343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6" name="Line 14"/>
          <p:cNvSpPr>
            <a:spLocks noChangeShapeType="1"/>
          </p:cNvSpPr>
          <p:nvPr/>
        </p:nvSpPr>
        <p:spPr bwMode="auto">
          <a:xfrm>
            <a:off x="2286000" y="44958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7" name="Line 15"/>
          <p:cNvSpPr>
            <a:spLocks noChangeShapeType="1"/>
          </p:cNvSpPr>
          <p:nvPr/>
        </p:nvSpPr>
        <p:spPr bwMode="auto">
          <a:xfrm>
            <a:off x="2971800" y="38862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8" name="Line 16"/>
          <p:cNvSpPr>
            <a:spLocks noChangeShapeType="1"/>
          </p:cNvSpPr>
          <p:nvPr/>
        </p:nvSpPr>
        <p:spPr bwMode="auto">
          <a:xfrm>
            <a:off x="3657600" y="4572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49" name="Line 17"/>
          <p:cNvSpPr>
            <a:spLocks noChangeShapeType="1"/>
          </p:cNvSpPr>
          <p:nvPr/>
        </p:nvSpPr>
        <p:spPr bwMode="auto">
          <a:xfrm>
            <a:off x="4419600" y="42672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650" name="Text Box 18"/>
          <p:cNvSpPr txBox="1">
            <a:spLocks noChangeArrowheads="1"/>
          </p:cNvSpPr>
          <p:nvPr/>
        </p:nvSpPr>
        <p:spPr bwMode="auto">
          <a:xfrm>
            <a:off x="5181600" y="42672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>
                <a:latin typeface="Arial" charset="0"/>
              </a:rPr>
              <a:t>?</a:t>
            </a:r>
            <a:endParaRPr lang="en-US" altLang="en-US" sz="2200">
              <a:latin typeface="Arial" charset="0"/>
            </a:endParaRPr>
          </a:p>
        </p:txBody>
      </p:sp>
      <p:sp>
        <p:nvSpPr>
          <p:cNvPr id="197651" name="Text Box 19"/>
          <p:cNvSpPr txBox="1">
            <a:spLocks noChangeArrowheads="1"/>
          </p:cNvSpPr>
          <p:nvPr/>
        </p:nvSpPr>
        <p:spPr bwMode="auto">
          <a:xfrm>
            <a:off x="6232525" y="5168900"/>
            <a:ext cx="25574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Arial" charset="0"/>
              </a:rPr>
              <a:t>UNPREDECTIBLE</a:t>
            </a:r>
            <a:endParaRPr lang="en-US" altLang="en-US" sz="2200">
              <a:latin typeface="Arial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animBg="1"/>
      <p:bldP spid="197637" grpId="0" animBg="1"/>
      <p:bldP spid="197638" grpId="0" animBg="1"/>
      <p:bldP spid="197639" grpId="0" animBg="1"/>
      <p:bldP spid="197640" grpId="0" animBg="1"/>
      <p:bldP spid="197641" grpId="0" animBg="1"/>
      <p:bldP spid="197643" grpId="0" animBg="1"/>
      <p:bldP spid="197644" grpId="0" autoUpdateAnimBg="0"/>
      <p:bldP spid="197645" grpId="0" animBg="1"/>
      <p:bldP spid="197646" grpId="0" animBg="1"/>
      <p:bldP spid="197647" grpId="0" animBg="1"/>
      <p:bldP spid="197648" grpId="0" animBg="1"/>
      <p:bldP spid="197649" grpId="0" animBg="1"/>
      <p:bldP spid="197650" grpId="0" autoUpdateAnimBg="0"/>
      <p:bldP spid="19765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Process Capability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The range over which the natural variation of a process occurs as determined by the system of common causes</a:t>
            </a:r>
          </a:p>
          <a:p>
            <a:pPr eaLnBrk="1" hangingPunct="1"/>
            <a:r>
              <a:rPr lang="en-US" altLang="en-US" smtClean="0"/>
              <a:t>Measured by the proportion of output that can be produced within design specifications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5CCD8679-B215-44AA-9C38-004FD77E3A44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7</a:t>
            </a:fld>
            <a:endParaRPr lang="en-US" altLang="en-US" sz="1400" smtClean="0">
              <a:latin typeface="Times New Roman" pitchFamily="18" charset="0"/>
            </a:endParaRPr>
          </a:p>
        </p:txBody>
      </p:sp>
      <p:pic>
        <p:nvPicPr>
          <p:cNvPr id="9221" name="Picture 8" descr="http://www.npd-solutions.com/image3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237038"/>
            <a:ext cx="47434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Process Capability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03131173-1FB4-40E9-986C-5518D263F563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8</a:t>
            </a:fld>
            <a:endParaRPr lang="en-US" altLang="en-US" sz="1400" smtClean="0">
              <a:latin typeface="Times New Roman" pitchFamily="18" charset="0"/>
            </a:endParaRPr>
          </a:p>
        </p:txBody>
      </p:sp>
      <p:grpSp>
        <p:nvGrpSpPr>
          <p:cNvPr id="10244" name="Group 3"/>
          <p:cNvGrpSpPr>
            <a:grpSpLocks/>
          </p:cNvGrpSpPr>
          <p:nvPr/>
        </p:nvGrpSpPr>
        <p:grpSpPr bwMode="auto">
          <a:xfrm>
            <a:off x="915988" y="1660525"/>
            <a:ext cx="7542212" cy="4038600"/>
            <a:chOff x="577" y="1046"/>
            <a:chExt cx="4751" cy="2544"/>
          </a:xfrm>
        </p:grpSpPr>
        <p:sp>
          <p:nvSpPr>
            <p:cNvPr id="10245" name="Line 4"/>
            <p:cNvSpPr>
              <a:spLocks noChangeShapeType="1"/>
            </p:cNvSpPr>
            <p:nvPr/>
          </p:nvSpPr>
          <p:spPr bwMode="auto">
            <a:xfrm>
              <a:off x="913" y="1728"/>
              <a:ext cx="16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Rectangle 5"/>
            <p:cNvSpPr>
              <a:spLocks noChangeArrowheads="1"/>
            </p:cNvSpPr>
            <p:nvPr/>
          </p:nvSpPr>
          <p:spPr bwMode="auto">
            <a:xfrm>
              <a:off x="1142" y="1382"/>
              <a:ext cx="11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Arial" charset="0"/>
                </a:rPr>
                <a:t>specification</a:t>
              </a:r>
            </a:p>
          </p:txBody>
        </p:sp>
        <p:sp>
          <p:nvSpPr>
            <p:cNvPr id="10247" name="Line 6"/>
            <p:cNvSpPr>
              <a:spLocks noChangeShapeType="1"/>
            </p:cNvSpPr>
            <p:nvPr/>
          </p:nvSpPr>
          <p:spPr bwMode="auto">
            <a:xfrm>
              <a:off x="3121" y="1728"/>
              <a:ext cx="16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Rectangle 7"/>
            <p:cNvSpPr>
              <a:spLocks noChangeArrowheads="1"/>
            </p:cNvSpPr>
            <p:nvPr/>
          </p:nvSpPr>
          <p:spPr bwMode="auto">
            <a:xfrm>
              <a:off x="3350" y="1382"/>
              <a:ext cx="11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Arial" charset="0"/>
                </a:rPr>
                <a:t>specification</a:t>
              </a:r>
            </a:p>
          </p:txBody>
        </p:sp>
        <p:sp>
          <p:nvSpPr>
            <p:cNvPr id="10249" name="Line 8"/>
            <p:cNvSpPr>
              <a:spLocks noChangeShapeType="1"/>
            </p:cNvSpPr>
            <p:nvPr/>
          </p:nvSpPr>
          <p:spPr bwMode="auto">
            <a:xfrm>
              <a:off x="1201" y="3072"/>
              <a:ext cx="11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Rectangle 9"/>
            <p:cNvSpPr>
              <a:spLocks noChangeArrowheads="1"/>
            </p:cNvSpPr>
            <p:nvPr/>
          </p:nvSpPr>
          <p:spPr bwMode="auto">
            <a:xfrm>
              <a:off x="1142" y="2726"/>
              <a:ext cx="11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Arial" charset="0"/>
                </a:rPr>
                <a:t>specification</a:t>
              </a:r>
            </a:p>
          </p:txBody>
        </p:sp>
        <p:sp>
          <p:nvSpPr>
            <p:cNvPr id="10251" name="Line 10"/>
            <p:cNvSpPr>
              <a:spLocks noChangeShapeType="1"/>
            </p:cNvSpPr>
            <p:nvPr/>
          </p:nvSpPr>
          <p:spPr bwMode="auto">
            <a:xfrm>
              <a:off x="3169" y="3072"/>
              <a:ext cx="16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Rectangle 11"/>
            <p:cNvSpPr>
              <a:spLocks noChangeArrowheads="1"/>
            </p:cNvSpPr>
            <p:nvPr/>
          </p:nvSpPr>
          <p:spPr bwMode="auto">
            <a:xfrm>
              <a:off x="3398" y="2726"/>
              <a:ext cx="11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Arial" charset="0"/>
                </a:rPr>
                <a:t>specification</a:t>
              </a:r>
            </a:p>
          </p:txBody>
        </p:sp>
        <p:sp>
          <p:nvSpPr>
            <p:cNvPr id="10253" name="Line 12"/>
            <p:cNvSpPr>
              <a:spLocks noChangeShapeType="1"/>
            </p:cNvSpPr>
            <p:nvPr/>
          </p:nvSpPr>
          <p:spPr bwMode="auto">
            <a:xfrm>
              <a:off x="1393" y="1872"/>
              <a:ext cx="7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Rectangle 13"/>
            <p:cNvSpPr>
              <a:spLocks noChangeArrowheads="1"/>
            </p:cNvSpPr>
            <p:nvPr/>
          </p:nvSpPr>
          <p:spPr bwMode="auto">
            <a:xfrm>
              <a:off x="1046" y="1958"/>
              <a:ext cx="14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Arial" charset="0"/>
                </a:rPr>
                <a:t>natural variation</a:t>
              </a:r>
            </a:p>
          </p:txBody>
        </p:sp>
        <p:sp>
          <p:nvSpPr>
            <p:cNvPr id="10255" name="Line 14"/>
            <p:cNvSpPr>
              <a:spLocks noChangeShapeType="1"/>
            </p:cNvSpPr>
            <p:nvPr/>
          </p:nvSpPr>
          <p:spPr bwMode="auto">
            <a:xfrm>
              <a:off x="3121" y="1872"/>
              <a:ext cx="16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Rectangle 15"/>
            <p:cNvSpPr>
              <a:spLocks noChangeArrowheads="1"/>
            </p:cNvSpPr>
            <p:nvPr/>
          </p:nvSpPr>
          <p:spPr bwMode="auto">
            <a:xfrm>
              <a:off x="3206" y="1958"/>
              <a:ext cx="14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Arial" charset="0"/>
                </a:rPr>
                <a:t>natural variation</a:t>
              </a:r>
            </a:p>
          </p:txBody>
        </p:sp>
        <p:sp>
          <p:nvSpPr>
            <p:cNvPr id="10257" name="Rectangle 16"/>
            <p:cNvSpPr>
              <a:spLocks noChangeArrowheads="1"/>
            </p:cNvSpPr>
            <p:nvPr/>
          </p:nvSpPr>
          <p:spPr bwMode="auto">
            <a:xfrm>
              <a:off x="1622" y="1046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charset="0"/>
                </a:rPr>
                <a:t>(a)</a:t>
              </a:r>
            </a:p>
          </p:txBody>
        </p:sp>
        <p:sp>
          <p:nvSpPr>
            <p:cNvPr id="10258" name="Rectangle 17"/>
            <p:cNvSpPr>
              <a:spLocks noChangeArrowheads="1"/>
            </p:cNvSpPr>
            <p:nvPr/>
          </p:nvSpPr>
          <p:spPr bwMode="auto">
            <a:xfrm>
              <a:off x="3830" y="1046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charset="0"/>
                </a:rPr>
                <a:t>(b)</a:t>
              </a:r>
            </a:p>
          </p:txBody>
        </p:sp>
        <p:sp>
          <p:nvSpPr>
            <p:cNvPr id="10259" name="Line 18"/>
            <p:cNvSpPr>
              <a:spLocks noChangeShapeType="1"/>
            </p:cNvSpPr>
            <p:nvPr/>
          </p:nvSpPr>
          <p:spPr bwMode="auto">
            <a:xfrm>
              <a:off x="577" y="3216"/>
              <a:ext cx="23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Rectangle 19"/>
            <p:cNvSpPr>
              <a:spLocks noChangeArrowheads="1"/>
            </p:cNvSpPr>
            <p:nvPr/>
          </p:nvSpPr>
          <p:spPr bwMode="auto">
            <a:xfrm>
              <a:off x="950" y="3302"/>
              <a:ext cx="14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Arial" charset="0"/>
                </a:rPr>
                <a:t>natural variation</a:t>
              </a:r>
            </a:p>
          </p:txBody>
        </p:sp>
        <p:sp>
          <p:nvSpPr>
            <p:cNvPr id="10261" name="Line 20"/>
            <p:cNvSpPr>
              <a:spLocks noChangeShapeType="1"/>
            </p:cNvSpPr>
            <p:nvPr/>
          </p:nvSpPr>
          <p:spPr bwMode="auto">
            <a:xfrm>
              <a:off x="3649" y="3216"/>
              <a:ext cx="16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Rectangle 21"/>
            <p:cNvSpPr>
              <a:spLocks noChangeArrowheads="1"/>
            </p:cNvSpPr>
            <p:nvPr/>
          </p:nvSpPr>
          <p:spPr bwMode="auto">
            <a:xfrm>
              <a:off x="3734" y="3302"/>
              <a:ext cx="14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Arial" charset="0"/>
                </a:rPr>
                <a:t>natural variation</a:t>
              </a:r>
            </a:p>
          </p:txBody>
        </p:sp>
        <p:sp>
          <p:nvSpPr>
            <p:cNvPr id="10263" name="Rectangle 22"/>
            <p:cNvSpPr>
              <a:spLocks noChangeArrowheads="1"/>
            </p:cNvSpPr>
            <p:nvPr/>
          </p:nvSpPr>
          <p:spPr bwMode="auto">
            <a:xfrm>
              <a:off x="1622" y="2390"/>
              <a:ext cx="3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charset="0"/>
                </a:rPr>
                <a:t>(c)</a:t>
              </a:r>
            </a:p>
          </p:txBody>
        </p:sp>
        <p:sp>
          <p:nvSpPr>
            <p:cNvPr id="10264" name="Rectangle 23"/>
            <p:cNvSpPr>
              <a:spLocks noChangeArrowheads="1"/>
            </p:cNvSpPr>
            <p:nvPr/>
          </p:nvSpPr>
          <p:spPr bwMode="auto">
            <a:xfrm>
              <a:off x="3830" y="2390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Arial" charset="0"/>
                </a:rPr>
                <a:t>(d)</a:t>
              </a:r>
            </a:p>
          </p:txBody>
        </p:sp>
      </p:grpSp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FB100CC0-2709-43EE-BF46-EFAC4FC38C9B}" type="slidenum">
              <a:rPr lang="en-US" altLang="en-US" sz="1400" smtClean="0">
                <a:latin typeface="Times New Roman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9</a:t>
            </a:fld>
            <a:endParaRPr lang="en-US" altLang="en-US" sz="1400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609600" y="228600"/>
            <a:ext cx="77724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  <a:latin typeface="Times New Roman" pitchFamily="18" charset="0"/>
              </a:rPr>
              <a:t>Types of Capability Studies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685800" y="1371600"/>
            <a:ext cx="7772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>
                <a:solidFill>
                  <a:srgbClr val="FF0000"/>
                </a:solidFill>
                <a:latin typeface="Times New Roman" pitchFamily="18" charset="0"/>
              </a:rPr>
              <a:t>Peak performance study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>
                <a:latin typeface="Times New Roman" pitchFamily="18" charset="0"/>
              </a:rPr>
              <a:t>- how a process performs under ideal conditions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solidFill>
                  <a:srgbClr val="FF0000"/>
                </a:solidFill>
                <a:latin typeface="Times New Roman" pitchFamily="18" charset="0"/>
              </a:rPr>
              <a:t>Process characterization study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>
                <a:latin typeface="Times New Roman" pitchFamily="18" charset="0"/>
              </a:rPr>
              <a:t>- how a process performs under actual operating conditions</a:t>
            </a:r>
          </a:p>
          <a:p>
            <a:pPr eaLnBrk="1" hangingPunct="1">
              <a:buFontTx/>
              <a:buChar char="•"/>
            </a:pPr>
            <a:r>
              <a:rPr lang="en-US" altLang="en-US">
                <a:solidFill>
                  <a:srgbClr val="FF0000"/>
                </a:solidFill>
                <a:latin typeface="Times New Roman" pitchFamily="18" charset="0"/>
              </a:rPr>
              <a:t>Component variability study</a:t>
            </a: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>
                <a:latin typeface="Times New Roman" pitchFamily="18" charset="0"/>
              </a:rPr>
              <a:t>- relative contribution of different sources of variation (Force variability into the study, examine corrective actions)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9</Pages>
  <Words>1189</Words>
  <Application>Microsoft Office PowerPoint</Application>
  <PresentationFormat>Letter Paper (8.5x11 in)</PresentationFormat>
  <Paragraphs>294</Paragraphs>
  <Slides>37</Slides>
  <Notes>11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Module 9 &amp; 10</vt:lpstr>
      <vt:lpstr>Quiz (Review)</vt:lpstr>
      <vt:lpstr>Statistical Thinking</vt:lpstr>
      <vt:lpstr>Sources of Variation  in Production Processes</vt:lpstr>
      <vt:lpstr>Variation</vt:lpstr>
      <vt:lpstr>Importance of Understanding Variation</vt:lpstr>
      <vt:lpstr>Process Capability</vt:lpstr>
      <vt:lpstr>Process Capability</vt:lpstr>
      <vt:lpstr>PowerPoint Presentation</vt:lpstr>
      <vt:lpstr>PowerPoint Presentation</vt:lpstr>
      <vt:lpstr>Process Capability Index</vt:lpstr>
      <vt:lpstr>Process Capability Index Cont.</vt:lpstr>
      <vt:lpstr>Process Capability Example</vt:lpstr>
      <vt:lpstr>Two Fundamental  Management Mistakes</vt:lpstr>
      <vt:lpstr>Traditional Economic Model  of Quality of Conformance</vt:lpstr>
      <vt:lpstr>Modern Economic Model  of Quality of Conformance</vt:lpstr>
      <vt:lpstr>Modern Economic Model  of Quality of Conformance (Cont.)</vt:lpstr>
      <vt:lpstr>Problem Solving</vt:lpstr>
      <vt:lpstr>Problem Solving Process</vt:lpstr>
      <vt:lpstr>Quality Problem Types</vt:lpstr>
      <vt:lpstr>Bethesda Hospital Model</vt:lpstr>
      <vt:lpstr>Crosby Quality Improvement Program</vt:lpstr>
      <vt:lpstr>Creative Problem Solving</vt:lpstr>
      <vt:lpstr>PowerPoint Presentation</vt:lpstr>
      <vt:lpstr>Six-Sigma Metrics</vt:lpstr>
      <vt:lpstr>DPU Example</vt:lpstr>
      <vt:lpstr>k-Sigma Quality Levels</vt:lpstr>
      <vt:lpstr>Six-Sigma Implementation</vt:lpstr>
      <vt:lpstr>GE’s Six-Sigma  Problem Solving Approach</vt:lpstr>
      <vt:lpstr>DMAIC</vt:lpstr>
      <vt:lpstr>DMAIC</vt:lpstr>
      <vt:lpstr>DMAIC</vt:lpstr>
      <vt:lpstr>DMAIC</vt:lpstr>
      <vt:lpstr>DMAIC</vt:lpstr>
      <vt:lpstr>Tools for Six-Sigma  and Quality Improvement</vt:lpstr>
      <vt:lpstr>Control Chart</vt:lpstr>
      <vt:lpstr>Poka-Yoke (Mistake-Proofing)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>The Management and Control of Quality</dc:subject>
  <dc:creator>Kach  Andrew Philip</dc:creator>
  <cp:lastModifiedBy>Kach  Andrew Philip</cp:lastModifiedBy>
  <cp:revision>129</cp:revision>
  <cp:lastPrinted>1998-09-10T18:33:03Z</cp:lastPrinted>
  <dcterms:created xsi:type="dcterms:W3CDTF">1995-07-06T19:42:24Z</dcterms:created>
  <dcterms:modified xsi:type="dcterms:W3CDTF">2014-11-12T15:06:07Z</dcterms:modified>
</cp:coreProperties>
</file>