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2" r:id="rId3"/>
    <p:sldId id="269" r:id="rId4"/>
    <p:sldId id="259" r:id="rId5"/>
    <p:sldId id="281" r:id="rId6"/>
    <p:sldId id="264" r:id="rId7"/>
    <p:sldId id="289" r:id="rId8"/>
    <p:sldId id="290" r:id="rId9"/>
    <p:sldId id="265" r:id="rId10"/>
    <p:sldId id="266" r:id="rId11"/>
    <p:sldId id="296" r:id="rId12"/>
    <p:sldId id="267" r:id="rId13"/>
    <p:sldId id="268" r:id="rId14"/>
    <p:sldId id="297" r:id="rId15"/>
    <p:sldId id="303" r:id="rId16"/>
    <p:sldId id="260" r:id="rId17"/>
    <p:sldId id="261" r:id="rId18"/>
    <p:sldId id="262" r:id="rId19"/>
    <p:sldId id="286" r:id="rId20"/>
    <p:sldId id="285" r:id="rId21"/>
    <p:sldId id="291" r:id="rId22"/>
    <p:sldId id="298" r:id="rId23"/>
    <p:sldId id="300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3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69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54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37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22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06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084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673" algn="l" defTabSz="913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0964" autoAdjust="0"/>
  </p:normalViewPr>
  <p:slideViewPr>
    <p:cSldViewPr>
      <p:cViewPr varScale="1">
        <p:scale>
          <a:sx n="80" d="100"/>
          <a:sy n="80" d="100"/>
        </p:scale>
        <p:origin x="-152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7" y="4867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66E58-8172-4297-A920-650EF25DE77A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2BB2-A7D8-4257-BE01-ED7FB65DC0C7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2B33-F117-43B9-9447-262B9CB7BADD}" type="datetimeFigureOut">
              <a:rPr lang="en-US" smtClean="0"/>
              <a:pPr/>
              <a:t>8/7/2014</a:t>
            </a:fld>
            <a:endParaRPr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3012B-49BA-4F73-99DA-233127528AE8}" type="slidenum">
              <a:rPr lang="en-US" smtClean="0"/>
              <a:pPr/>
              <a:t>&lt;#&gt;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3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69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54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37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22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06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084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673" algn="l" defTabSz="913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3012B-49BA-4F73-99DA-233127528A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58A10730-E8B8-4DB0-8C6B-938E0B94D851}" type="slidenum">
              <a:rPr lang="en-US"/>
              <a:pPr defTabSz="408867"/>
              <a:t>4</a:t>
            </a:fld>
            <a:endParaRPr lang="en-US" dirty="0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DAB0FF44-CA1F-45A3-A572-850198D5E95F}" type="slidenum">
              <a:rPr lang="en-US">
                <a:solidFill>
                  <a:prstClr val="black"/>
                </a:solidFill>
              </a:rPr>
              <a:pPr defTabSz="408867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E81083E1-532F-4E89-AF97-EA0A54B83E14}" type="slidenum">
              <a:rPr lang="en-US">
                <a:solidFill>
                  <a:prstClr val="black"/>
                </a:solidFill>
              </a:rPr>
              <a:pPr defTabSz="408867"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A1C84A60-3D0C-4010-BD1B-143F6315E1FE}" type="slidenum">
              <a:rPr lang="en-US">
                <a:solidFill>
                  <a:prstClr val="black"/>
                </a:solidFill>
              </a:rPr>
              <a:pPr defTabSz="408867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BD3C6ED6-2559-4BB2-9466-BFD51A3DFFF4}" type="slidenum">
              <a:rPr lang="en-US">
                <a:solidFill>
                  <a:prstClr val="black"/>
                </a:solidFill>
              </a:rPr>
              <a:pPr defTabSz="408867"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08867"/>
            <a:fld id="{7CED6284-8FA2-498C-8A0D-13D778CCEF0F}" type="slidenum">
              <a:rPr lang="en-US">
                <a:solidFill>
                  <a:prstClr val="black"/>
                </a:solidFill>
              </a:rPr>
              <a:pPr defTabSz="408867"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7F075-2CBB-4618-A6B5-BB8E2385E5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CE3B4-E4E4-4D6E-8E2E-9E8FA90BD9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1" y="274647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A461A-1583-4993-94F5-2D82ECF5F6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561395-C47D-4163-9FC8-1E4F4806FEB6}" type="slidenum">
              <a:rPr lang="en-US">
                <a:solidFill>
                  <a:prstClr val="black"/>
                </a:solidFill>
              </a:rPr>
              <a:pPr>
                <a:defRPr/>
              </a:pPr>
              <a:t>&lt;#&gt;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 smtClean="0"/>
              <a:t>マスタ タイトルの書式設定</a:t>
            </a:r>
            <a:endParaRPr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F06CA7-D42B-403C-944A-AA316CC27EBC}" type="slidenum">
              <a:rPr lang="en-US" smtClean="0"/>
              <a:pPr>
                <a:defRPr/>
              </a:pPr>
              <a:t>&lt;#&gt;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69498-0202-4545-8D4E-DD98EAE263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2" indent="0">
              <a:buNone/>
              <a:defRPr sz="2000" b="1"/>
            </a:lvl2pPr>
            <a:lvl3pPr marL="913548" indent="0">
              <a:buNone/>
              <a:defRPr sz="1800" b="1"/>
            </a:lvl3pPr>
            <a:lvl4pPr marL="1370322" indent="0">
              <a:buNone/>
              <a:defRPr sz="1600" b="1"/>
            </a:lvl4pPr>
            <a:lvl5pPr marL="1827094" indent="0">
              <a:buNone/>
              <a:defRPr sz="1600" b="1"/>
            </a:lvl5pPr>
            <a:lvl6pPr marL="2283868" indent="0">
              <a:buNone/>
              <a:defRPr sz="1600" b="1"/>
            </a:lvl6pPr>
            <a:lvl7pPr marL="2740642" indent="0">
              <a:buNone/>
              <a:defRPr sz="1600" b="1"/>
            </a:lvl7pPr>
            <a:lvl8pPr marL="3197412" indent="0">
              <a:buNone/>
              <a:defRPr sz="1600" b="1"/>
            </a:lvl8pPr>
            <a:lvl9pPr marL="365418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B6A64-C100-46A0-B3A8-1B515FAEA6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E990F-01EF-4374-92C4-62C441AC4A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ABDB9-5CB9-47B7-9758-795C96907D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4B050-99BA-4FC0-A48D-5F28381B53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2" indent="0">
              <a:buNone/>
              <a:defRPr sz="2800"/>
            </a:lvl2pPr>
            <a:lvl3pPr marL="913548" indent="0">
              <a:buNone/>
              <a:defRPr sz="2400"/>
            </a:lvl3pPr>
            <a:lvl4pPr marL="1370322" indent="0">
              <a:buNone/>
              <a:defRPr sz="2000"/>
            </a:lvl4pPr>
            <a:lvl5pPr marL="1827094" indent="0">
              <a:buNone/>
              <a:defRPr sz="2000"/>
            </a:lvl5pPr>
            <a:lvl6pPr marL="2283868" indent="0">
              <a:buNone/>
              <a:defRPr sz="2000"/>
            </a:lvl6pPr>
            <a:lvl7pPr marL="2740642" indent="0">
              <a:buNone/>
              <a:defRPr sz="2000"/>
            </a:lvl7pPr>
            <a:lvl8pPr marL="3197412" indent="0">
              <a:buNone/>
              <a:defRPr sz="2000"/>
            </a:lvl8pPr>
            <a:lvl9pPr marL="365418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2" indent="0">
              <a:buNone/>
              <a:defRPr sz="1200"/>
            </a:lvl2pPr>
            <a:lvl3pPr marL="913548" indent="0">
              <a:buNone/>
              <a:defRPr sz="1000"/>
            </a:lvl3pPr>
            <a:lvl4pPr marL="1370322" indent="0">
              <a:buNone/>
              <a:defRPr sz="900"/>
            </a:lvl4pPr>
            <a:lvl5pPr marL="1827094" indent="0">
              <a:buNone/>
              <a:defRPr sz="900"/>
            </a:lvl5pPr>
            <a:lvl6pPr marL="2283868" indent="0">
              <a:buNone/>
              <a:defRPr sz="900"/>
            </a:lvl6pPr>
            <a:lvl7pPr marL="2740642" indent="0">
              <a:buNone/>
              <a:defRPr sz="900"/>
            </a:lvl7pPr>
            <a:lvl8pPr marL="3197412" indent="0">
              <a:buNone/>
              <a:defRPr sz="900"/>
            </a:lvl8pPr>
            <a:lvl9pPr marL="3654188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96B94-0DDC-4A14-920E-7032B0BD2B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  <a:prstGeom prst="rect">
            <a:avLst/>
          </a:prstGeom>
        </p:spPr>
        <p:txBody>
          <a:bodyPr vert="horz" lIns="91350" tIns="45677" rIns="91350" bIns="45677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8534400" cy="4952999"/>
          </a:xfrm>
          <a:prstGeom prst="rect">
            <a:avLst/>
          </a:prstGeom>
        </p:spPr>
        <p:txBody>
          <a:bodyPr vert="horz" lIns="91350" tIns="45677" rIns="91350" bIns="45677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fld id="{B5E80BD7-96D1-4E64-A1C9-B529926086BD}" type="slidenum">
              <a:rPr lang="en-US">
                <a:solidFill>
                  <a:prstClr val="black"/>
                </a:solidFill>
                <a:latin typeface="Arial" charset="0"/>
              </a:rPr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t>&lt;#&gt;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35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80" indent="-342580" algn="l" defTabSz="9135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57" indent="-285483" algn="l" defTabSz="913548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3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08" indent="-228387" algn="l" defTabSz="913548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82" indent="-228387" algn="l" defTabSz="9135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55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29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03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76" indent="-228387" algn="l" defTabSz="9135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2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94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4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12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88" algn="l" defTabSz="913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Towards next generation fundamental precision measurements with muons</a:t>
            </a:r>
            <a:endParaRPr lang="en-US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sz="4600" dirty="0" smtClean="0">
                <a:solidFill>
                  <a:schemeClr val="tx1"/>
                </a:solidFill>
              </a:rPr>
              <a:t>Kim Siang </a:t>
            </a:r>
            <a:r>
              <a:rPr lang="en-US" sz="4600" dirty="0" err="1" smtClean="0">
                <a:solidFill>
                  <a:schemeClr val="tx1"/>
                </a:solidFill>
              </a:rPr>
              <a:t>Khaw</a:t>
            </a:r>
            <a:endParaRPr lang="en-US" sz="4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Institute for Particle Physics (IPP)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ETH Zurich</a:t>
            </a:r>
            <a:endParaRPr lang="en-US" sz="31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400" dirty="0" smtClean="0">
                <a:solidFill>
                  <a:schemeClr val="tx1"/>
                </a:solidFill>
              </a:rPr>
              <a:t>Research Techniques Seminar, FNAL</a:t>
            </a:r>
          </a:p>
          <a:p>
            <a:r>
              <a:rPr lang="en-US" sz="3400" dirty="0" smtClean="0">
                <a:solidFill>
                  <a:schemeClr val="tx1"/>
                </a:solidFill>
              </a:rPr>
              <a:t>August 5, 2014</a:t>
            </a:r>
          </a:p>
          <a:p>
            <a:endParaRPr lang="en-US" sz="45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64111"/>
            <a:ext cx="2666999" cy="80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図 7" descr="psi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51760"/>
            <a:ext cx="1912620" cy="662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0" y="76203"/>
            <a:ext cx="8490240" cy="869851"/>
          </a:xfrm>
        </p:spPr>
        <p:txBody>
          <a:bodyPr tIns="29566"/>
          <a:lstStyle/>
          <a:p>
            <a:pPr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dirty="0" smtClean="0"/>
              <a:t>Muon Spin Rotation technique (</a:t>
            </a:r>
            <a:r>
              <a:rPr lang="en-US" altLang="ja-JP" dirty="0" err="1" smtClean="0"/>
              <a:t>μ</a:t>
            </a:r>
            <a:r>
              <a:rPr lang="en-US" dirty="0" err="1" smtClean="0"/>
              <a:t>SR</a:t>
            </a:r>
            <a:r>
              <a:rPr lang="en-US" dirty="0" smtClean="0"/>
              <a:t>)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89600" y="3581400"/>
            <a:ext cx="8196480" cy="3286425"/>
          </a:xfrm>
        </p:spPr>
        <p:txBody>
          <a:bodyPr rtlCol="0">
            <a:normAutofit fontScale="77500" lnSpcReduction="20000"/>
          </a:bodyPr>
          <a:lstStyle/>
          <a:p>
            <a:pPr marL="391200" indent="-293400" defTabSz="913074"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dirty="0" smtClean="0"/>
              <a:t>Monitor the evolution of </a:t>
            </a:r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r>
              <a:rPr lang="en-US" dirty="0" smtClean="0"/>
              <a:t> spin after implantation, under external magnetic field</a:t>
            </a:r>
          </a:p>
          <a:p>
            <a:pPr marL="391200" indent="-293400" defTabSz="913074"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dirty="0" smtClean="0"/>
              <a:t>Larmor precession frequency of M = 103 times of </a:t>
            </a:r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endParaRPr lang="en-US" dirty="0" smtClean="0"/>
          </a:p>
          <a:p>
            <a:pPr marL="391200" indent="-293400" defTabSz="913074"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dirty="0" smtClean="0"/>
              <a:t>Can distinguish if an implanted </a:t>
            </a:r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r>
              <a:rPr lang="en-US" dirty="0" smtClean="0"/>
              <a:t> remains unbound and forms M</a:t>
            </a:r>
          </a:p>
          <a:p>
            <a:pPr marL="391200" indent="-293400" defTabSz="913074"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dirty="0" smtClean="0"/>
              <a:t>Decay positron emitted preferentially in the direction of </a:t>
            </a:r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r>
              <a:rPr lang="en-US" dirty="0" smtClean="0"/>
              <a:t> spin due to the parity violation of weak interaction</a:t>
            </a:r>
          </a:p>
          <a:p>
            <a:pPr marL="391200" indent="-293400" defTabSz="913074"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dirty="0" smtClean="0"/>
              <a:t>With a segmented positron detector, M formation rate can be determined from the precession amplitude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2362200" cy="239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99" y="1295403"/>
            <a:ext cx="28346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7543800" y="1981200"/>
            <a:ext cx="1080745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B = 100 G</a:t>
            </a:r>
            <a:endParaRPr lang="en-US" dirty="0"/>
          </a:p>
        </p:txBody>
      </p:sp>
      <p:pic>
        <p:nvPicPr>
          <p:cNvPr id="2050" name="Picture 2" descr="C:\Users\kimsiang\Pictures\mus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914400"/>
            <a:ext cx="3352800" cy="25475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</a:t>
            </a:r>
            <a:r>
              <a:rPr lang="en-US" altLang="ja-JP" dirty="0" err="1" smtClean="0"/>
              <a:t>μ</a:t>
            </a:r>
            <a:r>
              <a:rPr lang="en-US" dirty="0" err="1" smtClean="0"/>
              <a:t>SR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4699"/>
            <a:ext cx="8915400" cy="199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3124200"/>
            <a:ext cx="8196480" cy="3505200"/>
          </a:xfrm>
          <a:prstGeom prst="rect">
            <a:avLst/>
          </a:prstGeom>
        </p:spPr>
        <p:txBody>
          <a:bodyPr vert="horz" lIns="91350" tIns="45677" rIns="91350" bIns="45677" rtlCol="0">
            <a:normAutofit lnSpcReduction="10000"/>
          </a:bodyPr>
          <a:lstStyle/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dirty="0" smtClean="0"/>
              <a:t>The time spectra measured in each individual segment is given by</a:t>
            </a: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endParaRPr lang="en-US" sz="2400" dirty="0" smtClean="0"/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200" indent="-293400" defTabSz="913074">
              <a:spcBef>
                <a:spcPct val="20000"/>
              </a:spcBef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endParaRPr lang="en-US" sz="2400" dirty="0" smtClean="0"/>
          </a:p>
          <a:p>
            <a:pPr marL="391200" indent="-293400" defTabSz="913074">
              <a:spcBef>
                <a:spcPct val="20000"/>
              </a:spcBef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dirty="0" smtClean="0"/>
              <a:t>The Mu formation probability can be calculated by comparing </a:t>
            </a:r>
            <a:r>
              <a:rPr lang="en-US" altLang="ja-JP" sz="2400" dirty="0" smtClean="0"/>
              <a:t>μ</a:t>
            </a:r>
            <a:r>
              <a:rPr lang="en-US" altLang="ja-JP" sz="2400" baseline="30000" dirty="0" smtClean="0"/>
              <a:t>+ </a:t>
            </a:r>
            <a:r>
              <a:rPr lang="en-US" sz="2400" dirty="0" smtClean="0"/>
              <a:t>precession amplitude, </a:t>
            </a:r>
            <a:r>
              <a:rPr lang="en-US" sz="2400" i="1" dirty="0" err="1" smtClean="0"/>
              <a:t>A</a:t>
            </a:r>
            <a:r>
              <a:rPr lang="en-US" altLang="ja-JP" sz="2400" i="1" baseline="-25000" dirty="0" err="1" smtClean="0"/>
              <a:t>μ</a:t>
            </a:r>
            <a:r>
              <a:rPr lang="en-US" sz="2400" dirty="0" smtClean="0"/>
              <a:t> of different samples. </a:t>
            </a:r>
          </a:p>
          <a:p>
            <a:pPr marL="391200" indent="-293400" defTabSz="913074">
              <a:spcBef>
                <a:spcPct val="20000"/>
              </a:spcBef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dirty="0" smtClean="0"/>
              <a:t>We obtained 60% Mu formation probability for porous silica. </a:t>
            </a: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600200" y="3575372"/>
          <a:ext cx="5867400" cy="2139628"/>
        </p:xfrm>
        <a:graphic>
          <a:graphicData uri="http://schemas.openxmlformats.org/presentationml/2006/ole">
            <p:oleObj spid="_x0000_s3074" name="数式" r:id="rId4" imgW="224784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0" y="338436"/>
            <a:ext cx="8490240" cy="869851"/>
          </a:xfrm>
        </p:spPr>
        <p:txBody>
          <a:bodyPr tIns="29566"/>
          <a:lstStyle/>
          <a:p>
            <a:pPr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dirty="0" smtClean="0"/>
              <a:t>Positron shielding technique (PST)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138242" y="3668069"/>
            <a:ext cx="8995680" cy="3977698"/>
          </a:xfrm>
        </p:spPr>
        <p:txBody>
          <a:bodyPr/>
          <a:lstStyle/>
          <a:p>
            <a:pPr marL="389803" indent="-291993">
              <a:buSzPct val="45000"/>
              <a:buFont typeface="Wingdings" charset="2"/>
              <a:buChar char=""/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sz="2500" dirty="0"/>
              <a:t>No </a:t>
            </a:r>
            <a:r>
              <a:rPr lang="en-US" sz="2500" dirty="0" smtClean="0"/>
              <a:t>M </a:t>
            </a:r>
            <a:r>
              <a:rPr lang="en-US" sz="2500" dirty="0"/>
              <a:t>emission into vacuum → exponential decay </a:t>
            </a:r>
          </a:p>
          <a:p>
            <a:pPr marL="389803" indent="-291993">
              <a:buSzPct val="45000"/>
              <a:buFont typeface="Wingdings" charset="2"/>
              <a:buChar char=""/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sz="2500" dirty="0" smtClean="0"/>
              <a:t>M </a:t>
            </a:r>
            <a:r>
              <a:rPr lang="en-US" sz="2500" dirty="0"/>
              <a:t>emission into vacuum → deviation from exponential function for the downstream detectors</a:t>
            </a:r>
          </a:p>
          <a:p>
            <a:pPr marL="389803" indent="-291993">
              <a:buSzPct val="45000"/>
              <a:buFont typeface="Wingdings" charset="2"/>
              <a:buChar char=""/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sz="2500" dirty="0"/>
              <a:t>Increase in count rate when </a:t>
            </a:r>
            <a:r>
              <a:rPr lang="en-US" sz="2500" dirty="0" smtClean="0"/>
              <a:t>M </a:t>
            </a:r>
            <a:r>
              <a:rPr lang="en-US" sz="2500" dirty="0"/>
              <a:t>decaying outside of the sample</a:t>
            </a:r>
          </a:p>
          <a:p>
            <a:pPr marL="389803" indent="-291993">
              <a:buSzPct val="45000"/>
              <a:buFont typeface="Wingdings" charset="2"/>
              <a:buChar char=""/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sz="2500" dirty="0"/>
              <a:t>GEANT4 simulation for 0% (F</a:t>
            </a:r>
            <a:r>
              <a:rPr lang="en-US" sz="2500" baseline="-25000" dirty="0"/>
              <a:t>0</a:t>
            </a:r>
            <a:r>
              <a:rPr lang="en-US" sz="2500" dirty="0"/>
              <a:t>) and 100%(F</a:t>
            </a:r>
            <a:r>
              <a:rPr lang="en-US" sz="2500" baseline="-25000" dirty="0"/>
              <a:t>100</a:t>
            </a:r>
            <a:r>
              <a:rPr lang="en-US" sz="2500" dirty="0"/>
              <a:t>)</a:t>
            </a:r>
          </a:p>
          <a:p>
            <a:pPr marL="389803" indent="-291993">
              <a:buSzPct val="45000"/>
              <a:buFont typeface="Wingdings" charset="2"/>
              <a:buChar char=""/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sz="2500" dirty="0"/>
              <a:t>Fit the data with </a:t>
            </a:r>
            <a:r>
              <a:rPr lang="en-US" sz="2500" dirty="0" err="1"/>
              <a:t>F</a:t>
            </a:r>
            <a:r>
              <a:rPr lang="en-US" sz="2500" baseline="-25000" dirty="0" err="1"/>
              <a:t>fit</a:t>
            </a:r>
            <a:r>
              <a:rPr lang="en-US" sz="2500" dirty="0"/>
              <a:t> = aF</a:t>
            </a:r>
            <a:r>
              <a:rPr lang="en-US" sz="2500" baseline="-25000" dirty="0"/>
              <a:t>100</a:t>
            </a:r>
            <a:r>
              <a:rPr lang="en-US" sz="2500" dirty="0"/>
              <a:t> + (1-a)F</a:t>
            </a:r>
            <a:r>
              <a:rPr lang="en-US" sz="2500" baseline="-25000" dirty="0"/>
              <a:t>0</a:t>
            </a:r>
            <a:endParaRPr lang="en-US" sz="25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29400" y="3288268"/>
            <a:ext cx="2362199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 coated copper plate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kimsiang\Pictures\MUSRBeamtime2014\Nose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2584346" cy="1936284"/>
          </a:xfrm>
          <a:prstGeom prst="rect">
            <a:avLst/>
          </a:prstGeom>
          <a:noFill/>
        </p:spPr>
      </p:pic>
      <p:pic>
        <p:nvPicPr>
          <p:cNvPr id="4098" name="Picture 2" descr="C:\Users\kimsiang\Pictures\p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95400"/>
            <a:ext cx="6248400" cy="23029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0" y="110892"/>
            <a:ext cx="8490240" cy="869851"/>
          </a:xfrm>
        </p:spPr>
        <p:txBody>
          <a:bodyPr tIns="29566"/>
          <a:lstStyle/>
          <a:p>
            <a:pPr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dirty="0" smtClean="0"/>
              <a:t>Emission of M into vacuum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48320" y="4267200"/>
            <a:ext cx="8847360" cy="2438400"/>
          </a:xfrm>
        </p:spPr>
        <p:txBody>
          <a:bodyPr rtlCol="0">
            <a:normAutofit fontScale="92500" lnSpcReduction="20000"/>
          </a:bodyPr>
          <a:lstStyle/>
          <a:p>
            <a:pPr marL="391200" indent="-293400" defTabSz="913074"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500" dirty="0"/>
              <a:t>Optimization of </a:t>
            </a:r>
            <a:r>
              <a:rPr lang="en-US" sz="2500" dirty="0" smtClean="0"/>
              <a:t>emission of M into vacuum</a:t>
            </a:r>
          </a:p>
          <a:p>
            <a:pPr marL="790877" lvl="1" indent="-293400" defTabSz="913074">
              <a:buSzPct val="100000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300" dirty="0" smtClean="0"/>
              <a:t>measurements </a:t>
            </a:r>
            <a:r>
              <a:rPr lang="en-US" sz="2300" dirty="0"/>
              <a:t>with different pore sizes and </a:t>
            </a:r>
            <a:r>
              <a:rPr lang="en-US" sz="2300" dirty="0" smtClean="0"/>
              <a:t>temperatures</a:t>
            </a:r>
          </a:p>
          <a:p>
            <a:pPr marL="790877" lvl="1" indent="-293400" defTabSz="913074">
              <a:buSzPct val="100000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300" dirty="0" smtClean="0"/>
              <a:t>extract emission probabilities </a:t>
            </a:r>
            <a:r>
              <a:rPr lang="en-US" sz="2300" dirty="0"/>
              <a:t>and velocity </a:t>
            </a:r>
            <a:r>
              <a:rPr lang="en-US" sz="2300" dirty="0" smtClean="0"/>
              <a:t>distributions</a:t>
            </a:r>
          </a:p>
          <a:p>
            <a:pPr marL="790877" lvl="1" indent="-293400" defTabSz="913074">
              <a:buSzPct val="100000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300" dirty="0" smtClean="0"/>
              <a:t>best </a:t>
            </a:r>
            <a:r>
              <a:rPr lang="en-US" sz="2300" dirty="0"/>
              <a:t>results so far (5 nm pore size, 20% at 100 K and </a:t>
            </a:r>
            <a:br>
              <a:rPr lang="en-US" sz="2300" dirty="0"/>
            </a:br>
            <a:r>
              <a:rPr lang="en-US" sz="2300" dirty="0"/>
              <a:t>  40% at 250 K, Boltzmann velocity distribution)</a:t>
            </a:r>
          </a:p>
          <a:p>
            <a:pPr marL="391200" indent="-293400" defTabSz="913074"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500" dirty="0"/>
              <a:t>More than 10 times improvement of </a:t>
            </a:r>
            <a:r>
              <a:rPr lang="en-US" sz="2500" dirty="0" smtClean="0"/>
              <a:t>M </a:t>
            </a:r>
            <a:r>
              <a:rPr lang="en-US" sz="2500" dirty="0"/>
              <a:t>1S-2S with current systems</a:t>
            </a:r>
            <a:br>
              <a:rPr lang="en-US" sz="2500" dirty="0"/>
            </a:br>
            <a:r>
              <a:rPr lang="en-US" sz="2500" dirty="0"/>
              <a:t>(</a:t>
            </a:r>
            <a:r>
              <a:rPr lang="en-US" altLang="ja-JP" sz="2500" dirty="0"/>
              <a:t>μ</a:t>
            </a:r>
            <a:r>
              <a:rPr lang="en-US" altLang="ja-JP" sz="2500" baseline="30000" dirty="0"/>
              <a:t>+  </a:t>
            </a:r>
            <a:r>
              <a:rPr lang="en-US" sz="2500" dirty="0"/>
              <a:t>beam, </a:t>
            </a:r>
            <a:r>
              <a:rPr lang="en-US" sz="2500" dirty="0" smtClean="0"/>
              <a:t>M </a:t>
            </a:r>
            <a:r>
              <a:rPr lang="en-US" sz="2500" dirty="0"/>
              <a:t>yield in vacuum, CW laser</a:t>
            </a:r>
            <a:r>
              <a:rPr lang="en-US" sz="2500" dirty="0" smtClean="0"/>
              <a:t>)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 descr="C:\Users\kimsiang\Pictures\pstresul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73376"/>
            <a:ext cx="4495800" cy="3393824"/>
          </a:xfrm>
          <a:prstGeom prst="rect">
            <a:avLst/>
          </a:prstGeom>
          <a:noFill/>
        </p:spPr>
      </p:pic>
      <p:pic>
        <p:nvPicPr>
          <p:cNvPr id="5123" name="Picture 3" descr="C:\Users\kimsiang\Pictures\pstresult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15715"/>
            <a:ext cx="4495800" cy="294668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Towards M 1S-2S – a trapping cell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6600" y="4876800"/>
            <a:ext cx="5867400" cy="1600200"/>
          </a:xfrm>
          <a:prstGeom prst="rect">
            <a:avLst/>
          </a:prstGeom>
        </p:spPr>
        <p:txBody>
          <a:bodyPr vert="horz" lIns="91350" tIns="45677" rIns="91350" bIns="45677" rtlCol="0">
            <a:normAutofit/>
          </a:bodyPr>
          <a:lstStyle/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increase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laser-M interaction time</a:t>
            </a: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dirty="0" smtClean="0"/>
              <a:t>Different spectra when M is “trapped”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Tested at beam time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July 2014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kimsiang\Pictures\MUSRBeamtime2014\SiN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55222"/>
            <a:ext cx="2971800" cy="2226578"/>
          </a:xfrm>
          <a:prstGeom prst="rect">
            <a:avLst/>
          </a:prstGeom>
          <a:noFill/>
        </p:spPr>
      </p:pic>
      <p:pic>
        <p:nvPicPr>
          <p:cNvPr id="6146" name="Picture 2" descr="C:\Users\kimsiang\Pictures\Mtr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572000" cy="3155576"/>
          </a:xfrm>
          <a:prstGeom prst="rect">
            <a:avLst/>
          </a:prstGeom>
          <a:noFill/>
        </p:spPr>
      </p:pic>
      <p:pic>
        <p:nvPicPr>
          <p:cNvPr id="6147" name="Picture 3" descr="C:\Users\kimsiang\Pictures\Mtraps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4114800" cy="354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4495800"/>
            <a:ext cx="8229600" cy="2057400"/>
          </a:xfrm>
          <a:prstGeom prst="rect">
            <a:avLst/>
          </a:prstGeom>
        </p:spPr>
        <p:txBody>
          <a:bodyPr vert="horz" lIns="91350" tIns="45677" rIns="91350" bIns="45677" rtlCol="0">
            <a:normAutofit fontScale="92500" lnSpcReduction="20000"/>
          </a:bodyPr>
          <a:lstStyle/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dirty="0" smtClean="0"/>
              <a:t>Similar shapes in the MC and in the data</a:t>
            </a: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noProof="0" dirty="0" smtClean="0"/>
              <a:t>Increase in the “count rate” at later time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noProof="0" dirty="0" smtClean="0"/>
              <a:t> M is coming out after travelling a long path </a:t>
            </a:r>
            <a:r>
              <a:rPr lang="en-US" sz="2400" noProof="0" dirty="0" smtClean="0">
                <a:sym typeface="Wingdings" pitchFamily="2" charset="2"/>
              </a:rPr>
              <a:t> high reflectivity from the </a:t>
            </a:r>
            <a:r>
              <a:rPr lang="en-US" sz="2400" noProof="0" dirty="0" err="1" smtClean="0">
                <a:sym typeface="Wingdings" pitchFamily="2" charset="2"/>
              </a:rPr>
              <a:t>SiN</a:t>
            </a:r>
            <a:r>
              <a:rPr lang="en-US" sz="2400" noProof="0" dirty="0" smtClean="0">
                <a:sym typeface="Wingdings" pitchFamily="2" charset="2"/>
              </a:rPr>
              <a:t> window</a:t>
            </a: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dirty="0" smtClean="0">
                <a:sym typeface="Wingdings" pitchFamily="2" charset="2"/>
              </a:rPr>
              <a:t>Quantitative analysis ongoing</a:t>
            </a:r>
            <a:endParaRPr lang="en-US" sz="2400" noProof="0" dirty="0" smtClean="0">
              <a:sym typeface="Wingdings" pitchFamily="2" charset="2"/>
            </a:endParaRPr>
          </a:p>
          <a:p>
            <a:pPr marL="391200" marR="0" lvl="0" indent="-293400" algn="l" defTabSz="91307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400" dirty="0" smtClean="0">
                <a:sym typeface="Wingdings" pitchFamily="2" charset="2"/>
              </a:rPr>
              <a:t>Trapping of thermal M atom is realized  big step towards M 1S-2S spectroscopy!</a:t>
            </a:r>
          </a:p>
        </p:txBody>
      </p:sp>
      <p:pic>
        <p:nvPicPr>
          <p:cNvPr id="11" name="図 10" descr="BeamTimeMusr2014-Downstream-Normaliz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295400"/>
            <a:ext cx="3962400" cy="2857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図 11" descr="BeamTimeMusr2014-downstream-simul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95400"/>
            <a:ext cx="3962400" cy="2857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914400" y="1524000"/>
            <a:ext cx="11430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MC, 100 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57800" y="1524000"/>
            <a:ext cx="12954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Data, 100 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5410200" y="2286000"/>
            <a:ext cx="2926080" cy="2743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5257800" y="2773680"/>
            <a:ext cx="3124200" cy="457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kimsiang\Pictures\BeamTimeMusr2014-Downstream-Normalized250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3962400" cy="2857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914400" y="1524000"/>
            <a:ext cx="1295400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Data, 250 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914400" y="2743200"/>
            <a:ext cx="3124200" cy="457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990600" y="1920240"/>
            <a:ext cx="312420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22880" y="5937756"/>
            <a:ext cx="8272800" cy="1362383"/>
          </a:xfrm>
        </p:spPr>
        <p:txBody>
          <a:bodyPr rtlCol="0">
            <a:normAutofit/>
          </a:bodyPr>
          <a:lstStyle/>
          <a:p>
            <a:pPr defTabSz="912979">
              <a:defRPr/>
            </a:pPr>
            <a:r>
              <a:rPr lang="en-US" dirty="0" smtClean="0">
                <a:solidFill>
                  <a:schemeClr val="bg1"/>
                </a:solidFill>
              </a:rPr>
              <a:t>Phase space compression</a:t>
            </a:r>
          </a:p>
        </p:txBody>
      </p:sp>
      <p:sp>
        <p:nvSpPr>
          <p:cNvPr id="9219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722880" y="4416944"/>
            <a:ext cx="7771680" cy="1500638"/>
          </a:xfrm>
        </p:spPr>
        <p:txBody>
          <a:bodyPr/>
          <a:lstStyle/>
          <a:p>
            <a:r>
              <a:rPr lang="en-US" sz="2200" dirty="0" smtClean="0">
                <a:solidFill>
                  <a:schemeClr val="bg1"/>
                </a:solidFill>
              </a:rPr>
              <a:t>Developing a high quality slow muon beam line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7" name="スライド番号プレースホルダ 7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/>
          <a:p>
            <a:pPr marL="0" marR="0" lvl="0" indent="0" algn="r" defTabSz="913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1395-C47D-4163-9FC8-1E4F4806FEB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0" y="0"/>
            <a:ext cx="8490240" cy="869851"/>
          </a:xfrm>
        </p:spPr>
        <p:txBody>
          <a:bodyPr tIns="29563"/>
          <a:lstStyle/>
          <a:p>
            <a:pPr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dirty="0" smtClean="0"/>
              <a:t>Slow muon beam program at PSI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213360" y="4859902"/>
            <a:ext cx="8778240" cy="1998098"/>
          </a:xfrm>
        </p:spPr>
        <p:txBody>
          <a:bodyPr>
            <a:normAutofit/>
          </a:bodyPr>
          <a:lstStyle/>
          <a:p>
            <a:pPr marL="389763" indent="-291963">
              <a:buSzPct val="45000"/>
              <a:buFont typeface="Wingdings" charset="2"/>
              <a:buChar char="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100" dirty="0" smtClean="0"/>
              <a:t>position-dependent </a:t>
            </a:r>
            <a:r>
              <a:rPr lang="en-US" altLang="ja-JP" sz="2100" dirty="0" smtClean="0"/>
              <a:t>μ</a:t>
            </a:r>
            <a:r>
              <a:rPr lang="en-US" altLang="ja-JP" sz="2100" baseline="30000" dirty="0"/>
              <a:t>+</a:t>
            </a:r>
            <a:r>
              <a:rPr lang="en-US" sz="2100" dirty="0"/>
              <a:t> drift velocity in helium </a:t>
            </a:r>
            <a:r>
              <a:rPr lang="en-US" sz="2100" dirty="0" smtClean="0"/>
              <a:t>gas (density gradient)</a:t>
            </a:r>
            <a:endParaRPr lang="en-US" sz="2100" dirty="0"/>
          </a:p>
          <a:p>
            <a:pPr marL="389763" indent="-291963">
              <a:buSzPct val="45000"/>
              <a:buFont typeface="Wingdings" charset="2"/>
              <a:buChar char="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100" dirty="0" smtClean="0"/>
              <a:t>Phase </a:t>
            </a:r>
            <a:r>
              <a:rPr lang="en-US" sz="2100" dirty="0"/>
              <a:t>space compression (</a:t>
            </a:r>
            <a:r>
              <a:rPr lang="en-US" sz="2100" dirty="0" smtClean="0"/>
              <a:t>10</a:t>
            </a:r>
            <a:r>
              <a:rPr lang="en-US" sz="2100" baseline="30000" dirty="0" smtClean="0"/>
              <a:t>10</a:t>
            </a:r>
            <a:r>
              <a:rPr lang="en-US" sz="2100" dirty="0" smtClean="0"/>
              <a:t>), </a:t>
            </a:r>
            <a:r>
              <a:rPr lang="en-US" sz="2100" dirty="0"/>
              <a:t>sub-mm size and sub-</a:t>
            </a:r>
            <a:r>
              <a:rPr lang="en-US" sz="2100" dirty="0" err="1"/>
              <a:t>eV</a:t>
            </a:r>
            <a:r>
              <a:rPr lang="en-US" sz="2100" dirty="0"/>
              <a:t> energy</a:t>
            </a:r>
          </a:p>
          <a:p>
            <a:pPr marL="389763" indent="-291963">
              <a:buSzPct val="45000"/>
              <a:buFont typeface="Wingdings" charset="2"/>
              <a:buChar char="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100" dirty="0"/>
              <a:t>3 stages of compression : transverse compression, longitudinal compression and extraction of the </a:t>
            </a:r>
            <a:r>
              <a:rPr lang="en-US" altLang="ja-JP" sz="2100" dirty="0"/>
              <a:t>μ</a:t>
            </a:r>
            <a:r>
              <a:rPr lang="en-US" altLang="ja-JP" sz="2100" baseline="30000" dirty="0"/>
              <a:t>+</a:t>
            </a:r>
            <a:r>
              <a:rPr lang="en-US" sz="2100" dirty="0"/>
              <a:t> beam</a:t>
            </a:r>
          </a:p>
          <a:p>
            <a:pPr marL="389763" indent="-291963">
              <a:buSzPct val="45000"/>
              <a:buFont typeface="Wingdings" charset="2"/>
              <a:buChar char="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100" dirty="0"/>
              <a:t>Estimated efficiency of about </a:t>
            </a:r>
            <a:r>
              <a:rPr lang="en-US" sz="2100" dirty="0" smtClean="0"/>
              <a:t>10</a:t>
            </a:r>
            <a:r>
              <a:rPr lang="en-US" sz="2100" baseline="30000" dirty="0" smtClean="0"/>
              <a:t>-3</a:t>
            </a:r>
            <a:endParaRPr lang="en-US" sz="2100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14401"/>
            <a:ext cx="3352799" cy="27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838200"/>
            <a:ext cx="5334000" cy="278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733800" y="914400"/>
            <a:ext cx="1741823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D. </a:t>
            </a:r>
            <a:r>
              <a:rPr lang="en-US" dirty="0" err="1" smtClean="0">
                <a:solidFill>
                  <a:srgbClr val="FF0000"/>
                </a:solidFill>
              </a:rPr>
              <a:t>Taqqu</a:t>
            </a:r>
            <a:r>
              <a:rPr lang="en-US" dirty="0" smtClean="0">
                <a:solidFill>
                  <a:srgbClr val="FF0000"/>
                </a:solidFill>
              </a:rPr>
              <a:t>, PRL 97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8226" y="3403601"/>
            <a:ext cx="6426574" cy="86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267200"/>
            <a:ext cx="3657600" cy="52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longitudinal compression at PSI</a:t>
            </a:r>
          </a:p>
        </p:txBody>
      </p:sp>
      <p:sp>
        <p:nvSpPr>
          <p:cNvPr id="11267" name="コンテンツ プレースホルダ 2"/>
          <p:cNvSpPr>
            <a:spLocks noGrp="1"/>
          </p:cNvSpPr>
          <p:nvPr>
            <p:ph idx="1"/>
          </p:nvPr>
        </p:nvSpPr>
        <p:spPr>
          <a:xfrm>
            <a:off x="217440" y="4279746"/>
            <a:ext cx="8709120" cy="2349654"/>
          </a:xfrm>
        </p:spPr>
        <p:txBody>
          <a:bodyPr>
            <a:normAutofit/>
          </a:bodyPr>
          <a:lstStyle/>
          <a:p>
            <a:r>
              <a:rPr lang="en-US" sz="2500" dirty="0"/>
              <a:t>Feasibility test done at </a:t>
            </a:r>
            <a:r>
              <a:rPr lang="el-GR" sz="2500" dirty="0"/>
              <a:t>π</a:t>
            </a:r>
            <a:r>
              <a:rPr lang="en-US" sz="2500" dirty="0"/>
              <a:t>E1 at PSI (</a:t>
            </a:r>
            <a:r>
              <a:rPr lang="el-GR" sz="2500" dirty="0"/>
              <a:t>2 × 10</a:t>
            </a:r>
            <a:r>
              <a:rPr lang="el-GR" sz="2500" baseline="30000" dirty="0"/>
              <a:t>4</a:t>
            </a:r>
            <a:r>
              <a:rPr lang="el-GR" sz="2500" dirty="0"/>
              <a:t> </a:t>
            </a:r>
            <a:r>
              <a:rPr lang="en-US" altLang="ja-JP" sz="2500" dirty="0"/>
              <a:t>μ</a:t>
            </a:r>
            <a:r>
              <a:rPr lang="en-US" altLang="ja-JP" sz="2500" baseline="30000" dirty="0"/>
              <a:t>+</a:t>
            </a:r>
            <a:r>
              <a:rPr lang="en-US" sz="2500" dirty="0"/>
              <a:t> </a:t>
            </a:r>
            <a:r>
              <a:rPr lang="el-GR" sz="2500" dirty="0"/>
              <a:t>/</a:t>
            </a:r>
            <a:r>
              <a:rPr lang="en-US" sz="2500" dirty="0"/>
              <a:t>s @ 10 </a:t>
            </a:r>
            <a:r>
              <a:rPr lang="en-US" sz="2500" dirty="0" err="1"/>
              <a:t>MeV</a:t>
            </a:r>
            <a:r>
              <a:rPr lang="en-US" sz="2500" dirty="0"/>
              <a:t>/c</a:t>
            </a:r>
            <a:r>
              <a:rPr lang="en-US" sz="2500" dirty="0" smtClean="0"/>
              <a:t>)</a:t>
            </a:r>
          </a:p>
          <a:p>
            <a:r>
              <a:rPr lang="en-US" sz="2500" dirty="0" smtClean="0"/>
              <a:t>30 </a:t>
            </a:r>
            <a:r>
              <a:rPr lang="en-US" altLang="ja-JP" sz="2500" dirty="0" err="1" smtClean="0"/>
              <a:t>μ</a:t>
            </a:r>
            <a:r>
              <a:rPr lang="en-US" sz="2500" dirty="0" err="1" smtClean="0"/>
              <a:t>m</a:t>
            </a:r>
            <a:r>
              <a:rPr lang="en-US" sz="2500" dirty="0" smtClean="0"/>
              <a:t> thick plastic scintillator (S1 – start)</a:t>
            </a:r>
          </a:p>
          <a:p>
            <a:r>
              <a:rPr lang="en-US" sz="2500" dirty="0" smtClean="0"/>
              <a:t>PCB with metallic strips  to define potential (-550 V to + 550 V)</a:t>
            </a:r>
          </a:p>
          <a:p>
            <a:r>
              <a:rPr lang="en-US" sz="2500" dirty="0" smtClean="0"/>
              <a:t>2 scintillators to tag e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from </a:t>
            </a:r>
            <a:r>
              <a:rPr lang="en-US" altLang="ja-JP" sz="2500" dirty="0" smtClean="0"/>
              <a:t>μ</a:t>
            </a:r>
            <a:r>
              <a:rPr lang="en-US" sz="2500" baseline="30000" dirty="0" smtClean="0"/>
              <a:t>+</a:t>
            </a:r>
            <a:r>
              <a:rPr lang="en-US" sz="2500" dirty="0" smtClean="0"/>
              <a:t> decay (P1, P2 – stop)</a:t>
            </a:r>
          </a:p>
          <a:p>
            <a:r>
              <a:rPr lang="en-US" sz="2500" dirty="0" smtClean="0"/>
              <a:t>Helium gas pressure was varied from 5 mbar to 12 mbar</a:t>
            </a:r>
          </a:p>
          <a:p>
            <a:endParaRPr lang="en-US" sz="25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287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79" y="1143003"/>
            <a:ext cx="49142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762250"/>
            <a:ext cx="1905000" cy="14287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data</a:t>
            </a:r>
            <a:endParaRPr 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0" y="3276603"/>
            <a:ext cx="4419600" cy="3276600"/>
          </a:xfrm>
        </p:spPr>
        <p:txBody>
          <a:bodyPr>
            <a:normAutofit lnSpcReduction="10000"/>
          </a:bodyPr>
          <a:lstStyle/>
          <a:p>
            <a:r>
              <a:rPr lang="en-US" sz="2300" dirty="0" smtClean="0"/>
              <a:t>The histograms are scaled with e</a:t>
            </a:r>
            <a:r>
              <a:rPr lang="en-US" sz="2300" baseline="30000" dirty="0" smtClean="0"/>
              <a:t>t/τ</a:t>
            </a:r>
            <a:r>
              <a:rPr lang="en-US" sz="2300" dirty="0" smtClean="0"/>
              <a:t> to remove μ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decay effect</a:t>
            </a:r>
          </a:p>
          <a:p>
            <a:r>
              <a:rPr lang="en-US" sz="2300" dirty="0" smtClean="0"/>
              <a:t>The prompt peaks are coming from high energy μ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decaying in flight</a:t>
            </a:r>
          </a:p>
          <a:p>
            <a:r>
              <a:rPr lang="en-US" sz="2300" dirty="0" smtClean="0"/>
              <a:t> -HV: μ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are being attracted to P1 and P2</a:t>
            </a:r>
          </a:p>
          <a:p>
            <a:r>
              <a:rPr lang="en-US" sz="2300" dirty="0" smtClean="0"/>
              <a:t>+HV: μ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are being pushed away from P1 and P2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55244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3" y="1143000"/>
            <a:ext cx="4495800" cy="19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0"/>
            <a:ext cx="5105400" cy="1143000"/>
          </a:xfrm>
        </p:spPr>
        <p:txBody>
          <a:bodyPr/>
          <a:lstStyle/>
          <a:p>
            <a:r>
              <a:rPr lang="en-US" b="1" dirty="0" smtClean="0"/>
              <a:t>Collaborators</a:t>
            </a:r>
            <a:endParaRPr lang="en-US" b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ETH Zurich: </a:t>
            </a:r>
            <a:r>
              <a:rPr lang="en-US" sz="2200" dirty="0" smtClean="0"/>
              <a:t>Aldo </a:t>
            </a:r>
            <a:r>
              <a:rPr lang="en-US" sz="2200" dirty="0" err="1" smtClean="0"/>
              <a:t>Antognini</a:t>
            </a:r>
            <a:r>
              <a:rPr lang="en-US" sz="2200" dirty="0" smtClean="0"/>
              <a:t>, </a:t>
            </a:r>
            <a:br>
              <a:rPr lang="en-US" sz="2200" dirty="0" smtClean="0"/>
            </a:br>
            <a:r>
              <a:rPr lang="en-US" sz="2200" dirty="0" err="1" smtClean="0"/>
              <a:t>Ivana</a:t>
            </a:r>
            <a:r>
              <a:rPr lang="en-US" sz="2200" dirty="0" smtClean="0"/>
              <a:t> Belo</a:t>
            </a:r>
            <a:r>
              <a:rPr lang="hr-HR" sz="2200" dirty="0" smtClean="0"/>
              <a:t>š</a:t>
            </a:r>
            <a:r>
              <a:rPr lang="en-US" sz="2200" dirty="0" err="1" smtClean="0"/>
              <a:t>evi</a:t>
            </a:r>
            <a:r>
              <a:rPr lang="hr-HR" sz="2200" dirty="0" smtClean="0"/>
              <a:t>ć</a:t>
            </a:r>
            <a:r>
              <a:rPr lang="en-US" sz="2200" dirty="0" smtClean="0"/>
              <a:t>, Paolo </a:t>
            </a:r>
            <a:r>
              <a:rPr lang="en-US" sz="2200" dirty="0" err="1" smtClean="0"/>
              <a:t>Crivelli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Andreas </a:t>
            </a:r>
            <a:r>
              <a:rPr lang="en-US" sz="2200" dirty="0" err="1" smtClean="0"/>
              <a:t>Eggenberger</a:t>
            </a:r>
            <a:r>
              <a:rPr lang="en-US" sz="2200" dirty="0" smtClean="0"/>
              <a:t>, *Klaus </a:t>
            </a:r>
            <a:r>
              <a:rPr lang="en-US" sz="2200" dirty="0" err="1" smtClean="0"/>
              <a:t>Kirch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Franz </a:t>
            </a:r>
            <a:r>
              <a:rPr lang="en-US" sz="2200" dirty="0" err="1" smtClean="0"/>
              <a:t>Kottmann</a:t>
            </a:r>
            <a:r>
              <a:rPr lang="en-US" sz="2200" dirty="0" smtClean="0"/>
              <a:t>, </a:t>
            </a:r>
            <a:r>
              <a:rPr lang="en-US" sz="2200" dirty="0" err="1" smtClean="0"/>
              <a:t>Florian</a:t>
            </a:r>
            <a:r>
              <a:rPr lang="en-US" sz="2200" dirty="0" smtClean="0"/>
              <a:t> </a:t>
            </a:r>
            <a:r>
              <a:rPr lang="en-US" sz="2200" dirty="0" err="1" smtClean="0"/>
              <a:t>Piegsa</a:t>
            </a:r>
            <a:r>
              <a:rPr lang="en-US" sz="2200" dirty="0" smtClean="0"/>
              <a:t>, </a:t>
            </a:r>
            <a:br>
              <a:rPr lang="en-US" sz="2200" dirty="0" smtClean="0"/>
            </a:br>
            <a:r>
              <a:rPr lang="en-US" sz="2200" dirty="0" smtClean="0"/>
              <a:t>David </a:t>
            </a:r>
            <a:r>
              <a:rPr lang="en-US" sz="2200" dirty="0" err="1" smtClean="0"/>
              <a:t>Taqqu</a:t>
            </a:r>
            <a:r>
              <a:rPr lang="en-US" sz="2200" dirty="0" smtClean="0"/>
              <a:t> and </a:t>
            </a:r>
            <a:r>
              <a:rPr lang="en-US" sz="2200" dirty="0" err="1" smtClean="0"/>
              <a:t>Gunther</a:t>
            </a:r>
            <a:r>
              <a:rPr lang="en-US" sz="2200" dirty="0" smtClean="0"/>
              <a:t> </a:t>
            </a:r>
            <a:r>
              <a:rPr lang="en-US" sz="2200" dirty="0" err="1" smtClean="0"/>
              <a:t>Wichmann</a:t>
            </a:r>
            <a:endParaRPr lang="en-US" sz="2200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b="1" dirty="0" smtClean="0"/>
              <a:t>Paul </a:t>
            </a:r>
            <a:r>
              <a:rPr lang="en-US" sz="2400" b="1" dirty="0" err="1" smtClean="0"/>
              <a:t>Scherrer</a:t>
            </a:r>
            <a:r>
              <a:rPr lang="en-US" sz="2400" b="1" dirty="0" smtClean="0"/>
              <a:t> Institute (PSI):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Wilhelm </a:t>
            </a:r>
            <a:r>
              <a:rPr lang="en-US" sz="2400" dirty="0" err="1" smtClean="0"/>
              <a:t>Bertl</a:t>
            </a:r>
            <a:r>
              <a:rPr lang="en-US" sz="2400" dirty="0" smtClean="0"/>
              <a:t>, Yu </a:t>
            </a:r>
            <a:r>
              <a:rPr lang="en-US" sz="2400" dirty="0" err="1" smtClean="0"/>
              <a:t>Bao</a:t>
            </a:r>
            <a:r>
              <a:rPr lang="en-US" sz="2400" dirty="0" smtClean="0"/>
              <a:t>, </a:t>
            </a:r>
            <a:r>
              <a:rPr lang="en-US" sz="2400" dirty="0" err="1" smtClean="0"/>
              <a:t>Malte</a:t>
            </a:r>
            <a:r>
              <a:rPr lang="en-US" sz="2400" dirty="0" smtClean="0"/>
              <a:t> Hildebrandt, Andreas </a:t>
            </a:r>
            <a:r>
              <a:rPr lang="en-US" sz="2400" dirty="0" err="1" smtClean="0"/>
              <a:t>Knecht</a:t>
            </a:r>
            <a:r>
              <a:rPr lang="en-US" sz="2400" dirty="0" smtClean="0"/>
              <a:t>, </a:t>
            </a:r>
            <a:r>
              <a:rPr lang="en-US" sz="2400" dirty="0" err="1" smtClean="0"/>
              <a:t>Elvezio</a:t>
            </a:r>
            <a:r>
              <a:rPr lang="en-US" sz="2400" dirty="0" smtClean="0"/>
              <a:t> </a:t>
            </a:r>
            <a:r>
              <a:rPr lang="en-US" sz="2400" dirty="0" err="1" smtClean="0"/>
              <a:t>Morenzoni</a:t>
            </a:r>
            <a:r>
              <a:rPr lang="en-US" sz="2400" dirty="0" smtClean="0"/>
              <a:t>, Angela Papa, Claude </a:t>
            </a:r>
            <a:r>
              <a:rPr lang="en-US" sz="2400" dirty="0" err="1" smtClean="0"/>
              <a:t>Petitjean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Thomas </a:t>
            </a:r>
            <a:r>
              <a:rPr lang="en-US" sz="2400" dirty="0" err="1" smtClean="0"/>
              <a:t>Prokscha</a:t>
            </a:r>
            <a:r>
              <a:rPr lang="en-US" sz="2400" dirty="0" smtClean="0"/>
              <a:t>, Stefan </a:t>
            </a:r>
            <a:r>
              <a:rPr lang="en-US" sz="2400" dirty="0" err="1" smtClean="0"/>
              <a:t>Ritt</a:t>
            </a:r>
            <a:r>
              <a:rPr lang="en-US" sz="2400" dirty="0" smtClean="0"/>
              <a:t>, </a:t>
            </a:r>
            <a:r>
              <a:rPr lang="en-US" sz="2400" dirty="0" err="1" smtClean="0"/>
              <a:t>Zaher</a:t>
            </a:r>
            <a:r>
              <a:rPr lang="en-US" sz="2400" dirty="0" smtClean="0"/>
              <a:t> </a:t>
            </a:r>
            <a:r>
              <a:rPr lang="en-US" sz="2400" dirty="0" err="1" smtClean="0"/>
              <a:t>Salman</a:t>
            </a:r>
            <a:r>
              <a:rPr lang="en-US" sz="2400" dirty="0" smtClean="0"/>
              <a:t>, </a:t>
            </a:r>
            <a:r>
              <a:rPr lang="en-US" sz="2400" dirty="0" err="1" smtClean="0"/>
              <a:t>Kamil</a:t>
            </a:r>
            <a:r>
              <a:rPr lang="en-US" sz="2400" dirty="0" smtClean="0"/>
              <a:t> </a:t>
            </a:r>
            <a:r>
              <a:rPr lang="en-US" sz="2400" dirty="0" err="1" smtClean="0"/>
              <a:t>Sedlak</a:t>
            </a:r>
            <a:r>
              <a:rPr lang="en-US" sz="2400" dirty="0" smtClean="0"/>
              <a:t> and </a:t>
            </a:r>
            <a:r>
              <a:rPr lang="en-US" sz="2400" dirty="0" err="1" smtClean="0"/>
              <a:t>Alexey</a:t>
            </a:r>
            <a:r>
              <a:rPr lang="en-US" sz="2400" dirty="0" smtClean="0"/>
              <a:t> </a:t>
            </a:r>
            <a:r>
              <a:rPr lang="en-US" sz="2400" dirty="0" err="1" smtClean="0"/>
              <a:t>Stoykov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 group leader</a:t>
            </a:r>
            <a:endParaRPr lang="en-US" sz="2400" b="1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Current members as of 28 Nov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2340"/>
            <a:ext cx="3657600" cy="258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 descr="andre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2143540"/>
            <a:ext cx="990600" cy="1131333"/>
          </a:xfrm>
          <a:prstGeom prst="rect">
            <a:avLst/>
          </a:prstGeom>
        </p:spPr>
      </p:pic>
      <p:pic>
        <p:nvPicPr>
          <p:cNvPr id="7" name="図 6" descr="crivelli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600740"/>
            <a:ext cx="838200" cy="113157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143539"/>
            <a:ext cx="1828800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524000" y="6019800"/>
            <a:ext cx="6348024" cy="3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the work is supported by the SNSF grant 129600 and 146902.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3" y="4572000"/>
            <a:ext cx="8763000" cy="190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Implementation of low energy </a:t>
            </a:r>
            <a:r>
              <a:rPr lang="en-US" altLang="ja-JP" sz="2400" dirty="0" smtClean="0"/>
              <a:t>μ</a:t>
            </a:r>
            <a:r>
              <a:rPr lang="en-US" altLang="ja-JP" sz="2400" baseline="30000" dirty="0" smtClean="0"/>
              <a:t>+</a:t>
            </a:r>
            <a:r>
              <a:rPr lang="en-US" sz="2400" dirty="0" smtClean="0"/>
              <a:t> elastic collision physics and M formation in He gas into GEANT4 down to 0.1 </a:t>
            </a:r>
            <a:r>
              <a:rPr lang="en-US" sz="2400" dirty="0" err="1" smtClean="0"/>
              <a:t>eV</a:t>
            </a:r>
            <a:r>
              <a:rPr lang="en-US" sz="2400" dirty="0" smtClean="0"/>
              <a:t> energy</a:t>
            </a:r>
          </a:p>
          <a:p>
            <a:r>
              <a:rPr lang="en-US" sz="2400" dirty="0" smtClean="0"/>
              <a:t>Good agreements between MC and data</a:t>
            </a:r>
          </a:p>
          <a:p>
            <a:r>
              <a:rPr lang="en-US" sz="2400" dirty="0" smtClean="0"/>
              <a:t>Starting from an approximately flat stop distribution, the muons are compressed in the center in less than 2 μs </a:t>
            </a:r>
            <a:r>
              <a:rPr lang="en-US" sz="2400" dirty="0" smtClean="0">
                <a:sym typeface="Wingdings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charset="2"/>
              </a:rPr>
              <a:t>feasible!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1240" y="1524000"/>
            <a:ext cx="455416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46" y="1524003"/>
            <a:ext cx="413825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553200" y="990600"/>
            <a:ext cx="2210545" cy="3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Y. </a:t>
            </a:r>
            <a:r>
              <a:rPr lang="en-US" b="1" dirty="0" err="1" smtClean="0">
                <a:solidFill>
                  <a:srgbClr val="FF0000"/>
                </a:solidFill>
              </a:rPr>
              <a:t>Bao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et al.</a:t>
            </a:r>
            <a:r>
              <a:rPr lang="en-US" b="1" dirty="0" smtClean="0">
                <a:solidFill>
                  <a:srgbClr val="FF0000"/>
                </a:solidFill>
              </a:rPr>
              <a:t>, PRL 112 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transverse compression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995" y="914400"/>
            <a:ext cx="4975805" cy="24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27789"/>
            <a:ext cx="5486400" cy="34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57203" y="3429000"/>
            <a:ext cx="2479653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algn="ctr"/>
            <a:r>
              <a:rPr lang="en-US" dirty="0" smtClean="0"/>
              <a:t>Upcoming test of the</a:t>
            </a:r>
          </a:p>
          <a:p>
            <a:pPr algn="ctr"/>
            <a:r>
              <a:rPr lang="en-US" dirty="0" smtClean="0"/>
              <a:t>transverse compression</a:t>
            </a:r>
          </a:p>
          <a:p>
            <a:pPr algn="ctr"/>
            <a:r>
              <a:rPr lang="en-US" dirty="0" smtClean="0"/>
              <a:t>at PSI in December 2014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200" y="5486400"/>
            <a:ext cx="3128421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algn="ctr"/>
            <a:r>
              <a:rPr lang="en-US" dirty="0" smtClean="0"/>
              <a:t>Expected time spectra when</a:t>
            </a:r>
          </a:p>
          <a:p>
            <a:pPr algn="ctr"/>
            <a:r>
              <a:rPr lang="en-US" dirty="0" smtClean="0"/>
              <a:t>the E or B field is switched off</a:t>
            </a:r>
          </a:p>
          <a:p>
            <a:pPr algn="ctr"/>
            <a:r>
              <a:rPr lang="en-US" dirty="0" smtClean="0"/>
              <a:t>or without gas density gradient</a:t>
            </a:r>
            <a:endParaRPr lang="en-US" dirty="0"/>
          </a:p>
        </p:txBody>
      </p:sp>
      <p:sp>
        <p:nvSpPr>
          <p:cNvPr id="10" name="スライド番号プレースホルダ 10"/>
          <p:cNvSpPr>
            <a:spLocks noGrp="1"/>
          </p:cNvSpPr>
          <p:nvPr>
            <p:ph type="sldNum" sz="quarter" idx="12"/>
          </p:nvPr>
        </p:nvSpPr>
        <p:spPr>
          <a:xfrm>
            <a:off x="6553200" y="6356359"/>
            <a:ext cx="2133600" cy="365125"/>
          </a:xfrm>
        </p:spPr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14400"/>
            <a:ext cx="3886200" cy="237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8855919" cy="541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 radiography of </a:t>
            </a:r>
            <a:r>
              <a:rPr lang="en-US" baseline="30000" dirty="0" smtClean="0"/>
              <a:t>3</a:t>
            </a:r>
            <a:r>
              <a:rPr lang="en-US" dirty="0" smtClean="0"/>
              <a:t>He gas density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415" y="1143000"/>
            <a:ext cx="399318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177671"/>
            <a:ext cx="5867400" cy="19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607" y="3733800"/>
            <a:ext cx="279459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533400" y="6260096"/>
            <a:ext cx="5108582" cy="3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Courtesy A. </a:t>
            </a:r>
            <a:r>
              <a:rPr lang="en-US" dirty="0" err="1" smtClean="0">
                <a:solidFill>
                  <a:srgbClr val="FF0000"/>
                </a:solidFill>
              </a:rPr>
              <a:t>Eggenberger</a:t>
            </a:r>
            <a:r>
              <a:rPr lang="en-US" dirty="0" smtClean="0">
                <a:solidFill>
                  <a:srgbClr val="FF0000"/>
                </a:solidFill>
              </a:rPr>
              <a:t>, F. </a:t>
            </a:r>
            <a:r>
              <a:rPr lang="en-US" dirty="0" err="1" smtClean="0">
                <a:solidFill>
                  <a:srgbClr val="FF0000"/>
                </a:solidFill>
              </a:rPr>
              <a:t>Piegsa</a:t>
            </a:r>
            <a:r>
              <a:rPr lang="en-US" dirty="0" smtClean="0">
                <a:solidFill>
                  <a:srgbClr val="FF0000"/>
                </a:solidFill>
              </a:rPr>
              <a:t> and G. </a:t>
            </a:r>
            <a:r>
              <a:rPr lang="en-US" dirty="0" err="1" smtClean="0">
                <a:solidFill>
                  <a:srgbClr val="FF0000"/>
                </a:solidFill>
              </a:rPr>
              <a:t>Wichmann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914400"/>
            <a:ext cx="490509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823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297245" y="6248400"/>
            <a:ext cx="2493955" cy="3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Courtesy A. </a:t>
            </a:r>
            <a:r>
              <a:rPr lang="en-US" dirty="0" err="1" smtClean="0">
                <a:solidFill>
                  <a:srgbClr val="FF0000"/>
                </a:solidFill>
              </a:rPr>
              <a:t>Eggenberger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>
            <a:normAutofit fontScale="92500" lnSpcReduction="20000"/>
          </a:bodyPr>
          <a:lstStyle/>
          <a:p>
            <a:pPr marL="789682" lvl="1" indent="-292145">
              <a:buSzPct val="100000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Muonium production</a:t>
            </a:r>
          </a:p>
          <a:p>
            <a:pPr marL="1189360" lvl="2" indent="-292145">
              <a:buSzPct val="45000"/>
              <a:buFont typeface="Wingdings" charset="2"/>
              <a:buChar char="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r>
              <a:rPr lang="en-US" dirty="0" smtClean="0"/>
              <a:t>Ongoing efforts to increase laser and muonium </a:t>
            </a:r>
            <a:br>
              <a:rPr lang="en-US" dirty="0" smtClean="0"/>
            </a:br>
            <a:r>
              <a:rPr lang="en-US" dirty="0" smtClean="0"/>
              <a:t>interaction time</a:t>
            </a:r>
          </a:p>
          <a:p>
            <a:pPr marL="1189360" lvl="2" indent="-292145">
              <a:buSzPct val="45000"/>
              <a:buFont typeface="Wingdings" charset="2"/>
              <a:buChar char="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r>
              <a:rPr lang="en-US" dirty="0" smtClean="0"/>
              <a:t>Measurement of the muonium 1S-2S is possible within 5 years.</a:t>
            </a:r>
          </a:p>
          <a:p>
            <a:pPr marL="789682" lvl="1" indent="-292145">
              <a:buSzPct val="100000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Muon beam phase space compression</a:t>
            </a:r>
          </a:p>
          <a:p>
            <a:pPr marL="1189360" lvl="2" indent="-292145">
              <a:buSzPct val="45000"/>
              <a:buFont typeface="Wingdings" charset="2"/>
              <a:buChar char="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r>
              <a:rPr lang="en-US" dirty="0" smtClean="0"/>
              <a:t>Transverse compression will be tested by end of this year.</a:t>
            </a:r>
          </a:p>
          <a:p>
            <a:pPr marL="1189360" lvl="2" indent="-292145">
              <a:buSzPct val="45000"/>
              <a:buFont typeface="Wingdings" charset="2"/>
              <a:buChar char="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r>
              <a:rPr lang="en-US" dirty="0" smtClean="0"/>
              <a:t>Full compression scheme could be realized within the next 2-5 years.</a:t>
            </a:r>
          </a:p>
          <a:p>
            <a:pPr marL="1189360" lvl="2" indent="-292145">
              <a:buSzPct val="45000"/>
              <a:buFont typeface="Wingdings" charset="2"/>
              <a:buChar char="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endParaRPr lang="en-US" dirty="0" smtClean="0"/>
          </a:p>
          <a:p>
            <a:pPr marL="390005" indent="-292145">
              <a:buSzPct val="45000"/>
              <a:buFont typeface="Wingdings" charset="2"/>
              <a:buChar char=""/>
              <a:tabLst>
                <a:tab pos="654802" algn="l"/>
                <a:tab pos="1311044" algn="l"/>
                <a:tab pos="1967286" algn="l"/>
                <a:tab pos="2623527" algn="l"/>
                <a:tab pos="3279768" algn="l"/>
                <a:tab pos="3936010" algn="l"/>
                <a:tab pos="4592251" algn="l"/>
                <a:tab pos="5248491" algn="l"/>
                <a:tab pos="5904734" algn="l"/>
                <a:tab pos="6560974" algn="l"/>
                <a:tab pos="7217216" algn="l"/>
                <a:tab pos="7873457" algn="l"/>
              </a:tabLst>
            </a:pPr>
            <a:r>
              <a:rPr lang="en-US" sz="2600" dirty="0" smtClean="0"/>
              <a:t>Together with my colleagues and collaborators, we are opening up new possibilities in the next generation muon and muonium precision measurements.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22880" y="5937754"/>
            <a:ext cx="7771680" cy="1362383"/>
          </a:xfrm>
        </p:spPr>
        <p:txBody>
          <a:bodyPr rtlCol="0">
            <a:normAutofit/>
          </a:bodyPr>
          <a:lstStyle/>
          <a:p>
            <a:pPr defTabSz="913169">
              <a:defRPr/>
            </a:pPr>
            <a:r>
              <a:rPr lang="en-US" dirty="0" smtClean="0">
                <a:solidFill>
                  <a:schemeClr val="bg1"/>
                </a:solidFill>
              </a:rPr>
              <a:t>Motivations</a:t>
            </a:r>
          </a:p>
        </p:txBody>
      </p:sp>
      <p:sp>
        <p:nvSpPr>
          <p:cNvPr id="307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722880" y="4416944"/>
            <a:ext cx="7771680" cy="1500638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What is muonium and what can we do with it?</a:t>
            </a:r>
          </a:p>
        </p:txBody>
      </p:sp>
      <p:sp>
        <p:nvSpPr>
          <p:cNvPr id="5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0" y="3"/>
            <a:ext cx="8490240" cy="1155001"/>
          </a:xfrm>
        </p:spPr>
        <p:txBody>
          <a:bodyPr tIns="29563" rtlCol="0">
            <a:normAutofit/>
          </a:bodyPr>
          <a:lstStyle/>
          <a:p>
            <a:pPr defTabSz="912979">
              <a:tabLst>
                <a:tab pos="655766" algn="l"/>
                <a:tab pos="1311527" algn="l"/>
                <a:tab pos="1967294" algn="l"/>
                <a:tab pos="2623061" algn="l"/>
                <a:tab pos="3278824" algn="l"/>
                <a:tab pos="3934593" algn="l"/>
                <a:tab pos="4590357" algn="l"/>
                <a:tab pos="5246123" algn="l"/>
                <a:tab pos="5901887" algn="l"/>
                <a:tab pos="6557653" algn="l"/>
                <a:tab pos="7213419" algn="l"/>
                <a:tab pos="7869183" algn="l"/>
              </a:tabLst>
              <a:defRPr/>
            </a:pPr>
            <a:r>
              <a:rPr lang="en-US" dirty="0" smtClean="0"/>
              <a:t>What is muonium (M)?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355680" y="3886200"/>
            <a:ext cx="8570880" cy="2819400"/>
          </a:xfrm>
        </p:spPr>
        <p:txBody>
          <a:bodyPr>
            <a:normAutofit fontScale="85000" lnSpcReduction="20000"/>
          </a:bodyPr>
          <a:lstStyle/>
          <a:p>
            <a:pPr marL="389763" indent="-291963">
              <a:buSzPct val="45000"/>
              <a:buFont typeface="Wingdings" charset="2"/>
              <a:buChar char="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500" dirty="0"/>
              <a:t>Pure leptonic bound-state of </a:t>
            </a:r>
            <a:r>
              <a:rPr lang="en-US" altLang="ja-JP" sz="2500" dirty="0"/>
              <a:t>μ</a:t>
            </a:r>
            <a:r>
              <a:rPr lang="en-US" altLang="ja-JP" sz="2500" baseline="30000" dirty="0"/>
              <a:t>+</a:t>
            </a:r>
            <a:r>
              <a:rPr lang="en-US" sz="2500" dirty="0"/>
              <a:t> and e</a:t>
            </a:r>
            <a:r>
              <a:rPr lang="en-US" sz="2500" baseline="30000" dirty="0"/>
              <a:t>-</a:t>
            </a:r>
            <a:r>
              <a:rPr lang="en-US" sz="2500" dirty="0"/>
              <a:t>, 2.2 </a:t>
            </a:r>
            <a:r>
              <a:rPr lang="en-US" altLang="ja-JP" sz="2500" dirty="0"/>
              <a:t>μ</a:t>
            </a:r>
            <a:r>
              <a:rPr lang="en-US" sz="2500" dirty="0"/>
              <a:t>s lifetime</a:t>
            </a:r>
          </a:p>
          <a:p>
            <a:pPr marL="389763" indent="-291963">
              <a:buSzPct val="45000"/>
              <a:buFont typeface="Wingdings" charset="2"/>
              <a:buChar char="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500" dirty="0" smtClean="0"/>
              <a:t>The</a:t>
            </a:r>
            <a:r>
              <a:rPr lang="en-US" sz="2500" dirty="0" smtClean="0">
                <a:solidFill>
                  <a:srgbClr val="00B0F0"/>
                </a:solidFill>
              </a:rPr>
              <a:t> </a:t>
            </a:r>
            <a:r>
              <a:rPr lang="en-US" sz="2500" b="1" dirty="0" smtClean="0">
                <a:solidFill>
                  <a:srgbClr val="003FBC"/>
                </a:solidFill>
              </a:rPr>
              <a:t>1S-2S </a:t>
            </a:r>
            <a:r>
              <a:rPr lang="en-US" sz="2500" b="1" dirty="0">
                <a:solidFill>
                  <a:srgbClr val="003FBC"/>
                </a:solidFill>
              </a:rPr>
              <a:t>transition frequency</a:t>
            </a:r>
            <a:r>
              <a:rPr lang="en-US" sz="2500" dirty="0"/>
              <a:t> and </a:t>
            </a:r>
            <a:r>
              <a:rPr lang="en-US" sz="2500" dirty="0" smtClean="0"/>
              <a:t>the </a:t>
            </a:r>
            <a:r>
              <a:rPr lang="en-US" sz="2500" b="1" dirty="0" smtClean="0">
                <a:solidFill>
                  <a:srgbClr val="FF0000"/>
                </a:solidFill>
              </a:rPr>
              <a:t>ground state HFS</a:t>
            </a:r>
            <a:r>
              <a:rPr lang="en-US" sz="2500" dirty="0" smtClean="0"/>
              <a:t> were measured </a:t>
            </a:r>
            <a:r>
              <a:rPr lang="en-US" sz="2500" dirty="0"/>
              <a:t>to very high </a:t>
            </a:r>
            <a:r>
              <a:rPr lang="en-US" sz="2500" dirty="0" smtClean="0"/>
              <a:t>precision </a:t>
            </a:r>
            <a:r>
              <a:rPr lang="en-US" sz="2500" dirty="0"/>
              <a:t>(</a:t>
            </a:r>
            <a:r>
              <a:rPr lang="en-US" sz="2500" b="1" dirty="0">
                <a:solidFill>
                  <a:srgbClr val="003FBC"/>
                </a:solidFill>
              </a:rPr>
              <a:t>4 ppb</a:t>
            </a:r>
            <a:r>
              <a:rPr lang="en-US" sz="2500" dirty="0"/>
              <a:t> and </a:t>
            </a:r>
            <a:r>
              <a:rPr lang="en-US" sz="2500" b="1" dirty="0">
                <a:solidFill>
                  <a:srgbClr val="FF0000"/>
                </a:solidFill>
              </a:rPr>
              <a:t>12 ppb</a:t>
            </a:r>
            <a:r>
              <a:rPr lang="en-US" sz="2500" dirty="0" smtClean="0"/>
              <a:t>)</a:t>
            </a:r>
            <a:endParaRPr lang="en-US" sz="2500" dirty="0"/>
          </a:p>
          <a:p>
            <a:pPr marL="389763" indent="-291963">
              <a:buSzPct val="45000"/>
              <a:buFont typeface="Wingdings" charset="2"/>
              <a:buChar char="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500" dirty="0" smtClean="0"/>
              <a:t>Being used since 1960s extensively to</a:t>
            </a:r>
            <a:endParaRPr lang="en-US" sz="2300" dirty="0" smtClean="0"/>
          </a:p>
          <a:p>
            <a:pPr marL="789440" lvl="1" indent="-291963">
              <a:buSzPct val="100000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400" dirty="0" smtClean="0"/>
              <a:t>study </a:t>
            </a:r>
            <a:r>
              <a:rPr lang="en-US" altLang="ja-JP" sz="2400" dirty="0" smtClean="0"/>
              <a:t>μ-e interactions</a:t>
            </a:r>
          </a:p>
          <a:p>
            <a:pPr marL="789440" lvl="1" indent="-291963">
              <a:buSzPct val="100000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400" dirty="0" smtClean="0"/>
              <a:t>test QED bound state theory</a:t>
            </a:r>
          </a:p>
          <a:p>
            <a:pPr marL="789440" lvl="1" indent="-291963">
              <a:buSzPct val="100000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400" dirty="0" smtClean="0"/>
              <a:t>determine and extract fundamental constants (</a:t>
            </a:r>
            <a:r>
              <a:rPr lang="en-US" sz="2400" dirty="0" err="1" smtClean="0"/>
              <a:t>m</a:t>
            </a:r>
            <a:r>
              <a:rPr lang="en-US" altLang="ja-JP" sz="2400" baseline="-25000" dirty="0" err="1" smtClean="0"/>
              <a:t>μ</a:t>
            </a:r>
            <a:r>
              <a:rPr lang="en-US" altLang="ja-JP" sz="2400" dirty="0" smtClean="0"/>
              <a:t>/m</a:t>
            </a:r>
            <a:r>
              <a:rPr lang="en-US" altLang="ja-JP" sz="2400" baseline="-25000" dirty="0" smtClean="0"/>
              <a:t>e</a:t>
            </a:r>
            <a:r>
              <a:rPr lang="en-US" altLang="ja-JP" sz="2400" dirty="0" smtClean="0"/>
              <a:t>, μ magnetic moment, </a:t>
            </a:r>
            <a:r>
              <a:rPr lang="en-US" altLang="ja-JP" sz="2400" dirty="0" err="1" smtClean="0"/>
              <a:t>q</a:t>
            </a:r>
            <a:r>
              <a:rPr lang="en-US" altLang="ja-JP" sz="2400" baseline="-25000" dirty="0" err="1" smtClean="0"/>
              <a:t>μ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q</a:t>
            </a:r>
            <a:r>
              <a:rPr lang="en-US" altLang="ja-JP" sz="2400" baseline="-25000" dirty="0" err="1" smtClean="0"/>
              <a:t>e</a:t>
            </a:r>
            <a:r>
              <a:rPr lang="en-US" sz="2400" dirty="0" smtClean="0"/>
              <a:t>)</a:t>
            </a:r>
          </a:p>
          <a:p>
            <a:pPr marL="789440" lvl="1" indent="-291963">
              <a:buSzPct val="100000"/>
              <a:tabLst>
                <a:tab pos="654394" algn="l"/>
                <a:tab pos="1310228" algn="l"/>
                <a:tab pos="1966062" algn="l"/>
                <a:tab pos="2621896" algn="l"/>
                <a:tab pos="3277728" algn="l"/>
                <a:tab pos="3933562" algn="l"/>
                <a:tab pos="4589395" algn="l"/>
                <a:tab pos="5245227" algn="l"/>
                <a:tab pos="5901062" algn="l"/>
                <a:tab pos="6556894" algn="l"/>
                <a:tab pos="7212729" algn="l"/>
                <a:tab pos="7868561" algn="l"/>
              </a:tabLst>
            </a:pPr>
            <a:r>
              <a:rPr lang="en-US" sz="2400" dirty="0" smtClean="0"/>
              <a:t>probe physics beyond the standard model (LFV, etc ...)</a:t>
            </a: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38200"/>
            <a:ext cx="3276600" cy="29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752600"/>
            <a:ext cx="228226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281040" y="2907268"/>
            <a:ext cx="2100960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/>
              <a:t>Hydrogen-like atom!</a:t>
            </a:r>
            <a:endParaRPr 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800" y="2286000"/>
            <a:ext cx="2260238" cy="3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Courtesy K. </a:t>
            </a:r>
            <a:r>
              <a:rPr lang="en-US" dirty="0" err="1" smtClean="0">
                <a:solidFill>
                  <a:srgbClr val="FF0000"/>
                </a:solidFill>
              </a:rPr>
              <a:t>Jungmann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Improve fundamental precision measurements with muon (</a:t>
            </a:r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r>
              <a:rPr lang="en-US" dirty="0" smtClean="0"/>
              <a:t>) and muonium (M), which are mostly limited by statistics and beam quality. Two straight forward ways available are:</a:t>
            </a:r>
          </a:p>
          <a:p>
            <a:pPr lvl="1"/>
            <a:r>
              <a:rPr lang="en-US" b="1" dirty="0" smtClean="0"/>
              <a:t>Optimizing </a:t>
            </a:r>
            <a:r>
              <a:rPr lang="en-US" altLang="ja-JP" b="1" dirty="0" smtClean="0"/>
              <a:t>μ</a:t>
            </a:r>
            <a:r>
              <a:rPr lang="en-US" altLang="ja-JP" b="1" baseline="30000" dirty="0" smtClean="0"/>
              <a:t>+</a:t>
            </a:r>
            <a:r>
              <a:rPr lang="en-US" b="1" dirty="0" smtClean="0"/>
              <a:t> to M conversion rate </a:t>
            </a:r>
            <a:r>
              <a:rPr lang="en-US" dirty="0" smtClean="0"/>
              <a:t>[</a:t>
            </a:r>
            <a:r>
              <a:rPr lang="en-US" dirty="0" err="1" smtClean="0"/>
              <a:t>Antognini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, PRL 108]</a:t>
            </a:r>
          </a:p>
          <a:p>
            <a:pPr lvl="2"/>
            <a:r>
              <a:rPr lang="en-US" dirty="0" smtClean="0"/>
              <a:t>Porous silica material</a:t>
            </a:r>
          </a:p>
          <a:p>
            <a:pPr lvl="1"/>
            <a:r>
              <a:rPr lang="en-US" b="1" dirty="0" smtClean="0"/>
              <a:t>Developing a high quality slow muon beam line </a:t>
            </a:r>
            <a:r>
              <a:rPr lang="en-US" dirty="0" smtClean="0"/>
              <a:t>[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sz="3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dirty="0" smtClean="0"/>
              <a:t>, PRL 112]</a:t>
            </a:r>
          </a:p>
          <a:p>
            <a:pPr lvl="2"/>
            <a:r>
              <a:rPr lang="en-US" dirty="0" smtClean="0"/>
              <a:t>Phase space compression of 10</a:t>
            </a:r>
            <a:r>
              <a:rPr lang="en-US" baseline="30000" dirty="0" smtClean="0"/>
              <a:t>10</a:t>
            </a:r>
          </a:p>
          <a:p>
            <a:pPr lvl="2"/>
            <a:r>
              <a:rPr lang="en-US" dirty="0" smtClean="0"/>
              <a:t>Sub-</a:t>
            </a:r>
            <a:r>
              <a:rPr lang="en-US" dirty="0" err="1" smtClean="0"/>
              <a:t>eV</a:t>
            </a:r>
            <a:r>
              <a:rPr lang="en-US" dirty="0" smtClean="0"/>
              <a:t> energies</a:t>
            </a:r>
          </a:p>
          <a:p>
            <a:pPr lvl="2"/>
            <a:r>
              <a:rPr lang="en-US" dirty="0" smtClean="0"/>
              <a:t>Sub-mm beam size</a:t>
            </a:r>
          </a:p>
          <a:p>
            <a:pPr lvl="2"/>
            <a:r>
              <a:rPr lang="en-US" dirty="0" smtClean="0"/>
              <a:t>High efficiency (10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Several next generation experiments can be conceived with new </a:t>
            </a:r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r>
              <a:rPr lang="en-US" dirty="0" smtClean="0"/>
              <a:t> and M beams</a:t>
            </a:r>
          </a:p>
          <a:p>
            <a:pPr lvl="1"/>
            <a:r>
              <a:rPr lang="en-US" dirty="0" smtClean="0"/>
              <a:t>Higher precision M spectroscopy, search for M-</a:t>
            </a:r>
            <a:r>
              <a:rPr lang="en-US" dirty="0" err="1" smtClean="0"/>
              <a:t>antiM</a:t>
            </a:r>
            <a:r>
              <a:rPr lang="en-US" dirty="0" smtClean="0"/>
              <a:t> oscillations</a:t>
            </a:r>
          </a:p>
          <a:p>
            <a:pPr lvl="1"/>
            <a:r>
              <a:rPr lang="en-US" altLang="ja-JP" dirty="0" err="1" smtClean="0"/>
              <a:t>μ</a:t>
            </a:r>
            <a:r>
              <a:rPr lang="en-US" baseline="-25000" dirty="0" err="1" smtClean="0"/>
              <a:t>EDM</a:t>
            </a:r>
            <a:r>
              <a:rPr lang="en-US" dirty="0" smtClean="0"/>
              <a:t>, (g-2)</a:t>
            </a:r>
            <a:r>
              <a:rPr lang="en-US" altLang="ja-JP" baseline="-25000" dirty="0" smtClean="0"/>
              <a:t>μ</a:t>
            </a:r>
            <a:r>
              <a:rPr lang="en-US" dirty="0" smtClean="0"/>
              <a:t>, etc or even antimatter gravity </a:t>
            </a:r>
            <a:r>
              <a: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[Kaplan </a:t>
            </a:r>
            <a:r>
              <a:rPr lang="en-US" sz="3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al.</a:t>
            </a:r>
            <a:r>
              <a: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3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arXiv:1308.0878]</a:t>
            </a:r>
            <a:r>
              <a:rPr lang="en-US" dirty="0" smtClean="0"/>
              <a:t>!</a:t>
            </a:r>
          </a:p>
          <a:p>
            <a:r>
              <a:rPr lang="en-US" dirty="0" smtClean="0"/>
              <a:t>Can probe energy scales of up to 1000 </a:t>
            </a:r>
            <a:r>
              <a:rPr lang="en-US" dirty="0" err="1" smtClean="0"/>
              <a:t>TeV</a:t>
            </a:r>
            <a:r>
              <a:rPr lang="en-US" dirty="0" smtClean="0"/>
              <a:t> (complementary to HEP)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94750" cy="3981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270000"/>
            <a:ext cx="8699500" cy="444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320" y="685800"/>
            <a:ext cx="7228280" cy="55531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22880" y="5937755"/>
            <a:ext cx="8272800" cy="1362383"/>
          </a:xfrm>
        </p:spPr>
        <p:txBody>
          <a:bodyPr rtlCol="0">
            <a:normAutofit/>
          </a:bodyPr>
          <a:lstStyle/>
          <a:p>
            <a:pPr defTabSz="913074">
              <a:defRPr/>
            </a:pPr>
            <a:r>
              <a:rPr lang="en-US" dirty="0" smtClean="0">
                <a:solidFill>
                  <a:schemeClr val="bg1"/>
                </a:solidFill>
              </a:rPr>
              <a:t>Muonium production</a:t>
            </a:r>
          </a:p>
        </p:txBody>
      </p:sp>
      <p:sp>
        <p:nvSpPr>
          <p:cNvPr id="1331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722880" y="4416944"/>
            <a:ext cx="7771680" cy="15006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Optimizing 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μ</a:t>
            </a:r>
            <a:r>
              <a:rPr lang="en-US" altLang="ja-JP" sz="2400" b="1" baseline="30000" dirty="0" smtClean="0">
                <a:solidFill>
                  <a:schemeClr val="bg1"/>
                </a:solidFill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</a:rPr>
              <a:t> to M conversion rate </a:t>
            </a:r>
            <a:r>
              <a:rPr lang="en-US" sz="2200" b="1" dirty="0" smtClean="0">
                <a:solidFill>
                  <a:schemeClr val="bg1"/>
                </a:solidFill>
              </a:rPr>
              <a:t>using porous silica</a:t>
            </a: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06CA7-D42B-403C-944A-AA316CC27E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7"/>
          <p:cNvSpPr txBox="1">
            <a:spLocks/>
          </p:cNvSpPr>
          <p:nvPr/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 vert="horz" lIns="91350" tIns="45677" rIns="91350" bIns="45677" rtlCol="0" anchor="ctr"/>
          <a:lstStyle/>
          <a:p>
            <a:pPr marL="0" marR="0" lvl="0" indent="0" algn="r" defTabSz="9131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61395-C47D-4163-9FC8-1E4F4806FEB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31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 Experimental hall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http://gfa.web.psi.ch/ehalle/expha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2"/>
            <a:ext cx="5029200" cy="592455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33" y="2962870"/>
            <a:ext cx="2194258" cy="1477299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algn="ctr"/>
            <a:r>
              <a:rPr lang="en-US" altLang="ja-JP" b="1" u="sng" dirty="0" smtClean="0"/>
              <a:t>μ</a:t>
            </a:r>
            <a:r>
              <a:rPr lang="en-US" b="1" u="sng" dirty="0" smtClean="0"/>
              <a:t>E4 beam line</a:t>
            </a:r>
          </a:p>
          <a:p>
            <a:pPr algn="ctr"/>
            <a:r>
              <a:rPr lang="en-US" dirty="0" smtClean="0"/>
              <a:t>Muonium production</a:t>
            </a:r>
          </a:p>
          <a:p>
            <a:pPr algn="ctr"/>
            <a:r>
              <a:rPr lang="en-US" dirty="0" smtClean="0"/>
              <a:t>from porous silica</a:t>
            </a:r>
          </a:p>
          <a:p>
            <a:pPr algn="ctr"/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rate: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4.2 x 10</a:t>
            </a:r>
            <a:r>
              <a:rPr lang="en-US" baseline="30000" dirty="0" smtClean="0"/>
              <a:t>8</a:t>
            </a:r>
            <a:r>
              <a:rPr lang="en-US" dirty="0" smtClean="0"/>
              <a:t>/s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53200" y="2886670"/>
            <a:ext cx="2574616" cy="923330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pPr algn="ctr"/>
            <a:r>
              <a:rPr lang="el-GR" b="1" u="sng" dirty="0" smtClean="0"/>
              <a:t>π</a:t>
            </a:r>
            <a:r>
              <a:rPr lang="en-US" b="1" u="sng" dirty="0" smtClean="0"/>
              <a:t>E1 beam line</a:t>
            </a:r>
          </a:p>
          <a:p>
            <a:pPr algn="ctr"/>
            <a:r>
              <a:rPr lang="en-US" dirty="0" smtClean="0"/>
              <a:t>Phase space compression</a:t>
            </a:r>
          </a:p>
          <a:p>
            <a:pPr algn="ctr"/>
            <a:r>
              <a:rPr lang="en-US" dirty="0" smtClean="0"/>
              <a:t>of muon beam</a:t>
            </a:r>
            <a:endParaRPr 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2057400" y="3505200"/>
            <a:ext cx="2514600" cy="76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5334003" y="3657600"/>
            <a:ext cx="1447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psi.ch/media/ImageBoard/igp_1024x640%3E_bi2005m03_0014_0001_di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781" y="914399"/>
            <a:ext cx="3103419" cy="2133601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43362" y="1219203"/>
            <a:ext cx="1105066" cy="12091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590 </a:t>
            </a:r>
            <a:r>
              <a:rPr lang="en-US" b="1" dirty="0" err="1" smtClean="0">
                <a:solidFill>
                  <a:srgbClr val="FF0000"/>
                </a:solidFill>
              </a:rPr>
              <a:t>MeV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Cyclotron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 = 2 </a:t>
            </a:r>
            <a:r>
              <a:rPr lang="en-US" b="1" dirty="0" err="1" smtClean="0">
                <a:solidFill>
                  <a:srgbClr val="FF0000"/>
                </a:solidFill>
              </a:rPr>
              <a:t>mA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(1.2 MW)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://lmu.web.psi.ch/images/mue4-110106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3810000" cy="2681111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5621994" y="3276600"/>
            <a:ext cx="1540806" cy="369332"/>
          </a:xfrm>
          <a:prstGeom prst="rect">
            <a:avLst/>
          </a:prstGeom>
          <a:noFill/>
        </p:spPr>
        <p:txBody>
          <a:bodyPr wrap="none" lIns="91410" tIns="45706" rIns="91410" bIns="45706" rtlCol="0">
            <a:spAutoFit/>
          </a:bodyPr>
          <a:lstStyle/>
          <a:p>
            <a:r>
              <a:rPr lang="en-US" altLang="ja-JP" b="1" dirty="0" smtClean="0">
                <a:solidFill>
                  <a:srgbClr val="FFFF00"/>
                </a:solidFill>
              </a:rPr>
              <a:t>μE4 beam line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of LEM</a:t>
            </a:r>
            <a:endParaRPr 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602" name="Picture 2" descr="LEM Setup20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3" y="1151794"/>
            <a:ext cx="7239000" cy="5401409"/>
          </a:xfrm>
          <a:prstGeom prst="rect">
            <a:avLst/>
          </a:prstGeom>
          <a:noFill/>
        </p:spPr>
      </p:pic>
      <p:pic>
        <p:nvPicPr>
          <p:cNvPr id="6" name="Picture 6" descr="µS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3" y="76203"/>
            <a:ext cx="1436688" cy="1091156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28600" y="6336296"/>
            <a:ext cx="2410407" cy="3693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10" tIns="45706" rIns="91410" bIns="4570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Courtesy PSI LEM group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3" descr="C:\Users\kimsiang\Downloads\225717_10150595556385054_754205053_18579423_19603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3528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26880" y="41770"/>
            <a:ext cx="8490240" cy="869851"/>
          </a:xfrm>
        </p:spPr>
        <p:txBody>
          <a:bodyPr tIns="29566"/>
          <a:lstStyle/>
          <a:p>
            <a:pPr>
              <a:tabLst>
                <a:tab pos="654462" algn="l"/>
                <a:tab pos="1310364" algn="l"/>
                <a:tab pos="1966266" algn="l"/>
                <a:tab pos="2622168" algn="l"/>
                <a:tab pos="3278068" algn="l"/>
                <a:tab pos="3933970" algn="l"/>
                <a:tab pos="4589871" algn="l"/>
                <a:tab pos="5245771" algn="l"/>
                <a:tab pos="5901674" algn="l"/>
                <a:tab pos="6557574" algn="l"/>
                <a:tab pos="7213476" algn="l"/>
                <a:tab pos="7869377" algn="l"/>
              </a:tabLst>
            </a:pPr>
            <a:r>
              <a:rPr lang="en-US" dirty="0" smtClean="0"/>
              <a:t>Muonium production – Porous silica</a:t>
            </a:r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1395-C47D-4163-9FC8-1E4F4806FE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56040" y="5791200"/>
            <a:ext cx="9123840" cy="1066800"/>
          </a:xfrm>
          <a:prstGeom prst="rect">
            <a:avLst/>
          </a:prstGeom>
          <a:ln/>
        </p:spPr>
        <p:txBody>
          <a:bodyPr lIns="91301" tIns="45653" rIns="91301" bIns="45653">
            <a:normAutofit/>
          </a:bodyPr>
          <a:lstStyle/>
          <a:p>
            <a:pPr marL="391200" indent="-293400" defTabSz="913074">
              <a:spcBef>
                <a:spcPct val="20000"/>
              </a:spcBef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Muon </a:t>
            </a:r>
            <a:r>
              <a:rPr lang="en-US" sz="2200" b="1" dirty="0">
                <a:solidFill>
                  <a:srgbClr val="FF0000"/>
                </a:solidFill>
              </a:rPr>
              <a:t>spin rotation technique</a:t>
            </a:r>
            <a:r>
              <a:rPr lang="en-US" sz="2200" dirty="0">
                <a:solidFill>
                  <a:prstClr val="black"/>
                </a:solidFill>
              </a:rPr>
              <a:t> to extract </a:t>
            </a:r>
            <a:r>
              <a:rPr lang="en-US" sz="2200" dirty="0" smtClean="0">
                <a:solidFill>
                  <a:prstClr val="black"/>
                </a:solidFill>
              </a:rPr>
              <a:t>M </a:t>
            </a:r>
            <a:r>
              <a:rPr lang="en-US" sz="2200" dirty="0">
                <a:solidFill>
                  <a:prstClr val="black"/>
                </a:solidFill>
              </a:rPr>
              <a:t>formation </a:t>
            </a:r>
            <a:r>
              <a:rPr lang="en-US" sz="2200" dirty="0" smtClean="0">
                <a:solidFill>
                  <a:prstClr val="black"/>
                </a:solidFill>
              </a:rPr>
              <a:t>probability</a:t>
            </a:r>
            <a:endParaRPr lang="en-US" sz="2200" dirty="0">
              <a:solidFill>
                <a:prstClr val="black"/>
              </a:solidFill>
            </a:endParaRPr>
          </a:p>
          <a:p>
            <a:pPr marL="391200" indent="-293400" defTabSz="913074">
              <a:spcBef>
                <a:spcPct val="20000"/>
              </a:spcBef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200" b="1" dirty="0">
                <a:solidFill>
                  <a:srgbClr val="FF0000"/>
                </a:solidFill>
              </a:rPr>
              <a:t>Positron shielding technique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to </a:t>
            </a:r>
            <a:r>
              <a:rPr lang="en-US" sz="2200" dirty="0">
                <a:solidFill>
                  <a:prstClr val="black"/>
                </a:solidFill>
              </a:rPr>
              <a:t>extract </a:t>
            </a:r>
            <a:r>
              <a:rPr lang="en-US" sz="2200" dirty="0" smtClean="0">
                <a:solidFill>
                  <a:prstClr val="black"/>
                </a:solidFill>
              </a:rPr>
              <a:t>M emission into vacuum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345639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581400" y="3962400"/>
            <a:ext cx="5486400" cy="1981200"/>
          </a:xfrm>
          <a:prstGeom prst="rect">
            <a:avLst/>
          </a:prstGeom>
          <a:ln/>
        </p:spPr>
        <p:txBody>
          <a:bodyPr lIns="91301" tIns="45653" rIns="91301" bIns="45653">
            <a:noAutofit/>
          </a:bodyPr>
          <a:lstStyle/>
          <a:p>
            <a:pPr marL="391200" indent="-293400" defTabSz="913074">
              <a:spcBef>
                <a:spcPct val="20000"/>
              </a:spcBef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Bulk silica - high M production rate but no emission outside the target </a:t>
            </a:r>
          </a:p>
          <a:p>
            <a:pPr marL="391200" indent="-293400" defTabSz="913074">
              <a:spcBef>
                <a:spcPct val="20000"/>
              </a:spcBef>
              <a:buSzPct val="45000"/>
              <a:buFont typeface="Wingdings" charset="2"/>
              <a:buChar char=""/>
              <a:tabLst>
                <a:tab pos="655834" algn="l"/>
                <a:tab pos="1311663" algn="l"/>
                <a:tab pos="1967498" algn="l"/>
                <a:tab pos="2623333" algn="l"/>
                <a:tab pos="3279164" algn="l"/>
                <a:tab pos="3935001" algn="l"/>
                <a:tab pos="4590833" algn="l"/>
                <a:tab pos="5246667" algn="l"/>
                <a:tab pos="5902498" algn="l"/>
                <a:tab pos="6558333" algn="l"/>
                <a:tab pos="7214167" algn="l"/>
                <a:tab pos="7869999" algn="l"/>
              </a:tabLst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Silica with structured pore-network (porous silica)  - lower formation rate but a high fraction of M diffuses out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336" y="1295400"/>
            <a:ext cx="254686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imsiang\Pictures\muproduc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0418" y="914400"/>
            <a:ext cx="3514943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1078</Words>
  <Application>Microsoft Office PowerPoint</Application>
  <PresentationFormat>画面に合わせる (4:3)</PresentationFormat>
  <Paragraphs>174</Paragraphs>
  <Slides>24</Slides>
  <Notes>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2_Office テーマ</vt:lpstr>
      <vt:lpstr>数式</vt:lpstr>
      <vt:lpstr>Towards next generation fundamental precision measurements with muons</vt:lpstr>
      <vt:lpstr>Collaborators</vt:lpstr>
      <vt:lpstr>Motivations</vt:lpstr>
      <vt:lpstr>What is muonium (M)?</vt:lpstr>
      <vt:lpstr>Motivation</vt:lpstr>
      <vt:lpstr>Muonium production</vt:lpstr>
      <vt:lpstr>PSI Experimental hall</vt:lpstr>
      <vt:lpstr>Details of LEM</vt:lpstr>
      <vt:lpstr>Muonium production – Porous silica</vt:lpstr>
      <vt:lpstr>Muon Spin Rotation technique (μSR)</vt:lpstr>
      <vt:lpstr>Results from μSR technique</vt:lpstr>
      <vt:lpstr>Positron shielding technique (PST)</vt:lpstr>
      <vt:lpstr>Emission of M into vacuum</vt:lpstr>
      <vt:lpstr>Towards M 1S-2S – a trapping cell</vt:lpstr>
      <vt:lpstr>Preliminary results</vt:lpstr>
      <vt:lpstr>Phase space compression</vt:lpstr>
      <vt:lpstr>Slow muon beam program at PSI</vt:lpstr>
      <vt:lpstr>Testing longitudinal compression at PSI</vt:lpstr>
      <vt:lpstr>Raw data</vt:lpstr>
      <vt:lpstr>Results</vt:lpstr>
      <vt:lpstr>Testing transverse compression</vt:lpstr>
      <vt:lpstr>Neutron radiography of 3He gas density</vt:lpstr>
      <vt:lpstr>スライド 23</vt:lpstr>
      <vt:lpstr>Summary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Technique Seminar Fermilab Aug 2014 Khaw</dc:title>
  <dc:creator>kimsiang</dc:creator>
  <cp:lastModifiedBy>kimsiang</cp:lastModifiedBy>
  <cp:revision>641</cp:revision>
  <dcterms:created xsi:type="dcterms:W3CDTF">2014-04-27T00:12:18Z</dcterms:created>
  <dcterms:modified xsi:type="dcterms:W3CDTF">2014-08-07T05:01:10Z</dcterms:modified>
</cp:coreProperties>
</file>