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65" r:id="rId4"/>
    <p:sldId id="261" r:id="rId5"/>
    <p:sldId id="267" r:id="rId6"/>
    <p:sldId id="266" r:id="rId7"/>
    <p:sldId id="269" r:id="rId8"/>
    <p:sldId id="268" r:id="rId9"/>
    <p:sldId id="256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75673" autoAdjust="0"/>
  </p:normalViewPr>
  <p:slideViewPr>
    <p:cSldViewPr snapToGrid="0">
      <p:cViewPr varScale="1">
        <p:scale>
          <a:sx n="88" d="100"/>
          <a:sy n="88" d="100"/>
        </p:scale>
        <p:origin x="5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3F82E-D2C1-4FC2-827A-93FB5CED9EEF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C14EE-AD00-4AAE-B70C-A2773086DF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83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C14EE-AD00-4AAE-B70C-A2773086DF3F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494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C14EE-AD00-4AAE-B70C-A2773086DF3F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2481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BBB3-5054-BBE7-BE97-F40E3D9AB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AE8C9-0237-50B3-EC27-87773A747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42AF-6A4B-F42B-F10F-7B66D677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1CFE-13B6-E765-5F67-4163E281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6012C-BC40-A6F0-FC5E-D6D1EBDC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83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5802-C848-2DA1-0D09-A20AFC72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D709D-EE9F-4C27-04C5-2C9D8DBB8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8DE6-3DBB-372E-E338-B58B2F89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EEFF-FC79-0B5A-69B8-0C5C99FE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BE27D-8DCF-A229-F707-753ACF80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34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67F51-51F3-CA83-D3F7-441E32442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E806D-7735-4DC8-1A33-59B8B0A20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108A3-DECA-BEFD-EEFA-29BC368E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FE3D-22EA-4DCE-C9EC-9FA2A226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ADE04-4B71-46BA-DE0A-7B2E6D5E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104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F0E8-9BF8-7664-CAD3-DB05F985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20BD-B6F4-9E9A-FA70-7DA2C420D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E7A4-81FF-88A1-5459-729AE901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1B70C-4FEC-2FFA-6764-293DC393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530F-1726-ECB5-7842-D47B931A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59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C952-163E-BCB0-9A1E-5F7A6F07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28BAC-26AA-533F-752A-89237793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12448-98A0-57C3-A682-6DC6E49D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1E4E-DC77-3D25-556B-F6C6725C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11A73-874A-D93A-D5DB-184B9D07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248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F274-ED31-A95D-5E3E-BD468295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2B700-303B-CBD8-04A4-CB80668BB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C13FE-4910-03F7-2C66-F8EE29981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EC9C8-F056-0F4B-06F6-12F6B4E0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FB864-B26B-9F62-B159-7EFBC1B5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CF24A-BB7D-B7EE-DCE0-79713BCE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288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0E49-F83C-D7AF-2D69-90C0960D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EA5C-9F5E-4768-4096-E85E0053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DD03B-1795-4A05-8441-FAC335371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40C27-54BC-1C17-FEAD-FD171C936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11BCF-9069-95E4-A18F-D6B8544BD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2436A-E3DD-0F22-C3F9-9074A047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EA39F-022C-7D51-5BA8-E593DC3C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2921A-1CEE-4561-58FB-49B47FA4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238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0061-0E87-60C6-928C-FD9A3AD2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8A7F2-6EDC-CA95-35C7-7B844C16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1635F-8138-4217-A7B0-85A078EE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E68C1-4415-FE95-11ED-83CE7098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77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393E6-2EDF-BBAF-4CC6-8CFCD367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60A39-8D14-2855-E13D-C8E52E06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87C55-A414-A4A3-FAD0-3B0CAC99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912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2D53-9D3C-C335-F339-1E6C1435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22AC-8F4B-417A-FB86-6D9BE1563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EADE2-8B5E-8BD3-CE86-D8BA087F4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497EA-D0B8-81B8-9E5A-FAA79BB1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95AD1-64E0-9629-2C44-548AB428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5CEFA-AD00-9C26-52EC-85203377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515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E80C-20CC-ED5F-BA15-5F0A2618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4F2B7-6D11-C130-295F-E96CA442E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0A772-FECD-684D-A43B-B166F56D9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D5255-235E-C29B-1688-1F013CD7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36173-D1B4-0FB7-5233-1092861B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1F60A-4B28-0A4E-2BDA-4C392517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333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FBAD6-D918-E61F-3363-B633B91D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7EC04-409D-7C92-779A-F0F3B9EB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B7B8C-C90B-56E7-EDBB-52C2C6734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205-057F-44A9-BBE3-A0DF784D5872}" type="datetimeFigureOut">
              <a:rPr lang="LID4096" smtClean="0"/>
              <a:t>09/30/2024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43B6-3C21-5092-C825-62B3E0FB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30A0-54AB-792F-B2B1-BCC037607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7545-7844-49D2-92EC-0BF2230246A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865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s://atmoschem.ethz.ch/" TargetMode="External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lara.nussbaumer@usys.ethz.ch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qportal.discomap.eea.europa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ac.ornl.gov/ATOM/campaign/" TargetMode="External"/><Relationship Id="rId4" Type="http://schemas.openxmlformats.org/officeDocument/2006/relationships/hyperlink" Target="mailto:clara.nussbaumer@usys.ethz.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342DB-5EBB-8444-029E-B6D446DA50D1}"/>
              </a:ext>
            </a:extLst>
          </p:cNvPr>
          <p:cNvSpPr txBox="1"/>
          <p:nvPr/>
        </p:nvSpPr>
        <p:spPr>
          <a:xfrm>
            <a:off x="1187534" y="-24989"/>
            <a:ext cx="9816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Atmospheric Chemistry Group 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New at ETH since Jan 2024! </a:t>
            </a:r>
            <a:endParaRPr lang="LID4096" dirty="0">
              <a:solidFill>
                <a:srgbClr val="0070C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04E8219-53E8-231F-5DE1-027300F6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" y="93965"/>
            <a:ext cx="1129130" cy="1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AC / Institute for Atmospheric and Climate Science">
            <a:extLst>
              <a:ext uri="{FF2B5EF4-FFF2-40B4-BE49-F238E27FC236}">
                <a16:creationId xmlns:a16="http://schemas.microsoft.com/office/drawing/2014/main" id="{A5B5DFB3-CD10-BAB6-E0EF-E5EF5164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70" y="43038"/>
            <a:ext cx="1129130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Florence Alice Brown">
            <a:extLst>
              <a:ext uri="{FF2B5EF4-FFF2-40B4-BE49-F238E27FC236}">
                <a16:creationId xmlns:a16="http://schemas.microsoft.com/office/drawing/2014/main" id="{92E32942-6620-439E-7931-EB1BE897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400" y="3385492"/>
            <a:ext cx="864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r.  Yumin Li">
            <a:extLst>
              <a:ext uri="{FF2B5EF4-FFF2-40B4-BE49-F238E27FC236}">
                <a16:creationId xmlns:a16="http://schemas.microsoft.com/office/drawing/2014/main" id="{AA532426-E447-6E73-A73E-9E59B7F8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86" y="3412598"/>
            <a:ext cx="864533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lara Nussbaumer – Postdoctoral Scientist – Max-Planck ...">
            <a:extLst>
              <a:ext uri="{FF2B5EF4-FFF2-40B4-BE49-F238E27FC236}">
                <a16:creationId xmlns:a16="http://schemas.microsoft.com/office/drawing/2014/main" id="{78075F5F-FFA0-F4B9-38E1-F85CA4B8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681" y="3393318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C560E-8CC1-AEA5-FF07-F2DF3507952F}"/>
              </a:ext>
            </a:extLst>
          </p:cNvPr>
          <p:cNvSpPr txBox="1"/>
          <p:nvPr/>
        </p:nvSpPr>
        <p:spPr>
          <a:xfrm>
            <a:off x="7505597" y="4548732"/>
            <a:ext cx="120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Dr.</a:t>
            </a:r>
            <a:r>
              <a:rPr lang="en-GB" sz="1400" dirty="0"/>
              <a:t> Yumin 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DF7FB-07CA-3B5C-6DFB-9639781C747F}"/>
              </a:ext>
            </a:extLst>
          </p:cNvPr>
          <p:cNvSpPr txBox="1"/>
          <p:nvPr/>
        </p:nvSpPr>
        <p:spPr>
          <a:xfrm>
            <a:off x="8762100" y="4545318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Dr.</a:t>
            </a:r>
            <a:r>
              <a:rPr lang="en-GB" sz="1400" dirty="0"/>
              <a:t> Florence Brown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FD350-7CA0-779D-DF4D-A80E95EB28AC}"/>
              </a:ext>
            </a:extLst>
          </p:cNvPr>
          <p:cNvSpPr txBox="1"/>
          <p:nvPr/>
        </p:nvSpPr>
        <p:spPr>
          <a:xfrm>
            <a:off x="10004342" y="4539230"/>
            <a:ext cx="220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Dr.</a:t>
            </a:r>
            <a:r>
              <a:rPr lang="en-GB" sz="1400" dirty="0"/>
              <a:t> Clara </a:t>
            </a:r>
            <a:r>
              <a:rPr lang="en-GB" sz="1400" dirty="0" err="1"/>
              <a:t>Nussbaumer</a:t>
            </a:r>
            <a:endParaRPr lang="en-GB" sz="1400" dirty="0"/>
          </a:p>
        </p:txBody>
      </p:sp>
      <p:pic>
        <p:nvPicPr>
          <p:cNvPr id="13" name="Picture 2" descr="Plasmion">
            <a:extLst>
              <a:ext uri="{FF2B5EF4-FFF2-40B4-BE49-F238E27FC236}">
                <a16:creationId xmlns:a16="http://schemas.microsoft.com/office/drawing/2014/main" id="{0A448317-A521-5E20-9526-C3DD2B073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7530" y="5163249"/>
            <a:ext cx="929139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ynthia Antossian">
            <a:extLst>
              <a:ext uri="{FF2B5EF4-FFF2-40B4-BE49-F238E27FC236}">
                <a16:creationId xmlns:a16="http://schemas.microsoft.com/office/drawing/2014/main" id="{F6555306-91D2-2E3C-0D17-9BF88C390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5593" y="5191895"/>
            <a:ext cx="835195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444CC3-6515-8A9B-CE09-D9CABD6B9CA2}"/>
              </a:ext>
            </a:extLst>
          </p:cNvPr>
          <p:cNvSpPr txBox="1"/>
          <p:nvPr/>
        </p:nvSpPr>
        <p:spPr>
          <a:xfrm>
            <a:off x="8042884" y="6277564"/>
            <a:ext cx="314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Dr.</a:t>
            </a:r>
            <a:r>
              <a:rPr lang="en-GB" sz="1400" dirty="0"/>
              <a:t> </a:t>
            </a:r>
            <a:r>
              <a:rPr lang="en-GB" sz="1400" dirty="0" err="1"/>
              <a:t>Uli</a:t>
            </a:r>
            <a:r>
              <a:rPr lang="en-GB" sz="1400" dirty="0"/>
              <a:t> </a:t>
            </a:r>
            <a:r>
              <a:rPr lang="en-GB" sz="1400" dirty="0" err="1"/>
              <a:t>Kreiger</a:t>
            </a:r>
            <a:r>
              <a:rPr lang="en-GB" sz="1400" dirty="0"/>
              <a:t>           Cynthia </a:t>
            </a:r>
            <a:r>
              <a:rPr lang="en-GB" sz="1400" dirty="0" err="1"/>
              <a:t>Antossian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2E3D91-A4F1-848F-BE4C-E5716B0AF407}"/>
              </a:ext>
            </a:extLst>
          </p:cNvPr>
          <p:cNvSpPr txBox="1"/>
          <p:nvPr/>
        </p:nvSpPr>
        <p:spPr>
          <a:xfrm>
            <a:off x="8825385" y="2696837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Project Tutors:</a:t>
            </a:r>
            <a:endParaRPr lang="LID4096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03C7B1-6450-B9B3-3AE2-1E316C895493}"/>
              </a:ext>
            </a:extLst>
          </p:cNvPr>
          <p:cNvSpPr txBox="1"/>
          <p:nvPr/>
        </p:nvSpPr>
        <p:spPr>
          <a:xfrm>
            <a:off x="2171267" y="905582"/>
            <a:ext cx="8157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ID4096" dirty="0"/>
              <a:t>Information about our</a:t>
            </a:r>
            <a:r>
              <a:rPr lang="en-GB" dirty="0"/>
              <a:t> </a:t>
            </a:r>
            <a:r>
              <a:rPr lang="LID4096" dirty="0"/>
              <a:t>research &amp; MSc projects:</a:t>
            </a:r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dirty="0">
                <a:hlinkClick r:id="rId9"/>
              </a:rPr>
              <a:t>https://atmoschem.ethz.ch</a:t>
            </a:r>
            <a:r>
              <a:rPr lang="en-GB" dirty="0"/>
              <a:t>  </a:t>
            </a:r>
            <a:endParaRPr lang="LID4096" dirty="0"/>
          </a:p>
        </p:txBody>
      </p:sp>
      <p:pic>
        <p:nvPicPr>
          <p:cNvPr id="22" name="Picture 21" descr="A person in front of a whiteboard&#10;&#10;Description automatically generated">
            <a:extLst>
              <a:ext uri="{FF2B5EF4-FFF2-40B4-BE49-F238E27FC236}">
                <a16:creationId xmlns:a16="http://schemas.microsoft.com/office/drawing/2014/main" id="{6B250F11-883F-9020-9AAA-F88C660261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6567" y="87185"/>
            <a:ext cx="1120392" cy="126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923C8E-D577-7ED7-ADDE-E46813FF642B}"/>
              </a:ext>
            </a:extLst>
          </p:cNvPr>
          <p:cNvSpPr txBox="1"/>
          <p:nvPr/>
        </p:nvSpPr>
        <p:spPr>
          <a:xfrm>
            <a:off x="8891667" y="1405263"/>
            <a:ext cx="187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Prof. Colette Heald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29BFCF-36C7-8FDB-7DDD-BBE1F9BA9C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13" y="2099034"/>
            <a:ext cx="3445214" cy="2286000"/>
          </a:xfrm>
          <a:prstGeom prst="rect">
            <a:avLst/>
          </a:prstGeom>
        </p:spPr>
      </p:pic>
      <p:pic>
        <p:nvPicPr>
          <p:cNvPr id="26" name="Picture 4" descr="Air pollution in Paris : Eiffel tower through a haze of pollution in Paris ">
            <a:extLst>
              <a:ext uri="{FF2B5EF4-FFF2-40B4-BE49-F238E27FC236}">
                <a16:creationId xmlns:a16="http://schemas.microsoft.com/office/drawing/2014/main" id="{5BAB8A23-2DAD-34B5-848D-4611EDB8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6" y="4383868"/>
            <a:ext cx="38100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7938EC-7E2E-ABA0-39AB-13189DED5EE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6147" y="4389185"/>
            <a:ext cx="3445214" cy="2287542"/>
          </a:xfrm>
          <a:prstGeom prst="rect">
            <a:avLst/>
          </a:prstGeom>
        </p:spPr>
      </p:pic>
      <p:pic>
        <p:nvPicPr>
          <p:cNvPr id="30" name="Picture 2" descr="An aerial view of a forest with plumes of smoke rising from fires, with orange flames visible in the left foreground.">
            <a:extLst>
              <a:ext uri="{FF2B5EF4-FFF2-40B4-BE49-F238E27FC236}">
                <a16:creationId xmlns:a16="http://schemas.microsoft.com/office/drawing/2014/main" id="{25A2026D-7F81-24F5-897C-66F5F5A4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22" y="209786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6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342DB-5EBB-8444-029E-B6D446DA50D1}"/>
              </a:ext>
            </a:extLst>
          </p:cNvPr>
          <p:cNvSpPr txBox="1"/>
          <p:nvPr/>
        </p:nvSpPr>
        <p:spPr>
          <a:xfrm>
            <a:off x="2464158" y="-24989"/>
            <a:ext cx="697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Atmospheric Chemistry Research @ ETH</a:t>
            </a:r>
            <a:endParaRPr lang="LID4096" sz="2400" b="1" i="1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CD9A70-DCCB-A1F3-A498-A5EB0DF2B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6" y="4585400"/>
            <a:ext cx="2160000" cy="1617915"/>
          </a:xfrm>
          <a:prstGeom prst="rect">
            <a:avLst/>
          </a:prstGeom>
        </p:spPr>
      </p:pic>
      <p:pic>
        <p:nvPicPr>
          <p:cNvPr id="22" name="Picture 4" descr="IB_MC07_01">
            <a:extLst>
              <a:ext uri="{FF2B5EF4-FFF2-40B4-BE49-F238E27FC236}">
                <a16:creationId xmlns:a16="http://schemas.microsoft.com/office/drawing/2014/main" id="{4B3DA4BE-D2D2-F2FE-CF08-DDF1C1F2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2524508"/>
            <a:ext cx="2160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0D1C26-C717-1FA2-5973-F7BBA99D86A6}"/>
              </a:ext>
            </a:extLst>
          </p:cNvPr>
          <p:cNvSpPr txBox="1"/>
          <p:nvPr/>
        </p:nvSpPr>
        <p:spPr>
          <a:xfrm>
            <a:off x="6388118" y="2572310"/>
            <a:ext cx="26501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Atmospheric Aerosols</a:t>
            </a:r>
          </a:p>
          <a:p>
            <a:r>
              <a:rPr lang="en-CA" sz="1600" dirty="0"/>
              <a:t>Formation and impacts of PM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033A9B-0340-F9B6-2E8A-A1A7965D8481}"/>
              </a:ext>
            </a:extLst>
          </p:cNvPr>
          <p:cNvSpPr txBox="1"/>
          <p:nvPr/>
        </p:nvSpPr>
        <p:spPr>
          <a:xfrm>
            <a:off x="6356104" y="4558145"/>
            <a:ext cx="271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Biosphere-Atmosphere Interactions</a:t>
            </a:r>
          </a:p>
          <a:p>
            <a:r>
              <a:rPr lang="en-CA" sz="1600" dirty="0"/>
              <a:t>Biosphere as a source/sink of particles/gases</a:t>
            </a:r>
          </a:p>
          <a:p>
            <a:r>
              <a:rPr lang="en-CA" sz="1600" dirty="0"/>
              <a:t>How pollution impacts vegetation/agriculture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A671F8-59DA-F5C3-905F-0939C1C44B9F}"/>
              </a:ext>
            </a:extLst>
          </p:cNvPr>
          <p:cNvSpPr txBox="1"/>
          <p:nvPr/>
        </p:nvSpPr>
        <p:spPr>
          <a:xfrm>
            <a:off x="106611" y="593519"/>
            <a:ext cx="11978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FF"/>
                </a:solidFill>
              </a:rPr>
              <a:t>We focus on global atmospheric chemistry, often at the intersection of global change </a:t>
            </a:r>
          </a:p>
          <a:p>
            <a:pPr algn="ctr"/>
            <a:r>
              <a:rPr lang="en-CA" dirty="0">
                <a:solidFill>
                  <a:srgbClr val="0000FF"/>
                </a:solidFill>
              </a:rPr>
              <a:t>(emissions, climate, land use change).</a:t>
            </a:r>
          </a:p>
          <a:p>
            <a:pPr algn="ctr"/>
            <a:endParaRPr lang="en-CA" dirty="0">
              <a:solidFill>
                <a:srgbClr val="0000FF"/>
              </a:solidFill>
            </a:endParaRPr>
          </a:p>
          <a:p>
            <a:pPr algn="ctr"/>
            <a:r>
              <a:rPr lang="en-CA" dirty="0">
                <a:solidFill>
                  <a:srgbClr val="0000FF"/>
                </a:solidFill>
              </a:rPr>
              <a:t>We use models of atmospheric composition to interpret observations (surface, airborne, satellite) and improve our understanding of key processes controlling the formation, loss, impacts of atmospheric constituents.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079AE3-68CA-5211-6262-0F37BD58761E}"/>
              </a:ext>
            </a:extLst>
          </p:cNvPr>
          <p:cNvSpPr/>
          <p:nvPr/>
        </p:nvSpPr>
        <p:spPr>
          <a:xfrm>
            <a:off x="512618" y="2140601"/>
            <a:ext cx="612078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Scientists point to potential ozone layer depletion from small satellite  emissions - NCAS">
            <a:extLst>
              <a:ext uri="{FF2B5EF4-FFF2-40B4-BE49-F238E27FC236}">
                <a16:creationId xmlns:a16="http://schemas.microsoft.com/office/drawing/2014/main" id="{6C18FC90-7F5F-FFF0-49BE-5EE67DCA4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7979" y="2998542"/>
            <a:ext cx="2160001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9788AD-1CCE-AFE6-85E3-324E3D1F2DA7}"/>
              </a:ext>
            </a:extLst>
          </p:cNvPr>
          <p:cNvSpPr txBox="1"/>
          <p:nvPr/>
        </p:nvSpPr>
        <p:spPr>
          <a:xfrm>
            <a:off x="9369107" y="4555213"/>
            <a:ext cx="24415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Tropospheric Chemistry</a:t>
            </a:r>
          </a:p>
          <a:p>
            <a:r>
              <a:rPr lang="en-CA" sz="1600" dirty="0"/>
              <a:t>Ozone formation</a:t>
            </a:r>
          </a:p>
          <a:p>
            <a:r>
              <a:rPr lang="en-CA" sz="1600" dirty="0"/>
              <a:t>OH reactivity</a:t>
            </a:r>
          </a:p>
          <a:p>
            <a:r>
              <a:rPr lang="en-CA" sz="1600" dirty="0"/>
              <a:t>Nitrogen cycling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A3AD554-5D0B-A87E-8EB1-7AE7C2D1F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" y="74645"/>
            <a:ext cx="1129130" cy="1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AC / Institute for Atmospheric and Climate Science">
            <a:extLst>
              <a:ext uri="{FF2B5EF4-FFF2-40B4-BE49-F238E27FC236}">
                <a16:creationId xmlns:a16="http://schemas.microsoft.com/office/drawing/2014/main" id="{E4D1E34F-5C64-E724-2A1B-0C9DB6EC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466" y="46118"/>
            <a:ext cx="1129130" cy="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CD6B9-712E-8AB1-B3C9-C07320D9F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91" y="2652889"/>
            <a:ext cx="321989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F853417D-D015-4057-90E6-0A185C02EA47}"/>
              </a:ext>
            </a:extLst>
          </p:cNvPr>
          <p:cNvSpPr/>
          <p:nvPr/>
        </p:nvSpPr>
        <p:spPr>
          <a:xfrm>
            <a:off x="0" y="1"/>
            <a:ext cx="12192000" cy="1143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Drivers of ozone formation across Europe: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cs typeface="Arial" panose="020B0604020202020204" pitchFamily="34" charset="0"/>
              </a:rPr>
              <a:t>How do emission reductions impact our air quality?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73C5A-AB0C-48DF-A80A-E1B2169E4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2" y="1280461"/>
            <a:ext cx="4225264" cy="315415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E1252B-BF13-40E8-B7A8-8C8938FEBFCB}"/>
              </a:ext>
            </a:extLst>
          </p:cNvPr>
          <p:cNvSpPr/>
          <p:nvPr/>
        </p:nvSpPr>
        <p:spPr>
          <a:xfrm>
            <a:off x="5412083" y="6070910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Interested?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5A08C-E099-4B36-A494-567D3BEC3A5A}"/>
              </a:ext>
            </a:extLst>
          </p:cNvPr>
          <p:cNvSpPr txBox="1"/>
          <p:nvPr/>
        </p:nvSpPr>
        <p:spPr>
          <a:xfrm>
            <a:off x="2241604" y="5512248"/>
            <a:ext cx="429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31D9DC-2B37-4450-9591-59D5D0561C15}"/>
              </a:ext>
            </a:extLst>
          </p:cNvPr>
          <p:cNvSpPr/>
          <p:nvPr/>
        </p:nvSpPr>
        <p:spPr>
          <a:xfrm>
            <a:off x="5412083" y="1488231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5BB358-3B17-4260-B7E8-8CB0625E4FF3}"/>
              </a:ext>
            </a:extLst>
          </p:cNvPr>
          <p:cNvSpPr/>
          <p:nvPr/>
        </p:nvSpPr>
        <p:spPr>
          <a:xfrm>
            <a:off x="5412083" y="2964221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02185E-B6A5-4D9D-98BB-0A4AA51E0D49}"/>
              </a:ext>
            </a:extLst>
          </p:cNvPr>
          <p:cNvSpPr/>
          <p:nvPr/>
        </p:nvSpPr>
        <p:spPr>
          <a:xfrm>
            <a:off x="5412083" y="4986569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Requirements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8DF695-D737-4A82-BA9C-03055619D1B5}"/>
              </a:ext>
            </a:extLst>
          </p:cNvPr>
          <p:cNvGrpSpPr/>
          <p:nvPr/>
        </p:nvGrpSpPr>
        <p:grpSpPr>
          <a:xfrm>
            <a:off x="226531" y="5462499"/>
            <a:ext cx="604365" cy="871768"/>
            <a:chOff x="1013380" y="337306"/>
            <a:chExt cx="651753" cy="102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73235F-CDD3-449F-9B16-76317E6CE37F}"/>
                </a:ext>
              </a:extLst>
            </p:cNvPr>
            <p:cNvSpPr/>
            <p:nvPr/>
          </p:nvSpPr>
          <p:spPr>
            <a:xfrm>
              <a:off x="1313234" y="739302"/>
              <a:ext cx="107004" cy="544749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BF430E8-A32A-41A8-BEC8-B9906266AF5D}"/>
                </a:ext>
              </a:extLst>
            </p:cNvPr>
            <p:cNvSpPr/>
            <p:nvPr/>
          </p:nvSpPr>
          <p:spPr>
            <a:xfrm>
              <a:off x="1266298" y="1201365"/>
              <a:ext cx="200876" cy="165371"/>
            </a:xfrm>
            <a:prstGeom prst="triangl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A725B224-9955-4664-AB5A-CB30E468D1AB}"/>
                </a:ext>
              </a:extLst>
            </p:cNvPr>
            <p:cNvSpPr/>
            <p:nvPr/>
          </p:nvSpPr>
          <p:spPr>
            <a:xfrm rot="4521117">
              <a:off x="1073448" y="277238"/>
              <a:ext cx="531617" cy="651753"/>
            </a:xfrm>
            <a:prstGeom prst="cloud">
              <a:avLst/>
            </a:prstGeom>
            <a:solidFill>
              <a:srgbClr val="6CA62C"/>
            </a:solidFill>
            <a:ln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B15F5-DCCC-4EFB-8A62-6C93C3315789}"/>
              </a:ext>
            </a:extLst>
          </p:cNvPr>
          <p:cNvGrpSpPr/>
          <p:nvPr/>
        </p:nvGrpSpPr>
        <p:grpSpPr>
          <a:xfrm>
            <a:off x="858409" y="5764696"/>
            <a:ext cx="343869" cy="572394"/>
            <a:chOff x="1707410" y="850439"/>
            <a:chExt cx="651753" cy="10294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0549C5-1DD1-4B02-B506-A01A5F6D9864}"/>
                </a:ext>
              </a:extLst>
            </p:cNvPr>
            <p:cNvSpPr/>
            <p:nvPr/>
          </p:nvSpPr>
          <p:spPr>
            <a:xfrm>
              <a:off x="2007264" y="1252435"/>
              <a:ext cx="107004" cy="544749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210EF2B-DC14-46BF-B669-36C0292C2951}"/>
                </a:ext>
              </a:extLst>
            </p:cNvPr>
            <p:cNvSpPr/>
            <p:nvPr/>
          </p:nvSpPr>
          <p:spPr>
            <a:xfrm>
              <a:off x="1960328" y="1714498"/>
              <a:ext cx="200876" cy="165371"/>
            </a:xfrm>
            <a:prstGeom prst="triangl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A24A7F45-DAD9-4CFF-9796-7B4B9767AF19}"/>
                </a:ext>
              </a:extLst>
            </p:cNvPr>
            <p:cNvSpPr/>
            <p:nvPr/>
          </p:nvSpPr>
          <p:spPr>
            <a:xfrm rot="4521117">
              <a:off x="1767478" y="790371"/>
              <a:ext cx="531617" cy="651753"/>
            </a:xfrm>
            <a:prstGeom prst="cloud">
              <a:avLst/>
            </a:prstGeom>
            <a:solidFill>
              <a:srgbClr val="6CA62C"/>
            </a:solidFill>
            <a:ln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78F4E4-D545-45F8-936E-DF2B6187CB4C}"/>
              </a:ext>
            </a:extLst>
          </p:cNvPr>
          <p:cNvGrpSpPr/>
          <p:nvPr/>
        </p:nvGrpSpPr>
        <p:grpSpPr>
          <a:xfrm>
            <a:off x="958994" y="4888390"/>
            <a:ext cx="637586" cy="837630"/>
            <a:chOff x="6710424" y="2938624"/>
            <a:chExt cx="637586" cy="8376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66C57E-AB6E-4A29-88A3-953B43A523F5}"/>
                </a:ext>
              </a:extLst>
            </p:cNvPr>
            <p:cNvSpPr/>
            <p:nvPr/>
          </p:nvSpPr>
          <p:spPr>
            <a:xfrm>
              <a:off x="6991275" y="3657179"/>
              <a:ext cx="75884" cy="119075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6F9079F-7180-4CD5-9730-67EFA37DE91A}"/>
                </a:ext>
              </a:extLst>
            </p:cNvPr>
            <p:cNvSpPr/>
            <p:nvPr/>
          </p:nvSpPr>
          <p:spPr>
            <a:xfrm>
              <a:off x="6885699" y="2938624"/>
              <a:ext cx="287037" cy="225980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70B77A0-BFD9-457E-86DB-D1E7A8461478}"/>
                </a:ext>
              </a:extLst>
            </p:cNvPr>
            <p:cNvSpPr/>
            <p:nvPr/>
          </p:nvSpPr>
          <p:spPr>
            <a:xfrm>
              <a:off x="6809540" y="3065735"/>
              <a:ext cx="439354" cy="332556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8EEE78E-3A03-4FA8-B5C8-A95C605661B0}"/>
                </a:ext>
              </a:extLst>
            </p:cNvPr>
            <p:cNvSpPr/>
            <p:nvPr/>
          </p:nvSpPr>
          <p:spPr>
            <a:xfrm>
              <a:off x="6710424" y="3239574"/>
              <a:ext cx="637586" cy="424624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C425CD-23CE-45F3-AB20-3EC16B25762D}"/>
              </a:ext>
            </a:extLst>
          </p:cNvPr>
          <p:cNvGrpSpPr/>
          <p:nvPr/>
        </p:nvGrpSpPr>
        <p:grpSpPr>
          <a:xfrm>
            <a:off x="1093680" y="6058118"/>
            <a:ext cx="322327" cy="479753"/>
            <a:chOff x="2139987" y="415937"/>
            <a:chExt cx="687579" cy="98911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28C39D-653D-4280-A3CF-E5FD705BCF50}"/>
                </a:ext>
              </a:extLst>
            </p:cNvPr>
            <p:cNvSpPr/>
            <p:nvPr/>
          </p:nvSpPr>
          <p:spPr>
            <a:xfrm>
              <a:off x="2442860" y="1264445"/>
              <a:ext cx="81834" cy="140610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60B2918-144F-48ED-BCDD-F1F07E2F0E70}"/>
                </a:ext>
              </a:extLst>
            </p:cNvPr>
            <p:cNvSpPr/>
            <p:nvPr/>
          </p:nvSpPr>
          <p:spPr>
            <a:xfrm>
              <a:off x="2329005" y="415937"/>
              <a:ext cx="309544" cy="266849"/>
            </a:xfrm>
            <a:prstGeom prst="triangl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855FDB1-8ACD-43E6-814E-5FB28734FF20}"/>
                </a:ext>
              </a:extLst>
            </p:cNvPr>
            <p:cNvSpPr/>
            <p:nvPr/>
          </p:nvSpPr>
          <p:spPr>
            <a:xfrm>
              <a:off x="2246875" y="566037"/>
              <a:ext cx="473804" cy="392700"/>
            </a:xfrm>
            <a:prstGeom prst="triangl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9DCDD51-9665-4B5E-9347-24745DBB7CD0}"/>
                </a:ext>
              </a:extLst>
            </p:cNvPr>
            <p:cNvSpPr/>
            <p:nvPr/>
          </p:nvSpPr>
          <p:spPr>
            <a:xfrm>
              <a:off x="2139987" y="771315"/>
              <a:ext cx="687579" cy="501418"/>
            </a:xfrm>
            <a:prstGeom prst="triangl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197F4ED-0ADA-4464-9043-B5169E587939}"/>
              </a:ext>
            </a:extLst>
          </p:cNvPr>
          <p:cNvGrpSpPr/>
          <p:nvPr/>
        </p:nvGrpSpPr>
        <p:grpSpPr>
          <a:xfrm>
            <a:off x="538883" y="4662474"/>
            <a:ext cx="545828" cy="721111"/>
            <a:chOff x="6710424" y="2938624"/>
            <a:chExt cx="637586" cy="83763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D2E34A4-1104-4414-9B56-5B6672E8D5B9}"/>
                </a:ext>
              </a:extLst>
            </p:cNvPr>
            <p:cNvSpPr/>
            <p:nvPr/>
          </p:nvSpPr>
          <p:spPr>
            <a:xfrm>
              <a:off x="6991275" y="3657179"/>
              <a:ext cx="75884" cy="119075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19DCB7F-F4CE-495C-ACCB-FDBA0FB7B2DA}"/>
                </a:ext>
              </a:extLst>
            </p:cNvPr>
            <p:cNvSpPr/>
            <p:nvPr/>
          </p:nvSpPr>
          <p:spPr>
            <a:xfrm>
              <a:off x="6885699" y="2938624"/>
              <a:ext cx="287037" cy="225980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9571C2F-9B09-4C59-8FB7-D1C072D935D0}"/>
                </a:ext>
              </a:extLst>
            </p:cNvPr>
            <p:cNvSpPr/>
            <p:nvPr/>
          </p:nvSpPr>
          <p:spPr>
            <a:xfrm>
              <a:off x="6809540" y="3065735"/>
              <a:ext cx="439354" cy="332556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E78D85E-077A-42F4-BB07-7EC1CA04AA86}"/>
                </a:ext>
              </a:extLst>
            </p:cNvPr>
            <p:cNvSpPr/>
            <p:nvPr/>
          </p:nvSpPr>
          <p:spPr>
            <a:xfrm>
              <a:off x="6710424" y="3239574"/>
              <a:ext cx="637586" cy="424624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CE6419A-8916-4232-A7AD-F1120BDADC5A}"/>
              </a:ext>
            </a:extLst>
          </p:cNvPr>
          <p:cNvGrpSpPr/>
          <p:nvPr/>
        </p:nvGrpSpPr>
        <p:grpSpPr>
          <a:xfrm>
            <a:off x="1686631" y="5093020"/>
            <a:ext cx="439354" cy="550556"/>
            <a:chOff x="6710424" y="2938624"/>
            <a:chExt cx="637586" cy="83763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F43398-7F0D-4F58-AA84-EA50751A7647}"/>
                </a:ext>
              </a:extLst>
            </p:cNvPr>
            <p:cNvSpPr/>
            <p:nvPr/>
          </p:nvSpPr>
          <p:spPr>
            <a:xfrm>
              <a:off x="6991275" y="3657179"/>
              <a:ext cx="75884" cy="119075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10EF945-B40B-444E-9A5E-844A9177620A}"/>
                </a:ext>
              </a:extLst>
            </p:cNvPr>
            <p:cNvSpPr/>
            <p:nvPr/>
          </p:nvSpPr>
          <p:spPr>
            <a:xfrm>
              <a:off x="6885699" y="2938624"/>
              <a:ext cx="287037" cy="225980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156A265-C536-400E-82A0-062AB55E90AB}"/>
                </a:ext>
              </a:extLst>
            </p:cNvPr>
            <p:cNvSpPr/>
            <p:nvPr/>
          </p:nvSpPr>
          <p:spPr>
            <a:xfrm>
              <a:off x="6809540" y="3065735"/>
              <a:ext cx="439354" cy="332556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9E294A3A-BACC-4020-8D46-568BB2080208}"/>
                </a:ext>
              </a:extLst>
            </p:cNvPr>
            <p:cNvSpPr/>
            <p:nvPr/>
          </p:nvSpPr>
          <p:spPr>
            <a:xfrm>
              <a:off x="6710424" y="3239574"/>
              <a:ext cx="637586" cy="424624"/>
            </a:xfrm>
            <a:prstGeom prst="triangl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AE4265-51C5-4F3A-BA14-8A8319F663A2}"/>
              </a:ext>
            </a:extLst>
          </p:cNvPr>
          <p:cNvGrpSpPr/>
          <p:nvPr/>
        </p:nvGrpSpPr>
        <p:grpSpPr>
          <a:xfrm>
            <a:off x="1381041" y="4607010"/>
            <a:ext cx="473006" cy="706633"/>
            <a:chOff x="1013380" y="337306"/>
            <a:chExt cx="651753" cy="10294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D524E0-713E-440B-9A8C-B5620ED8B527}"/>
                </a:ext>
              </a:extLst>
            </p:cNvPr>
            <p:cNvSpPr/>
            <p:nvPr/>
          </p:nvSpPr>
          <p:spPr>
            <a:xfrm>
              <a:off x="1313234" y="739302"/>
              <a:ext cx="107004" cy="544749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DF8D4A52-3A11-48B5-951C-0F0FF1778A23}"/>
                </a:ext>
              </a:extLst>
            </p:cNvPr>
            <p:cNvSpPr/>
            <p:nvPr/>
          </p:nvSpPr>
          <p:spPr>
            <a:xfrm>
              <a:off x="1266298" y="1201365"/>
              <a:ext cx="200876" cy="165371"/>
            </a:xfrm>
            <a:prstGeom prst="triangl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FFBCA50A-E419-4E9B-BE17-C60EC026391A}"/>
                </a:ext>
              </a:extLst>
            </p:cNvPr>
            <p:cNvSpPr/>
            <p:nvPr/>
          </p:nvSpPr>
          <p:spPr>
            <a:xfrm rot="4521117">
              <a:off x="1073448" y="277238"/>
              <a:ext cx="531617" cy="651753"/>
            </a:xfrm>
            <a:prstGeom prst="cloud">
              <a:avLst/>
            </a:prstGeom>
            <a:solidFill>
              <a:srgbClr val="6CA62C"/>
            </a:solidFill>
            <a:ln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6688F9-371F-449F-A648-038DF9CEE7EB}"/>
              </a:ext>
            </a:extLst>
          </p:cNvPr>
          <p:cNvGrpSpPr/>
          <p:nvPr/>
        </p:nvGrpSpPr>
        <p:grpSpPr>
          <a:xfrm>
            <a:off x="1421490" y="5666482"/>
            <a:ext cx="407444" cy="720873"/>
            <a:chOff x="1013380" y="337306"/>
            <a:chExt cx="651753" cy="102943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02AEE1-494B-49C2-97E8-30191B46A182}"/>
                </a:ext>
              </a:extLst>
            </p:cNvPr>
            <p:cNvSpPr/>
            <p:nvPr/>
          </p:nvSpPr>
          <p:spPr>
            <a:xfrm>
              <a:off x="1313234" y="739302"/>
              <a:ext cx="107004" cy="544749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6B877DB-4935-4D1B-81DA-66CFE86F9362}"/>
                </a:ext>
              </a:extLst>
            </p:cNvPr>
            <p:cNvSpPr/>
            <p:nvPr/>
          </p:nvSpPr>
          <p:spPr>
            <a:xfrm>
              <a:off x="1266298" y="1201365"/>
              <a:ext cx="200876" cy="165371"/>
            </a:xfrm>
            <a:prstGeom prst="triangl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Cloud 49">
              <a:extLst>
                <a:ext uri="{FF2B5EF4-FFF2-40B4-BE49-F238E27FC236}">
                  <a16:creationId xmlns:a16="http://schemas.microsoft.com/office/drawing/2014/main" id="{696EFCDD-3063-45C7-8376-FDD4A4A69705}"/>
                </a:ext>
              </a:extLst>
            </p:cNvPr>
            <p:cNvSpPr/>
            <p:nvPr/>
          </p:nvSpPr>
          <p:spPr>
            <a:xfrm rot="4521117">
              <a:off x="1073448" y="277238"/>
              <a:ext cx="531617" cy="651753"/>
            </a:xfrm>
            <a:prstGeom prst="cloud">
              <a:avLst/>
            </a:prstGeom>
            <a:solidFill>
              <a:srgbClr val="6CA62C"/>
            </a:solidFill>
            <a:ln>
              <a:solidFill>
                <a:srgbClr val="6CA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1" name="Group 98">
            <a:extLst>
              <a:ext uri="{FF2B5EF4-FFF2-40B4-BE49-F238E27FC236}">
                <a16:creationId xmlns:a16="http://schemas.microsoft.com/office/drawing/2014/main" id="{F645698A-35B6-4D59-BC5D-6B17A1DFCB45}"/>
              </a:ext>
            </a:extLst>
          </p:cNvPr>
          <p:cNvGrpSpPr/>
          <p:nvPr/>
        </p:nvGrpSpPr>
        <p:grpSpPr>
          <a:xfrm>
            <a:off x="3833205" y="5465656"/>
            <a:ext cx="1305501" cy="1032279"/>
            <a:chOff x="1225685" y="2828316"/>
            <a:chExt cx="1525540" cy="1422671"/>
          </a:xfrm>
        </p:grpSpPr>
        <p:sp>
          <p:nvSpPr>
            <p:cNvPr id="52" name="Rectangle 99">
              <a:extLst>
                <a:ext uri="{FF2B5EF4-FFF2-40B4-BE49-F238E27FC236}">
                  <a16:creationId xmlns:a16="http://schemas.microsoft.com/office/drawing/2014/main" id="{BBCBB91D-FE48-492D-B895-E5EBDE3A080A}"/>
                </a:ext>
              </a:extLst>
            </p:cNvPr>
            <p:cNvSpPr/>
            <p:nvPr/>
          </p:nvSpPr>
          <p:spPr>
            <a:xfrm>
              <a:off x="1225685" y="3832698"/>
              <a:ext cx="1274324" cy="41828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Rectangle 100">
              <a:extLst>
                <a:ext uri="{FF2B5EF4-FFF2-40B4-BE49-F238E27FC236}">
                  <a16:creationId xmlns:a16="http://schemas.microsoft.com/office/drawing/2014/main" id="{C92616DC-F454-4384-89C9-C9C212661317}"/>
                </a:ext>
              </a:extLst>
            </p:cNvPr>
            <p:cNvSpPr/>
            <p:nvPr/>
          </p:nvSpPr>
          <p:spPr>
            <a:xfrm>
              <a:off x="2089743" y="3112851"/>
              <a:ext cx="108708" cy="817123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D67A1F32-FCC4-4C7B-AC77-CF14C3EE3F1D}"/>
                </a:ext>
              </a:extLst>
            </p:cNvPr>
            <p:cNvSpPr/>
            <p:nvPr/>
          </p:nvSpPr>
          <p:spPr>
            <a:xfrm>
              <a:off x="2294876" y="3112851"/>
              <a:ext cx="108708" cy="817123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Cloud 102">
              <a:extLst>
                <a:ext uri="{FF2B5EF4-FFF2-40B4-BE49-F238E27FC236}">
                  <a16:creationId xmlns:a16="http://schemas.microsoft.com/office/drawing/2014/main" id="{D118B0E5-BA6D-49FB-99F5-DBEE4F4E05C4}"/>
                </a:ext>
              </a:extLst>
            </p:cNvPr>
            <p:cNvSpPr/>
            <p:nvPr/>
          </p:nvSpPr>
          <p:spPr>
            <a:xfrm>
              <a:off x="2248792" y="2850203"/>
              <a:ext cx="502433" cy="398835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Cloud 103">
              <a:extLst>
                <a:ext uri="{FF2B5EF4-FFF2-40B4-BE49-F238E27FC236}">
                  <a16:creationId xmlns:a16="http://schemas.microsoft.com/office/drawing/2014/main" id="{B7D8F687-8F92-4B1B-AD98-535D66EC32AB}"/>
                </a:ext>
              </a:extLst>
            </p:cNvPr>
            <p:cNvSpPr/>
            <p:nvPr/>
          </p:nvSpPr>
          <p:spPr>
            <a:xfrm>
              <a:off x="1997575" y="2828316"/>
              <a:ext cx="502433" cy="398835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Rectangle 104">
              <a:extLst>
                <a:ext uri="{FF2B5EF4-FFF2-40B4-BE49-F238E27FC236}">
                  <a16:creationId xmlns:a16="http://schemas.microsoft.com/office/drawing/2014/main" id="{7767C7AC-82B6-4AB5-A237-22CEF2F7B360}"/>
                </a:ext>
              </a:extLst>
            </p:cNvPr>
            <p:cNvSpPr/>
            <p:nvPr/>
          </p:nvSpPr>
          <p:spPr>
            <a:xfrm>
              <a:off x="1368395" y="3964912"/>
              <a:ext cx="277199" cy="2860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8" name="Group 105">
            <a:extLst>
              <a:ext uri="{FF2B5EF4-FFF2-40B4-BE49-F238E27FC236}">
                <a16:creationId xmlns:a16="http://schemas.microsoft.com/office/drawing/2014/main" id="{EEBDCE22-CA34-4BF6-AEC6-4AF20CF44FF3}"/>
              </a:ext>
            </a:extLst>
          </p:cNvPr>
          <p:cNvGrpSpPr/>
          <p:nvPr/>
        </p:nvGrpSpPr>
        <p:grpSpPr>
          <a:xfrm>
            <a:off x="3377376" y="4691469"/>
            <a:ext cx="1350453" cy="506058"/>
            <a:chOff x="5713378" y="2408488"/>
            <a:chExt cx="1125163" cy="400759"/>
          </a:xfrm>
        </p:grpSpPr>
        <p:sp>
          <p:nvSpPr>
            <p:cNvPr id="59" name="Rectangle 106">
              <a:extLst>
                <a:ext uri="{FF2B5EF4-FFF2-40B4-BE49-F238E27FC236}">
                  <a16:creationId xmlns:a16="http://schemas.microsoft.com/office/drawing/2014/main" id="{F88CC3EF-6AA9-4C4F-8E78-8664A3E5B2E0}"/>
                </a:ext>
              </a:extLst>
            </p:cNvPr>
            <p:cNvSpPr/>
            <p:nvPr/>
          </p:nvSpPr>
          <p:spPr>
            <a:xfrm>
              <a:off x="5846323" y="2408488"/>
              <a:ext cx="418290" cy="325372"/>
            </a:xfrm>
            <a:prstGeom prst="rect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Rectangle 107">
              <a:extLst>
                <a:ext uri="{FF2B5EF4-FFF2-40B4-BE49-F238E27FC236}">
                  <a16:creationId xmlns:a16="http://schemas.microsoft.com/office/drawing/2014/main" id="{6C16A8C0-3E4B-4CC2-A769-2BCA8891D379}"/>
                </a:ext>
              </a:extLst>
            </p:cNvPr>
            <p:cNvSpPr/>
            <p:nvPr/>
          </p:nvSpPr>
          <p:spPr>
            <a:xfrm>
              <a:off x="6131668" y="2581459"/>
              <a:ext cx="265890" cy="152400"/>
            </a:xfrm>
            <a:prstGeom prst="rect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Rectangle 108">
              <a:extLst>
                <a:ext uri="{FF2B5EF4-FFF2-40B4-BE49-F238E27FC236}">
                  <a16:creationId xmlns:a16="http://schemas.microsoft.com/office/drawing/2014/main" id="{3FC05632-DC8F-4347-B1BC-BDF2D9EA4538}"/>
                </a:ext>
              </a:extLst>
            </p:cNvPr>
            <p:cNvSpPr/>
            <p:nvPr/>
          </p:nvSpPr>
          <p:spPr>
            <a:xfrm>
              <a:off x="5713378" y="2581459"/>
              <a:ext cx="265890" cy="152400"/>
            </a:xfrm>
            <a:prstGeom prst="rect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Flowchart: Connector 109">
              <a:extLst>
                <a:ext uri="{FF2B5EF4-FFF2-40B4-BE49-F238E27FC236}">
                  <a16:creationId xmlns:a16="http://schemas.microsoft.com/office/drawing/2014/main" id="{4F2CF336-1005-4776-BB5B-A10676F21707}"/>
                </a:ext>
              </a:extLst>
            </p:cNvPr>
            <p:cNvSpPr/>
            <p:nvPr/>
          </p:nvSpPr>
          <p:spPr>
            <a:xfrm>
              <a:off x="5809845" y="2662943"/>
              <a:ext cx="145915" cy="14630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Flowchart: Connector 110">
              <a:extLst>
                <a:ext uri="{FF2B5EF4-FFF2-40B4-BE49-F238E27FC236}">
                  <a16:creationId xmlns:a16="http://schemas.microsoft.com/office/drawing/2014/main" id="{27D16243-ACFD-4C07-B056-AAF49D3A56EE}"/>
                </a:ext>
              </a:extLst>
            </p:cNvPr>
            <p:cNvSpPr/>
            <p:nvPr/>
          </p:nvSpPr>
          <p:spPr>
            <a:xfrm>
              <a:off x="6155179" y="2662943"/>
              <a:ext cx="145915" cy="14630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Rectangle 111">
              <a:extLst>
                <a:ext uri="{FF2B5EF4-FFF2-40B4-BE49-F238E27FC236}">
                  <a16:creationId xmlns:a16="http://schemas.microsoft.com/office/drawing/2014/main" id="{FDE128A3-6BAD-41FF-A09B-0C2DE97E9B02}"/>
                </a:ext>
              </a:extLst>
            </p:cNvPr>
            <p:cNvSpPr/>
            <p:nvPr/>
          </p:nvSpPr>
          <p:spPr>
            <a:xfrm>
              <a:off x="6093163" y="2438837"/>
              <a:ext cx="116730" cy="143037"/>
            </a:xfrm>
            <a:prstGeom prst="rect">
              <a:avLst/>
            </a:prstGeom>
            <a:solidFill>
              <a:srgbClr val="C4A7FF"/>
            </a:solidFill>
            <a:ln>
              <a:solidFill>
                <a:srgbClr val="C4A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Rectangle 112">
              <a:extLst>
                <a:ext uri="{FF2B5EF4-FFF2-40B4-BE49-F238E27FC236}">
                  <a16:creationId xmlns:a16="http://schemas.microsoft.com/office/drawing/2014/main" id="{CD205CE4-AB9F-4286-9688-35877123A196}"/>
                </a:ext>
              </a:extLst>
            </p:cNvPr>
            <p:cNvSpPr/>
            <p:nvPr/>
          </p:nvSpPr>
          <p:spPr>
            <a:xfrm>
              <a:off x="5900030" y="2438837"/>
              <a:ext cx="116730" cy="143037"/>
            </a:xfrm>
            <a:prstGeom prst="rect">
              <a:avLst/>
            </a:prstGeom>
            <a:solidFill>
              <a:srgbClr val="C4A7FF"/>
            </a:solidFill>
            <a:ln>
              <a:solidFill>
                <a:srgbClr val="C4A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Rectangle 113">
              <a:extLst>
                <a:ext uri="{FF2B5EF4-FFF2-40B4-BE49-F238E27FC236}">
                  <a16:creationId xmlns:a16="http://schemas.microsoft.com/office/drawing/2014/main" id="{F61CD083-C37F-4EB6-8FAA-2CF01A56DB9A}"/>
                </a:ext>
              </a:extLst>
            </p:cNvPr>
            <p:cNvSpPr/>
            <p:nvPr/>
          </p:nvSpPr>
          <p:spPr>
            <a:xfrm>
              <a:off x="6320546" y="2662943"/>
              <a:ext cx="191919" cy="51460"/>
            </a:xfrm>
            <a:prstGeom prst="rect">
              <a:avLst/>
            </a:prstGeom>
            <a:solidFill>
              <a:srgbClr val="9933FF"/>
            </a:solidFill>
            <a:ln>
              <a:solidFill>
                <a:srgbClr val="99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Cloud 114">
              <a:extLst>
                <a:ext uri="{FF2B5EF4-FFF2-40B4-BE49-F238E27FC236}">
                  <a16:creationId xmlns:a16="http://schemas.microsoft.com/office/drawing/2014/main" id="{9A7D9A0E-E16C-495B-9C8E-28391076A9B7}"/>
                </a:ext>
              </a:extLst>
            </p:cNvPr>
            <p:cNvSpPr/>
            <p:nvPr/>
          </p:nvSpPr>
          <p:spPr>
            <a:xfrm>
              <a:off x="6463253" y="2438837"/>
              <a:ext cx="375288" cy="33957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A08F89-6D2A-4D0F-B06E-CE3131F12683}"/>
              </a:ext>
            </a:extLst>
          </p:cNvPr>
          <p:cNvGrpSpPr/>
          <p:nvPr/>
        </p:nvGrpSpPr>
        <p:grpSpPr>
          <a:xfrm>
            <a:off x="2805994" y="5407629"/>
            <a:ext cx="1415295" cy="616407"/>
            <a:chOff x="4309353" y="2256817"/>
            <a:chExt cx="1096591" cy="47704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5AD5844-D3A5-4A10-BB65-0D887E2BF00D}"/>
                </a:ext>
              </a:extLst>
            </p:cNvPr>
            <p:cNvSpPr/>
            <p:nvPr/>
          </p:nvSpPr>
          <p:spPr>
            <a:xfrm>
              <a:off x="4484451" y="2256817"/>
              <a:ext cx="496111" cy="40856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C11C276-EE46-4AD3-8A20-0B5ED768C967}"/>
                </a:ext>
              </a:extLst>
            </p:cNvPr>
            <p:cNvSpPr/>
            <p:nvPr/>
          </p:nvSpPr>
          <p:spPr>
            <a:xfrm>
              <a:off x="4309353" y="2379303"/>
              <a:ext cx="184825" cy="2860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557F34EF-B0B1-4631-BDE1-D43E0D717659}"/>
                </a:ext>
              </a:extLst>
            </p:cNvPr>
            <p:cNvSpPr/>
            <p:nvPr/>
          </p:nvSpPr>
          <p:spPr>
            <a:xfrm>
              <a:off x="4406631" y="2587555"/>
              <a:ext cx="145915" cy="1463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:a16="http://schemas.microsoft.com/office/drawing/2014/main" id="{A7A8305B-D8EE-4CA6-965E-71242D22F68B}"/>
                </a:ext>
              </a:extLst>
            </p:cNvPr>
            <p:cNvSpPr/>
            <p:nvPr/>
          </p:nvSpPr>
          <p:spPr>
            <a:xfrm>
              <a:off x="4751965" y="2587555"/>
              <a:ext cx="145915" cy="14630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7DA114-75A0-4CD7-9689-9EE4BB809B67}"/>
                </a:ext>
              </a:extLst>
            </p:cNvPr>
            <p:cNvSpPr/>
            <p:nvPr/>
          </p:nvSpPr>
          <p:spPr>
            <a:xfrm>
              <a:off x="4338538" y="2408487"/>
              <a:ext cx="116730" cy="1430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7316D1B-464E-40CF-849E-05175B88E6F2}"/>
                </a:ext>
              </a:extLst>
            </p:cNvPr>
            <p:cNvSpPr/>
            <p:nvPr/>
          </p:nvSpPr>
          <p:spPr>
            <a:xfrm>
              <a:off x="4917133" y="2583106"/>
              <a:ext cx="191919" cy="5146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Cloud 74">
              <a:extLst>
                <a:ext uri="{FF2B5EF4-FFF2-40B4-BE49-F238E27FC236}">
                  <a16:creationId xmlns:a16="http://schemas.microsoft.com/office/drawing/2014/main" id="{3E7D9AA8-E291-4506-BA4B-FAE47A786BD3}"/>
                </a:ext>
              </a:extLst>
            </p:cNvPr>
            <p:cNvSpPr/>
            <p:nvPr/>
          </p:nvSpPr>
          <p:spPr>
            <a:xfrm>
              <a:off x="5030656" y="2359000"/>
              <a:ext cx="375288" cy="33957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4C1DB76F-182D-4FDC-AB3E-0F335ED6E953}"/>
              </a:ext>
            </a:extLst>
          </p:cNvPr>
          <p:cNvSpPr txBox="1"/>
          <p:nvPr/>
        </p:nvSpPr>
        <p:spPr>
          <a:xfrm>
            <a:off x="7443561" y="6006830"/>
            <a:ext cx="421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Contact: Clara Nussbaumer, Colette Heald (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clara.nussbaumer@usys.ethz.ch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9D16B7-61CC-4D58-A9D4-7A2D758DFCA4}"/>
              </a:ext>
            </a:extLst>
          </p:cNvPr>
          <p:cNvSpPr txBox="1"/>
          <p:nvPr/>
        </p:nvSpPr>
        <p:spPr>
          <a:xfrm>
            <a:off x="7146903" y="1405935"/>
            <a:ext cx="4839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Tropospheric ozone (O</a:t>
            </a:r>
            <a:r>
              <a:rPr lang="en-US" sz="1600" baseline="-25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) is a harmful pollutant affecting poor air quality and premature mortality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O</a:t>
            </a:r>
            <a:r>
              <a:rPr lang="en-US" sz="1600" baseline="-25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 formation is non-linear: increase or decrease possible in response to changes in nitrogen oxides (NO</a:t>
            </a:r>
            <a:r>
              <a:rPr lang="en-US" sz="1600" baseline="-25000" dirty="0">
                <a:cs typeface="Arial" panose="020B0604020202020204" pitchFamily="34" charset="0"/>
              </a:rPr>
              <a:t>x</a:t>
            </a:r>
            <a:r>
              <a:rPr lang="en-US" sz="1600" dirty="0">
                <a:cs typeface="Arial" panose="020B0604020202020204" pitchFamily="34" charset="0"/>
              </a:rPr>
              <a:t>), an important precursor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36F0277-6DDD-4F63-9718-B579C4B1E448}"/>
              </a:ext>
            </a:extLst>
          </p:cNvPr>
          <p:cNvSpPr txBox="1"/>
          <p:nvPr/>
        </p:nvSpPr>
        <p:spPr>
          <a:xfrm>
            <a:off x="7146904" y="4913417"/>
            <a:ext cx="486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General interest in atmospheric chemistry and air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Coding skills (</a:t>
            </a:r>
            <a:r>
              <a:rPr lang="en-US" sz="1600" dirty="0" err="1">
                <a:cs typeface="Arial" panose="020B0604020202020204" pitchFamily="34" charset="0"/>
              </a:rPr>
              <a:t>matlab</a:t>
            </a:r>
            <a:r>
              <a:rPr lang="en-US" sz="1600" dirty="0">
                <a:cs typeface="Arial" panose="020B0604020202020204" pitchFamily="34" charset="0"/>
              </a:rPr>
              <a:t> or python) advantageous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3FB7C8-A887-456A-B7D4-BECA0FDBA0C5}"/>
              </a:ext>
            </a:extLst>
          </p:cNvPr>
          <p:cNvSpPr txBox="1"/>
          <p:nvPr/>
        </p:nvSpPr>
        <p:spPr>
          <a:xfrm>
            <a:off x="7146903" y="2881925"/>
            <a:ext cx="4839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Investigate decadal trends in O</a:t>
            </a:r>
            <a:r>
              <a:rPr lang="en-US" sz="1600" baseline="-25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 and NO</a:t>
            </a:r>
            <a:r>
              <a:rPr lang="en-US" sz="1600" baseline="-25000" dirty="0">
                <a:cs typeface="Arial" panose="020B0604020202020204" pitchFamily="34" charset="0"/>
              </a:rPr>
              <a:t>x</a:t>
            </a:r>
            <a:r>
              <a:rPr lang="en-US" sz="1600" dirty="0">
                <a:cs typeface="Arial" panose="020B0604020202020204" pitchFamily="34" charset="0"/>
              </a:rPr>
              <a:t> from ground-based observation networks in Europe (European Air Quality Portal: </a:t>
            </a:r>
            <a:r>
              <a:rPr lang="en-US" sz="1600" dirty="0">
                <a:cs typeface="Arial" panose="020B0604020202020204" pitchFamily="34" charset="0"/>
                <a:hlinkClick r:id="rId4"/>
              </a:rPr>
              <a:t>https://aqportal.discomap.eea.europa.eu/</a:t>
            </a:r>
            <a:r>
              <a:rPr lang="en-US" sz="1600" dirty="0">
                <a:cs typeface="Arial" panose="020B0604020202020204" pitchFamily="34" charset="0"/>
              </a:rPr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Compare impacts of emission reductions in rural / urban &amp; traffic / background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Implications for air quality	</a:t>
            </a:r>
          </a:p>
        </p:txBody>
      </p:sp>
    </p:spTree>
    <p:extLst>
      <p:ext uri="{BB962C8B-B14F-4D97-AF65-F5344CB8AC3E}">
        <p14:creationId xmlns:p14="http://schemas.microsoft.com/office/powerpoint/2010/main" val="97890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DBEBCB-6180-4DDB-BE58-B209AA7A4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22" y="4206724"/>
            <a:ext cx="4466371" cy="24465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EA32DF-1D7E-43B9-98FE-F3A435680458}"/>
              </a:ext>
            </a:extLst>
          </p:cNvPr>
          <p:cNvGrpSpPr/>
          <p:nvPr/>
        </p:nvGrpSpPr>
        <p:grpSpPr>
          <a:xfrm>
            <a:off x="775958" y="1289463"/>
            <a:ext cx="3357670" cy="2771011"/>
            <a:chOff x="7297342" y="1687427"/>
            <a:chExt cx="3702075" cy="3087072"/>
          </a:xfrm>
        </p:grpSpPr>
        <p:pic>
          <p:nvPicPr>
            <p:cNvPr id="29" name="Main graphic">
              <a:extLst>
                <a:ext uri="{FF2B5EF4-FFF2-40B4-BE49-F238E27FC236}">
                  <a16:creationId xmlns:a16="http://schemas.microsoft.com/office/drawing/2014/main" id="{8D94B804-C1A9-4AFE-8323-358294B3F1B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97342" y="1687427"/>
              <a:ext cx="3702075" cy="3087072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CBF9867-D659-43C5-B35D-FA079ED3B5DD}"/>
                </a:ext>
              </a:extLst>
            </p:cNvPr>
            <p:cNvSpPr/>
            <p:nvPr/>
          </p:nvSpPr>
          <p:spPr>
            <a:xfrm>
              <a:off x="9834465" y="2167587"/>
              <a:ext cx="279919" cy="280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7EBBE8-24E9-4571-9D5F-ADA1903A2FD3}"/>
                </a:ext>
              </a:extLst>
            </p:cNvPr>
            <p:cNvSpPr/>
            <p:nvPr/>
          </p:nvSpPr>
          <p:spPr>
            <a:xfrm>
              <a:off x="8135819" y="2167586"/>
              <a:ext cx="279919" cy="280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6533B85-A45C-4B5D-8143-69C0545FAA4A}"/>
                </a:ext>
              </a:extLst>
            </p:cNvPr>
            <p:cNvSpPr/>
            <p:nvPr/>
          </p:nvSpPr>
          <p:spPr>
            <a:xfrm>
              <a:off x="7815737" y="3644933"/>
              <a:ext cx="279919" cy="280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FB12BCA-44EF-4A1A-967C-F5FEE241BFBA}"/>
                </a:ext>
              </a:extLst>
            </p:cNvPr>
            <p:cNvSpPr/>
            <p:nvPr/>
          </p:nvSpPr>
          <p:spPr>
            <a:xfrm>
              <a:off x="9008420" y="4435584"/>
              <a:ext cx="279919" cy="280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81904D-AE79-4E00-8061-AFB994B8CC7F}"/>
                </a:ext>
              </a:extLst>
            </p:cNvPr>
            <p:cNvSpPr/>
            <p:nvPr/>
          </p:nvSpPr>
          <p:spPr>
            <a:xfrm>
              <a:off x="10144767" y="3644933"/>
              <a:ext cx="279919" cy="2808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F853417D-D015-4057-90E6-0A185C02EA47}"/>
              </a:ext>
            </a:extLst>
          </p:cNvPr>
          <p:cNvSpPr/>
          <p:nvPr/>
        </p:nvSpPr>
        <p:spPr>
          <a:xfrm>
            <a:off x="0" y="1"/>
            <a:ext cx="12192000" cy="1143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Ozone formation efficiency over the remote oceans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E1252B-BF13-40E8-B7A8-8C8938FEBFCB}"/>
              </a:ext>
            </a:extLst>
          </p:cNvPr>
          <p:cNvSpPr/>
          <p:nvPr/>
        </p:nvSpPr>
        <p:spPr>
          <a:xfrm>
            <a:off x="5412083" y="6070910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Interested?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31D9DC-2B37-4450-9591-59D5D0561C15}"/>
              </a:ext>
            </a:extLst>
          </p:cNvPr>
          <p:cNvSpPr/>
          <p:nvPr/>
        </p:nvSpPr>
        <p:spPr>
          <a:xfrm>
            <a:off x="5412083" y="1488231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5BB358-3B17-4260-B7E8-8CB0625E4FF3}"/>
              </a:ext>
            </a:extLst>
          </p:cNvPr>
          <p:cNvSpPr/>
          <p:nvPr/>
        </p:nvSpPr>
        <p:spPr>
          <a:xfrm>
            <a:off x="5412083" y="2674969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02185E-B6A5-4D9D-98BB-0A4AA51E0D49}"/>
              </a:ext>
            </a:extLst>
          </p:cNvPr>
          <p:cNvSpPr/>
          <p:nvPr/>
        </p:nvSpPr>
        <p:spPr>
          <a:xfrm>
            <a:off x="5412083" y="5098540"/>
            <a:ext cx="1603922" cy="5078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1DB76F-182D-4FDC-AB3E-0F335ED6E953}"/>
              </a:ext>
            </a:extLst>
          </p:cNvPr>
          <p:cNvSpPr txBox="1"/>
          <p:nvPr/>
        </p:nvSpPr>
        <p:spPr>
          <a:xfrm>
            <a:off x="7457708" y="6006830"/>
            <a:ext cx="415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Contact: Clara Nussbaumer, Colette Heald (</a:t>
            </a:r>
            <a:r>
              <a:rPr lang="en-US" sz="1600" dirty="0">
                <a:cs typeface="Arial" panose="020B0604020202020204" pitchFamily="34" charset="0"/>
                <a:hlinkClick r:id="rId4"/>
              </a:rPr>
              <a:t>clara.nussbaumer@usys.ethz.ch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99D16B7-61CC-4D58-A9D4-7A2D758DFCA4}"/>
              </a:ext>
            </a:extLst>
          </p:cNvPr>
          <p:cNvSpPr txBox="1"/>
          <p:nvPr/>
        </p:nvSpPr>
        <p:spPr>
          <a:xfrm>
            <a:off x="7146903" y="1415079"/>
            <a:ext cx="4839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Tropospheric ozone (O</a:t>
            </a:r>
            <a:r>
              <a:rPr lang="en-US" sz="1600" baseline="-25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) is a greenhouse gas, majorly impacting global warming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Nitric oxide (NO) is a precursor to O</a:t>
            </a:r>
            <a:r>
              <a:rPr lang="en-US" sz="1600" baseline="-25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 via the catalytic </a:t>
            </a:r>
            <a:r>
              <a:rPr lang="en-US" sz="1600" dirty="0" err="1">
                <a:cs typeface="Arial" panose="020B0604020202020204" pitchFamily="34" charset="0"/>
              </a:rPr>
              <a:t>HO</a:t>
            </a:r>
            <a:r>
              <a:rPr lang="en-US" sz="1600" baseline="-25000" dirty="0" err="1">
                <a:cs typeface="Arial" panose="020B0604020202020204" pitchFamily="34" charset="0"/>
              </a:rPr>
              <a:t>x</a:t>
            </a:r>
            <a:r>
              <a:rPr lang="en-US" sz="1600" dirty="0">
                <a:cs typeface="Arial" panose="020B0604020202020204" pitchFamily="34" charset="0"/>
              </a:rPr>
              <a:t> cycle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36F0277-6DDD-4F63-9718-B579C4B1E448}"/>
              </a:ext>
            </a:extLst>
          </p:cNvPr>
          <p:cNvSpPr txBox="1"/>
          <p:nvPr/>
        </p:nvSpPr>
        <p:spPr>
          <a:xfrm>
            <a:off x="7146903" y="5098540"/>
            <a:ext cx="488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General interest in atmospheric 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Coding skills (</a:t>
            </a:r>
            <a:r>
              <a:rPr lang="en-US" sz="1600" dirty="0" err="1">
                <a:cs typeface="Arial" panose="020B0604020202020204" pitchFamily="34" charset="0"/>
              </a:rPr>
              <a:t>matlab</a:t>
            </a:r>
            <a:r>
              <a:rPr lang="en-US" sz="1600" dirty="0">
                <a:cs typeface="Arial" panose="020B0604020202020204" pitchFamily="34" charset="0"/>
              </a:rPr>
              <a:t> or python) advantageous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3FB7C8-A887-456A-B7D4-BECA0FDBA0C5}"/>
              </a:ext>
            </a:extLst>
          </p:cNvPr>
          <p:cNvSpPr txBox="1"/>
          <p:nvPr/>
        </p:nvSpPr>
        <p:spPr>
          <a:xfrm>
            <a:off x="7146903" y="2674969"/>
            <a:ext cx="48392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How many O</a:t>
            </a:r>
            <a:r>
              <a:rPr lang="en-US" sz="1600" baseline="-25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 molecules can one NO molecule form? How is this impacted by altitude and location?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Investigate O</a:t>
            </a:r>
            <a:r>
              <a:rPr lang="en-US" sz="1600" baseline="-25000" dirty="0">
                <a:cs typeface="Arial" panose="020B0604020202020204" pitchFamily="34" charset="0"/>
              </a:rPr>
              <a:t>3</a:t>
            </a:r>
            <a:r>
              <a:rPr lang="en-US" sz="1600" dirty="0">
                <a:cs typeface="Arial" panose="020B0604020202020204" pitchFamily="34" charset="0"/>
              </a:rPr>
              <a:t> formation versus sinks of NO (</a:t>
            </a:r>
            <a:r>
              <a:rPr lang="en-US" sz="1600" dirty="0" err="1">
                <a:cs typeface="Arial" panose="020B0604020202020204" pitchFamily="34" charset="0"/>
              </a:rPr>
              <a:t>NO</a:t>
            </a:r>
            <a:r>
              <a:rPr lang="en-US" sz="1600" baseline="-25000" dirty="0" err="1">
                <a:cs typeface="Arial" panose="020B0604020202020204" pitchFamily="34" charset="0"/>
              </a:rPr>
              <a:t>z</a:t>
            </a:r>
            <a:r>
              <a:rPr lang="en-US" sz="1600" dirty="0">
                <a:cs typeface="Arial" panose="020B0604020202020204" pitchFamily="34" charset="0"/>
              </a:rPr>
              <a:t>) throughout the troposphere (0-13 km altitude) based on airborne observations during the Atmospheric Tomography mission (</a:t>
            </a:r>
            <a:r>
              <a:rPr lang="en-US" sz="1600" dirty="0" err="1">
                <a:cs typeface="Arial" panose="020B0604020202020204" pitchFamily="34" charset="0"/>
              </a:rPr>
              <a:t>ATom</a:t>
            </a:r>
            <a:r>
              <a:rPr lang="en-US" sz="1600" dirty="0">
                <a:cs typeface="Arial" panose="020B0604020202020204" pitchFamily="34" charset="0"/>
              </a:rPr>
              <a:t>) 2016-18: </a:t>
            </a:r>
            <a:r>
              <a:rPr lang="en-US" sz="1600" dirty="0">
                <a:cs typeface="Arial" panose="020B0604020202020204" pitchFamily="34" charset="0"/>
                <a:hlinkClick r:id="rId5"/>
              </a:rPr>
              <a:t>https://daac.ornl.gov/ATOM/campaign/</a:t>
            </a:r>
            <a:r>
              <a:rPr lang="en-US" sz="1600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Implications for chemistry and climate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F6BACD-383B-4040-B39E-57E777FFB8EE}"/>
              </a:ext>
            </a:extLst>
          </p:cNvPr>
          <p:cNvSpPr/>
          <p:nvPr/>
        </p:nvSpPr>
        <p:spPr>
          <a:xfrm>
            <a:off x="1698349" y="2479443"/>
            <a:ext cx="1512889" cy="391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16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701CB7-3B4C-4010-AD28-C761F93D97BA}"/>
              </a:ext>
            </a:extLst>
          </p:cNvPr>
          <p:cNvSpPr txBox="1"/>
          <p:nvPr/>
        </p:nvSpPr>
        <p:spPr>
          <a:xfrm>
            <a:off x="3271635" y="3575215"/>
            <a:ext cx="17239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fr-FR" sz="900" b="0" i="1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Environ. </a:t>
            </a:r>
            <a:r>
              <a:rPr lang="fr-FR" sz="900" b="0" i="1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fr-FR" sz="900" b="0" i="1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900" b="0" i="1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fr-FR" sz="900" b="0" i="1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2020, 54, 24, 15652-15659</a:t>
            </a:r>
            <a:endParaRPr lang="en-US" sz="9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EDCDD-9780-4044-B1B8-DDC47419E0D4}"/>
              </a:ext>
            </a:extLst>
          </p:cNvPr>
          <p:cNvSpPr txBox="1"/>
          <p:nvPr/>
        </p:nvSpPr>
        <p:spPr>
          <a:xfrm>
            <a:off x="3077052" y="5887832"/>
            <a:ext cx="160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en-US" sz="1200" b="1" dirty="0">
                <a:solidFill>
                  <a:srgbClr val="000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flight tracks 2016 - 2018</a:t>
            </a:r>
          </a:p>
        </p:txBody>
      </p:sp>
    </p:spTree>
    <p:extLst>
      <p:ext uri="{BB962C8B-B14F-4D97-AF65-F5344CB8AC3E}">
        <p14:creationId xmlns:p14="http://schemas.microsoft.com/office/powerpoint/2010/main" val="154116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looking at a forest&#10;&#10;Description automatically generated">
            <a:extLst>
              <a:ext uri="{FF2B5EF4-FFF2-40B4-BE49-F238E27FC236}">
                <a16:creationId xmlns:a16="http://schemas.microsoft.com/office/drawing/2014/main" id="{8D9891ED-FCE5-C116-14B0-C0375E70F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89" y="1024731"/>
            <a:ext cx="10367300" cy="58316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757B4-6EFA-3905-BDB9-DA4B90A72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√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CFFD32-6427-17AC-5061-4861E3A77FA4}"/>
              </a:ext>
            </a:extLst>
          </p:cNvPr>
          <p:cNvSpPr/>
          <p:nvPr/>
        </p:nvSpPr>
        <p:spPr>
          <a:xfrm>
            <a:off x="0" y="0"/>
            <a:ext cx="12191999" cy="1024731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O</a:t>
            </a:r>
            <a:r>
              <a:rPr lang="en-US" sz="3600" b="1" baseline="-25000" dirty="0">
                <a:solidFill>
                  <a:schemeClr val="accent1"/>
                </a:solidFill>
              </a:rPr>
              <a:t>3</a:t>
            </a:r>
            <a:r>
              <a:rPr lang="en-US" sz="3600" b="1" dirty="0">
                <a:solidFill>
                  <a:schemeClr val="accent1"/>
                </a:solidFill>
              </a:rPr>
              <a:t> in the Congo: </a:t>
            </a:r>
            <a:r>
              <a:rPr lang="en-US" sz="2800" b="1" dirty="0">
                <a:solidFill>
                  <a:schemeClr val="accent1"/>
                </a:solidFill>
              </a:rPr>
              <a:t>understanding air pollution in the forest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735B3-D5BC-5BB7-CE8A-3E71CBF3065E}"/>
              </a:ext>
            </a:extLst>
          </p:cNvPr>
          <p:cNvSpPr/>
          <p:nvPr/>
        </p:nvSpPr>
        <p:spPr>
          <a:xfrm>
            <a:off x="175452" y="3429000"/>
            <a:ext cx="6861452" cy="1374161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Goal: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dirty="0">
                <a:solidFill>
                  <a:schemeClr val="accent1"/>
                </a:solidFill>
              </a:rPr>
              <a:t>Understand </a:t>
            </a:r>
            <a:r>
              <a:rPr lang="en-US" sz="2000" b="1" dirty="0">
                <a:solidFill>
                  <a:schemeClr val="accent1"/>
                </a:solidFill>
              </a:rPr>
              <a:t>trends and variability </a:t>
            </a:r>
            <a:r>
              <a:rPr lang="en-US" sz="2000" dirty="0">
                <a:solidFill>
                  <a:schemeClr val="accent1"/>
                </a:solidFill>
              </a:rPr>
              <a:t>in O</a:t>
            </a:r>
            <a:r>
              <a:rPr lang="en-US" sz="2000" baseline="-25000" dirty="0">
                <a:solidFill>
                  <a:schemeClr val="accent1"/>
                </a:solidFill>
              </a:rPr>
              <a:t>3</a:t>
            </a:r>
            <a:r>
              <a:rPr lang="en-US" sz="2000" dirty="0">
                <a:solidFill>
                  <a:schemeClr val="accent1"/>
                </a:solidFill>
              </a:rPr>
              <a:t> at the Congo site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dirty="0">
                <a:solidFill>
                  <a:schemeClr val="accent1"/>
                </a:solidFill>
              </a:rPr>
              <a:t>Relate air pollution events to fires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95F4A3-ABF0-5444-8800-F5DA17B1F716}"/>
              </a:ext>
            </a:extLst>
          </p:cNvPr>
          <p:cNvSpPr/>
          <p:nvPr/>
        </p:nvSpPr>
        <p:spPr>
          <a:xfrm>
            <a:off x="175451" y="4987929"/>
            <a:ext cx="6861452" cy="1683640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Requirements: </a:t>
            </a:r>
            <a:r>
              <a:rPr lang="en-US" sz="2400" dirty="0">
                <a:solidFill>
                  <a:schemeClr val="accent1"/>
                </a:solidFill>
              </a:rPr>
              <a:t>Coding skills preferred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Contact: </a:t>
            </a:r>
            <a:r>
              <a:rPr lang="en-US" sz="2000" dirty="0">
                <a:solidFill>
                  <a:schemeClr val="accent1"/>
                </a:solidFill>
              </a:rPr>
              <a:t>Flossie Brown, Colette Heald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</a:rPr>
              <a:t>florencealice.brown@env.ethz.ch</a:t>
            </a:r>
            <a:r>
              <a:rPr lang="en-US" sz="2000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AF16B3-FDE9-8475-4B40-662F07724E35}"/>
              </a:ext>
            </a:extLst>
          </p:cNvPr>
          <p:cNvSpPr/>
          <p:nvPr/>
        </p:nvSpPr>
        <p:spPr>
          <a:xfrm>
            <a:off x="175453" y="1159668"/>
            <a:ext cx="6861450" cy="2084563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Motivation: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b="1" dirty="0">
                <a:solidFill>
                  <a:schemeClr val="accent1"/>
                </a:solidFill>
              </a:rPr>
              <a:t>O</a:t>
            </a:r>
            <a:r>
              <a:rPr lang="en-US" sz="2000" b="1" baseline="-25000" dirty="0">
                <a:solidFill>
                  <a:schemeClr val="accent1"/>
                </a:solidFill>
              </a:rPr>
              <a:t>3</a:t>
            </a:r>
            <a:r>
              <a:rPr lang="en-US" sz="2000" b="1" dirty="0">
                <a:solidFill>
                  <a:schemeClr val="accent1"/>
                </a:solidFill>
              </a:rPr>
              <a:t> damages vegetation </a:t>
            </a:r>
            <a:r>
              <a:rPr lang="en-US" sz="2000" dirty="0">
                <a:solidFill>
                  <a:schemeClr val="accent1"/>
                </a:solidFill>
              </a:rPr>
              <a:t>and reduces their CO</a:t>
            </a:r>
            <a:r>
              <a:rPr lang="en-US" sz="2000" baseline="-25000" dirty="0">
                <a:solidFill>
                  <a:schemeClr val="accent1"/>
                </a:solidFill>
              </a:rPr>
              <a:t>2</a:t>
            </a:r>
            <a:r>
              <a:rPr lang="en-US" sz="2000" dirty="0">
                <a:solidFill>
                  <a:schemeClr val="accent1"/>
                </a:solidFill>
              </a:rPr>
              <a:t> uptake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dirty="0">
                <a:solidFill>
                  <a:schemeClr val="accent1"/>
                </a:solidFill>
              </a:rPr>
              <a:t>In the Congo,</a:t>
            </a:r>
            <a:r>
              <a:rPr lang="en-US" sz="2000" b="1" dirty="0">
                <a:solidFill>
                  <a:schemeClr val="accent1"/>
                </a:solidFill>
              </a:rPr>
              <a:t> fires </a:t>
            </a:r>
            <a:r>
              <a:rPr lang="en-US" sz="2000" dirty="0">
                <a:solidFill>
                  <a:schemeClr val="accent1"/>
                </a:solidFill>
              </a:rPr>
              <a:t>are the main source of pollution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dirty="0">
                <a:solidFill>
                  <a:schemeClr val="accent1"/>
                </a:solidFill>
              </a:rPr>
              <a:t>Continuous O</a:t>
            </a:r>
            <a:r>
              <a:rPr lang="en-US" sz="2000" baseline="-25000" dirty="0">
                <a:solidFill>
                  <a:schemeClr val="accent1"/>
                </a:solidFill>
              </a:rPr>
              <a:t>3</a:t>
            </a:r>
            <a:r>
              <a:rPr lang="en-US" sz="2000" dirty="0">
                <a:solidFill>
                  <a:schemeClr val="accent1"/>
                </a:solidFill>
              </a:rPr>
              <a:t> profiles have been measured in the Congo </a:t>
            </a:r>
            <a:r>
              <a:rPr lang="en-US" sz="2000" b="1" dirty="0">
                <a:solidFill>
                  <a:schemeClr val="accent1"/>
                </a:solidFill>
              </a:rPr>
              <a:t>for the first time ever</a:t>
            </a:r>
            <a:r>
              <a:rPr lang="en-US" sz="2000" dirty="0">
                <a:solidFill>
                  <a:schemeClr val="accent1"/>
                </a:solidFill>
              </a:rPr>
              <a:t>!!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01C5C7C-D2BB-E5D1-C7A8-B9E679042D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FEB747A-FB78-C0E8-5A7D-D8E647ABB7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757B4-6EFA-3905-BDB9-DA4B90A72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diagram of a tree&#10;&#10;Description automatically generated">
            <a:extLst>
              <a:ext uri="{FF2B5EF4-FFF2-40B4-BE49-F238E27FC236}">
                <a16:creationId xmlns:a16="http://schemas.microsoft.com/office/drawing/2014/main" id="{07D80C88-2B0F-C65E-24E1-B06F2F2B3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1888" y="1024731"/>
            <a:ext cx="5450111" cy="58332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CFFD32-6427-17AC-5061-4861E3A77FA4}"/>
              </a:ext>
            </a:extLst>
          </p:cNvPr>
          <p:cNvSpPr/>
          <p:nvPr/>
        </p:nvSpPr>
        <p:spPr>
          <a:xfrm>
            <a:off x="0" y="0"/>
            <a:ext cx="12191999" cy="1024731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O</a:t>
            </a:r>
            <a:r>
              <a:rPr lang="en-US" sz="3600" b="1" baseline="-25000" dirty="0">
                <a:solidFill>
                  <a:schemeClr val="accent1"/>
                </a:solidFill>
              </a:rPr>
              <a:t>3</a:t>
            </a:r>
            <a:r>
              <a:rPr lang="en-US" sz="3600" b="1" dirty="0">
                <a:solidFill>
                  <a:schemeClr val="accent1"/>
                </a:solidFill>
              </a:rPr>
              <a:t> in the Amazon: </a:t>
            </a:r>
            <a:r>
              <a:rPr lang="en-US" sz="2800" b="1" dirty="0">
                <a:solidFill>
                  <a:schemeClr val="accent1"/>
                </a:solidFill>
              </a:rPr>
              <a:t>understanding uptake through the canopy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735B3-D5BC-5BB7-CE8A-3E71CBF3065E}"/>
              </a:ext>
            </a:extLst>
          </p:cNvPr>
          <p:cNvSpPr/>
          <p:nvPr/>
        </p:nvSpPr>
        <p:spPr>
          <a:xfrm>
            <a:off x="175451" y="2984499"/>
            <a:ext cx="6874705" cy="1905553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Goal: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dirty="0">
                <a:solidFill>
                  <a:schemeClr val="accent1"/>
                </a:solidFill>
              </a:rPr>
              <a:t>Use a canopy model to simulate O</a:t>
            </a:r>
            <a:r>
              <a:rPr lang="en-US" sz="2000" baseline="-25000" dirty="0">
                <a:solidFill>
                  <a:schemeClr val="accent1"/>
                </a:solidFill>
              </a:rPr>
              <a:t>3</a:t>
            </a:r>
            <a:r>
              <a:rPr lang="en-US" sz="2000" dirty="0">
                <a:solidFill>
                  <a:schemeClr val="accent1"/>
                </a:solidFill>
              </a:rPr>
              <a:t> uptake at different canopy layers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dirty="0">
                <a:solidFill>
                  <a:schemeClr val="accent1"/>
                </a:solidFill>
              </a:rPr>
              <a:t>Relate uptake to above canopy concentrations of O</a:t>
            </a:r>
            <a:r>
              <a:rPr lang="en-US" sz="2000" baseline="-25000" dirty="0">
                <a:solidFill>
                  <a:schemeClr val="accent1"/>
                </a:solidFill>
              </a:rPr>
              <a:t>3</a:t>
            </a:r>
            <a:r>
              <a:rPr lang="en-US" sz="2000" dirty="0">
                <a:solidFill>
                  <a:schemeClr val="accent1"/>
                </a:solidFill>
              </a:rPr>
              <a:t> and meteorology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95F4A3-ABF0-5444-8800-F5DA17B1F716}"/>
              </a:ext>
            </a:extLst>
          </p:cNvPr>
          <p:cNvSpPr/>
          <p:nvPr/>
        </p:nvSpPr>
        <p:spPr>
          <a:xfrm>
            <a:off x="175451" y="4987929"/>
            <a:ext cx="6874705" cy="1683640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Requirements: </a:t>
            </a:r>
            <a:r>
              <a:rPr lang="en-US" sz="2400" dirty="0">
                <a:solidFill>
                  <a:schemeClr val="accent1"/>
                </a:solidFill>
              </a:rPr>
              <a:t>Coding skills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Contact: </a:t>
            </a:r>
            <a:r>
              <a:rPr lang="en-US" sz="2000" dirty="0">
                <a:solidFill>
                  <a:schemeClr val="accent1"/>
                </a:solidFill>
              </a:rPr>
              <a:t>Flossie Brown, Colette Heald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</a:rPr>
              <a:t>florencealice.brown@env.ethz.ch</a:t>
            </a:r>
            <a:r>
              <a:rPr lang="en-US" sz="2000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AF16B3-FDE9-8475-4B40-662F07724E35}"/>
              </a:ext>
            </a:extLst>
          </p:cNvPr>
          <p:cNvSpPr/>
          <p:nvPr/>
        </p:nvSpPr>
        <p:spPr>
          <a:xfrm>
            <a:off x="175452" y="1100931"/>
            <a:ext cx="6874703" cy="1785691"/>
          </a:xfrm>
          <a:prstGeom prst="rect">
            <a:avLst/>
          </a:prstGeom>
          <a:solidFill>
            <a:srgbClr val="CAD6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Motivation: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b="1" dirty="0">
                <a:solidFill>
                  <a:schemeClr val="accent1"/>
                </a:solidFill>
              </a:rPr>
              <a:t>O</a:t>
            </a:r>
            <a:r>
              <a:rPr lang="en-US" sz="2000" b="1" baseline="-25000" dirty="0">
                <a:solidFill>
                  <a:schemeClr val="accent1"/>
                </a:solidFill>
              </a:rPr>
              <a:t>3</a:t>
            </a:r>
            <a:r>
              <a:rPr lang="en-US" sz="2000" b="1" dirty="0">
                <a:solidFill>
                  <a:schemeClr val="accent1"/>
                </a:solidFill>
              </a:rPr>
              <a:t> damages vegetation </a:t>
            </a:r>
            <a:r>
              <a:rPr lang="en-US" sz="2000" dirty="0">
                <a:solidFill>
                  <a:schemeClr val="accent1"/>
                </a:solidFill>
              </a:rPr>
              <a:t>after it enters plants through their </a:t>
            </a:r>
            <a:r>
              <a:rPr lang="en-US" sz="2000" b="1" dirty="0">
                <a:solidFill>
                  <a:schemeClr val="accent1"/>
                </a:solidFill>
              </a:rPr>
              <a:t>stomata</a:t>
            </a:r>
          </a:p>
          <a:p>
            <a:pPr marL="342900" indent="-342900">
              <a:buFont typeface="System Font Regular"/>
              <a:buChar char="🌱"/>
            </a:pPr>
            <a:r>
              <a:rPr lang="en-US" sz="2000" dirty="0">
                <a:solidFill>
                  <a:schemeClr val="accent1"/>
                </a:solidFill>
              </a:rPr>
              <a:t>Models estimating O</a:t>
            </a:r>
            <a:r>
              <a:rPr lang="en-US" sz="2000" baseline="-25000" dirty="0">
                <a:solidFill>
                  <a:schemeClr val="accent1"/>
                </a:solidFill>
              </a:rPr>
              <a:t>3</a:t>
            </a:r>
            <a:r>
              <a:rPr lang="en-US" sz="2000" dirty="0">
                <a:solidFill>
                  <a:schemeClr val="accent1"/>
                </a:solidFill>
              </a:rPr>
              <a:t>-plant damage </a:t>
            </a:r>
            <a:r>
              <a:rPr lang="en-US" sz="2000" b="1" dirty="0">
                <a:solidFill>
                  <a:schemeClr val="accent1"/>
                </a:solidFill>
              </a:rPr>
              <a:t>do not consider </a:t>
            </a:r>
            <a:r>
              <a:rPr lang="en-US" sz="2000" dirty="0">
                <a:solidFill>
                  <a:schemeClr val="accent1"/>
                </a:solidFill>
              </a:rPr>
              <a:t>how uptake </a:t>
            </a:r>
            <a:r>
              <a:rPr lang="en-US" sz="2000" b="1" dirty="0">
                <a:solidFill>
                  <a:schemeClr val="accent1"/>
                </a:solidFill>
              </a:rPr>
              <a:t>varies through the canopy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022FBB-7504-9538-E5EC-D3D696126E79}"/>
              </a:ext>
            </a:extLst>
          </p:cNvPr>
          <p:cNvSpPr txBox="1"/>
          <p:nvPr/>
        </p:nvSpPr>
        <p:spPr>
          <a:xfrm>
            <a:off x="7354957" y="3850777"/>
            <a:ext cx="79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O</a:t>
            </a:r>
            <a:r>
              <a:rPr lang="en-US" sz="3200" b="1" baseline="-25000" dirty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F6557852-F294-AEE8-7A70-EBDC6E28D1BA}"/>
              </a:ext>
            </a:extLst>
          </p:cNvPr>
          <p:cNvCxnSpPr>
            <a:cxnSpLocks/>
            <a:stCxn id="19" idx="0"/>
          </p:cNvCxnSpPr>
          <p:nvPr/>
        </p:nvCxnSpPr>
        <p:spPr>
          <a:xfrm rot="5400000" flipH="1" flipV="1">
            <a:off x="7667047" y="2918965"/>
            <a:ext cx="1005840" cy="83489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62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D7AC0CE-9E4C-2DF4-8599-3FA459689E50}"/>
              </a:ext>
            </a:extLst>
          </p:cNvPr>
          <p:cNvSpPr txBox="1"/>
          <p:nvPr/>
        </p:nvSpPr>
        <p:spPr>
          <a:xfrm>
            <a:off x="225320" y="1098550"/>
            <a:ext cx="420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Motivation:</a:t>
            </a:r>
          </a:p>
          <a:p>
            <a:endParaRPr lang="en-US" sz="2000" dirty="0"/>
          </a:p>
        </p:txBody>
      </p:sp>
      <p:sp>
        <p:nvSpPr>
          <p:cNvPr id="3" name="Rectangle 77">
            <a:extLst>
              <a:ext uri="{FF2B5EF4-FFF2-40B4-BE49-F238E27FC236}">
                <a16:creationId xmlns:a16="http://schemas.microsoft.com/office/drawing/2014/main" id="{C137C47C-2654-2FEC-38DD-55D3F6676AD9}"/>
              </a:ext>
            </a:extLst>
          </p:cNvPr>
          <p:cNvSpPr/>
          <p:nvPr/>
        </p:nvSpPr>
        <p:spPr>
          <a:xfrm>
            <a:off x="0" y="-106"/>
            <a:ext cx="12192000" cy="806556"/>
          </a:xfrm>
          <a:prstGeom prst="rect">
            <a:avLst/>
          </a:prstGeom>
          <a:solidFill>
            <a:srgbClr val="9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Phase state of organic aerosol: mixing state effect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FC322F-C798-6E9F-37BF-FA1FC8EF059F}"/>
              </a:ext>
            </a:extLst>
          </p:cNvPr>
          <p:cNvSpPr txBox="1"/>
          <p:nvPr/>
        </p:nvSpPr>
        <p:spPr>
          <a:xfrm>
            <a:off x="225319" y="1593702"/>
            <a:ext cx="559853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Secondary organic aerosol (SOA) are a large source of uncertainly in understanding air quality and climate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phase state of SOA, which is important in affecting the chemical evolution, is poorly characterized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651C94-A418-439F-2231-16F37FEF8BCD}"/>
              </a:ext>
            </a:extLst>
          </p:cNvPr>
          <p:cNvSpPr txBox="1"/>
          <p:nvPr/>
        </p:nvSpPr>
        <p:spPr>
          <a:xfrm>
            <a:off x="225320" y="2748526"/>
            <a:ext cx="42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Goal: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8A3CDC-86E8-3479-1E29-E0C1BE0AC790}"/>
              </a:ext>
            </a:extLst>
          </p:cNvPr>
          <p:cNvSpPr txBox="1"/>
          <p:nvPr/>
        </p:nvSpPr>
        <p:spPr>
          <a:xfrm>
            <a:off x="225320" y="3171774"/>
            <a:ext cx="559853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Investigate the influence of mixing with inorganic species on the phase state of SOA (Gordon–Taylor-approach)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3D model output to test various assumptions in the literature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92C08BD-23BA-3ED1-EE06-9B5D2932FD3C}"/>
              </a:ext>
            </a:extLst>
          </p:cNvPr>
          <p:cNvSpPr txBox="1"/>
          <p:nvPr/>
        </p:nvSpPr>
        <p:spPr>
          <a:xfrm>
            <a:off x="210003" y="4415366"/>
            <a:ext cx="42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Requirements: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DF43BB-F351-3692-B1A7-86C18F46633D}"/>
              </a:ext>
            </a:extLst>
          </p:cNvPr>
          <p:cNvSpPr txBox="1"/>
          <p:nvPr/>
        </p:nvSpPr>
        <p:spPr>
          <a:xfrm>
            <a:off x="210003" y="4836496"/>
            <a:ext cx="559853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Interested in atmospheric chemistry and numerical simulations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Coding skills (Python)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976ADE-7502-1B9C-63BC-A9598DE3DF96}"/>
              </a:ext>
            </a:extLst>
          </p:cNvPr>
          <p:cNvSpPr txBox="1"/>
          <p:nvPr/>
        </p:nvSpPr>
        <p:spPr>
          <a:xfrm>
            <a:off x="225320" y="5848316"/>
            <a:ext cx="42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Contact: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F74117-46A4-EF2F-966F-D9FAE9FDDD1E}"/>
              </a:ext>
            </a:extLst>
          </p:cNvPr>
          <p:cNvSpPr txBox="1"/>
          <p:nvPr/>
        </p:nvSpPr>
        <p:spPr>
          <a:xfrm>
            <a:off x="225319" y="6233977"/>
            <a:ext cx="55985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Yumin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Li (yumin.li@env.ethz.ch), Colette Heald</a:t>
            </a:r>
          </a:p>
        </p:txBody>
      </p:sp>
      <p:pic>
        <p:nvPicPr>
          <p:cNvPr id="11" name="Picture 2" descr="Fig. 1">
            <a:extLst>
              <a:ext uri="{FF2B5EF4-FFF2-40B4-BE49-F238E27FC236}">
                <a16:creationId xmlns:a16="http://schemas.microsoft.com/office/drawing/2014/main" id="{6A7F74D1-0EBA-5919-9CE7-8CD2AF82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70" y="957086"/>
            <a:ext cx="4422880" cy="36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327C34E-2B1F-058C-68E2-18FF1E6EB3FE}"/>
              </a:ext>
            </a:extLst>
          </p:cNvPr>
          <p:cNvSpPr txBox="1"/>
          <p:nvPr/>
        </p:nvSpPr>
        <p:spPr>
          <a:xfrm>
            <a:off x="7435850" y="958818"/>
            <a:ext cx="819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Liquid phase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24376B-64DC-B98E-7EF7-66C911F342F3}"/>
              </a:ext>
            </a:extLst>
          </p:cNvPr>
          <p:cNvSpPr txBox="1"/>
          <p:nvPr/>
        </p:nvSpPr>
        <p:spPr>
          <a:xfrm>
            <a:off x="8597900" y="958818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Solid phase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D3CB6D2-8CA4-AF98-DE6A-B6F418EA1D60}"/>
              </a:ext>
            </a:extLst>
          </p:cNvPr>
          <p:cNvGrpSpPr/>
          <p:nvPr/>
        </p:nvGrpSpPr>
        <p:grpSpPr>
          <a:xfrm>
            <a:off x="6130296" y="5087263"/>
            <a:ext cx="5013954" cy="1548567"/>
            <a:chOff x="6149346" y="4851729"/>
            <a:chExt cx="5406488" cy="1669802"/>
          </a:xfrm>
        </p:grpSpPr>
        <p:pic>
          <p:nvPicPr>
            <p:cNvPr id="15" name="图片 14" descr="图表, 散点图&#10;&#10;描述已自动生成">
              <a:extLst>
                <a:ext uri="{FF2B5EF4-FFF2-40B4-BE49-F238E27FC236}">
                  <a16:creationId xmlns:a16="http://schemas.microsoft.com/office/drawing/2014/main" id="{1D1890E5-63BA-4CC8-93A3-E6CDC5FAC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9346" y="4851729"/>
              <a:ext cx="1785201" cy="1663561"/>
            </a:xfrm>
            <a:prstGeom prst="rect">
              <a:avLst/>
            </a:prstGeom>
          </p:spPr>
        </p:pic>
        <p:pic>
          <p:nvPicPr>
            <p:cNvPr id="16" name="图片 15" descr="图表, 散点图&#10;&#10;描述已自动生成">
              <a:extLst>
                <a:ext uri="{FF2B5EF4-FFF2-40B4-BE49-F238E27FC236}">
                  <a16:creationId xmlns:a16="http://schemas.microsoft.com/office/drawing/2014/main" id="{CC84258D-0408-FD90-8925-27F90FA6A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382"/>
            <a:stretch/>
          </p:blipFill>
          <p:spPr>
            <a:xfrm>
              <a:off x="9419923" y="4921579"/>
              <a:ext cx="2135911" cy="1599952"/>
            </a:xfrm>
            <a:prstGeom prst="rect">
              <a:avLst/>
            </a:prstGeom>
          </p:spPr>
        </p:pic>
        <p:pic>
          <p:nvPicPr>
            <p:cNvPr id="17" name="图片 16" descr="图表, 散点图&#10;&#10;描述已自动生成">
              <a:extLst>
                <a:ext uri="{FF2B5EF4-FFF2-40B4-BE49-F238E27FC236}">
                  <a16:creationId xmlns:a16="http://schemas.microsoft.com/office/drawing/2014/main" id="{7AA3F1A9-E492-9B67-B080-DDA795A5F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34547" y="4851729"/>
              <a:ext cx="1731979" cy="1663561"/>
            </a:xfrm>
            <a:prstGeom prst="rect">
              <a:avLst/>
            </a:prstGeom>
          </p:spPr>
        </p:pic>
        <p:pic>
          <p:nvPicPr>
            <p:cNvPr id="18" name="图片 17" descr="图表, 散点图&#10;&#10;描述已自动生成">
              <a:extLst>
                <a:ext uri="{FF2B5EF4-FFF2-40B4-BE49-F238E27FC236}">
                  <a16:creationId xmlns:a16="http://schemas.microsoft.com/office/drawing/2014/main" id="{D78FEBD4-7934-61AD-8E5A-3D8907D95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46" y="5499132"/>
              <a:ext cx="806450" cy="6731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E12B8CC-E53E-772A-1204-C6E158D06EBC}"/>
                  </a:ext>
                </a:extLst>
              </p:cNvPr>
              <p:cNvSpPr txBox="1"/>
              <p:nvPr/>
            </p:nvSpPr>
            <p:spPr>
              <a:xfrm>
                <a:off x="6467831" y="4654576"/>
                <a:ext cx="3899337" cy="489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CH" sz="1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CH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𝐺𝑇</m:t>
                                </m:r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𝐺𝑇</m:t>
                                </m:r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,3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𝐺𝑇</m:t>
                                </m:r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𝐺𝑇</m:t>
                                </m:r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𝐺𝑇</m:t>
                                </m:r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,3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12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CH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𝐺𝑇</m:t>
                                </m:r>
                                <m:r>
                                  <a:rPr lang="de-CH" sz="1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CH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de-CH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CH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de-CH" sz="1200" dirty="0"/>
                  <a:t> 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E12B8CC-E53E-772A-1204-C6E158D06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831" y="4654576"/>
                <a:ext cx="3899337" cy="489493"/>
              </a:xfrm>
              <a:prstGeom prst="rect">
                <a:avLst/>
              </a:prstGeom>
              <a:blipFill>
                <a:blip r:embed="rId8"/>
                <a:stretch>
                  <a:fillRect l="-1406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59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A2594A-F03A-35E1-9F28-3DD54682BCDB}"/>
              </a:ext>
            </a:extLst>
          </p:cNvPr>
          <p:cNvSpPr txBox="1"/>
          <p:nvPr/>
        </p:nvSpPr>
        <p:spPr>
          <a:xfrm>
            <a:off x="225320" y="951211"/>
            <a:ext cx="420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Motivation:</a:t>
            </a:r>
          </a:p>
          <a:p>
            <a:endParaRPr lang="en-US" sz="2000" dirty="0"/>
          </a:p>
        </p:txBody>
      </p:sp>
      <p:sp>
        <p:nvSpPr>
          <p:cNvPr id="5" name="Rectangle 77">
            <a:extLst>
              <a:ext uri="{FF2B5EF4-FFF2-40B4-BE49-F238E27FC236}">
                <a16:creationId xmlns:a16="http://schemas.microsoft.com/office/drawing/2014/main" id="{02EFE87A-A4D3-7B2B-A40A-DB3DEA3FFAF2}"/>
              </a:ext>
            </a:extLst>
          </p:cNvPr>
          <p:cNvSpPr/>
          <p:nvPr/>
        </p:nvSpPr>
        <p:spPr>
          <a:xfrm>
            <a:off x="0" y="-106"/>
            <a:ext cx="12192000" cy="806556"/>
          </a:xfrm>
          <a:prstGeom prst="rect">
            <a:avLst/>
          </a:prstGeom>
          <a:solidFill>
            <a:srgbClr val="9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Phase state of </a:t>
            </a:r>
            <a:r>
              <a:rPr lang="en-US" altLang="zh-CN" sz="2800" b="1" dirty="0">
                <a:solidFill>
                  <a:schemeClr val="bg1"/>
                </a:solidFill>
                <a:cs typeface="Arial" panose="020B0604020202020204" pitchFamily="34" charset="0"/>
              </a:rPr>
              <a:t>organic aerosol</a:t>
            </a:r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: effect on OH oxidation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00F15E-B621-76BB-5405-FEE060396B93}"/>
              </a:ext>
            </a:extLst>
          </p:cNvPr>
          <p:cNvSpPr txBox="1"/>
          <p:nvPr/>
        </p:nvSpPr>
        <p:spPr>
          <a:xfrm>
            <a:off x="225319" y="1446363"/>
            <a:ext cx="546790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Organic aerosol (OA) is important for air quality and climate.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Prediction of the chemical evolution lifetime of OA depends on its reactivity with atmospheric oxidants such as the OH radical.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Increased viscosity of OA can slow down oxidation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9FD38A-422F-A300-10A0-916F32DD6312}"/>
              </a:ext>
            </a:extLst>
          </p:cNvPr>
          <p:cNvSpPr txBox="1"/>
          <p:nvPr/>
        </p:nvSpPr>
        <p:spPr>
          <a:xfrm>
            <a:off x="225321" y="3120225"/>
            <a:ext cx="42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Goal: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5E1156-7914-A47A-5D2A-9AA164D4217B}"/>
              </a:ext>
            </a:extLst>
          </p:cNvPr>
          <p:cNvSpPr txBox="1"/>
          <p:nvPr/>
        </p:nvSpPr>
        <p:spPr>
          <a:xfrm>
            <a:off x="225321" y="3543473"/>
            <a:ext cx="546790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Investigate the chemical evolution lifetime of OA affected by phase state-dependent OH oxidation.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 box model to perform idealized calculations under different viscosity conditions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CD570C-4473-239B-E16F-B2BF13462AFF}"/>
              </a:ext>
            </a:extLst>
          </p:cNvPr>
          <p:cNvSpPr txBox="1"/>
          <p:nvPr/>
        </p:nvSpPr>
        <p:spPr>
          <a:xfrm>
            <a:off x="225320" y="4642490"/>
            <a:ext cx="42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Requirements: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5093EE-C0BB-0587-8A44-DD4031E07F3A}"/>
              </a:ext>
            </a:extLst>
          </p:cNvPr>
          <p:cNvSpPr txBox="1"/>
          <p:nvPr/>
        </p:nvSpPr>
        <p:spPr>
          <a:xfrm>
            <a:off x="225319" y="5063620"/>
            <a:ext cx="546790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Interested in atmospheric chemistry and numerical simulations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Coding skills (Python)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470585F-150D-753A-3BB6-6F7664CF90EA}"/>
              </a:ext>
            </a:extLst>
          </p:cNvPr>
          <p:cNvSpPr txBox="1"/>
          <p:nvPr/>
        </p:nvSpPr>
        <p:spPr>
          <a:xfrm>
            <a:off x="225320" y="5930866"/>
            <a:ext cx="42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5AEE1"/>
                </a:solidFill>
              </a:rPr>
              <a:t>Contact: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D89EEEF-ED51-F7E9-3CFE-0BB350377D76}"/>
              </a:ext>
            </a:extLst>
          </p:cNvPr>
          <p:cNvSpPr txBox="1"/>
          <p:nvPr/>
        </p:nvSpPr>
        <p:spPr>
          <a:xfrm>
            <a:off x="225320" y="6316527"/>
            <a:ext cx="4708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Yumin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Li (yumin.li@env.ethz.ch), Colette Heald</a:t>
            </a:r>
          </a:p>
        </p:txBody>
      </p:sp>
      <p:pic>
        <p:nvPicPr>
          <p:cNvPr id="13" name="Picture 2" descr="Figure 1">
            <a:extLst>
              <a:ext uri="{FF2B5EF4-FFF2-40B4-BE49-F238E27FC236}">
                <a16:creationId xmlns:a16="http://schemas.microsoft.com/office/drawing/2014/main" id="{E9D787B2-4B62-C3D0-8002-A99D513B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80" y="1288892"/>
            <a:ext cx="4783534" cy="26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gure 1">
            <a:extLst>
              <a:ext uri="{FF2B5EF4-FFF2-40B4-BE49-F238E27FC236}">
                <a16:creationId xmlns:a16="http://schemas.microsoft.com/office/drawing/2014/main" id="{D6CC98B0-D7E9-2A33-C7BD-AAFA5E4D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80" y="4101327"/>
            <a:ext cx="2424314" cy="23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 descr="表格&#10;&#10;描述已自动生成">
            <a:extLst>
              <a:ext uri="{FF2B5EF4-FFF2-40B4-BE49-F238E27FC236}">
                <a16:creationId xmlns:a16="http://schemas.microsoft.com/office/drawing/2014/main" id="{B99B6FA2-C3CE-4E9E-60ED-326D9E49F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41" y="4323565"/>
            <a:ext cx="2424314" cy="1763943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9C049E99-63DF-9CA7-E90A-7337CCD94D61}"/>
              </a:ext>
            </a:extLst>
          </p:cNvPr>
          <p:cNvSpPr/>
          <p:nvPr/>
        </p:nvSpPr>
        <p:spPr>
          <a:xfrm>
            <a:off x="8766962" y="4921949"/>
            <a:ext cx="271047" cy="212101"/>
          </a:xfrm>
          <a:prstGeom prst="rightArrow">
            <a:avLst/>
          </a:prstGeom>
          <a:solidFill>
            <a:srgbClr val="94C0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A908E-EC2C-CDF7-7E53-A2D4D168BBE3}"/>
              </a:ext>
            </a:extLst>
          </p:cNvPr>
          <p:cNvSpPr txBox="1"/>
          <p:nvPr/>
        </p:nvSpPr>
        <p:spPr>
          <a:xfrm>
            <a:off x="0" y="220173"/>
            <a:ext cx="1202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Testing an open port sampling interface (OPSI) for analyzing particulate matter  filter extracts</a:t>
            </a:r>
            <a:endParaRPr lang="de-CH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462A4-AD00-7DF4-B102-C9C6F42AC9E6}"/>
              </a:ext>
            </a:extLst>
          </p:cNvPr>
          <p:cNvSpPr txBox="1"/>
          <p:nvPr/>
        </p:nvSpPr>
        <p:spPr>
          <a:xfrm>
            <a:off x="298529" y="1084216"/>
            <a:ext cx="54817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Key Problem</a:t>
            </a:r>
          </a:p>
          <a:p>
            <a:r>
              <a:rPr lang="en-US" dirty="0"/>
              <a:t>Atmospheric particulate matter extracted from filters yield only milligrams or less of material. This makes mass spectrometry sample preparation challenging. 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Key Question</a:t>
            </a:r>
          </a:p>
          <a:p>
            <a:r>
              <a:rPr lang="en-US" dirty="0"/>
              <a:t>Can we use an OPSI as a simple noncontact method to analyze </a:t>
            </a:r>
            <a:r>
              <a:rPr lang="en-US" dirty="0" err="1"/>
              <a:t>nL</a:t>
            </a:r>
            <a:r>
              <a:rPr lang="en-US" dirty="0"/>
              <a:t>-to-µL-Volume samples?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Key Tasks</a:t>
            </a:r>
          </a:p>
          <a:p>
            <a:r>
              <a:rPr lang="en-US" dirty="0"/>
              <a:t>Evaluate newly developed OPSI using state-of-the-art mass spectrometry, data analysis of extracted filter samples, e.g. “brown carbon”.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Contacts</a:t>
            </a:r>
          </a:p>
          <a:p>
            <a:r>
              <a:rPr lang="en-US" dirty="0"/>
              <a:t>Ulrich Krieger, Cynthia </a:t>
            </a:r>
            <a:r>
              <a:rPr lang="en-US" dirty="0" err="1"/>
              <a:t>Antossian</a:t>
            </a:r>
            <a:r>
              <a:rPr lang="en-US" dirty="0"/>
              <a:t> </a:t>
            </a:r>
          </a:p>
          <a:p>
            <a:r>
              <a:rPr lang="en-US" sz="1000" u="sng" dirty="0">
                <a:solidFill>
                  <a:srgbClr val="0070C0"/>
                </a:solidFill>
              </a:rPr>
              <a:t>ulrich.krieger@env.ethz.ch</a:t>
            </a:r>
          </a:p>
          <a:p>
            <a:endParaRPr lang="en-US" dirty="0"/>
          </a:p>
          <a:p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0C4E1-55DE-4E9B-B7A4-C844AD19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9" y="964836"/>
            <a:ext cx="3728907" cy="4167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CAD22-2C22-3DDD-0047-466E635D9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54" y="2933505"/>
            <a:ext cx="1751645" cy="24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8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Widescreen</PresentationFormat>
  <Paragraphs>123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Cambria Math</vt:lpstr>
      <vt:lpstr>System Font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Heald  Colette</dc:creator>
  <cp:lastModifiedBy>Heald  Colette</cp:lastModifiedBy>
  <cp:revision>35</cp:revision>
  <dcterms:created xsi:type="dcterms:W3CDTF">2024-02-12T12:50:20Z</dcterms:created>
  <dcterms:modified xsi:type="dcterms:W3CDTF">2024-09-30T07:05:33Z</dcterms:modified>
</cp:coreProperties>
</file>